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sldIdLst>
    <p:sldId id="256" r:id="rId3"/>
    <p:sldId id="260" r:id="rId4"/>
    <p:sldId id="294" r:id="rId5"/>
    <p:sldId id="295" r:id="rId6"/>
    <p:sldId id="257" r:id="rId7"/>
    <p:sldId id="261" r:id="rId8"/>
    <p:sldId id="262" r:id="rId9"/>
    <p:sldId id="263" r:id="rId10"/>
    <p:sldId id="258" r:id="rId11"/>
    <p:sldId id="259" r:id="rId12"/>
    <p:sldId id="293" r:id="rId13"/>
    <p:sldId id="265" r:id="rId14"/>
    <p:sldId id="266" r:id="rId15"/>
    <p:sldId id="267" r:id="rId16"/>
    <p:sldId id="268" r:id="rId17"/>
    <p:sldId id="269" r:id="rId18"/>
    <p:sldId id="270" r:id="rId19"/>
    <p:sldId id="271" r:id="rId20"/>
    <p:sldId id="272" r:id="rId21"/>
    <p:sldId id="292"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681AAD-F8C7-4F6B-AB3B-04620DDB9DA6}" type="datetimeFigureOut">
              <a:rPr lang="el-GR" smtClean="0"/>
              <a:t>2/4/2017</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5EC805-2EAD-4BD9-8B63-7CBCBD269E66}" type="slidenum">
              <a:rPr lang="el-GR" smtClean="0"/>
              <a:t>‹#›</a:t>
            </a:fld>
            <a:endParaRPr lang="el-GR"/>
          </a:p>
        </p:txBody>
      </p:sp>
    </p:spTree>
    <p:extLst>
      <p:ext uri="{BB962C8B-B14F-4D97-AF65-F5344CB8AC3E}">
        <p14:creationId xmlns:p14="http://schemas.microsoft.com/office/powerpoint/2010/main" val="1284469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759F189F-EFA2-4FB1-BD83-782F53A75A8D}" type="slidenum">
              <a:rPr lang="en-US" altLang="en-US">
                <a:solidFill>
                  <a:prstClr val="black"/>
                </a:solidFill>
              </a:rPr>
              <a:pPr/>
              <a:t>2</a:t>
            </a:fld>
            <a:endParaRPr lang="en-US" altLang="en-US">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666788CA-D153-4227-9A24-8C5978F50741}" type="slidenum">
              <a:rPr lang="en-US" altLang="en-US" smtClean="0"/>
              <a:pPr/>
              <a:t>20</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D33A878-DD01-492C-978B-63381B5CF34D}"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1393494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33A878-DD01-492C-978B-63381B5CF34D}"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393123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33A878-DD01-492C-978B-63381B5CF34D}"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1100366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0243" name="Rectangle 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pPr>
              <a:defRPr/>
            </a:pPr>
            <a:fld id="{173A2A1D-71A8-4D49-9931-668B31CA81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9916451"/>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90ED087-D74A-4BC0-84B1-8D519FDCB112}"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38019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22FB6-CBCA-4A27-9217-26FE1245A1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62577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703C9E-9490-41F7-8FE2-800D8DC2223F}"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419882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E756B6-D82B-4FD1-9747-38D7A16553D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67787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00B316-A494-4C51-AFBA-2B88B2DA045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556580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9AD4BE-4391-414D-8140-9687F09F8357}"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435287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857765-6439-4CFA-B5D3-D38C9A89241B}"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262484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D33A878-DD01-492C-978B-63381B5CF34D}"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3151621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71B089-5DB6-438F-80FC-B5E6A76F5B8A}"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194073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A10085-F4E3-421F-B748-4D7AF4CC7FCD}"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363742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EAEAEA"/>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EAEAEA"/>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60E51D-E199-486F-ACFE-16AFCE5E8A75}" type="slidenum">
              <a:rPr lang="en-US">
                <a:solidFill>
                  <a:srgbClr val="EAEAEA"/>
                </a:solidFill>
              </a:rPr>
              <a:pPr>
                <a:defRPr/>
              </a:pPr>
              <a:t>‹#›</a:t>
            </a:fld>
            <a:endParaRPr lang="en-US">
              <a:solidFill>
                <a:srgbClr val="EAEAEA"/>
              </a:solidFill>
            </a:endParaRPr>
          </a:p>
        </p:txBody>
      </p:sp>
    </p:spTree>
    <p:extLst>
      <p:ext uri="{BB962C8B-B14F-4D97-AF65-F5344CB8AC3E}">
        <p14:creationId xmlns:p14="http://schemas.microsoft.com/office/powerpoint/2010/main" val="301803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D33A878-DD01-492C-978B-63381B5CF34D}" type="datetimeFigureOut">
              <a:rPr lang="el-GR" smtClean="0"/>
              <a:t>2/4/2017</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87316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D33A878-DD01-492C-978B-63381B5CF34D}" type="datetimeFigureOut">
              <a:rPr lang="el-GR" smtClean="0"/>
              <a:t>2/4/2017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182622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D33A878-DD01-492C-978B-63381B5CF34D}" type="datetimeFigureOut">
              <a:rPr lang="el-GR" smtClean="0"/>
              <a:t>2/4/2017</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955097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D33A878-DD01-492C-978B-63381B5CF34D}" type="datetimeFigureOut">
              <a:rPr lang="el-GR" smtClean="0"/>
              <a:t>2/4/2017</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1916875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D33A878-DD01-492C-978B-63381B5CF34D}" type="datetimeFigureOut">
              <a:rPr lang="el-GR" smtClean="0"/>
              <a:t>2/4/2017</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159029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D33A878-DD01-492C-978B-63381B5CF34D}" type="datetimeFigureOut">
              <a:rPr lang="el-GR" smtClean="0"/>
              <a:t>2/4/2017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122444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D33A878-DD01-492C-978B-63381B5CF34D}" type="datetimeFigureOut">
              <a:rPr lang="el-GR" smtClean="0"/>
              <a:t>2/4/2017</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ADF7E7D-2263-43E4-BAC2-34F0E690DFDB}" type="slidenum">
              <a:rPr lang="el-GR" smtClean="0"/>
              <a:t>‹#›</a:t>
            </a:fld>
            <a:endParaRPr lang="el-GR"/>
          </a:p>
        </p:txBody>
      </p:sp>
    </p:spTree>
    <p:extLst>
      <p:ext uri="{BB962C8B-B14F-4D97-AF65-F5344CB8AC3E}">
        <p14:creationId xmlns:p14="http://schemas.microsoft.com/office/powerpoint/2010/main" val="2237951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33A878-DD01-492C-978B-63381B5CF34D}" type="datetimeFigureOut">
              <a:rPr lang="el-GR" smtClean="0"/>
              <a:t>2/4/2017</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F7E7D-2263-43E4-BAC2-34F0E690DFDB}" type="slidenum">
              <a:rPr lang="el-GR" smtClean="0"/>
              <a:t>‹#›</a:t>
            </a:fld>
            <a:endParaRPr lang="el-GR"/>
          </a:p>
        </p:txBody>
      </p:sp>
    </p:spTree>
    <p:extLst>
      <p:ext uri="{BB962C8B-B14F-4D97-AF65-F5344CB8AC3E}">
        <p14:creationId xmlns:p14="http://schemas.microsoft.com/office/powerpoint/2010/main" val="365680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34" charset="0"/>
                <a:ea typeface="ＭＳ Ｐゴシック" pitchFamily="34" charset="-128"/>
              </a:defRPr>
            </a:lvl1pPr>
          </a:lstStyle>
          <a:p>
            <a:pPr fontAlgn="base">
              <a:spcBef>
                <a:spcPct val="0"/>
              </a:spcBef>
              <a:spcAft>
                <a:spcPct val="0"/>
              </a:spcAft>
              <a:defRPr/>
            </a:pPr>
            <a:endParaRPr lang="en-US">
              <a:solidFill>
                <a:srgbClr val="EAEAEA"/>
              </a:solidFill>
            </a:endParaRPr>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34" charset="0"/>
                <a:ea typeface="ＭＳ Ｐゴシック" pitchFamily="34" charset="-128"/>
              </a:defRPr>
            </a:lvl1pPr>
          </a:lstStyle>
          <a:p>
            <a:pPr fontAlgn="base">
              <a:spcBef>
                <a:spcPct val="0"/>
              </a:spcBef>
              <a:spcAft>
                <a:spcPct val="0"/>
              </a:spcAft>
              <a:defRPr/>
            </a:pPr>
            <a:endParaRPr lang="en-US">
              <a:solidFill>
                <a:srgbClr val="EAEAEA"/>
              </a:solidFill>
            </a:endParaRPr>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itchFamily="34" charset="0"/>
                <a:ea typeface="ＭＳ Ｐゴシック" pitchFamily="34" charset="-128"/>
              </a:defRPr>
            </a:lvl1pPr>
          </a:lstStyle>
          <a:p>
            <a:pPr fontAlgn="base">
              <a:spcBef>
                <a:spcPct val="0"/>
              </a:spcBef>
              <a:spcAft>
                <a:spcPct val="0"/>
              </a:spcAft>
              <a:defRPr/>
            </a:pPr>
            <a:fld id="{BE2A3F9D-2CA2-4485-B66C-4BD2EF23DBEE}" type="slidenum">
              <a:rPr lang="en-US">
                <a:solidFill>
                  <a:srgbClr val="EAEAEA"/>
                </a:solidFill>
              </a:rPr>
              <a:pPr fontAlgn="base">
                <a:spcBef>
                  <a:spcPct val="0"/>
                </a:spcBef>
                <a:spcAft>
                  <a:spcPct val="0"/>
                </a:spcAft>
                <a:defRPr/>
              </a:pPr>
              <a:t>‹#›</a:t>
            </a:fld>
            <a:endParaRPr lang="en-US">
              <a:solidFill>
                <a:srgbClr val="EAEAEA"/>
              </a:solidFill>
            </a:endParaRPr>
          </a:p>
        </p:txBody>
      </p:sp>
    </p:spTree>
    <p:extLst>
      <p:ext uri="{BB962C8B-B14F-4D97-AF65-F5344CB8AC3E}">
        <p14:creationId xmlns:p14="http://schemas.microsoft.com/office/powerpoint/2010/main" val="421802532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9218"/>
                                        </p:tgtEl>
                                        <p:attrNameLst>
                                          <p:attrName>style.visibility</p:attrName>
                                        </p:attrNameLst>
                                      </p:cBhvr>
                                      <p:to>
                                        <p:strVal val="visible"/>
                                      </p:to>
                                    </p:set>
                                    <p:animEffect transition="in" filter="dissolve">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Comic Sans MS"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Comic Sans MS"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Comic Sans MS"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Comic Sans MS"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Comic Sans MS" charset="0"/>
        </a:defRPr>
      </a:lvl9pPr>
    </p:titleStyle>
    <p:bodyStyle>
      <a:lvl1pPr marL="342900" indent="-342900" algn="l" rtl="0" eaLnBrk="0" fontAlgn="base" hangingPunct="0">
        <a:spcBef>
          <a:spcPct val="20000"/>
        </a:spcBef>
        <a:spcAft>
          <a:spcPct val="0"/>
        </a:spcAft>
        <a:buClr>
          <a:srgbClr val="00CCFF"/>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rgbClr val="CC3300"/>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fo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ec.gc.ca/eau-water/default.asp?lang=En&amp;n=6A7FB7B2-1#nopoint" TargetMode="External"/><Relationship Id="rId2" Type="http://schemas.openxmlformats.org/officeDocument/2006/relationships/hyperlink" Target="https://www.ec.gc.ca/eau-water/default.asp?lang=En&amp;n=6A7FB7B2-1#poin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qedenv.com/files/Introduction%20to%20Pump%20&amp;%20Treat%20Remediation.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clu-in.org/download/Citizens/a_citizens_guide_to_air_stripping.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cpeo.org/techtree/glossary/V.htm#vapor" TargetMode="External"/><Relationship Id="rId3" Type="http://schemas.openxmlformats.org/officeDocument/2006/relationships/hyperlink" Target="http://www.cpeo.org/techtree/glossary/G.htm#groundwater" TargetMode="External"/><Relationship Id="rId7" Type="http://schemas.openxmlformats.org/officeDocument/2006/relationships/hyperlink" Target="http://www.cpeo.org/techtree/glossary/U.htm#unsaturated%20zone" TargetMode="External"/><Relationship Id="rId2" Type="http://schemas.openxmlformats.org/officeDocument/2006/relationships/hyperlink" Target="http://www.cpeo.org/techtree/glossary/S.htm#sparge" TargetMode="External"/><Relationship Id="rId1" Type="http://schemas.openxmlformats.org/officeDocument/2006/relationships/slideLayout" Target="../slideLayouts/slideLayout2.xml"/><Relationship Id="rId6" Type="http://schemas.openxmlformats.org/officeDocument/2006/relationships/hyperlink" Target="http://www.cpeo.org/techtree/glossary/B.htm#biodegradation" TargetMode="External"/><Relationship Id="rId5" Type="http://schemas.openxmlformats.org/officeDocument/2006/relationships/hyperlink" Target="http://www.cpeo.org/techtree/glossary/C.htm#contaminant" TargetMode="External"/><Relationship Id="rId4" Type="http://schemas.openxmlformats.org/officeDocument/2006/relationships/hyperlink" Target="http://www.cpeo.org/techtree/glossary/V.htm#volatilization" TargetMode="External"/><Relationship Id="rId9" Type="http://schemas.openxmlformats.org/officeDocument/2006/relationships/hyperlink" Target="http://www.cpeo.org/techtree/glossary/E.htm#extractio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clu-in.org/download/remed/introductiontoinsitubioremediationofgroundwater_dec2013.pdf"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cpeo.org/techtree/glossary/B.htm#bioremediation"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hyperlink" Target="http://www.cpeo.org/techtree/glossary/G.htm#groundwater" TargetMode="External"/><Relationship Id="rId4" Type="http://schemas.openxmlformats.org/officeDocument/2006/relationships/hyperlink" Target="http://www.cpeo.org/techtree/glossary/C.htm#contaminant"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internationalrivers.org/dams-what-they-are-and-what-they-do" TargetMode="External"/><Relationship Id="rId2" Type="http://schemas.openxmlformats.org/officeDocument/2006/relationships/hyperlink" Target="http://www.icold-cigb.org/GB/dams/role_of_dams.asp"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slideshare.net/sainiankit003/artificial-ground-water-recharge"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51520" y="1877725"/>
            <a:ext cx="8568952" cy="1754326"/>
          </a:xfrm>
          <a:prstGeom prst="rect">
            <a:avLst/>
          </a:prstGeom>
          <a:noFill/>
        </p:spPr>
        <p:txBody>
          <a:bodyPr wrap="square">
            <a:spAutoFit/>
          </a:bodyPr>
          <a:lstStyle/>
          <a:p>
            <a:pPr algn="ctr"/>
            <a:r>
              <a:rPr lang="el-GR" sz="3600" b="1" dirty="0" smtClean="0">
                <a:solidFill>
                  <a:srgbClr val="002060"/>
                </a:solidFill>
                <a:effectLst>
                  <a:outerShdw blurRad="38100" dist="38100" dir="2700000" algn="tl">
                    <a:srgbClr val="000000">
                      <a:alpha val="43137"/>
                    </a:srgbClr>
                  </a:outerShdw>
                </a:effectLst>
              </a:rPr>
              <a:t>PRESSURES ON WATER RESOURCES-WATER CONSERVATION AND REMEDIATION TECHNIQUES</a:t>
            </a:r>
            <a:endParaRPr lang="el-GR" sz="3600" b="1" dirty="0">
              <a:solidFill>
                <a:srgbClr val="002060"/>
              </a:solidFill>
              <a:effectLst>
                <a:outerShdw blurRad="38100" dist="38100" dir="2700000" algn="tl">
                  <a:srgbClr val="000000">
                    <a:alpha val="43137"/>
                  </a:srgbClr>
                </a:outerShdw>
              </a:effectLst>
            </a:endParaRPr>
          </a:p>
        </p:txBody>
      </p:sp>
      <p:sp>
        <p:nvSpPr>
          <p:cNvPr id="3" name="TextBox 6"/>
          <p:cNvSpPr txBox="1"/>
          <p:nvPr/>
        </p:nvSpPr>
        <p:spPr>
          <a:xfrm>
            <a:off x="1799692" y="404664"/>
            <a:ext cx="5472608" cy="4247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400" b="1" dirty="0" smtClean="0">
                <a:solidFill>
                  <a:srgbClr val="002060"/>
                </a:solidFill>
                <a:effectLst>
                  <a:outerShdw blurRad="38100" dist="38100" dir="2700000" algn="tl">
                    <a:srgbClr val="000000">
                      <a:alpha val="43137"/>
                    </a:srgbClr>
                  </a:outerShdw>
                </a:effectLst>
              </a:rPr>
              <a:t>Aristotle University of Thessaloniki</a:t>
            </a:r>
            <a:endParaRPr lang="en-US" sz="2400" b="1" dirty="0">
              <a:solidFill>
                <a:srgbClr val="002060"/>
              </a:solidFill>
              <a:effectLst>
                <a:outerShdw blurRad="38100" dist="38100" dir="2700000" algn="tl">
                  <a:srgbClr val="000000">
                    <a:alpha val="43137"/>
                  </a:srgbClr>
                </a:outerShdw>
              </a:effectLst>
            </a:endParaRPr>
          </a:p>
        </p:txBody>
      </p:sp>
      <p:pic>
        <p:nvPicPr>
          <p:cNvPr id="4" name="Picture 7" descr="ilham-ec-Logo"/>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09" y="289646"/>
            <a:ext cx="1800200" cy="619723"/>
          </a:xfrm>
          <a:prstGeom prst="rect">
            <a:avLst/>
          </a:prstGeom>
          <a:solidFill>
            <a:schemeClr val="bg1"/>
          </a:solidFill>
          <a:ln>
            <a:noFill/>
          </a:ln>
        </p:spPr>
      </p:pic>
      <p:pic>
        <p:nvPicPr>
          <p:cNvPr id="6"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2300" y="289646"/>
            <a:ext cx="1783763" cy="577823"/>
          </a:xfrm>
          <a:prstGeom prst="rect">
            <a:avLst/>
          </a:prstGeom>
          <a:noFill/>
          <a:ln>
            <a:noFill/>
          </a:ln>
        </p:spPr>
      </p:pic>
    </p:spTree>
    <p:extLst>
      <p:ext uri="{BB962C8B-B14F-4D97-AF65-F5344CB8AC3E}">
        <p14:creationId xmlns:p14="http://schemas.microsoft.com/office/powerpoint/2010/main" val="827425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1680" y="188640"/>
            <a:ext cx="6598858" cy="523220"/>
          </a:xfrm>
          <a:prstGeom prst="rect">
            <a:avLst/>
          </a:prstGeom>
          <a:noFill/>
        </p:spPr>
        <p:txBody>
          <a:bodyPr wrap="none" rtlCol="0">
            <a:spAutoFit/>
          </a:bodyPr>
          <a:lstStyle/>
          <a:p>
            <a:r>
              <a:rPr lang="el-GR" sz="2800" b="1" u="sng" dirty="0" smtClean="0">
                <a:solidFill>
                  <a:srgbClr val="002060"/>
                </a:solidFill>
              </a:rPr>
              <a:t>Impacts </a:t>
            </a:r>
            <a:r>
              <a:rPr lang="el-GR" sz="2800" b="1" u="sng" dirty="0" err="1" smtClean="0">
                <a:solidFill>
                  <a:srgbClr val="002060"/>
                </a:solidFill>
              </a:rPr>
              <a:t>from</a:t>
            </a:r>
            <a:r>
              <a:rPr lang="el-GR" sz="2800" b="1" u="sng" dirty="0" smtClean="0">
                <a:solidFill>
                  <a:srgbClr val="002060"/>
                </a:solidFill>
              </a:rPr>
              <a:t> </a:t>
            </a:r>
            <a:r>
              <a:rPr lang="el-GR" sz="2800" b="1" u="sng" dirty="0" err="1" smtClean="0">
                <a:solidFill>
                  <a:srgbClr val="002060"/>
                </a:solidFill>
              </a:rPr>
              <a:t>pressures</a:t>
            </a:r>
            <a:r>
              <a:rPr lang="el-GR" sz="2800" b="1" u="sng" dirty="0" smtClean="0">
                <a:solidFill>
                  <a:srgbClr val="002060"/>
                </a:solidFill>
              </a:rPr>
              <a:t> on water resources</a:t>
            </a:r>
            <a:endParaRPr lang="el-GR" sz="2800" b="1" u="sng" dirty="0">
              <a:solidFill>
                <a:srgbClr val="002060"/>
              </a:solidFill>
            </a:endParaRPr>
          </a:p>
        </p:txBody>
      </p:sp>
      <p:sp>
        <p:nvSpPr>
          <p:cNvPr id="6" name="Rectangle 3"/>
          <p:cNvSpPr txBox="1">
            <a:spLocks noChangeArrowheads="1"/>
          </p:cNvSpPr>
          <p:nvPr/>
        </p:nvSpPr>
        <p:spPr>
          <a:xfrm>
            <a:off x="446614" y="908720"/>
            <a:ext cx="8589881" cy="5544616"/>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002060"/>
              </a:buClr>
              <a:buFont typeface="Wingdings" pitchFamily="2" charset="2"/>
              <a:buChar char="Ø"/>
              <a:defRPr/>
            </a:pPr>
            <a:r>
              <a:rPr lang="el-GR" sz="2400" b="1" dirty="0" err="1" smtClean="0">
                <a:solidFill>
                  <a:srgbClr val="002060"/>
                </a:solidFill>
                <a:latin typeface="Arial" charset="0"/>
              </a:rPr>
              <a:t>Degradation</a:t>
            </a:r>
            <a:r>
              <a:rPr lang="el-GR" sz="2400" b="1" dirty="0" smtClean="0">
                <a:solidFill>
                  <a:srgbClr val="002060"/>
                </a:solidFill>
                <a:latin typeface="Arial" charset="0"/>
              </a:rPr>
              <a:t> of </a:t>
            </a:r>
            <a:r>
              <a:rPr lang="el-GR" sz="2400" b="1" dirty="0" err="1" smtClean="0">
                <a:solidFill>
                  <a:srgbClr val="002060"/>
                </a:solidFill>
                <a:latin typeface="Arial" charset="0"/>
              </a:rPr>
              <a:t>the</a:t>
            </a:r>
            <a:r>
              <a:rPr lang="el-GR" sz="2400" b="1" dirty="0" smtClean="0">
                <a:solidFill>
                  <a:srgbClr val="002060"/>
                </a:solidFill>
                <a:latin typeface="Arial" charset="0"/>
              </a:rPr>
              <a:t> water resources </a:t>
            </a:r>
            <a:r>
              <a:rPr lang="el-GR" sz="2400" b="1" dirty="0" err="1" smtClean="0">
                <a:solidFill>
                  <a:srgbClr val="002060"/>
                </a:solidFill>
                <a:latin typeface="Arial" charset="0"/>
              </a:rPr>
              <a:t>quality</a:t>
            </a:r>
            <a:r>
              <a:rPr lang="el-GR" sz="2400" b="1" dirty="0" smtClean="0">
                <a:solidFill>
                  <a:srgbClr val="002060"/>
                </a:solidFill>
                <a:latin typeface="Arial" charset="0"/>
              </a:rPr>
              <a:t> </a:t>
            </a:r>
          </a:p>
          <a:p>
            <a:pPr algn="just">
              <a:buClr>
                <a:srgbClr val="002060"/>
              </a:buClr>
              <a:buFont typeface="Wingdings" pitchFamily="2" charset="2"/>
              <a:buChar char="Ø"/>
              <a:defRPr/>
            </a:pPr>
            <a:r>
              <a:rPr lang="el-GR" sz="2400" b="1" dirty="0" err="1" smtClean="0">
                <a:solidFill>
                  <a:srgbClr val="002060"/>
                </a:solidFill>
                <a:latin typeface="Arial" charset="0"/>
              </a:rPr>
              <a:t>Negative</a:t>
            </a:r>
            <a:r>
              <a:rPr lang="el-GR" sz="2400" b="1" dirty="0" smtClean="0">
                <a:solidFill>
                  <a:srgbClr val="002060"/>
                </a:solidFill>
                <a:latin typeface="Arial" charset="0"/>
              </a:rPr>
              <a:t> </a:t>
            </a:r>
            <a:r>
              <a:rPr lang="el-GR" sz="2400" b="1" dirty="0" err="1" smtClean="0">
                <a:solidFill>
                  <a:srgbClr val="002060"/>
                </a:solidFill>
                <a:latin typeface="Arial" charset="0"/>
              </a:rPr>
              <a:t>hydrological</a:t>
            </a:r>
            <a:r>
              <a:rPr lang="el-GR" sz="2400" b="1" dirty="0" smtClean="0">
                <a:solidFill>
                  <a:srgbClr val="002060"/>
                </a:solidFill>
                <a:latin typeface="Arial" charset="0"/>
              </a:rPr>
              <a:t> </a:t>
            </a:r>
            <a:r>
              <a:rPr lang="el-GR" sz="2400" b="1" dirty="0" err="1" smtClean="0">
                <a:solidFill>
                  <a:srgbClr val="002060"/>
                </a:solidFill>
                <a:latin typeface="Arial" charset="0"/>
              </a:rPr>
              <a:t>balances</a:t>
            </a:r>
            <a:r>
              <a:rPr lang="el-GR" sz="2400" b="1" dirty="0" smtClean="0">
                <a:solidFill>
                  <a:srgbClr val="002060"/>
                </a:solidFill>
                <a:latin typeface="Arial" charset="0"/>
              </a:rPr>
              <a:t> </a:t>
            </a:r>
            <a:r>
              <a:rPr lang="el-GR" sz="2400" b="1" dirty="0" err="1" smtClean="0">
                <a:solidFill>
                  <a:srgbClr val="002060"/>
                </a:solidFill>
                <a:latin typeface="Arial" charset="0"/>
              </a:rPr>
              <a:t>that</a:t>
            </a:r>
            <a:r>
              <a:rPr lang="el-GR" sz="2400" b="1" dirty="0" smtClean="0">
                <a:solidFill>
                  <a:srgbClr val="002060"/>
                </a:solidFill>
                <a:latin typeface="Arial" charset="0"/>
              </a:rPr>
              <a:t> </a:t>
            </a:r>
            <a:r>
              <a:rPr lang="el-GR" sz="2400" b="1" dirty="0" err="1" smtClean="0">
                <a:solidFill>
                  <a:srgbClr val="002060"/>
                </a:solidFill>
                <a:latin typeface="Arial" charset="0"/>
              </a:rPr>
              <a:t>cause</a:t>
            </a:r>
            <a:r>
              <a:rPr lang="el-GR" sz="2400" b="1" dirty="0" smtClean="0">
                <a:solidFill>
                  <a:srgbClr val="002060"/>
                </a:solidFill>
                <a:latin typeface="Arial" charset="0"/>
              </a:rPr>
              <a:t> water </a:t>
            </a:r>
            <a:r>
              <a:rPr lang="el-GR" sz="2400" b="1" dirty="0" err="1" smtClean="0">
                <a:solidFill>
                  <a:srgbClr val="002060"/>
                </a:solidFill>
                <a:latin typeface="Arial" charset="0"/>
              </a:rPr>
              <a:t>reserves</a:t>
            </a:r>
            <a:r>
              <a:rPr lang="el-GR" sz="2400" b="1" dirty="0" smtClean="0">
                <a:solidFill>
                  <a:srgbClr val="002060"/>
                </a:solidFill>
                <a:latin typeface="Arial" charset="0"/>
              </a:rPr>
              <a:t> </a:t>
            </a:r>
            <a:r>
              <a:rPr lang="el-GR" sz="2400" b="1" dirty="0" err="1" smtClean="0">
                <a:solidFill>
                  <a:srgbClr val="002060"/>
                </a:solidFill>
                <a:latin typeface="Arial" charset="0"/>
              </a:rPr>
              <a:t>shortages</a:t>
            </a:r>
            <a:endParaRPr lang="el-GR" sz="2400" b="1" dirty="0" smtClean="0">
              <a:solidFill>
                <a:srgbClr val="002060"/>
              </a:solidFill>
              <a:latin typeface="Arial" charset="0"/>
            </a:endParaRPr>
          </a:p>
          <a:p>
            <a:pPr algn="just">
              <a:buClr>
                <a:srgbClr val="002060"/>
              </a:buClr>
              <a:buFont typeface="Wingdings" pitchFamily="2" charset="2"/>
              <a:buChar char="Ø"/>
              <a:defRPr/>
            </a:pPr>
            <a:r>
              <a:rPr lang="el-GR" sz="2400" b="1" dirty="0" err="1" smtClean="0">
                <a:solidFill>
                  <a:srgbClr val="002060"/>
                </a:solidFill>
                <a:latin typeface="Arial" charset="0"/>
              </a:rPr>
              <a:t>Salinization</a:t>
            </a:r>
            <a:r>
              <a:rPr lang="el-GR" sz="2400" b="1" dirty="0" smtClean="0">
                <a:solidFill>
                  <a:srgbClr val="002060"/>
                </a:solidFill>
                <a:latin typeface="Arial" charset="0"/>
              </a:rPr>
              <a:t> of </a:t>
            </a:r>
            <a:r>
              <a:rPr lang="el-GR" sz="2400" b="1" dirty="0" err="1" smtClean="0">
                <a:solidFill>
                  <a:srgbClr val="002060"/>
                </a:solidFill>
                <a:latin typeface="Arial" charset="0"/>
              </a:rPr>
              <a:t>aquifers</a:t>
            </a:r>
            <a:r>
              <a:rPr lang="el-GR" sz="2400" b="1" dirty="0" smtClean="0">
                <a:solidFill>
                  <a:srgbClr val="002060"/>
                </a:solidFill>
                <a:latin typeface="Arial" charset="0"/>
              </a:rPr>
              <a:t> </a:t>
            </a:r>
            <a:r>
              <a:rPr lang="el-GR" sz="2400" b="1" dirty="0" err="1" smtClean="0">
                <a:solidFill>
                  <a:srgbClr val="002060"/>
                </a:solidFill>
                <a:latin typeface="Arial" charset="0"/>
              </a:rPr>
              <a:t>from</a:t>
            </a:r>
            <a:r>
              <a:rPr lang="el-GR" sz="2400" b="1" dirty="0" smtClean="0">
                <a:solidFill>
                  <a:srgbClr val="002060"/>
                </a:solidFill>
                <a:latin typeface="Arial" charset="0"/>
              </a:rPr>
              <a:t> </a:t>
            </a:r>
            <a:r>
              <a:rPr lang="el-GR" sz="2400" b="1" dirty="0" err="1" smtClean="0">
                <a:solidFill>
                  <a:srgbClr val="002060"/>
                </a:solidFill>
                <a:latin typeface="Arial" charset="0"/>
              </a:rPr>
              <a:t>seawater</a:t>
            </a:r>
            <a:r>
              <a:rPr lang="el-GR" sz="2400" b="1" dirty="0" smtClean="0">
                <a:solidFill>
                  <a:srgbClr val="002060"/>
                </a:solidFill>
                <a:latin typeface="Arial" charset="0"/>
              </a:rPr>
              <a:t> </a:t>
            </a:r>
            <a:r>
              <a:rPr lang="el-GR" sz="2400" b="1" dirty="0" err="1" smtClean="0">
                <a:solidFill>
                  <a:srgbClr val="002060"/>
                </a:solidFill>
                <a:latin typeface="Arial" charset="0"/>
              </a:rPr>
              <a:t>intrusion</a:t>
            </a:r>
            <a:r>
              <a:rPr lang="el-GR" sz="2400" b="1" dirty="0" smtClean="0">
                <a:solidFill>
                  <a:srgbClr val="002060"/>
                </a:solidFill>
                <a:latin typeface="Arial" charset="0"/>
              </a:rPr>
              <a:t> </a:t>
            </a:r>
            <a:r>
              <a:rPr lang="el-GR" sz="2400" b="1" dirty="0" err="1" smtClean="0">
                <a:solidFill>
                  <a:srgbClr val="002060"/>
                </a:solidFill>
                <a:latin typeface="Arial" charset="0"/>
              </a:rPr>
              <a:t>due</a:t>
            </a:r>
            <a:r>
              <a:rPr lang="el-GR" sz="2400" b="1" dirty="0" smtClean="0">
                <a:solidFill>
                  <a:srgbClr val="002060"/>
                </a:solidFill>
                <a:latin typeface="Arial" charset="0"/>
              </a:rPr>
              <a:t> </a:t>
            </a:r>
            <a:r>
              <a:rPr lang="el-GR" sz="2400" b="1" dirty="0" err="1" smtClean="0">
                <a:solidFill>
                  <a:srgbClr val="002060"/>
                </a:solidFill>
                <a:latin typeface="Arial" charset="0"/>
              </a:rPr>
              <a:t>to</a:t>
            </a:r>
            <a:r>
              <a:rPr lang="el-GR" sz="2400" b="1" dirty="0" smtClean="0">
                <a:solidFill>
                  <a:srgbClr val="002060"/>
                </a:solidFill>
                <a:latin typeface="Arial" charset="0"/>
              </a:rPr>
              <a:t> </a:t>
            </a:r>
            <a:r>
              <a:rPr lang="el-GR" sz="2400" b="1" dirty="0" err="1" smtClean="0">
                <a:solidFill>
                  <a:srgbClr val="002060"/>
                </a:solidFill>
                <a:latin typeface="Arial" charset="0"/>
              </a:rPr>
              <a:t>pumping</a:t>
            </a:r>
            <a:endParaRPr lang="el-GR" sz="2400" b="1" dirty="0" smtClean="0">
              <a:solidFill>
                <a:srgbClr val="002060"/>
              </a:solidFill>
              <a:latin typeface="Arial" charset="0"/>
            </a:endParaRPr>
          </a:p>
          <a:p>
            <a:pPr algn="just">
              <a:buClr>
                <a:srgbClr val="002060"/>
              </a:buClr>
              <a:buFont typeface="Wingdings" pitchFamily="2" charset="2"/>
              <a:buChar char="Ø"/>
              <a:defRPr/>
            </a:pPr>
            <a:r>
              <a:rPr lang="el-GR" sz="2400" b="1" dirty="0" err="1" smtClean="0">
                <a:solidFill>
                  <a:srgbClr val="002060"/>
                </a:solidFill>
                <a:latin typeface="Arial" charset="0"/>
              </a:rPr>
              <a:t>Wetlands</a:t>
            </a:r>
            <a:r>
              <a:rPr lang="el-GR" sz="2400" b="1" dirty="0" smtClean="0">
                <a:solidFill>
                  <a:srgbClr val="002060"/>
                </a:solidFill>
                <a:latin typeface="Arial" charset="0"/>
              </a:rPr>
              <a:t> </a:t>
            </a:r>
            <a:r>
              <a:rPr lang="el-GR" sz="2400" b="1" dirty="0" err="1" smtClean="0">
                <a:solidFill>
                  <a:srgbClr val="002060"/>
                </a:solidFill>
                <a:latin typeface="Arial" charset="0"/>
              </a:rPr>
              <a:t>dry</a:t>
            </a:r>
            <a:r>
              <a:rPr lang="el-GR" sz="2400" b="1" dirty="0" smtClean="0">
                <a:solidFill>
                  <a:srgbClr val="002060"/>
                </a:solidFill>
                <a:latin typeface="Arial" charset="0"/>
              </a:rPr>
              <a:t> </a:t>
            </a:r>
            <a:r>
              <a:rPr lang="el-GR" sz="2400" b="1" dirty="0" err="1" smtClean="0">
                <a:solidFill>
                  <a:srgbClr val="002060"/>
                </a:solidFill>
                <a:latin typeface="Arial" charset="0"/>
              </a:rPr>
              <a:t>up</a:t>
            </a:r>
            <a:r>
              <a:rPr lang="el-GR" sz="2400" b="1" dirty="0" smtClean="0">
                <a:solidFill>
                  <a:srgbClr val="002060"/>
                </a:solidFill>
                <a:latin typeface="Arial" charset="0"/>
              </a:rPr>
              <a:t> </a:t>
            </a:r>
            <a:r>
              <a:rPr lang="el-GR" sz="2400" b="1" dirty="0" err="1" smtClean="0">
                <a:solidFill>
                  <a:srgbClr val="002060"/>
                </a:solidFill>
                <a:latin typeface="Arial" charset="0"/>
              </a:rPr>
              <a:t>and</a:t>
            </a:r>
            <a:r>
              <a:rPr lang="el-GR" sz="2400" b="1" dirty="0" smtClean="0">
                <a:solidFill>
                  <a:srgbClr val="002060"/>
                </a:solidFill>
                <a:latin typeface="Arial" charset="0"/>
              </a:rPr>
              <a:t> </a:t>
            </a:r>
            <a:r>
              <a:rPr lang="el-GR" sz="2400" b="1" dirty="0" err="1" smtClean="0">
                <a:solidFill>
                  <a:srgbClr val="002060"/>
                </a:solidFill>
                <a:latin typeface="Arial" charset="0"/>
              </a:rPr>
              <a:t>ecosystems</a:t>
            </a:r>
            <a:r>
              <a:rPr lang="el-GR" sz="2400" b="1" dirty="0" smtClean="0">
                <a:solidFill>
                  <a:srgbClr val="002060"/>
                </a:solidFill>
                <a:latin typeface="Arial" charset="0"/>
              </a:rPr>
              <a:t> </a:t>
            </a:r>
            <a:r>
              <a:rPr lang="el-GR" sz="2400" b="1" dirty="0" err="1" smtClean="0">
                <a:solidFill>
                  <a:srgbClr val="002060"/>
                </a:solidFill>
                <a:latin typeface="Arial" charset="0"/>
              </a:rPr>
              <a:t>are</a:t>
            </a:r>
            <a:r>
              <a:rPr lang="el-GR" sz="2400" b="1" dirty="0" smtClean="0">
                <a:solidFill>
                  <a:srgbClr val="002060"/>
                </a:solidFill>
                <a:latin typeface="Arial" charset="0"/>
              </a:rPr>
              <a:t> </a:t>
            </a:r>
            <a:r>
              <a:rPr lang="el-GR" sz="2400" b="1" dirty="0" err="1" smtClean="0">
                <a:solidFill>
                  <a:srgbClr val="002060"/>
                </a:solidFill>
                <a:latin typeface="Arial" charset="0"/>
              </a:rPr>
              <a:t>damaged</a:t>
            </a:r>
            <a:endParaRPr lang="el-GR" sz="2400" b="1" dirty="0" smtClean="0">
              <a:solidFill>
                <a:srgbClr val="002060"/>
              </a:solidFill>
              <a:latin typeface="Arial" charset="0"/>
            </a:endParaRPr>
          </a:p>
          <a:p>
            <a:pPr algn="just">
              <a:buClr>
                <a:srgbClr val="002060"/>
              </a:buClr>
              <a:buFont typeface="Wingdings" pitchFamily="2" charset="2"/>
              <a:buChar char="Ø"/>
              <a:defRPr/>
            </a:pPr>
            <a:r>
              <a:rPr lang="el-GR" sz="2400" b="1" dirty="0" err="1" smtClean="0">
                <a:solidFill>
                  <a:srgbClr val="002060"/>
                </a:solidFill>
                <a:latin typeface="Arial" charset="0"/>
              </a:rPr>
              <a:t>Land</a:t>
            </a:r>
            <a:r>
              <a:rPr lang="el-GR" sz="2400" b="1" dirty="0" smtClean="0">
                <a:solidFill>
                  <a:srgbClr val="002060"/>
                </a:solidFill>
                <a:latin typeface="Arial" charset="0"/>
              </a:rPr>
              <a:t> </a:t>
            </a:r>
            <a:r>
              <a:rPr lang="el-GR" sz="2400" b="1" dirty="0" err="1" smtClean="0">
                <a:solidFill>
                  <a:srgbClr val="002060"/>
                </a:solidFill>
                <a:latin typeface="Arial" charset="0"/>
              </a:rPr>
              <a:t>subsidence</a:t>
            </a:r>
            <a:endParaRPr lang="el-GR" sz="2400" b="1" dirty="0" smtClean="0">
              <a:solidFill>
                <a:srgbClr val="002060"/>
              </a:solidFill>
              <a:latin typeface="Arial" charset="0"/>
            </a:endParaRPr>
          </a:p>
          <a:p>
            <a:pPr algn="just">
              <a:buClr>
                <a:srgbClr val="002060"/>
              </a:buClr>
              <a:buFont typeface="Wingdings" pitchFamily="2" charset="2"/>
              <a:buChar char="Ø"/>
              <a:defRPr/>
            </a:pPr>
            <a:r>
              <a:rPr lang="el-GR" sz="2400" b="1" dirty="0" err="1" smtClean="0">
                <a:solidFill>
                  <a:srgbClr val="002060"/>
                </a:solidFill>
                <a:latin typeface="Arial" charset="0"/>
              </a:rPr>
              <a:t>Change</a:t>
            </a:r>
            <a:r>
              <a:rPr lang="el-GR" sz="2400" b="1" dirty="0" smtClean="0">
                <a:solidFill>
                  <a:srgbClr val="002060"/>
                </a:solidFill>
                <a:latin typeface="Arial" charset="0"/>
              </a:rPr>
              <a:t> </a:t>
            </a:r>
            <a:r>
              <a:rPr lang="el-GR" sz="2400" b="1" dirty="0" err="1" smtClean="0">
                <a:solidFill>
                  <a:srgbClr val="002060"/>
                </a:solidFill>
                <a:latin typeface="Arial" charset="0"/>
              </a:rPr>
              <a:t>in</a:t>
            </a:r>
            <a:r>
              <a:rPr lang="el-GR" sz="2400" b="1" dirty="0" smtClean="0">
                <a:solidFill>
                  <a:srgbClr val="002060"/>
                </a:solidFill>
                <a:latin typeface="Arial" charset="0"/>
              </a:rPr>
              <a:t> </a:t>
            </a:r>
            <a:r>
              <a:rPr lang="el-GR" sz="2400" b="1" dirty="0" err="1" smtClean="0">
                <a:solidFill>
                  <a:srgbClr val="002060"/>
                </a:solidFill>
                <a:latin typeface="Arial" charset="0"/>
              </a:rPr>
              <a:t>surface</a:t>
            </a:r>
            <a:r>
              <a:rPr lang="el-GR" sz="2400" b="1" dirty="0" smtClean="0">
                <a:solidFill>
                  <a:srgbClr val="002060"/>
                </a:solidFill>
                <a:latin typeface="Arial" charset="0"/>
              </a:rPr>
              <a:t> </a:t>
            </a:r>
            <a:r>
              <a:rPr lang="el-GR" sz="2400" b="1" dirty="0" err="1" smtClean="0">
                <a:solidFill>
                  <a:srgbClr val="002060"/>
                </a:solidFill>
                <a:latin typeface="Arial" charset="0"/>
              </a:rPr>
              <a:t>runoff</a:t>
            </a:r>
            <a:r>
              <a:rPr lang="el-GR" sz="2400" b="1" dirty="0" smtClean="0">
                <a:solidFill>
                  <a:srgbClr val="002060"/>
                </a:solidFill>
                <a:latin typeface="Arial" charset="0"/>
              </a:rPr>
              <a:t>. </a:t>
            </a:r>
            <a:r>
              <a:rPr lang="el-GR" sz="2400" b="1" dirty="0" err="1" smtClean="0">
                <a:solidFill>
                  <a:srgbClr val="002060"/>
                </a:solidFill>
                <a:latin typeface="Arial" charset="0"/>
              </a:rPr>
              <a:t>Development</a:t>
            </a:r>
            <a:r>
              <a:rPr lang="el-GR" sz="2400" b="1" dirty="0" smtClean="0">
                <a:solidFill>
                  <a:srgbClr val="002060"/>
                </a:solidFill>
                <a:latin typeface="Arial" charset="0"/>
              </a:rPr>
              <a:t> </a:t>
            </a:r>
            <a:r>
              <a:rPr lang="el-GR" sz="2400" b="1" dirty="0" err="1" smtClean="0">
                <a:solidFill>
                  <a:srgbClr val="002060"/>
                </a:solidFill>
                <a:latin typeface="Arial" charset="0"/>
              </a:rPr>
              <a:t>has</a:t>
            </a:r>
            <a:r>
              <a:rPr lang="el-GR" sz="2400" b="1" dirty="0" smtClean="0">
                <a:solidFill>
                  <a:srgbClr val="002060"/>
                </a:solidFill>
                <a:latin typeface="Arial" charset="0"/>
              </a:rPr>
              <a:t> </a:t>
            </a:r>
            <a:r>
              <a:rPr lang="el-GR" sz="2400" b="1" dirty="0" err="1" smtClean="0">
                <a:solidFill>
                  <a:srgbClr val="002060"/>
                </a:solidFill>
                <a:latin typeface="Arial" charset="0"/>
              </a:rPr>
              <a:t>reduced</a:t>
            </a:r>
            <a:r>
              <a:rPr lang="el-GR" sz="2400" b="1" dirty="0" smtClean="0">
                <a:solidFill>
                  <a:srgbClr val="002060"/>
                </a:solidFill>
                <a:latin typeface="Arial" charset="0"/>
              </a:rPr>
              <a:t> </a:t>
            </a:r>
            <a:r>
              <a:rPr lang="el-GR" sz="2400" b="1" dirty="0" err="1" smtClean="0">
                <a:solidFill>
                  <a:srgbClr val="002060"/>
                </a:solidFill>
                <a:latin typeface="Arial" charset="0"/>
              </a:rPr>
              <a:t>the</a:t>
            </a:r>
            <a:r>
              <a:rPr lang="el-GR" sz="2400" b="1" dirty="0" smtClean="0">
                <a:solidFill>
                  <a:srgbClr val="002060"/>
                </a:solidFill>
                <a:latin typeface="Arial" charset="0"/>
              </a:rPr>
              <a:t> </a:t>
            </a:r>
            <a:r>
              <a:rPr lang="el-GR" sz="2400" b="1" dirty="0" err="1" smtClean="0">
                <a:solidFill>
                  <a:srgbClr val="002060"/>
                </a:solidFill>
                <a:latin typeface="Arial" charset="0"/>
              </a:rPr>
              <a:t>permeable</a:t>
            </a:r>
            <a:r>
              <a:rPr lang="el-GR" sz="2400" b="1" dirty="0" smtClean="0">
                <a:solidFill>
                  <a:srgbClr val="002060"/>
                </a:solidFill>
                <a:latin typeface="Arial" charset="0"/>
              </a:rPr>
              <a:t> </a:t>
            </a:r>
            <a:r>
              <a:rPr lang="el-GR" sz="2400" b="1" dirty="0" err="1" smtClean="0">
                <a:solidFill>
                  <a:srgbClr val="002060"/>
                </a:solidFill>
                <a:latin typeface="Arial" charset="0"/>
              </a:rPr>
              <a:t>soil</a:t>
            </a:r>
            <a:r>
              <a:rPr lang="el-GR" sz="2400" b="1" dirty="0" smtClean="0">
                <a:solidFill>
                  <a:srgbClr val="002060"/>
                </a:solidFill>
                <a:latin typeface="Arial" charset="0"/>
              </a:rPr>
              <a:t> </a:t>
            </a:r>
            <a:r>
              <a:rPr lang="el-GR" sz="2400" b="1" dirty="0" err="1" smtClean="0">
                <a:solidFill>
                  <a:srgbClr val="002060"/>
                </a:solidFill>
                <a:latin typeface="Arial" charset="0"/>
              </a:rPr>
              <a:t>area</a:t>
            </a:r>
            <a:r>
              <a:rPr lang="el-GR" sz="2400" b="1" dirty="0" smtClean="0">
                <a:solidFill>
                  <a:srgbClr val="002060"/>
                </a:solidFill>
                <a:latin typeface="Arial" charset="0"/>
              </a:rPr>
              <a:t> </a:t>
            </a:r>
            <a:r>
              <a:rPr lang="el-GR" sz="2400" b="1" dirty="0" err="1" smtClean="0">
                <a:solidFill>
                  <a:srgbClr val="002060"/>
                </a:solidFill>
                <a:latin typeface="Arial" charset="0"/>
              </a:rPr>
              <a:t>and</a:t>
            </a:r>
            <a:r>
              <a:rPr lang="el-GR" sz="2400" b="1" dirty="0" smtClean="0">
                <a:solidFill>
                  <a:srgbClr val="002060"/>
                </a:solidFill>
                <a:latin typeface="Arial" charset="0"/>
              </a:rPr>
              <a:t> </a:t>
            </a:r>
            <a:r>
              <a:rPr lang="el-GR" sz="2400" b="1" dirty="0" err="1" smtClean="0">
                <a:solidFill>
                  <a:srgbClr val="002060"/>
                </a:solidFill>
                <a:latin typeface="Arial" charset="0"/>
              </a:rPr>
              <a:t>has</a:t>
            </a:r>
            <a:r>
              <a:rPr lang="el-GR" sz="2400" b="1" dirty="0" smtClean="0">
                <a:solidFill>
                  <a:srgbClr val="002060"/>
                </a:solidFill>
                <a:latin typeface="Arial" charset="0"/>
              </a:rPr>
              <a:t> </a:t>
            </a:r>
            <a:r>
              <a:rPr lang="el-GR" sz="2400" b="1" dirty="0" err="1" smtClean="0">
                <a:solidFill>
                  <a:srgbClr val="002060"/>
                </a:solidFill>
                <a:latin typeface="Arial" charset="0"/>
              </a:rPr>
              <a:t>incresed</a:t>
            </a:r>
            <a:r>
              <a:rPr lang="el-GR" sz="2400" b="1" dirty="0" smtClean="0">
                <a:solidFill>
                  <a:srgbClr val="002060"/>
                </a:solidFill>
                <a:latin typeface="Arial" charset="0"/>
              </a:rPr>
              <a:t> </a:t>
            </a:r>
            <a:r>
              <a:rPr lang="el-GR" sz="2400" b="1" dirty="0" err="1" smtClean="0">
                <a:solidFill>
                  <a:srgbClr val="002060"/>
                </a:solidFill>
                <a:latin typeface="Arial" charset="0"/>
              </a:rPr>
              <a:t>surface</a:t>
            </a:r>
            <a:r>
              <a:rPr lang="el-GR" sz="2400" b="1" dirty="0" smtClean="0">
                <a:solidFill>
                  <a:srgbClr val="002060"/>
                </a:solidFill>
                <a:latin typeface="Arial" charset="0"/>
              </a:rPr>
              <a:t> </a:t>
            </a:r>
            <a:r>
              <a:rPr lang="el-GR" sz="2400" b="1" dirty="0" err="1" smtClean="0">
                <a:solidFill>
                  <a:srgbClr val="002060"/>
                </a:solidFill>
                <a:latin typeface="Arial" charset="0"/>
              </a:rPr>
              <a:t>runoff</a:t>
            </a:r>
            <a:r>
              <a:rPr lang="el-GR" sz="2400" b="1" dirty="0">
                <a:solidFill>
                  <a:srgbClr val="002060"/>
                </a:solidFill>
                <a:latin typeface="Arial" charset="0"/>
              </a:rPr>
              <a:t> </a:t>
            </a:r>
            <a:r>
              <a:rPr lang="el-GR" sz="2400" b="1" dirty="0" smtClean="0">
                <a:solidFill>
                  <a:srgbClr val="002060"/>
                </a:solidFill>
                <a:latin typeface="Arial" charset="0"/>
              </a:rPr>
              <a:t>(</a:t>
            </a:r>
            <a:r>
              <a:rPr lang="el-GR" sz="2400" b="1" dirty="0" err="1" smtClean="0">
                <a:solidFill>
                  <a:srgbClr val="002060"/>
                </a:solidFill>
                <a:latin typeface="Arial" charset="0"/>
              </a:rPr>
              <a:t>the</a:t>
            </a:r>
            <a:r>
              <a:rPr lang="el-GR" sz="2400" b="1" dirty="0" smtClean="0">
                <a:solidFill>
                  <a:srgbClr val="002060"/>
                </a:solidFill>
                <a:latin typeface="Arial" charset="0"/>
              </a:rPr>
              <a:t> </a:t>
            </a:r>
            <a:r>
              <a:rPr lang="el-GR" sz="2400" b="1" dirty="0" err="1" smtClean="0">
                <a:solidFill>
                  <a:srgbClr val="002060"/>
                </a:solidFill>
                <a:latin typeface="Arial" charset="0"/>
              </a:rPr>
              <a:t>most</a:t>
            </a:r>
            <a:r>
              <a:rPr lang="el-GR" sz="2400" b="1" dirty="0" smtClean="0">
                <a:solidFill>
                  <a:srgbClr val="002060"/>
                </a:solidFill>
                <a:latin typeface="Arial" charset="0"/>
              </a:rPr>
              <a:t> </a:t>
            </a:r>
            <a:r>
              <a:rPr lang="el-GR" sz="2400" b="1" dirty="0" err="1" smtClean="0">
                <a:solidFill>
                  <a:srgbClr val="002060"/>
                </a:solidFill>
                <a:latin typeface="Arial" charset="0"/>
              </a:rPr>
              <a:t>important</a:t>
            </a:r>
            <a:r>
              <a:rPr lang="el-GR" sz="2400" b="1" dirty="0" smtClean="0">
                <a:solidFill>
                  <a:srgbClr val="002060"/>
                </a:solidFill>
                <a:latin typeface="Arial" charset="0"/>
              </a:rPr>
              <a:t> </a:t>
            </a:r>
            <a:r>
              <a:rPr lang="el-GR" sz="2400" b="1" dirty="0" err="1" smtClean="0">
                <a:solidFill>
                  <a:srgbClr val="002060"/>
                </a:solidFill>
                <a:latin typeface="Arial" charset="0"/>
              </a:rPr>
              <a:t>non</a:t>
            </a:r>
            <a:r>
              <a:rPr lang="el-GR" sz="2400" b="1" dirty="0" smtClean="0">
                <a:solidFill>
                  <a:srgbClr val="002060"/>
                </a:solidFill>
                <a:latin typeface="Arial" charset="0"/>
              </a:rPr>
              <a:t>-</a:t>
            </a:r>
            <a:r>
              <a:rPr lang="el-GR" sz="2400" b="1" dirty="0" err="1" smtClean="0">
                <a:solidFill>
                  <a:srgbClr val="002060"/>
                </a:solidFill>
                <a:latin typeface="Arial" charset="0"/>
              </a:rPr>
              <a:t>point</a:t>
            </a:r>
            <a:r>
              <a:rPr lang="el-GR" sz="2400" b="1" dirty="0" smtClean="0">
                <a:solidFill>
                  <a:srgbClr val="002060"/>
                </a:solidFill>
                <a:latin typeface="Arial" charset="0"/>
              </a:rPr>
              <a:t> </a:t>
            </a:r>
            <a:r>
              <a:rPr lang="el-GR" sz="2400" b="1" dirty="0" err="1" smtClean="0">
                <a:solidFill>
                  <a:srgbClr val="002060"/>
                </a:solidFill>
                <a:latin typeface="Arial" charset="0"/>
              </a:rPr>
              <a:t>pollution</a:t>
            </a:r>
            <a:r>
              <a:rPr lang="el-GR" sz="2400" b="1" dirty="0" smtClean="0">
                <a:solidFill>
                  <a:srgbClr val="002060"/>
                </a:solidFill>
                <a:latin typeface="Arial" charset="0"/>
              </a:rPr>
              <a:t> </a:t>
            </a:r>
            <a:r>
              <a:rPr lang="el-GR" sz="2400" b="1" dirty="0" err="1" smtClean="0">
                <a:solidFill>
                  <a:srgbClr val="002060"/>
                </a:solidFill>
                <a:latin typeface="Arial" charset="0"/>
              </a:rPr>
              <a:t>source</a:t>
            </a:r>
            <a:r>
              <a:rPr lang="el-GR" sz="2400" b="1" dirty="0" smtClean="0">
                <a:solidFill>
                  <a:srgbClr val="002060"/>
                </a:solidFill>
                <a:latin typeface="Arial" charset="0"/>
              </a:rPr>
              <a:t>)</a:t>
            </a:r>
            <a:endParaRPr lang="el-GR" sz="2400" b="1" dirty="0">
              <a:solidFill>
                <a:srgbClr val="002060"/>
              </a:solidFill>
              <a:latin typeface="Arial" charset="0"/>
            </a:endParaRPr>
          </a:p>
        </p:txBody>
      </p:sp>
    </p:spTree>
    <p:extLst>
      <p:ext uri="{BB962C8B-B14F-4D97-AF65-F5344CB8AC3E}">
        <p14:creationId xmlns:p14="http://schemas.microsoft.com/office/powerpoint/2010/main" val="1442467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83768" y="476672"/>
            <a:ext cx="5192896" cy="523220"/>
          </a:xfrm>
          <a:prstGeom prst="rect">
            <a:avLst/>
          </a:prstGeom>
          <a:noFill/>
        </p:spPr>
        <p:txBody>
          <a:bodyPr wrap="none" rtlCol="0">
            <a:spAutoFit/>
          </a:bodyPr>
          <a:lstStyle/>
          <a:p>
            <a:r>
              <a:rPr lang="el-GR" sz="2800" b="1" u="sng" dirty="0" err="1" smtClean="0">
                <a:solidFill>
                  <a:srgbClr val="002060"/>
                </a:solidFill>
              </a:rPr>
              <a:t>Solutions</a:t>
            </a:r>
            <a:r>
              <a:rPr lang="el-GR" sz="2800" b="1" u="sng" dirty="0" smtClean="0">
                <a:solidFill>
                  <a:srgbClr val="002060"/>
                </a:solidFill>
              </a:rPr>
              <a:t> </a:t>
            </a:r>
            <a:r>
              <a:rPr lang="el-GR" sz="2800" b="1" u="sng" dirty="0" err="1" smtClean="0">
                <a:solidFill>
                  <a:srgbClr val="002060"/>
                </a:solidFill>
              </a:rPr>
              <a:t>to</a:t>
            </a:r>
            <a:r>
              <a:rPr lang="el-GR" sz="2800" b="1" u="sng" dirty="0" smtClean="0">
                <a:solidFill>
                  <a:srgbClr val="002060"/>
                </a:solidFill>
              </a:rPr>
              <a:t> </a:t>
            </a:r>
            <a:r>
              <a:rPr lang="el-GR" sz="2800" b="1" u="sng" dirty="0" err="1" smtClean="0">
                <a:solidFill>
                  <a:srgbClr val="002060"/>
                </a:solidFill>
              </a:rPr>
              <a:t>address</a:t>
            </a:r>
            <a:r>
              <a:rPr lang="el-GR" sz="2800" b="1" u="sng" dirty="0" smtClean="0">
                <a:solidFill>
                  <a:srgbClr val="002060"/>
                </a:solidFill>
              </a:rPr>
              <a:t> </a:t>
            </a:r>
            <a:r>
              <a:rPr lang="el-GR" sz="2800" b="1" u="sng" dirty="0" err="1" smtClean="0">
                <a:solidFill>
                  <a:srgbClr val="002060"/>
                </a:solidFill>
              </a:rPr>
              <a:t>the</a:t>
            </a:r>
            <a:r>
              <a:rPr lang="el-GR" sz="2800" b="1" u="sng" dirty="0" smtClean="0">
                <a:solidFill>
                  <a:srgbClr val="002060"/>
                </a:solidFill>
              </a:rPr>
              <a:t> </a:t>
            </a:r>
            <a:r>
              <a:rPr lang="el-GR" sz="2800" b="1" u="sng" dirty="0" err="1" smtClean="0">
                <a:solidFill>
                  <a:srgbClr val="002060"/>
                </a:solidFill>
              </a:rPr>
              <a:t>impacts</a:t>
            </a:r>
            <a:r>
              <a:rPr lang="el-GR" sz="2800" b="1" u="sng" dirty="0" smtClean="0">
                <a:solidFill>
                  <a:srgbClr val="002060"/>
                </a:solidFill>
              </a:rPr>
              <a:t>  </a:t>
            </a:r>
            <a:endParaRPr lang="el-GR" sz="2800" b="1" u="sng" dirty="0">
              <a:solidFill>
                <a:srgbClr val="002060"/>
              </a:solidFill>
            </a:endParaRPr>
          </a:p>
        </p:txBody>
      </p:sp>
      <p:sp>
        <p:nvSpPr>
          <p:cNvPr id="5" name="Ορθογώνιο 4"/>
          <p:cNvSpPr/>
          <p:nvPr/>
        </p:nvSpPr>
        <p:spPr>
          <a:xfrm>
            <a:off x="323528" y="1340768"/>
            <a:ext cx="8568951" cy="5262979"/>
          </a:xfrm>
          <a:prstGeom prst="rect">
            <a:avLst/>
          </a:prstGeom>
          <a:solidFill>
            <a:schemeClr val="bg1"/>
          </a:solidFill>
        </p:spPr>
        <p:txBody>
          <a:bodyPr wrap="square">
            <a:spAutoFit/>
          </a:bodyPr>
          <a:lstStyle/>
          <a:p>
            <a:pPr marL="742950" lvl="1" indent="-285750" algn="just">
              <a:buFont typeface="Arial" panose="020B0604020202020204" pitchFamily="34" charset="0"/>
              <a:buChar char="•"/>
              <a:defRPr/>
            </a:pPr>
            <a:r>
              <a:rPr lang="el-GR" sz="2400" b="1" dirty="0" err="1" smtClean="0">
                <a:solidFill>
                  <a:srgbClr val="002060"/>
                </a:solidFill>
                <a:ea typeface="ＭＳ Ｐゴシック" pitchFamily="34" charset="-128"/>
              </a:rPr>
              <a:t>Exploitation</a:t>
            </a:r>
            <a:r>
              <a:rPr lang="el-GR" sz="2400" b="1" dirty="0" smtClean="0">
                <a:solidFill>
                  <a:srgbClr val="002060"/>
                </a:solidFill>
                <a:ea typeface="ＭＳ Ｐゴシック" pitchFamily="34" charset="-128"/>
              </a:rPr>
              <a:t> of </a:t>
            </a:r>
            <a:r>
              <a:rPr lang="el-GR" sz="2400" b="1" dirty="0" err="1" smtClean="0">
                <a:solidFill>
                  <a:srgbClr val="002060"/>
                </a:solidFill>
                <a:ea typeface="ＭＳ Ｐゴシック" pitchFamily="34" charset="-128"/>
              </a:rPr>
              <a:t>surface</a:t>
            </a:r>
            <a:r>
              <a:rPr lang="el-GR" sz="2400" b="1" dirty="0" smtClean="0">
                <a:solidFill>
                  <a:srgbClr val="002060"/>
                </a:solidFill>
                <a:ea typeface="ＭＳ Ｐゴシック" pitchFamily="34" charset="-128"/>
              </a:rPr>
              <a:t> water </a:t>
            </a:r>
            <a:r>
              <a:rPr lang="el-GR" sz="2400" b="1" dirty="0" err="1" smtClean="0">
                <a:solidFill>
                  <a:srgbClr val="002060"/>
                </a:solidFill>
                <a:ea typeface="ＭＳ Ｐゴシック" pitchFamily="34" charset="-128"/>
              </a:rPr>
              <a:t>that</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is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wasted</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This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can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be</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achieved</a:t>
            </a:r>
            <a:r>
              <a:rPr lang="el-GR" sz="2400" b="1" dirty="0" smtClean="0">
                <a:solidFill>
                  <a:srgbClr val="002060"/>
                </a:solidFill>
                <a:ea typeface="ＭＳ Ｐゴシック" pitchFamily="34" charset="-128"/>
              </a:rPr>
              <a:t> by  </a:t>
            </a:r>
            <a:r>
              <a:rPr lang="el-GR" sz="2400" b="1" dirty="0" err="1" smtClean="0">
                <a:solidFill>
                  <a:srgbClr val="002060"/>
                </a:solidFill>
                <a:ea typeface="ＭＳ Ｐゴシック" pitchFamily="34" charset="-128"/>
              </a:rPr>
              <a:t>constructing</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dams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or</a:t>
            </a:r>
            <a:r>
              <a:rPr lang="el-GR" sz="2400" b="1" dirty="0" smtClean="0">
                <a:solidFill>
                  <a:srgbClr val="002060"/>
                </a:solidFill>
                <a:ea typeface="ＭＳ Ｐゴシック" pitchFamily="34" charset="-128"/>
              </a:rPr>
              <a:t> by </a:t>
            </a:r>
            <a:r>
              <a:rPr lang="el-GR" sz="2400" b="1" dirty="0" err="1" smtClean="0">
                <a:solidFill>
                  <a:srgbClr val="002060"/>
                </a:solidFill>
                <a:ea typeface="ＭＳ Ｐゴシック" pitchFamily="34" charset="-128"/>
              </a:rPr>
              <a:t>implementing</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artificial</a:t>
            </a:r>
            <a:r>
              <a:rPr lang="el-GR" sz="2400" b="1" dirty="0" smtClean="0">
                <a:solidFill>
                  <a:srgbClr val="002060"/>
                </a:solidFill>
                <a:ea typeface="ＭＳ Ｐゴシック" pitchFamily="34" charset="-128"/>
              </a:rPr>
              <a:t> recharge</a:t>
            </a:r>
          </a:p>
          <a:p>
            <a:pPr marL="742950" lvl="1" indent="-285750" algn="just">
              <a:buFont typeface="Arial" panose="020B0604020202020204" pitchFamily="34" charset="0"/>
              <a:buChar char="•"/>
              <a:defRPr/>
            </a:pPr>
            <a:r>
              <a:rPr lang="en-US" sz="2400" b="1" dirty="0" smtClean="0">
                <a:solidFill>
                  <a:srgbClr val="002060"/>
                </a:solidFill>
                <a:ea typeface="ＭＳ Ｐゴシック" pitchFamily="34" charset="-128"/>
              </a:rPr>
              <a:t>Reduction</a:t>
            </a:r>
            <a:r>
              <a:rPr lang="el-GR" sz="2400" b="1" dirty="0" smtClean="0">
                <a:solidFill>
                  <a:srgbClr val="002060"/>
                </a:solidFill>
                <a:ea typeface="ＭＳ Ｐゴシック" pitchFamily="34" charset="-128"/>
              </a:rPr>
              <a:t> of water </a:t>
            </a:r>
            <a:r>
              <a:rPr lang="el-GR" sz="2400" b="1" dirty="0" err="1" smtClean="0">
                <a:solidFill>
                  <a:srgbClr val="002060"/>
                </a:solidFill>
                <a:ea typeface="ＭＳ Ｐゴシック" pitchFamily="34" charset="-128"/>
              </a:rPr>
              <a:t>consumption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e.g</a:t>
            </a:r>
            <a:r>
              <a:rPr lang="el-GR" sz="2400" b="1" dirty="0" smtClean="0">
                <a:solidFill>
                  <a:srgbClr val="002060"/>
                </a:solidFill>
                <a:ea typeface="ＭＳ Ｐゴシック" pitchFamily="34" charset="-128"/>
              </a:rPr>
              <a:t>. </a:t>
            </a:r>
            <a:r>
              <a:rPr lang="el-GR" sz="2400" b="1" dirty="0" err="1">
                <a:solidFill>
                  <a:srgbClr val="002060"/>
                </a:solidFill>
                <a:ea typeface="ＭＳ Ｐゴシック" pitchFamily="34" charset="-128"/>
              </a:rPr>
              <a:t>c</a:t>
            </a:r>
            <a:r>
              <a:rPr lang="el-GR" sz="2400" b="1" dirty="0" err="1" smtClean="0">
                <a:solidFill>
                  <a:srgbClr val="002060"/>
                </a:solidFill>
                <a:ea typeface="ＭＳ Ｐゴシック" pitchFamily="34" charset="-128"/>
              </a:rPr>
              <a:t>hange</a:t>
            </a:r>
            <a:r>
              <a:rPr lang="el-GR" sz="2400" b="1" dirty="0" smtClean="0">
                <a:solidFill>
                  <a:srgbClr val="002060"/>
                </a:solidFill>
                <a:ea typeface="ＭＳ Ｐゴシック" pitchFamily="34" charset="-128"/>
              </a:rPr>
              <a:t> of </a:t>
            </a:r>
            <a:r>
              <a:rPr lang="el-GR" sz="2400" b="1" dirty="0" err="1" smtClean="0">
                <a:solidFill>
                  <a:srgbClr val="002060"/>
                </a:solidFill>
                <a:ea typeface="ＭＳ Ｐゴシック" pitchFamily="34" charset="-128"/>
              </a:rPr>
              <a:t>irrigation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methods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or</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cultivation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types</a:t>
            </a:r>
            <a:r>
              <a:rPr lang="el-GR" sz="2400" b="1" dirty="0" smtClean="0">
                <a:solidFill>
                  <a:srgbClr val="002060"/>
                </a:solidFill>
                <a:ea typeface="ＭＳ Ｐゴシック" pitchFamily="34" charset="-128"/>
              </a:rPr>
              <a:t>)</a:t>
            </a:r>
            <a:endParaRPr lang="el-GR" sz="2400" b="1" dirty="0">
              <a:solidFill>
                <a:srgbClr val="002060"/>
              </a:solidFill>
              <a:ea typeface="ＭＳ Ｐゴシック" pitchFamily="34" charset="-128"/>
            </a:endParaRPr>
          </a:p>
          <a:p>
            <a:pPr marL="742950" lvl="1" indent="-285750" algn="just">
              <a:buFont typeface="Arial" panose="020B0604020202020204" pitchFamily="34" charset="0"/>
              <a:buChar char="•"/>
              <a:defRPr/>
            </a:pPr>
            <a:r>
              <a:rPr lang="en-US" sz="2400" b="1" dirty="0" smtClean="0">
                <a:solidFill>
                  <a:srgbClr val="002060"/>
                </a:solidFill>
                <a:ea typeface="ＭＳ Ｐゴシック" pitchFamily="34" charset="-128"/>
              </a:rPr>
              <a:t>Use</a:t>
            </a:r>
            <a:r>
              <a:rPr lang="el-GR" sz="2400" b="1" dirty="0" smtClean="0">
                <a:solidFill>
                  <a:srgbClr val="002060"/>
                </a:solidFill>
                <a:ea typeface="ＭＳ Ｐゴシック" pitchFamily="34" charset="-128"/>
              </a:rPr>
              <a:t> of </a:t>
            </a:r>
            <a:r>
              <a:rPr lang="el-GR" sz="2400" b="1" dirty="0" err="1" smtClean="0">
                <a:solidFill>
                  <a:srgbClr val="002060"/>
                </a:solidFill>
                <a:ea typeface="ＭＳ Ｐゴシック" pitchFamily="34" charset="-128"/>
              </a:rPr>
              <a:t>treated</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waste</a:t>
            </a:r>
            <a:r>
              <a:rPr lang="el-GR" sz="2400" b="1" dirty="0" smtClean="0">
                <a:solidFill>
                  <a:srgbClr val="002060"/>
                </a:solidFill>
                <a:ea typeface="ＭＳ Ｐゴシック" pitchFamily="34" charset="-128"/>
              </a:rPr>
              <a:t> </a:t>
            </a:r>
            <a:r>
              <a:rPr lang="el-GR" sz="2400" b="1" dirty="0" smtClean="0">
                <a:solidFill>
                  <a:srgbClr val="002060"/>
                </a:solidFill>
                <a:ea typeface="ＭＳ Ｐゴシック" pitchFamily="34" charset="-128"/>
              </a:rPr>
              <a:t>water</a:t>
            </a:r>
          </a:p>
          <a:p>
            <a:pPr marL="742950" lvl="1" indent="-285750" algn="just">
              <a:buFont typeface="Arial" panose="020B0604020202020204" pitchFamily="34" charset="0"/>
              <a:buChar char="•"/>
              <a:defRPr/>
            </a:pPr>
            <a:r>
              <a:rPr lang="el-GR" sz="2400" b="1" dirty="0" err="1" smtClean="0">
                <a:solidFill>
                  <a:srgbClr val="002060"/>
                </a:solidFill>
                <a:ea typeface="ＭＳ Ｐゴシック" pitchFamily="34" charset="-128"/>
              </a:rPr>
              <a:t>Desalinization</a:t>
            </a:r>
            <a:r>
              <a:rPr lang="el-GR" sz="2400" b="1" dirty="0" smtClean="0">
                <a:solidFill>
                  <a:srgbClr val="002060"/>
                </a:solidFill>
                <a:ea typeface="ＭＳ Ｐゴシック" pitchFamily="34" charset="-128"/>
              </a:rPr>
              <a:t> of </a:t>
            </a:r>
            <a:r>
              <a:rPr lang="el-GR" sz="2400" b="1" dirty="0" err="1" smtClean="0">
                <a:solidFill>
                  <a:srgbClr val="002060"/>
                </a:solidFill>
                <a:ea typeface="ＭＳ Ｐゴシック" pitchFamily="34" charset="-128"/>
              </a:rPr>
              <a:t>seawater</a:t>
            </a:r>
            <a:endParaRPr lang="en-US" sz="2400" b="1" dirty="0">
              <a:solidFill>
                <a:srgbClr val="002060"/>
              </a:solidFill>
              <a:ea typeface="ＭＳ Ｐゴシック" pitchFamily="34" charset="-128"/>
            </a:endParaRPr>
          </a:p>
          <a:p>
            <a:pPr marL="742950" lvl="1" indent="-285750" algn="just">
              <a:buFont typeface="Arial" panose="020B0604020202020204" pitchFamily="34" charset="0"/>
              <a:buChar char="•"/>
              <a:defRPr/>
            </a:pPr>
            <a:r>
              <a:rPr lang="en-US" sz="2400" b="1" dirty="0" smtClean="0">
                <a:solidFill>
                  <a:srgbClr val="002060"/>
                </a:solidFill>
                <a:ea typeface="ＭＳ Ｐゴシック" pitchFamily="34" charset="-128"/>
              </a:rPr>
              <a:t>Education</a:t>
            </a:r>
            <a:r>
              <a:rPr lang="el-GR" sz="2400" b="1" dirty="0" smtClean="0">
                <a:solidFill>
                  <a:srgbClr val="002060"/>
                </a:solidFill>
                <a:ea typeface="ＭＳ Ｐゴシック" pitchFamily="34" charset="-128"/>
              </a:rPr>
              <a:t> of </a:t>
            </a:r>
            <a:r>
              <a:rPr lang="el-GR" sz="2400" b="1" dirty="0" err="1" smtClean="0">
                <a:solidFill>
                  <a:srgbClr val="002060"/>
                </a:solidFill>
                <a:ea typeface="ＭＳ Ｐゴシック" pitchFamily="34" charset="-128"/>
              </a:rPr>
              <a:t>the</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populations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to</a:t>
            </a:r>
            <a:r>
              <a:rPr lang="el-GR" sz="2400" b="1" dirty="0" smtClean="0">
                <a:solidFill>
                  <a:srgbClr val="002060"/>
                </a:solidFill>
                <a:ea typeface="ＭＳ Ｐゴシック" pitchFamily="34" charset="-128"/>
              </a:rPr>
              <a:t> </a:t>
            </a:r>
            <a:r>
              <a:rPr lang="en-US" sz="2400" b="1" dirty="0" smtClean="0">
                <a:solidFill>
                  <a:srgbClr val="002060"/>
                </a:solidFill>
                <a:ea typeface="ＭＳ Ｐゴシック" pitchFamily="34" charset="-128"/>
              </a:rPr>
              <a:t> </a:t>
            </a:r>
            <a:r>
              <a:rPr lang="en-US" sz="2400" b="1" dirty="0">
                <a:solidFill>
                  <a:srgbClr val="002060"/>
                </a:solidFill>
                <a:ea typeface="ＭＳ Ｐゴシック" pitchFamily="34" charset="-128"/>
              </a:rPr>
              <a:t>modify habits</a:t>
            </a:r>
          </a:p>
          <a:p>
            <a:pPr marL="742950" lvl="1" indent="-285750" algn="just">
              <a:buFont typeface="Arial" panose="020B0604020202020204" pitchFamily="34" charset="0"/>
              <a:buChar char="•"/>
              <a:defRPr/>
            </a:pPr>
            <a:r>
              <a:rPr lang="en-US" sz="2400" b="1" dirty="0">
                <a:solidFill>
                  <a:srgbClr val="002060"/>
                </a:solidFill>
                <a:ea typeface="ＭＳ Ｐゴシック" pitchFamily="34" charset="-128"/>
              </a:rPr>
              <a:t>Water-saving </a:t>
            </a:r>
            <a:r>
              <a:rPr lang="el-GR" sz="2400" b="1" dirty="0" smtClean="0">
                <a:solidFill>
                  <a:srgbClr val="002060"/>
                </a:solidFill>
                <a:ea typeface="ＭＳ Ｐゴシック" pitchFamily="34" charset="-128"/>
              </a:rPr>
              <a:t>a</a:t>
            </a:r>
            <a:r>
              <a:rPr lang="en-US" sz="2400" b="1" dirty="0" err="1" smtClean="0">
                <a:solidFill>
                  <a:srgbClr val="002060"/>
                </a:solidFill>
                <a:ea typeface="ＭＳ Ｐゴシック" pitchFamily="34" charset="-128"/>
              </a:rPr>
              <a:t>ppliances</a:t>
            </a:r>
            <a:endParaRPr lang="en-US" sz="2400" b="1" dirty="0">
              <a:solidFill>
                <a:srgbClr val="002060"/>
              </a:solidFill>
              <a:ea typeface="ＭＳ Ｐゴシック" pitchFamily="34" charset="-128"/>
            </a:endParaRPr>
          </a:p>
          <a:p>
            <a:pPr marL="742950" lvl="1" indent="-285750" algn="just">
              <a:buFont typeface="Arial" panose="020B0604020202020204" pitchFamily="34" charset="0"/>
              <a:buChar char="•"/>
              <a:defRPr/>
            </a:pPr>
            <a:r>
              <a:rPr lang="en-US" sz="2400" b="1" dirty="0">
                <a:solidFill>
                  <a:srgbClr val="002060"/>
                </a:solidFill>
                <a:ea typeface="ＭＳ Ｐゴシック" pitchFamily="34" charset="-128"/>
              </a:rPr>
              <a:t>Repair </a:t>
            </a:r>
            <a:r>
              <a:rPr lang="el-GR" sz="2400" b="1" dirty="0" smtClean="0">
                <a:solidFill>
                  <a:srgbClr val="002060"/>
                </a:solidFill>
                <a:ea typeface="ＭＳ Ｐゴシック" pitchFamily="34" charset="-128"/>
              </a:rPr>
              <a:t>of </a:t>
            </a:r>
            <a:r>
              <a:rPr lang="el-GR" sz="2400" b="1" dirty="0" err="1" smtClean="0">
                <a:solidFill>
                  <a:srgbClr val="002060"/>
                </a:solidFill>
                <a:ea typeface="ＭＳ Ｐゴシック" pitchFamily="34" charset="-128"/>
              </a:rPr>
              <a:t>infrastructures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in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order</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to</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reduce</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losses</a:t>
            </a:r>
            <a:endParaRPr lang="el-GR" sz="2400" b="1" dirty="0" smtClean="0">
              <a:solidFill>
                <a:srgbClr val="002060"/>
              </a:solidFill>
              <a:ea typeface="ＭＳ Ｐゴシック" pitchFamily="34" charset="-128"/>
            </a:endParaRPr>
          </a:p>
          <a:p>
            <a:pPr marL="742950" lvl="1" indent="-285750" algn="just">
              <a:buFont typeface="Arial" panose="020B0604020202020204" pitchFamily="34" charset="0"/>
              <a:buChar char="•"/>
              <a:defRPr/>
            </a:pPr>
            <a:r>
              <a:rPr lang="el-GR" sz="2400" b="1" dirty="0" err="1" smtClean="0">
                <a:solidFill>
                  <a:srgbClr val="002060"/>
                </a:solidFill>
                <a:ea typeface="ＭＳ Ｐゴシック" pitchFamily="34" charset="-128"/>
              </a:rPr>
              <a:t>Updated</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hydrogeological</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reports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available</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for</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the</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decision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makers</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and</a:t>
            </a:r>
            <a:r>
              <a:rPr lang="el-GR" sz="2400" b="1" dirty="0" smtClean="0">
                <a:solidFill>
                  <a:srgbClr val="002060"/>
                </a:solidFill>
                <a:ea typeface="ＭＳ Ｐゴシック" pitchFamily="34" charset="-128"/>
              </a:rPr>
              <a:t> stakeholders</a:t>
            </a:r>
          </a:p>
          <a:p>
            <a:pPr marL="742950" lvl="1" indent="-285750" algn="just">
              <a:buFont typeface="Arial" panose="020B0604020202020204" pitchFamily="34" charset="0"/>
              <a:buChar char="•"/>
              <a:defRPr/>
            </a:pPr>
            <a:r>
              <a:rPr lang="el-GR" sz="2400" b="1" dirty="0" err="1" smtClean="0">
                <a:solidFill>
                  <a:srgbClr val="002060"/>
                </a:solidFill>
                <a:ea typeface="ＭＳ Ｐゴシック" pitchFamily="34" charset="-128"/>
              </a:rPr>
              <a:t>Modelling</a:t>
            </a:r>
            <a:r>
              <a:rPr lang="el-GR" sz="2400" b="1" dirty="0" smtClean="0">
                <a:solidFill>
                  <a:srgbClr val="002060"/>
                </a:solidFill>
                <a:ea typeface="ＭＳ Ｐゴシック" pitchFamily="34" charset="-128"/>
              </a:rPr>
              <a:t> </a:t>
            </a:r>
            <a:r>
              <a:rPr lang="el-GR" sz="2400" b="1" dirty="0" err="1">
                <a:solidFill>
                  <a:srgbClr val="002060"/>
                </a:solidFill>
                <a:ea typeface="ＭＳ Ｐゴシック" pitchFamily="34" charset="-128"/>
              </a:rPr>
              <a:t>f</a:t>
            </a:r>
            <a:r>
              <a:rPr lang="el-GR" sz="2400" b="1" dirty="0" err="1" smtClean="0">
                <a:solidFill>
                  <a:srgbClr val="002060"/>
                </a:solidFill>
                <a:ea typeface="ＭＳ Ｐゴシック" pitchFamily="34" charset="-128"/>
              </a:rPr>
              <a:t>or</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prediction</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under</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different</a:t>
            </a:r>
            <a:r>
              <a:rPr lang="el-GR" sz="2400" b="1" dirty="0" smtClean="0">
                <a:solidFill>
                  <a:srgbClr val="002060"/>
                </a:solidFill>
                <a:ea typeface="ＭＳ Ｐゴシック" pitchFamily="34" charset="-128"/>
              </a:rPr>
              <a:t> </a:t>
            </a:r>
            <a:r>
              <a:rPr lang="el-GR" sz="2400" b="1" dirty="0" err="1" smtClean="0">
                <a:solidFill>
                  <a:srgbClr val="002060"/>
                </a:solidFill>
                <a:ea typeface="ＭＳ Ｐゴシック" pitchFamily="34" charset="-128"/>
              </a:rPr>
              <a:t>scenarios</a:t>
            </a:r>
            <a:r>
              <a:rPr lang="el-GR" sz="2400" b="1" dirty="0" smtClean="0">
                <a:solidFill>
                  <a:srgbClr val="002060"/>
                </a:solidFill>
                <a:ea typeface="ＭＳ Ｐゴシック" pitchFamily="34" charset="-128"/>
              </a:rPr>
              <a:t> </a:t>
            </a:r>
          </a:p>
          <a:p>
            <a:pPr marL="742950" lvl="1" indent="-285750" algn="just">
              <a:buFont typeface="Arial" panose="020B0604020202020204" pitchFamily="34" charset="0"/>
              <a:buChar char="•"/>
              <a:defRPr/>
            </a:pPr>
            <a:endParaRPr lang="en-US" sz="2400" b="1" dirty="0">
              <a:solidFill>
                <a:srgbClr val="002060"/>
              </a:solidFill>
              <a:ea typeface="ＭＳ Ｐゴシック" pitchFamily="34" charset="-128"/>
            </a:endParaRPr>
          </a:p>
        </p:txBody>
      </p:sp>
    </p:spTree>
    <p:extLst>
      <p:ext uri="{BB962C8B-B14F-4D97-AF65-F5344CB8AC3E}">
        <p14:creationId xmlns:p14="http://schemas.microsoft.com/office/powerpoint/2010/main" val="7119219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6165304"/>
            <a:ext cx="9036496" cy="523220"/>
          </a:xfrm>
          <a:prstGeom prst="rect">
            <a:avLst/>
          </a:prstGeom>
        </p:spPr>
        <p:txBody>
          <a:bodyPr wrap="square">
            <a:spAutoFit/>
          </a:bodyPr>
          <a:lstStyle/>
          <a:p>
            <a:pPr algn="just"/>
            <a:r>
              <a:rPr lang="en-US" sz="1400" dirty="0"/>
              <a:t>https://</a:t>
            </a:r>
            <a:r>
              <a:rPr lang="en-US" sz="1400" dirty="0" smtClean="0"/>
              <a:t>www.ec.gc.ca/eau-ater/default.asp?lang=En&amp;n=6A7FB7B21#Sec2https</a:t>
            </a:r>
            <a:r>
              <a:rPr lang="en-US" sz="1400" dirty="0"/>
              <a:t>://www.slideshare.net/rajendranjr/water-pollution-47779917</a:t>
            </a:r>
            <a:endParaRPr lang="el-GR" sz="1400" dirty="0"/>
          </a:p>
        </p:txBody>
      </p:sp>
      <p:sp>
        <p:nvSpPr>
          <p:cNvPr id="6" name="Ορθογώνιο 5"/>
          <p:cNvSpPr/>
          <p:nvPr/>
        </p:nvSpPr>
        <p:spPr>
          <a:xfrm>
            <a:off x="539552" y="764704"/>
            <a:ext cx="8280920" cy="4524315"/>
          </a:xfrm>
          <a:prstGeom prst="rect">
            <a:avLst/>
          </a:prstGeom>
          <a:solidFill>
            <a:schemeClr val="bg1"/>
          </a:solidFill>
        </p:spPr>
        <p:txBody>
          <a:bodyPr wrap="square">
            <a:spAutoFit/>
          </a:bodyPr>
          <a:lstStyle/>
          <a:p>
            <a:pPr algn="just"/>
            <a:r>
              <a:rPr lang="en-US" sz="2400" b="1" dirty="0" smtClean="0">
                <a:solidFill>
                  <a:srgbClr val="002060"/>
                </a:solidFill>
              </a:rPr>
              <a:t>Pollution is the introduction </a:t>
            </a:r>
            <a:r>
              <a:rPr lang="en-US" sz="2400" b="1" dirty="0">
                <a:solidFill>
                  <a:srgbClr val="002060"/>
                </a:solidFill>
              </a:rPr>
              <a:t>of certain pollutant(s) into the </a:t>
            </a:r>
            <a:r>
              <a:rPr lang="en-US" sz="2400" b="1" dirty="0" smtClean="0">
                <a:solidFill>
                  <a:srgbClr val="002060"/>
                </a:solidFill>
              </a:rPr>
              <a:t>groundwater that reduces its quality, making </a:t>
            </a:r>
            <a:r>
              <a:rPr lang="en-US" sz="2400" b="1" dirty="0">
                <a:solidFill>
                  <a:srgbClr val="002060"/>
                </a:solidFill>
              </a:rPr>
              <a:t>its use very limited, or in some cases impossible. </a:t>
            </a:r>
            <a:r>
              <a:rPr lang="en-US" sz="2400" b="1" dirty="0" smtClean="0">
                <a:solidFill>
                  <a:srgbClr val="002060"/>
                </a:solidFill>
              </a:rPr>
              <a:t>The </a:t>
            </a:r>
            <a:r>
              <a:rPr lang="en-US" sz="2400" b="1" dirty="0">
                <a:solidFill>
                  <a:srgbClr val="002060"/>
                </a:solidFill>
              </a:rPr>
              <a:t>main causes of groundwater </a:t>
            </a:r>
            <a:r>
              <a:rPr lang="en-US" sz="2400" b="1" dirty="0" smtClean="0">
                <a:solidFill>
                  <a:srgbClr val="002060"/>
                </a:solidFill>
              </a:rPr>
              <a:t>pollution are usually the many chemicals </a:t>
            </a:r>
            <a:r>
              <a:rPr lang="en-US" sz="2400" b="1" dirty="0">
                <a:solidFill>
                  <a:srgbClr val="002060"/>
                </a:solidFill>
              </a:rPr>
              <a:t>and various synthetic products we use </a:t>
            </a:r>
            <a:r>
              <a:rPr lang="en-US" sz="2400" b="1" dirty="0" smtClean="0">
                <a:solidFill>
                  <a:srgbClr val="002060"/>
                </a:solidFill>
              </a:rPr>
              <a:t>today</a:t>
            </a:r>
            <a:endParaRPr lang="el-GR" sz="2400" b="1" dirty="0" smtClean="0">
              <a:solidFill>
                <a:srgbClr val="002060"/>
              </a:solidFill>
            </a:endParaRPr>
          </a:p>
          <a:p>
            <a:pPr algn="just"/>
            <a:endParaRPr lang="el-GR" sz="2400" b="1" dirty="0">
              <a:solidFill>
                <a:srgbClr val="002060"/>
              </a:solidFill>
            </a:endParaRPr>
          </a:p>
          <a:p>
            <a:pPr algn="just"/>
            <a:r>
              <a:rPr lang="en-US" sz="2400" b="1" dirty="0">
                <a:solidFill>
                  <a:srgbClr val="002060"/>
                </a:solidFill>
              </a:rPr>
              <a:t>Groundwater contaminants come from two categories of sources: </a:t>
            </a:r>
            <a:r>
              <a:rPr lang="en-US" sz="2400" b="1" dirty="0">
                <a:solidFill>
                  <a:srgbClr val="002060"/>
                </a:solidFill>
                <a:hlinkClick r:id="rId2" tooltip="point sources"/>
              </a:rPr>
              <a:t>point sources</a:t>
            </a:r>
            <a:r>
              <a:rPr lang="en-US" sz="2400" b="1" dirty="0">
                <a:solidFill>
                  <a:srgbClr val="002060"/>
                </a:solidFill>
              </a:rPr>
              <a:t> or </a:t>
            </a:r>
            <a:r>
              <a:rPr lang="en-US" sz="2400" b="1" dirty="0">
                <a:solidFill>
                  <a:srgbClr val="002060"/>
                </a:solidFill>
                <a:hlinkClick r:id="rId3" tooltip="non-point sources"/>
              </a:rPr>
              <a:t>non-point sources</a:t>
            </a:r>
            <a:r>
              <a:rPr lang="en-US" sz="2400" b="1" dirty="0">
                <a:solidFill>
                  <a:srgbClr val="002060"/>
                </a:solidFill>
              </a:rPr>
              <a:t>. Landfills, leaking gasoline storage tanks, leaking septic tanks, and accidental spills are examples of point sources. Infiltration from farm land treated with pesticides and fertilizers is an example of a non-point source</a:t>
            </a:r>
            <a:r>
              <a:rPr lang="en-US" sz="2400" b="1" dirty="0" smtClean="0">
                <a:solidFill>
                  <a:srgbClr val="002060"/>
                </a:solidFill>
              </a:rPr>
              <a:t>.</a:t>
            </a:r>
            <a:endParaRPr lang="el-GR" sz="2400" b="1" dirty="0">
              <a:solidFill>
                <a:srgbClr val="002060"/>
              </a:solidFill>
            </a:endParaRPr>
          </a:p>
        </p:txBody>
      </p:sp>
      <p:sp>
        <p:nvSpPr>
          <p:cNvPr id="7" name="Ορθογώνιο 6"/>
          <p:cNvSpPr/>
          <p:nvPr/>
        </p:nvSpPr>
        <p:spPr>
          <a:xfrm>
            <a:off x="395536" y="5867173"/>
            <a:ext cx="7560840"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://pollutionarticles.blogspot.gr/2009/11/groundwater-pollution-definition-and.html</a:t>
            </a:r>
            <a:endParaRPr lang="el-GR" sz="1400" dirty="0">
              <a:solidFill>
                <a:srgbClr val="002060"/>
              </a:solidFill>
            </a:endParaRPr>
          </a:p>
        </p:txBody>
      </p:sp>
      <p:sp>
        <p:nvSpPr>
          <p:cNvPr id="2" name="Ορθογώνιο 1"/>
          <p:cNvSpPr/>
          <p:nvPr/>
        </p:nvSpPr>
        <p:spPr>
          <a:xfrm>
            <a:off x="1187624" y="118373"/>
            <a:ext cx="6552727" cy="523220"/>
          </a:xfrm>
          <a:prstGeom prst="rect">
            <a:avLst/>
          </a:prstGeom>
        </p:spPr>
        <p:txBody>
          <a:bodyPr wrap="square">
            <a:spAutoFit/>
          </a:bodyPr>
          <a:lstStyle/>
          <a:p>
            <a:pPr algn="ctr"/>
            <a:r>
              <a:rPr lang="el-GR" sz="2800" b="1" u="sng" dirty="0" err="1" smtClean="0">
                <a:solidFill>
                  <a:srgbClr val="002060"/>
                </a:solidFill>
              </a:rPr>
              <a:t>Pollution</a:t>
            </a:r>
            <a:r>
              <a:rPr lang="el-GR" sz="2800" b="1" u="sng" dirty="0" smtClean="0">
                <a:solidFill>
                  <a:srgbClr val="002060"/>
                </a:solidFill>
              </a:rPr>
              <a:t> </a:t>
            </a:r>
            <a:r>
              <a:rPr lang="el-GR" sz="2800" b="1" u="sng" dirty="0" err="1" smtClean="0">
                <a:solidFill>
                  <a:srgbClr val="002060"/>
                </a:solidFill>
              </a:rPr>
              <a:t>sources</a:t>
            </a:r>
            <a:endParaRPr lang="el-GR" sz="2800" b="1" u="sng" dirty="0">
              <a:solidFill>
                <a:srgbClr val="002060"/>
              </a:solidFill>
            </a:endParaRPr>
          </a:p>
        </p:txBody>
      </p:sp>
    </p:spTree>
    <p:extLst>
      <p:ext uri="{BB962C8B-B14F-4D97-AF65-F5344CB8AC3E}">
        <p14:creationId xmlns:p14="http://schemas.microsoft.com/office/powerpoint/2010/main" val="2889656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187624" y="580038"/>
            <a:ext cx="6912768" cy="5632311"/>
          </a:xfrm>
          <a:prstGeom prst="rect">
            <a:avLst/>
          </a:prstGeom>
          <a:solidFill>
            <a:schemeClr val="bg1"/>
          </a:solidFill>
        </p:spPr>
        <p:txBody>
          <a:bodyPr wrap="square">
            <a:spAutoFit/>
          </a:bodyPr>
          <a:lstStyle/>
          <a:p>
            <a:r>
              <a:rPr lang="en-US" b="1" u="sng" dirty="0">
                <a:solidFill>
                  <a:srgbClr val="002060"/>
                </a:solidFill>
              </a:rPr>
              <a:t>Point sources</a:t>
            </a:r>
          </a:p>
          <a:p>
            <a:pPr marL="285750" indent="-285750">
              <a:buFont typeface="Arial" panose="020B0604020202020204" pitchFamily="34" charset="0"/>
              <a:buChar char="•"/>
            </a:pPr>
            <a:r>
              <a:rPr lang="en-US" b="1" dirty="0">
                <a:solidFill>
                  <a:srgbClr val="002060"/>
                </a:solidFill>
              </a:rPr>
              <a:t>On-site septic systems</a:t>
            </a:r>
          </a:p>
          <a:p>
            <a:pPr marL="285750" indent="-285750">
              <a:buFont typeface="Arial" panose="020B0604020202020204" pitchFamily="34" charset="0"/>
              <a:buChar char="•"/>
            </a:pPr>
            <a:r>
              <a:rPr lang="en-US" b="1" dirty="0">
                <a:solidFill>
                  <a:srgbClr val="002060"/>
                </a:solidFill>
              </a:rPr>
              <a:t>Leaky tanks or pipelines containing petroleum products</a:t>
            </a:r>
          </a:p>
          <a:p>
            <a:pPr marL="285750" indent="-285750">
              <a:buFont typeface="Arial" panose="020B0604020202020204" pitchFamily="34" charset="0"/>
              <a:buChar char="•"/>
            </a:pPr>
            <a:r>
              <a:rPr lang="en-US" b="1" dirty="0">
                <a:solidFill>
                  <a:srgbClr val="002060"/>
                </a:solidFill>
              </a:rPr>
              <a:t>Leaks or spills of industrial chemicals at manufacturing facilities</a:t>
            </a:r>
          </a:p>
          <a:p>
            <a:pPr marL="285750" indent="-285750">
              <a:buFont typeface="Arial" panose="020B0604020202020204" pitchFamily="34" charset="0"/>
              <a:buChar char="•"/>
            </a:pPr>
            <a:r>
              <a:rPr lang="en-US" b="1" dirty="0">
                <a:solidFill>
                  <a:srgbClr val="002060"/>
                </a:solidFill>
              </a:rPr>
              <a:t>Underground injection wells (industrial waste)</a:t>
            </a:r>
          </a:p>
          <a:p>
            <a:pPr marL="285750" indent="-285750">
              <a:buFont typeface="Arial" panose="020B0604020202020204" pitchFamily="34" charset="0"/>
              <a:buChar char="•"/>
            </a:pPr>
            <a:r>
              <a:rPr lang="en-US" b="1" dirty="0">
                <a:solidFill>
                  <a:srgbClr val="002060"/>
                </a:solidFill>
              </a:rPr>
              <a:t>Municipal landfills</a:t>
            </a:r>
          </a:p>
          <a:p>
            <a:pPr marL="285750" indent="-285750">
              <a:buFont typeface="Arial" panose="020B0604020202020204" pitchFamily="34" charset="0"/>
              <a:buChar char="•"/>
            </a:pPr>
            <a:r>
              <a:rPr lang="en-US" b="1" dirty="0">
                <a:solidFill>
                  <a:srgbClr val="002060"/>
                </a:solidFill>
              </a:rPr>
              <a:t>Livestock wastes</a:t>
            </a:r>
          </a:p>
          <a:p>
            <a:pPr marL="285750" indent="-285750">
              <a:buFont typeface="Arial" panose="020B0604020202020204" pitchFamily="34" charset="0"/>
              <a:buChar char="•"/>
            </a:pPr>
            <a:r>
              <a:rPr lang="en-US" b="1" dirty="0">
                <a:solidFill>
                  <a:srgbClr val="002060"/>
                </a:solidFill>
              </a:rPr>
              <a:t>Leaky sewer lines</a:t>
            </a:r>
          </a:p>
          <a:p>
            <a:pPr marL="285750" indent="-285750">
              <a:buFont typeface="Arial" panose="020B0604020202020204" pitchFamily="34" charset="0"/>
              <a:buChar char="•"/>
            </a:pPr>
            <a:r>
              <a:rPr lang="en-US" b="1" dirty="0">
                <a:solidFill>
                  <a:srgbClr val="002060"/>
                </a:solidFill>
              </a:rPr>
              <a:t>Chemicals used at wood preservation facilities</a:t>
            </a:r>
          </a:p>
          <a:p>
            <a:pPr marL="285750" indent="-285750">
              <a:buFont typeface="Arial" panose="020B0604020202020204" pitchFamily="34" charset="0"/>
              <a:buChar char="•"/>
            </a:pPr>
            <a:r>
              <a:rPr lang="en-US" b="1" dirty="0">
                <a:solidFill>
                  <a:srgbClr val="002060"/>
                </a:solidFill>
              </a:rPr>
              <a:t>Mill tailings in mining areas</a:t>
            </a:r>
          </a:p>
          <a:p>
            <a:pPr marL="285750" indent="-285750">
              <a:buFont typeface="Arial" panose="020B0604020202020204" pitchFamily="34" charset="0"/>
              <a:buChar char="•"/>
            </a:pPr>
            <a:r>
              <a:rPr lang="en-US" b="1" dirty="0">
                <a:solidFill>
                  <a:srgbClr val="002060"/>
                </a:solidFill>
              </a:rPr>
              <a:t>Fly ash from coal-fired power plants</a:t>
            </a:r>
          </a:p>
          <a:p>
            <a:pPr marL="285750" indent="-285750">
              <a:buFont typeface="Arial" panose="020B0604020202020204" pitchFamily="34" charset="0"/>
              <a:buChar char="•"/>
            </a:pPr>
            <a:r>
              <a:rPr lang="en-US" b="1" dirty="0">
                <a:solidFill>
                  <a:srgbClr val="002060"/>
                </a:solidFill>
              </a:rPr>
              <a:t>Sludge disposal areas at petroleum refineries</a:t>
            </a:r>
          </a:p>
          <a:p>
            <a:pPr marL="285750" indent="-285750">
              <a:buFont typeface="Arial" panose="020B0604020202020204" pitchFamily="34" charset="0"/>
              <a:buChar char="•"/>
            </a:pPr>
            <a:r>
              <a:rPr lang="en-US" b="1" dirty="0">
                <a:solidFill>
                  <a:srgbClr val="002060"/>
                </a:solidFill>
              </a:rPr>
              <a:t>Land spreading of sewage or sewage sludge</a:t>
            </a:r>
          </a:p>
          <a:p>
            <a:pPr marL="285750" indent="-285750">
              <a:buFont typeface="Arial" panose="020B0604020202020204" pitchFamily="34" charset="0"/>
              <a:buChar char="•"/>
            </a:pPr>
            <a:r>
              <a:rPr lang="en-US" b="1" dirty="0">
                <a:solidFill>
                  <a:srgbClr val="002060"/>
                </a:solidFill>
              </a:rPr>
              <a:t>Graveyards</a:t>
            </a:r>
          </a:p>
          <a:p>
            <a:pPr marL="285750" indent="-285750">
              <a:buFont typeface="Arial" panose="020B0604020202020204" pitchFamily="34" charset="0"/>
              <a:buChar char="•"/>
            </a:pPr>
            <a:r>
              <a:rPr lang="en-US" b="1" dirty="0">
                <a:solidFill>
                  <a:srgbClr val="002060"/>
                </a:solidFill>
              </a:rPr>
              <a:t>Road salt storage areas</a:t>
            </a:r>
          </a:p>
          <a:p>
            <a:pPr marL="285750" indent="-285750">
              <a:buFont typeface="Arial" panose="020B0604020202020204" pitchFamily="34" charset="0"/>
              <a:buChar char="•"/>
            </a:pPr>
            <a:r>
              <a:rPr lang="en-US" b="1" dirty="0">
                <a:solidFill>
                  <a:srgbClr val="002060"/>
                </a:solidFill>
              </a:rPr>
              <a:t>Wells for disposal of liquid wastes</a:t>
            </a:r>
          </a:p>
          <a:p>
            <a:pPr marL="285750" indent="-285750">
              <a:buFont typeface="Arial" panose="020B0604020202020204" pitchFamily="34" charset="0"/>
              <a:buChar char="•"/>
            </a:pPr>
            <a:r>
              <a:rPr lang="en-US" b="1" dirty="0">
                <a:solidFill>
                  <a:srgbClr val="002060"/>
                </a:solidFill>
              </a:rPr>
              <a:t>Runoff of salt and other chemicals from roads and highways</a:t>
            </a:r>
          </a:p>
          <a:p>
            <a:pPr marL="285750" indent="-285750">
              <a:buFont typeface="Arial" panose="020B0604020202020204" pitchFamily="34" charset="0"/>
              <a:buChar char="•"/>
            </a:pPr>
            <a:r>
              <a:rPr lang="en-US" b="1" dirty="0">
                <a:solidFill>
                  <a:srgbClr val="002060"/>
                </a:solidFill>
              </a:rPr>
              <a:t>Spills related to highway or railway accidents</a:t>
            </a:r>
          </a:p>
          <a:p>
            <a:pPr marL="285750" indent="-285750">
              <a:buFont typeface="Arial" panose="020B0604020202020204" pitchFamily="34" charset="0"/>
              <a:buChar char="•"/>
            </a:pPr>
            <a:r>
              <a:rPr lang="en-US" b="1" dirty="0">
                <a:solidFill>
                  <a:srgbClr val="002060"/>
                </a:solidFill>
              </a:rPr>
              <a:t>Coal tar at old coal gasification sites</a:t>
            </a:r>
          </a:p>
          <a:p>
            <a:pPr marL="285750" indent="-285750">
              <a:buFont typeface="Arial" panose="020B0604020202020204" pitchFamily="34" charset="0"/>
              <a:buChar char="•"/>
            </a:pPr>
            <a:r>
              <a:rPr lang="en-US" b="1" dirty="0">
                <a:solidFill>
                  <a:srgbClr val="002060"/>
                </a:solidFill>
              </a:rPr>
              <a:t>Asphalt production and equipment cleaning sites</a:t>
            </a:r>
          </a:p>
        </p:txBody>
      </p:sp>
      <p:sp>
        <p:nvSpPr>
          <p:cNvPr id="5" name="Ορθογώνιο 4"/>
          <p:cNvSpPr/>
          <p:nvPr/>
        </p:nvSpPr>
        <p:spPr>
          <a:xfrm>
            <a:off x="971600" y="6309320"/>
            <a:ext cx="8064896"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://www.ec.gc.ca/eau-water/default.asp?lang=En&amp;n=6A7FB7B2-1</a:t>
            </a:r>
            <a:endParaRPr lang="el-GR" sz="1400" dirty="0">
              <a:solidFill>
                <a:srgbClr val="002060"/>
              </a:solidFill>
            </a:endParaRPr>
          </a:p>
        </p:txBody>
      </p:sp>
      <p:sp>
        <p:nvSpPr>
          <p:cNvPr id="6" name="Ορθογώνιο 5"/>
          <p:cNvSpPr/>
          <p:nvPr/>
        </p:nvSpPr>
        <p:spPr>
          <a:xfrm>
            <a:off x="1153701" y="36486"/>
            <a:ext cx="6552727" cy="523220"/>
          </a:xfrm>
          <a:prstGeom prst="rect">
            <a:avLst/>
          </a:prstGeom>
        </p:spPr>
        <p:txBody>
          <a:bodyPr wrap="square">
            <a:spAutoFit/>
          </a:bodyPr>
          <a:lstStyle/>
          <a:p>
            <a:pPr algn="ctr"/>
            <a:r>
              <a:rPr lang="el-GR" sz="2800" b="1" u="sng" dirty="0" err="1" smtClean="0">
                <a:solidFill>
                  <a:srgbClr val="002060"/>
                </a:solidFill>
              </a:rPr>
              <a:t>Pollution</a:t>
            </a:r>
            <a:r>
              <a:rPr lang="el-GR" sz="2800" b="1" u="sng" dirty="0" smtClean="0">
                <a:solidFill>
                  <a:srgbClr val="002060"/>
                </a:solidFill>
              </a:rPr>
              <a:t> </a:t>
            </a:r>
            <a:r>
              <a:rPr lang="el-GR" sz="2800" b="1" u="sng" dirty="0" err="1" smtClean="0">
                <a:solidFill>
                  <a:srgbClr val="002060"/>
                </a:solidFill>
              </a:rPr>
              <a:t>sources</a:t>
            </a:r>
            <a:endParaRPr lang="el-GR" sz="2800" b="1" u="sng" dirty="0">
              <a:solidFill>
                <a:srgbClr val="002060"/>
              </a:solidFill>
            </a:endParaRPr>
          </a:p>
        </p:txBody>
      </p:sp>
    </p:spTree>
    <p:extLst>
      <p:ext uri="{BB962C8B-B14F-4D97-AF65-F5344CB8AC3E}">
        <p14:creationId xmlns:p14="http://schemas.microsoft.com/office/powerpoint/2010/main" val="1355655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547664" y="1628800"/>
            <a:ext cx="6192688" cy="2308324"/>
          </a:xfrm>
          <a:prstGeom prst="rect">
            <a:avLst/>
          </a:prstGeom>
          <a:solidFill>
            <a:schemeClr val="bg1"/>
          </a:solidFill>
        </p:spPr>
        <p:txBody>
          <a:bodyPr wrap="square">
            <a:spAutoFit/>
          </a:bodyPr>
          <a:lstStyle/>
          <a:p>
            <a:pPr algn="ctr"/>
            <a:r>
              <a:rPr lang="en-US" sz="2400" b="1" dirty="0">
                <a:solidFill>
                  <a:srgbClr val="002060"/>
                </a:solidFill>
              </a:rPr>
              <a:t>Non-point (distributed) </a:t>
            </a:r>
            <a:r>
              <a:rPr lang="en-US" sz="2400" b="1" dirty="0" smtClean="0">
                <a:solidFill>
                  <a:srgbClr val="002060"/>
                </a:solidFill>
              </a:rPr>
              <a:t>sources</a:t>
            </a:r>
          </a:p>
          <a:p>
            <a:endParaRPr lang="en-US" sz="2400" b="1" dirty="0">
              <a:solidFill>
                <a:srgbClr val="002060"/>
              </a:solidFill>
            </a:endParaRPr>
          </a:p>
          <a:p>
            <a:pPr marL="285750" indent="-285750">
              <a:buFont typeface="Arial" panose="020B0604020202020204" pitchFamily="34" charset="0"/>
              <a:buChar char="•"/>
            </a:pPr>
            <a:r>
              <a:rPr lang="en-US" sz="2400" b="1" dirty="0">
                <a:solidFill>
                  <a:srgbClr val="002060"/>
                </a:solidFill>
              </a:rPr>
              <a:t>Fertilizers on agricultural land</a:t>
            </a:r>
          </a:p>
          <a:p>
            <a:pPr marL="285750" indent="-285750">
              <a:buFont typeface="Arial" panose="020B0604020202020204" pitchFamily="34" charset="0"/>
              <a:buChar char="•"/>
            </a:pPr>
            <a:r>
              <a:rPr lang="en-US" sz="2400" b="1" dirty="0">
                <a:solidFill>
                  <a:srgbClr val="002060"/>
                </a:solidFill>
              </a:rPr>
              <a:t>Pesticides on agricultural land and forests</a:t>
            </a:r>
          </a:p>
          <a:p>
            <a:pPr marL="285750" indent="-285750">
              <a:buFont typeface="Arial" panose="020B0604020202020204" pitchFamily="34" charset="0"/>
              <a:buChar char="•"/>
            </a:pPr>
            <a:r>
              <a:rPr lang="en-US" sz="2400" b="1" dirty="0">
                <a:solidFill>
                  <a:srgbClr val="002060"/>
                </a:solidFill>
              </a:rPr>
              <a:t>Contaminants in rain, snow, and dry atmospheric fallout</a:t>
            </a:r>
          </a:p>
        </p:txBody>
      </p:sp>
      <p:sp>
        <p:nvSpPr>
          <p:cNvPr id="5" name="Ορθογώνιο 4"/>
          <p:cNvSpPr/>
          <p:nvPr/>
        </p:nvSpPr>
        <p:spPr>
          <a:xfrm>
            <a:off x="971600" y="6309320"/>
            <a:ext cx="8064896"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://www.ec.gc.ca/eau-water/default.asp?lang=En&amp;n=6A7FB7B2-1</a:t>
            </a:r>
            <a:endParaRPr lang="el-GR" sz="1400" dirty="0">
              <a:solidFill>
                <a:srgbClr val="002060"/>
              </a:solidFill>
            </a:endParaRPr>
          </a:p>
        </p:txBody>
      </p:sp>
      <p:sp>
        <p:nvSpPr>
          <p:cNvPr id="6" name="Ορθογώνιο 5"/>
          <p:cNvSpPr/>
          <p:nvPr/>
        </p:nvSpPr>
        <p:spPr>
          <a:xfrm>
            <a:off x="999807" y="573222"/>
            <a:ext cx="6552727" cy="523220"/>
          </a:xfrm>
          <a:prstGeom prst="rect">
            <a:avLst/>
          </a:prstGeom>
        </p:spPr>
        <p:txBody>
          <a:bodyPr wrap="square">
            <a:spAutoFit/>
          </a:bodyPr>
          <a:lstStyle/>
          <a:p>
            <a:pPr algn="ctr"/>
            <a:r>
              <a:rPr lang="el-GR" sz="2800" b="1" u="sng" dirty="0" err="1" smtClean="0">
                <a:solidFill>
                  <a:srgbClr val="002060"/>
                </a:solidFill>
              </a:rPr>
              <a:t>Pollution</a:t>
            </a:r>
            <a:r>
              <a:rPr lang="el-GR" sz="2800" b="1" u="sng" dirty="0" smtClean="0">
                <a:solidFill>
                  <a:srgbClr val="002060"/>
                </a:solidFill>
              </a:rPr>
              <a:t> </a:t>
            </a:r>
            <a:r>
              <a:rPr lang="el-GR" sz="2800" b="1" u="sng" dirty="0" err="1" smtClean="0">
                <a:solidFill>
                  <a:srgbClr val="002060"/>
                </a:solidFill>
              </a:rPr>
              <a:t>sources</a:t>
            </a:r>
            <a:endParaRPr lang="el-GR" sz="2800" b="1" u="sng" dirty="0">
              <a:solidFill>
                <a:srgbClr val="002060"/>
              </a:solidFill>
            </a:endParaRPr>
          </a:p>
        </p:txBody>
      </p:sp>
    </p:spTree>
    <p:extLst>
      <p:ext uri="{BB962C8B-B14F-4D97-AF65-F5344CB8AC3E}">
        <p14:creationId xmlns:p14="http://schemas.microsoft.com/office/powerpoint/2010/main" val="452129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611560" y="6237312"/>
            <a:ext cx="8064896"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://www.groundwater.org/get-informed/groundwater/contamination.html</a:t>
            </a:r>
            <a:endParaRPr lang="el-GR" sz="1400" dirty="0">
              <a:solidFill>
                <a:srgbClr val="002060"/>
              </a:solidFill>
            </a:endParaRPr>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88639"/>
            <a:ext cx="7632848" cy="5999419"/>
          </a:xfrm>
          <a:prstGeom prst="rect">
            <a:avLst/>
          </a:prstGeom>
        </p:spPr>
      </p:pic>
    </p:spTree>
    <p:extLst>
      <p:ext uri="{BB962C8B-B14F-4D97-AF65-F5344CB8AC3E}">
        <p14:creationId xmlns:p14="http://schemas.microsoft.com/office/powerpoint/2010/main" val="3556476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98802"/>
            <a:ext cx="8640960" cy="5337063"/>
          </a:xfrm>
          <a:prstGeom prst="rect">
            <a:avLst/>
          </a:prstGeom>
        </p:spPr>
      </p:pic>
      <p:sp>
        <p:nvSpPr>
          <p:cNvPr id="6" name="TextBox 5"/>
          <p:cNvSpPr txBox="1"/>
          <p:nvPr/>
        </p:nvSpPr>
        <p:spPr>
          <a:xfrm>
            <a:off x="3207099" y="6390626"/>
            <a:ext cx="2386744" cy="307777"/>
          </a:xfrm>
          <a:prstGeom prst="rect">
            <a:avLst/>
          </a:prstGeom>
          <a:noFill/>
        </p:spPr>
        <p:txBody>
          <a:bodyPr wrap="none" rtlCol="0">
            <a:spAutoFit/>
          </a:bodyPr>
          <a:lstStyle/>
          <a:p>
            <a:pPr algn="ctr"/>
            <a:r>
              <a:rPr lang="el-GR" sz="1400" dirty="0" err="1" smtClean="0">
                <a:solidFill>
                  <a:srgbClr val="002060"/>
                </a:solidFill>
              </a:rPr>
              <a:t>Source</a:t>
            </a:r>
            <a:r>
              <a:rPr lang="el-GR" sz="1400" dirty="0" smtClean="0">
                <a:solidFill>
                  <a:srgbClr val="002060"/>
                </a:solidFill>
              </a:rPr>
              <a:t>: U.S. </a:t>
            </a:r>
            <a:r>
              <a:rPr lang="el-GR" sz="1400" dirty="0" err="1" smtClean="0">
                <a:solidFill>
                  <a:srgbClr val="002060"/>
                </a:solidFill>
              </a:rPr>
              <a:t>Geological</a:t>
            </a:r>
            <a:r>
              <a:rPr lang="el-GR" sz="1400" dirty="0" smtClean="0">
                <a:solidFill>
                  <a:srgbClr val="002060"/>
                </a:solidFill>
              </a:rPr>
              <a:t> </a:t>
            </a:r>
            <a:r>
              <a:rPr lang="el-GR" sz="1400" dirty="0" err="1" smtClean="0">
                <a:solidFill>
                  <a:srgbClr val="002060"/>
                </a:solidFill>
              </a:rPr>
              <a:t>Survey</a:t>
            </a:r>
            <a:endParaRPr lang="el-GR" sz="1400" dirty="0">
              <a:solidFill>
                <a:srgbClr val="002060"/>
              </a:solidFill>
            </a:endParaRPr>
          </a:p>
        </p:txBody>
      </p:sp>
      <p:sp>
        <p:nvSpPr>
          <p:cNvPr id="7" name="Ορθογώνιο 6"/>
          <p:cNvSpPr/>
          <p:nvPr/>
        </p:nvSpPr>
        <p:spPr>
          <a:xfrm>
            <a:off x="179512" y="5635865"/>
            <a:ext cx="8784976" cy="646331"/>
          </a:xfrm>
          <a:prstGeom prst="rect">
            <a:avLst/>
          </a:prstGeom>
        </p:spPr>
        <p:txBody>
          <a:bodyPr wrap="square">
            <a:spAutoFit/>
          </a:bodyPr>
          <a:lstStyle/>
          <a:p>
            <a:pPr algn="ctr"/>
            <a:r>
              <a:rPr lang="en-US" dirty="0"/>
              <a:t>Sources of some water pollutants and movement of pollutants into different water reservoirs of the water cycle</a:t>
            </a:r>
            <a:endParaRPr lang="el-GR" dirty="0"/>
          </a:p>
        </p:txBody>
      </p:sp>
    </p:spTree>
    <p:extLst>
      <p:ext uri="{BB962C8B-B14F-4D97-AF65-F5344CB8AC3E}">
        <p14:creationId xmlns:p14="http://schemas.microsoft.com/office/powerpoint/2010/main" val="1989422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919" t="27886" r="40733" b="15222"/>
          <a:stretch/>
        </p:blipFill>
        <p:spPr bwMode="auto">
          <a:xfrm>
            <a:off x="827584" y="476672"/>
            <a:ext cx="7015493" cy="5059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Ορθογώνιο 3"/>
          <p:cNvSpPr/>
          <p:nvPr/>
        </p:nvSpPr>
        <p:spPr>
          <a:xfrm>
            <a:off x="1403648" y="5877272"/>
            <a:ext cx="7344815"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://www.slideshare.net/rajendranjr/water-pollution-47779917</a:t>
            </a:r>
            <a:endParaRPr lang="el-GR" sz="1400" dirty="0">
              <a:solidFill>
                <a:srgbClr val="002060"/>
              </a:solidFill>
            </a:endParaRPr>
          </a:p>
        </p:txBody>
      </p:sp>
    </p:spTree>
    <p:extLst>
      <p:ext uri="{BB962C8B-B14F-4D97-AF65-F5344CB8AC3E}">
        <p14:creationId xmlns:p14="http://schemas.microsoft.com/office/powerpoint/2010/main" val="13733884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9" t="29297" r="39696" b="15839"/>
          <a:stretch/>
        </p:blipFill>
        <p:spPr bwMode="auto">
          <a:xfrm>
            <a:off x="827584" y="476672"/>
            <a:ext cx="7632848" cy="5523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6"/>
          <p:cNvSpPr/>
          <p:nvPr/>
        </p:nvSpPr>
        <p:spPr>
          <a:xfrm>
            <a:off x="1403648" y="6214958"/>
            <a:ext cx="7344815"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://www.slideshare.net/rajendranjr/water-pollution-47779917</a:t>
            </a:r>
            <a:endParaRPr lang="el-GR" sz="1400" dirty="0">
              <a:solidFill>
                <a:srgbClr val="002060"/>
              </a:solidFill>
            </a:endParaRPr>
          </a:p>
        </p:txBody>
      </p:sp>
    </p:spTree>
    <p:extLst>
      <p:ext uri="{BB962C8B-B14F-4D97-AF65-F5344CB8AC3E}">
        <p14:creationId xmlns:p14="http://schemas.microsoft.com/office/powerpoint/2010/main" val="11596886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361978"/>
            <a:ext cx="6450484" cy="2677656"/>
          </a:xfrm>
          <a:prstGeom prst="rect">
            <a:avLst/>
          </a:prstGeom>
          <a:noFill/>
        </p:spPr>
        <p:txBody>
          <a:bodyPr wrap="none" rtlCol="0">
            <a:spAutoFit/>
          </a:bodyPr>
          <a:lstStyle/>
          <a:p>
            <a:r>
              <a:rPr lang="el-GR" sz="2400" b="1" dirty="0" err="1" smtClean="0">
                <a:solidFill>
                  <a:srgbClr val="002060"/>
                </a:solidFill>
              </a:rPr>
              <a:t>The</a:t>
            </a:r>
            <a:r>
              <a:rPr lang="el-GR" sz="2400" b="1" dirty="0" smtClean="0">
                <a:solidFill>
                  <a:srgbClr val="002060"/>
                </a:solidFill>
              </a:rPr>
              <a:t> </a:t>
            </a:r>
            <a:r>
              <a:rPr lang="el-GR" sz="2400" b="1" dirty="0" err="1" smtClean="0">
                <a:solidFill>
                  <a:srgbClr val="002060"/>
                </a:solidFill>
              </a:rPr>
              <a:t>major</a:t>
            </a:r>
            <a:r>
              <a:rPr lang="el-GR" sz="2400" b="1" dirty="0" smtClean="0">
                <a:solidFill>
                  <a:srgbClr val="002060"/>
                </a:solidFill>
              </a:rPr>
              <a:t> </a:t>
            </a:r>
            <a:r>
              <a:rPr lang="el-GR" sz="2400" b="1" dirty="0" err="1" smtClean="0">
                <a:solidFill>
                  <a:srgbClr val="002060"/>
                </a:solidFill>
              </a:rPr>
              <a:t>sources</a:t>
            </a:r>
            <a:r>
              <a:rPr lang="el-GR" sz="2400" b="1" dirty="0" smtClean="0">
                <a:solidFill>
                  <a:srgbClr val="002060"/>
                </a:solidFill>
              </a:rPr>
              <a:t> of </a:t>
            </a:r>
            <a:r>
              <a:rPr lang="el-GR" sz="2400" b="1" dirty="0" err="1" smtClean="0">
                <a:solidFill>
                  <a:srgbClr val="002060"/>
                </a:solidFill>
              </a:rPr>
              <a:t>surface</a:t>
            </a:r>
            <a:r>
              <a:rPr lang="el-GR" sz="2400" b="1" dirty="0" smtClean="0">
                <a:solidFill>
                  <a:srgbClr val="002060"/>
                </a:solidFill>
              </a:rPr>
              <a:t> water </a:t>
            </a:r>
            <a:r>
              <a:rPr lang="el-GR" sz="2400" b="1" dirty="0" err="1" smtClean="0">
                <a:solidFill>
                  <a:srgbClr val="002060"/>
                </a:solidFill>
              </a:rPr>
              <a:t>pollution</a:t>
            </a:r>
            <a:r>
              <a:rPr lang="el-GR" sz="2400" b="1" dirty="0" smtClean="0">
                <a:solidFill>
                  <a:srgbClr val="002060"/>
                </a:solidFill>
              </a:rPr>
              <a:t> </a:t>
            </a:r>
            <a:r>
              <a:rPr lang="el-GR" sz="2400" b="1" dirty="0" err="1" smtClean="0">
                <a:solidFill>
                  <a:srgbClr val="002060"/>
                </a:solidFill>
              </a:rPr>
              <a:t>are</a:t>
            </a:r>
            <a:r>
              <a:rPr lang="el-GR" sz="2400" b="1" dirty="0" smtClean="0">
                <a:solidFill>
                  <a:srgbClr val="002060"/>
                </a:solidFill>
              </a:rPr>
              <a:t>:</a:t>
            </a:r>
          </a:p>
          <a:p>
            <a:pPr marL="285750" indent="-285750">
              <a:buFont typeface="Arial" panose="020B0604020202020204" pitchFamily="34" charset="0"/>
              <a:buChar char="•"/>
            </a:pPr>
            <a:r>
              <a:rPr lang="el-GR" sz="2400" b="1" dirty="0" err="1" smtClean="0">
                <a:solidFill>
                  <a:srgbClr val="002060"/>
                </a:solidFill>
              </a:rPr>
              <a:t>Sewage</a:t>
            </a:r>
            <a:r>
              <a:rPr lang="el-GR" sz="2400" b="1" dirty="0" smtClean="0">
                <a:solidFill>
                  <a:srgbClr val="002060"/>
                </a:solidFill>
              </a:rPr>
              <a:t>: </a:t>
            </a:r>
            <a:r>
              <a:rPr lang="el-GR" sz="2400" b="1" dirty="0" err="1" smtClean="0">
                <a:solidFill>
                  <a:srgbClr val="002060"/>
                </a:solidFill>
              </a:rPr>
              <a:t>emptying</a:t>
            </a:r>
            <a:r>
              <a:rPr lang="el-GR" sz="2400" b="1" dirty="0" smtClean="0">
                <a:solidFill>
                  <a:srgbClr val="002060"/>
                </a:solidFill>
              </a:rPr>
              <a:t> </a:t>
            </a:r>
            <a:r>
              <a:rPr lang="el-GR" sz="2400" b="1" dirty="0" err="1" smtClean="0">
                <a:solidFill>
                  <a:srgbClr val="002060"/>
                </a:solidFill>
              </a:rPr>
              <a:t>sewers</a:t>
            </a:r>
            <a:r>
              <a:rPr lang="el-GR" sz="2400" b="1" dirty="0" smtClean="0">
                <a:solidFill>
                  <a:srgbClr val="002060"/>
                </a:solidFill>
              </a:rPr>
              <a:t> </a:t>
            </a:r>
            <a:r>
              <a:rPr lang="el-GR" sz="2400" b="1" dirty="0" err="1" smtClean="0">
                <a:solidFill>
                  <a:srgbClr val="002060"/>
                </a:solidFill>
              </a:rPr>
              <a:t>and</a:t>
            </a:r>
            <a:r>
              <a:rPr lang="el-GR" sz="2400" b="1" dirty="0" smtClean="0">
                <a:solidFill>
                  <a:srgbClr val="002060"/>
                </a:solidFill>
              </a:rPr>
              <a:t> </a:t>
            </a:r>
            <a:r>
              <a:rPr lang="el-GR" sz="2400" b="1" dirty="0" err="1" smtClean="0">
                <a:solidFill>
                  <a:srgbClr val="002060"/>
                </a:solidFill>
              </a:rPr>
              <a:t>drains</a:t>
            </a:r>
            <a:endParaRPr lang="el-GR" sz="2400" b="1" dirty="0" smtClean="0">
              <a:solidFill>
                <a:srgbClr val="002060"/>
              </a:solidFill>
            </a:endParaRPr>
          </a:p>
          <a:p>
            <a:pPr marL="285750" indent="-285750">
              <a:buFont typeface="Arial" panose="020B0604020202020204" pitchFamily="34" charset="0"/>
              <a:buChar char="•"/>
            </a:pPr>
            <a:r>
              <a:rPr lang="el-GR" sz="2400" b="1" dirty="0" err="1" smtClean="0">
                <a:solidFill>
                  <a:srgbClr val="002060"/>
                </a:solidFill>
              </a:rPr>
              <a:t>Industrial</a:t>
            </a:r>
            <a:r>
              <a:rPr lang="el-GR" sz="2400" b="1" dirty="0" smtClean="0">
                <a:solidFill>
                  <a:srgbClr val="002060"/>
                </a:solidFill>
              </a:rPr>
              <a:t> </a:t>
            </a:r>
            <a:r>
              <a:rPr lang="el-GR" sz="2400" b="1" dirty="0" err="1" smtClean="0">
                <a:solidFill>
                  <a:srgbClr val="002060"/>
                </a:solidFill>
              </a:rPr>
              <a:t>effluents</a:t>
            </a:r>
            <a:endParaRPr lang="el-GR" sz="2400" b="1" dirty="0" smtClean="0">
              <a:solidFill>
                <a:srgbClr val="002060"/>
              </a:solidFill>
            </a:endParaRPr>
          </a:p>
          <a:p>
            <a:pPr marL="285750" indent="-285750">
              <a:buFont typeface="Arial" panose="020B0604020202020204" pitchFamily="34" charset="0"/>
              <a:buChar char="•"/>
            </a:pPr>
            <a:r>
              <a:rPr lang="el-GR" sz="2400" b="1" dirty="0" err="1" smtClean="0">
                <a:solidFill>
                  <a:srgbClr val="002060"/>
                </a:solidFill>
              </a:rPr>
              <a:t>Synthetic</a:t>
            </a:r>
            <a:r>
              <a:rPr lang="el-GR" sz="2400" b="1" dirty="0" smtClean="0">
                <a:solidFill>
                  <a:srgbClr val="002060"/>
                </a:solidFill>
              </a:rPr>
              <a:t> </a:t>
            </a:r>
            <a:r>
              <a:rPr lang="el-GR" sz="2400" b="1" dirty="0" err="1" smtClean="0">
                <a:solidFill>
                  <a:srgbClr val="002060"/>
                </a:solidFill>
              </a:rPr>
              <a:t>detergents</a:t>
            </a:r>
            <a:r>
              <a:rPr lang="el-GR" sz="2400" b="1" dirty="0" smtClean="0">
                <a:solidFill>
                  <a:srgbClr val="002060"/>
                </a:solidFill>
              </a:rPr>
              <a:t>: </a:t>
            </a:r>
            <a:r>
              <a:rPr lang="el-GR" sz="2400" b="1" dirty="0" err="1" smtClean="0">
                <a:solidFill>
                  <a:srgbClr val="002060"/>
                </a:solidFill>
              </a:rPr>
              <a:t>in</a:t>
            </a:r>
            <a:r>
              <a:rPr lang="el-GR" sz="2400" b="1" dirty="0" smtClean="0">
                <a:solidFill>
                  <a:srgbClr val="002060"/>
                </a:solidFill>
              </a:rPr>
              <a:t> </a:t>
            </a:r>
            <a:r>
              <a:rPr lang="el-GR" sz="2400" b="1" dirty="0" err="1" smtClean="0">
                <a:solidFill>
                  <a:srgbClr val="002060"/>
                </a:solidFill>
              </a:rPr>
              <a:t>washing</a:t>
            </a:r>
            <a:r>
              <a:rPr lang="el-GR" sz="2400" b="1" dirty="0" smtClean="0">
                <a:solidFill>
                  <a:srgbClr val="002060"/>
                </a:solidFill>
              </a:rPr>
              <a:t> </a:t>
            </a:r>
            <a:r>
              <a:rPr lang="el-GR" sz="2400" b="1" dirty="0" err="1" smtClean="0">
                <a:solidFill>
                  <a:srgbClr val="002060"/>
                </a:solidFill>
              </a:rPr>
              <a:t>and</a:t>
            </a:r>
            <a:r>
              <a:rPr lang="el-GR" sz="2400" b="1" dirty="0" smtClean="0">
                <a:solidFill>
                  <a:srgbClr val="002060"/>
                </a:solidFill>
              </a:rPr>
              <a:t> </a:t>
            </a:r>
            <a:r>
              <a:rPr lang="el-GR" sz="2400" b="1" dirty="0" err="1" smtClean="0">
                <a:solidFill>
                  <a:srgbClr val="002060"/>
                </a:solidFill>
              </a:rPr>
              <a:t>cleaning</a:t>
            </a:r>
            <a:endParaRPr lang="el-GR" sz="2400" b="1" dirty="0" smtClean="0">
              <a:solidFill>
                <a:srgbClr val="002060"/>
              </a:solidFill>
            </a:endParaRPr>
          </a:p>
          <a:p>
            <a:pPr marL="285750" indent="-285750">
              <a:buFont typeface="Arial" panose="020B0604020202020204" pitchFamily="34" charset="0"/>
              <a:buChar char="•"/>
            </a:pPr>
            <a:r>
              <a:rPr lang="el-GR" sz="2400" b="1" dirty="0" err="1" smtClean="0">
                <a:solidFill>
                  <a:srgbClr val="002060"/>
                </a:solidFill>
              </a:rPr>
              <a:t>Agrochemicals</a:t>
            </a:r>
            <a:r>
              <a:rPr lang="el-GR" sz="2400" b="1" dirty="0" smtClean="0">
                <a:solidFill>
                  <a:srgbClr val="002060"/>
                </a:solidFill>
              </a:rPr>
              <a:t>: </a:t>
            </a:r>
            <a:r>
              <a:rPr lang="el-GR" sz="2400" b="1" dirty="0" err="1" smtClean="0">
                <a:solidFill>
                  <a:srgbClr val="002060"/>
                </a:solidFill>
              </a:rPr>
              <a:t>fertilizers</a:t>
            </a:r>
            <a:r>
              <a:rPr lang="el-GR" sz="2400" b="1" dirty="0" smtClean="0">
                <a:solidFill>
                  <a:srgbClr val="002060"/>
                </a:solidFill>
              </a:rPr>
              <a:t>, </a:t>
            </a:r>
            <a:r>
              <a:rPr lang="el-GR" sz="2400" b="1" dirty="0" err="1" smtClean="0">
                <a:solidFill>
                  <a:srgbClr val="002060"/>
                </a:solidFill>
              </a:rPr>
              <a:t>inecticides</a:t>
            </a:r>
            <a:endParaRPr lang="el-GR" sz="2400" b="1" dirty="0" smtClean="0">
              <a:solidFill>
                <a:srgbClr val="002060"/>
              </a:solidFill>
            </a:endParaRPr>
          </a:p>
          <a:p>
            <a:pPr marL="285750" indent="-285750">
              <a:buFont typeface="Arial" panose="020B0604020202020204" pitchFamily="34" charset="0"/>
              <a:buChar char="•"/>
            </a:pPr>
            <a:r>
              <a:rPr lang="el-GR" sz="2400" b="1" dirty="0" err="1" smtClean="0">
                <a:solidFill>
                  <a:srgbClr val="002060"/>
                </a:solidFill>
              </a:rPr>
              <a:t>Oil</a:t>
            </a:r>
            <a:r>
              <a:rPr lang="el-GR" sz="2400" b="1" dirty="0" smtClean="0">
                <a:solidFill>
                  <a:srgbClr val="002060"/>
                </a:solidFill>
              </a:rPr>
              <a:t> </a:t>
            </a:r>
            <a:r>
              <a:rPr lang="el-GR" sz="2400" b="1" dirty="0" err="1" smtClean="0">
                <a:solidFill>
                  <a:srgbClr val="002060"/>
                </a:solidFill>
              </a:rPr>
              <a:t>spill</a:t>
            </a:r>
            <a:r>
              <a:rPr lang="el-GR" sz="2400" b="1" dirty="0" smtClean="0">
                <a:solidFill>
                  <a:srgbClr val="002060"/>
                </a:solidFill>
              </a:rPr>
              <a:t> </a:t>
            </a:r>
            <a:r>
              <a:rPr lang="el-GR" sz="2400" b="1" dirty="0" err="1" smtClean="0">
                <a:solidFill>
                  <a:srgbClr val="002060"/>
                </a:solidFill>
              </a:rPr>
              <a:t>in</a:t>
            </a:r>
            <a:r>
              <a:rPr lang="el-GR" sz="2400" b="1" dirty="0" smtClean="0">
                <a:solidFill>
                  <a:srgbClr val="002060"/>
                </a:solidFill>
              </a:rPr>
              <a:t> </a:t>
            </a:r>
            <a:r>
              <a:rPr lang="el-GR" sz="2400" b="1" dirty="0" err="1" smtClean="0">
                <a:solidFill>
                  <a:srgbClr val="002060"/>
                </a:solidFill>
              </a:rPr>
              <a:t>sea</a:t>
            </a:r>
            <a:r>
              <a:rPr lang="el-GR" sz="2400" b="1" dirty="0" smtClean="0">
                <a:solidFill>
                  <a:srgbClr val="002060"/>
                </a:solidFill>
              </a:rPr>
              <a:t> water</a:t>
            </a:r>
          </a:p>
          <a:p>
            <a:pPr marL="285750" indent="-285750">
              <a:buFont typeface="Arial" panose="020B0604020202020204" pitchFamily="34" charset="0"/>
              <a:buChar char="•"/>
            </a:pPr>
            <a:r>
              <a:rPr lang="el-GR" sz="2400" b="1" dirty="0" smtClean="0">
                <a:solidFill>
                  <a:srgbClr val="002060"/>
                </a:solidFill>
              </a:rPr>
              <a:t>Waste </a:t>
            </a:r>
            <a:r>
              <a:rPr lang="el-GR" sz="2400" b="1" dirty="0" err="1" smtClean="0">
                <a:solidFill>
                  <a:srgbClr val="002060"/>
                </a:solidFill>
              </a:rPr>
              <a:t>heat</a:t>
            </a:r>
            <a:r>
              <a:rPr lang="el-GR" sz="2400" b="1" dirty="0" smtClean="0">
                <a:solidFill>
                  <a:srgbClr val="002060"/>
                </a:solidFill>
              </a:rPr>
              <a:t> </a:t>
            </a:r>
            <a:r>
              <a:rPr lang="el-GR" sz="2400" b="1" dirty="0" err="1" smtClean="0">
                <a:solidFill>
                  <a:srgbClr val="002060"/>
                </a:solidFill>
              </a:rPr>
              <a:t>from</a:t>
            </a:r>
            <a:r>
              <a:rPr lang="el-GR" sz="2400" b="1" dirty="0" smtClean="0">
                <a:solidFill>
                  <a:srgbClr val="002060"/>
                </a:solidFill>
              </a:rPr>
              <a:t> </a:t>
            </a:r>
            <a:r>
              <a:rPr lang="el-GR" sz="2400" b="1" dirty="0" err="1" smtClean="0">
                <a:solidFill>
                  <a:srgbClr val="002060"/>
                </a:solidFill>
              </a:rPr>
              <a:t>industrial</a:t>
            </a:r>
            <a:r>
              <a:rPr lang="el-GR" sz="2400" b="1" dirty="0" smtClean="0">
                <a:solidFill>
                  <a:srgbClr val="002060"/>
                </a:solidFill>
              </a:rPr>
              <a:t> </a:t>
            </a:r>
            <a:r>
              <a:rPr lang="el-GR" sz="2400" b="1" dirty="0" err="1" smtClean="0">
                <a:solidFill>
                  <a:srgbClr val="002060"/>
                </a:solidFill>
              </a:rPr>
              <a:t>discharge</a:t>
            </a:r>
            <a:endParaRPr lang="el-GR" sz="2400" b="1" dirty="0">
              <a:solidFill>
                <a:srgbClr val="002060"/>
              </a:solidFill>
            </a:endParaRPr>
          </a:p>
        </p:txBody>
      </p:sp>
      <p:sp>
        <p:nvSpPr>
          <p:cNvPr id="5" name="Ορθογώνιο 4"/>
          <p:cNvSpPr/>
          <p:nvPr/>
        </p:nvSpPr>
        <p:spPr>
          <a:xfrm>
            <a:off x="1403648" y="6214958"/>
            <a:ext cx="7344815"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://www.slideshare.net/rajendranjr/water-pollution-47779917</a:t>
            </a:r>
            <a:endParaRPr lang="el-GR" sz="1400" dirty="0">
              <a:solidFill>
                <a:srgbClr val="002060"/>
              </a:solidFill>
            </a:endParaRPr>
          </a:p>
        </p:txBody>
      </p:sp>
      <p:sp>
        <p:nvSpPr>
          <p:cNvPr id="7" name="Ορθογώνιο 6"/>
          <p:cNvSpPr/>
          <p:nvPr/>
        </p:nvSpPr>
        <p:spPr>
          <a:xfrm>
            <a:off x="1187623" y="349205"/>
            <a:ext cx="6552727" cy="523220"/>
          </a:xfrm>
          <a:prstGeom prst="rect">
            <a:avLst/>
          </a:prstGeom>
        </p:spPr>
        <p:txBody>
          <a:bodyPr wrap="square">
            <a:spAutoFit/>
          </a:bodyPr>
          <a:lstStyle/>
          <a:p>
            <a:pPr algn="ctr"/>
            <a:r>
              <a:rPr lang="el-GR" sz="2800" b="1" u="sng" dirty="0" err="1" smtClean="0">
                <a:solidFill>
                  <a:srgbClr val="002060"/>
                </a:solidFill>
              </a:rPr>
              <a:t>Surface</a:t>
            </a:r>
            <a:r>
              <a:rPr lang="el-GR" sz="2800" b="1" u="sng" dirty="0" smtClean="0">
                <a:solidFill>
                  <a:srgbClr val="002060"/>
                </a:solidFill>
              </a:rPr>
              <a:t> water </a:t>
            </a:r>
            <a:r>
              <a:rPr lang="el-GR" sz="2800" b="1" u="sng" dirty="0" err="1" smtClean="0">
                <a:solidFill>
                  <a:srgbClr val="002060"/>
                </a:solidFill>
              </a:rPr>
              <a:t>pollution</a:t>
            </a:r>
            <a:r>
              <a:rPr lang="el-GR" sz="2800" b="1" u="sng" dirty="0" smtClean="0">
                <a:solidFill>
                  <a:srgbClr val="002060"/>
                </a:solidFill>
              </a:rPr>
              <a:t> </a:t>
            </a:r>
            <a:r>
              <a:rPr lang="el-GR" sz="2800" b="1" u="sng" dirty="0" err="1" smtClean="0">
                <a:solidFill>
                  <a:srgbClr val="002060"/>
                </a:solidFill>
              </a:rPr>
              <a:t>sources</a:t>
            </a:r>
            <a:endParaRPr lang="el-GR" sz="2800" b="1" u="sng" dirty="0">
              <a:solidFill>
                <a:srgbClr val="002060"/>
              </a:solidFill>
            </a:endParaRPr>
          </a:p>
        </p:txBody>
      </p:sp>
    </p:spTree>
    <p:extLst>
      <p:ext uri="{BB962C8B-B14F-4D97-AF65-F5344CB8AC3E}">
        <p14:creationId xmlns:p14="http://schemas.microsoft.com/office/powerpoint/2010/main" val="2052213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95536" y="188640"/>
            <a:ext cx="8229600" cy="1143000"/>
          </a:xfrm>
          <a:solidFill>
            <a:schemeClr val="accent5">
              <a:lumMod val="20000"/>
              <a:lumOff val="80000"/>
            </a:schemeClr>
          </a:solidFill>
        </p:spPr>
        <p:txBody>
          <a:bodyPr/>
          <a:lstStyle/>
          <a:p>
            <a:pPr eaLnBrk="1" hangingPunct="1">
              <a:defRPr/>
            </a:pPr>
            <a:r>
              <a:rPr lang="en-US" dirty="0" smtClean="0">
                <a:solidFill>
                  <a:srgbClr val="002060"/>
                </a:solidFill>
                <a:ea typeface="ＭＳ Ｐゴシック" pitchFamily="34" charset="-128"/>
              </a:rPr>
              <a:t>The Importance of Water</a:t>
            </a:r>
          </a:p>
        </p:txBody>
      </p:sp>
      <p:sp>
        <p:nvSpPr>
          <p:cNvPr id="12291" name="Rectangle 3"/>
          <p:cNvSpPr>
            <a:spLocks noGrp="1" noChangeArrowheads="1"/>
          </p:cNvSpPr>
          <p:nvPr>
            <p:ph type="body" idx="4294967295"/>
          </p:nvPr>
        </p:nvSpPr>
        <p:spPr>
          <a:xfrm>
            <a:off x="539552" y="1412776"/>
            <a:ext cx="8002588" cy="5257800"/>
          </a:xfrm>
          <a:solidFill>
            <a:schemeClr val="accent5">
              <a:lumMod val="20000"/>
              <a:lumOff val="80000"/>
            </a:schemeClr>
          </a:solidFill>
        </p:spPr>
        <p:txBody>
          <a:bodyPr/>
          <a:lstStyle/>
          <a:p>
            <a:pPr eaLnBrk="1" hangingPunct="1">
              <a:lnSpc>
                <a:spcPct val="90000"/>
              </a:lnSpc>
              <a:defRPr/>
            </a:pPr>
            <a:r>
              <a:rPr lang="en-US" dirty="0" smtClean="0">
                <a:solidFill>
                  <a:srgbClr val="002060"/>
                </a:solidFill>
                <a:ea typeface="ＭＳ Ｐゴシック" pitchFamily="34" charset="-128"/>
              </a:rPr>
              <a:t>All living things need water</a:t>
            </a:r>
          </a:p>
          <a:p>
            <a:pPr lvl="1" eaLnBrk="1" hangingPunct="1">
              <a:lnSpc>
                <a:spcPct val="90000"/>
              </a:lnSpc>
              <a:defRPr/>
            </a:pPr>
            <a:r>
              <a:rPr lang="en-US" dirty="0" smtClean="0">
                <a:solidFill>
                  <a:srgbClr val="002060"/>
                </a:solidFill>
                <a:ea typeface="ＭＳ Ｐゴシック" pitchFamily="34" charset="-128"/>
              </a:rPr>
              <a:t>Composes majority of the body of organisms</a:t>
            </a:r>
          </a:p>
          <a:p>
            <a:pPr lvl="1" eaLnBrk="1" hangingPunct="1">
              <a:lnSpc>
                <a:spcPct val="90000"/>
              </a:lnSpc>
              <a:defRPr/>
            </a:pPr>
            <a:r>
              <a:rPr lang="en-US" dirty="0" smtClean="0">
                <a:solidFill>
                  <a:srgbClr val="002060"/>
                </a:solidFill>
                <a:ea typeface="ＭＳ Ｐゴシック" pitchFamily="34" charset="-128"/>
              </a:rPr>
              <a:t>Habitat for many organisms</a:t>
            </a:r>
          </a:p>
          <a:p>
            <a:pPr eaLnBrk="1" hangingPunct="1">
              <a:lnSpc>
                <a:spcPct val="90000"/>
              </a:lnSpc>
              <a:defRPr/>
            </a:pPr>
            <a:r>
              <a:rPr lang="en-US" dirty="0" smtClean="0">
                <a:solidFill>
                  <a:srgbClr val="002060"/>
                </a:solidFill>
                <a:ea typeface="ＭＳ Ｐゴシック" pitchFamily="34" charset="-128"/>
              </a:rPr>
              <a:t>Helps regulate climate</a:t>
            </a:r>
          </a:p>
          <a:p>
            <a:pPr eaLnBrk="1" hangingPunct="1">
              <a:lnSpc>
                <a:spcPct val="90000"/>
              </a:lnSpc>
              <a:defRPr/>
            </a:pPr>
            <a:r>
              <a:rPr lang="en-US" dirty="0" smtClean="0">
                <a:solidFill>
                  <a:srgbClr val="002060"/>
                </a:solidFill>
                <a:ea typeface="ＭＳ Ｐゴシック" pitchFamily="34" charset="-128"/>
              </a:rPr>
              <a:t>Shapes earth’s surface</a:t>
            </a:r>
          </a:p>
          <a:p>
            <a:pPr eaLnBrk="1" hangingPunct="1">
              <a:lnSpc>
                <a:spcPct val="90000"/>
              </a:lnSpc>
              <a:defRPr/>
            </a:pPr>
            <a:r>
              <a:rPr lang="en-US" dirty="0" smtClean="0">
                <a:solidFill>
                  <a:srgbClr val="002060"/>
                </a:solidFill>
                <a:ea typeface="ＭＳ Ｐゴシック" pitchFamily="34" charset="-128"/>
              </a:rPr>
              <a:t>Dilutes &amp; degrades wastes</a:t>
            </a:r>
            <a:endParaRPr lang="el-GR" dirty="0" smtClean="0">
              <a:solidFill>
                <a:srgbClr val="002060"/>
              </a:solidFill>
              <a:ea typeface="ＭＳ Ｐゴシック" pitchFamily="34" charset="-128"/>
            </a:endParaRPr>
          </a:p>
          <a:p>
            <a:pPr eaLnBrk="1" hangingPunct="1">
              <a:lnSpc>
                <a:spcPct val="90000"/>
              </a:lnSpc>
              <a:defRPr/>
            </a:pPr>
            <a:r>
              <a:rPr lang="el-GR" b="1" dirty="0" smtClean="0">
                <a:solidFill>
                  <a:srgbClr val="002060"/>
                </a:solidFill>
              </a:rPr>
              <a:t>I</a:t>
            </a:r>
            <a:r>
              <a:rPr lang="en-US" b="1" dirty="0" smtClean="0">
                <a:solidFill>
                  <a:srgbClr val="002060"/>
                </a:solidFill>
              </a:rPr>
              <a:t>s </a:t>
            </a:r>
            <a:r>
              <a:rPr lang="en-US" b="1" dirty="0">
                <a:solidFill>
                  <a:srgbClr val="002060"/>
                </a:solidFill>
              </a:rPr>
              <a:t>essential for maintaining an adequate</a:t>
            </a:r>
            <a:r>
              <a:rPr lang="en-US" dirty="0">
                <a:solidFill>
                  <a:srgbClr val="002060"/>
                </a:solidFill>
              </a:rPr>
              <a:t> food supply</a:t>
            </a:r>
            <a:endParaRPr lang="en-US" dirty="0" smtClean="0">
              <a:solidFill>
                <a:srgbClr val="002060"/>
              </a:solidFill>
              <a:ea typeface="ＭＳ Ｐゴシック" pitchFamily="34" charset="-128"/>
            </a:endParaRPr>
          </a:p>
        </p:txBody>
      </p:sp>
    </p:spTree>
    <p:extLst>
      <p:ext uri="{BB962C8B-B14F-4D97-AF65-F5344CB8AC3E}">
        <p14:creationId xmlns:p14="http://schemas.microsoft.com/office/powerpoint/2010/main" val="187571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91">
                                            <p:bg/>
                                          </p:spTgt>
                                        </p:tgtEl>
                                        <p:attrNameLst>
                                          <p:attrName>style.visibility</p:attrName>
                                        </p:attrNameLst>
                                      </p:cBhvr>
                                      <p:to>
                                        <p:strVal val="visible"/>
                                      </p:to>
                                    </p:set>
                                    <p:animEffect transition="in" filter="wipe(left)">
                                      <p:cBhvr>
                                        <p:cTn id="7" dur="1000"/>
                                        <p:tgtEl>
                                          <p:spTgt spid="1229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wipe(left)">
                                      <p:cBhvr>
                                        <p:cTn id="12" dur="1000"/>
                                        <p:tgtEl>
                                          <p:spTgt spid="122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wipe(left)">
                                      <p:cBhvr>
                                        <p:cTn id="17" dur="1000"/>
                                        <p:tgtEl>
                                          <p:spTgt spid="122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wipe(left)">
                                      <p:cBhvr>
                                        <p:cTn id="22" dur="1000"/>
                                        <p:tgtEl>
                                          <p:spTgt spid="122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wipe(left)">
                                      <p:cBhvr>
                                        <p:cTn id="27" dur="1000"/>
                                        <p:tgtEl>
                                          <p:spTgt spid="122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wipe(left)">
                                      <p:cBhvr>
                                        <p:cTn id="32" dur="1000"/>
                                        <p:tgtEl>
                                          <p:spTgt spid="122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Effect transition="in" filter="wipe(left)">
                                      <p:cBhvr>
                                        <p:cTn id="37" dur="1000"/>
                                        <p:tgtEl>
                                          <p:spTgt spid="1229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291">
                                            <p:txEl>
                                              <p:pRg st="6" end="6"/>
                                            </p:txEl>
                                          </p:spTgt>
                                        </p:tgtEl>
                                        <p:attrNameLst>
                                          <p:attrName>style.visibility</p:attrName>
                                        </p:attrNameLst>
                                      </p:cBhvr>
                                      <p:to>
                                        <p:strVal val="visible"/>
                                      </p:to>
                                    </p:set>
                                    <p:animEffect transition="in" filter="wipe(left)">
                                      <p:cBhvr>
                                        <p:cTn id="42" dur="1000"/>
                                        <p:tgtEl>
                                          <p:spTgt spid="122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371600"/>
          </a:xfrm>
        </p:spPr>
        <p:txBody>
          <a:bodyPr>
            <a:normAutofit/>
          </a:bodyPr>
          <a:lstStyle/>
          <a:p>
            <a:pPr eaLnBrk="1" hangingPunct="1">
              <a:defRPr/>
            </a:pPr>
            <a:r>
              <a:rPr lang="en-US" sz="2800" b="1" u="sng" dirty="0" smtClean="0">
                <a:solidFill>
                  <a:srgbClr val="002060"/>
                </a:solidFill>
                <a:ea typeface="ＭＳ Ｐゴシック" pitchFamily="34" charset="-128"/>
              </a:rPr>
              <a:t>Controlling Water Pollution</a:t>
            </a:r>
          </a:p>
        </p:txBody>
      </p:sp>
      <p:sp>
        <p:nvSpPr>
          <p:cNvPr id="64515" name="Rectangle 3"/>
          <p:cNvSpPr>
            <a:spLocks noGrp="1" noChangeArrowheads="1"/>
          </p:cNvSpPr>
          <p:nvPr>
            <p:ph type="body" idx="1"/>
          </p:nvPr>
        </p:nvSpPr>
        <p:spPr>
          <a:xfrm>
            <a:off x="457200" y="1371600"/>
            <a:ext cx="8229600" cy="3569568"/>
          </a:xfrm>
          <a:solidFill>
            <a:schemeClr val="bg1"/>
          </a:solidFill>
        </p:spPr>
        <p:txBody>
          <a:bodyPr>
            <a:normAutofit/>
          </a:bodyPr>
          <a:lstStyle/>
          <a:p>
            <a:pPr eaLnBrk="1" hangingPunct="1">
              <a:buFont typeface="Wingdings" pitchFamily="2" charset="2"/>
              <a:buNone/>
              <a:defRPr/>
            </a:pPr>
            <a:r>
              <a:rPr lang="en-US" sz="2400" b="1" dirty="0" smtClean="0">
                <a:solidFill>
                  <a:srgbClr val="002060"/>
                </a:solidFill>
                <a:ea typeface="ＭＳ Ｐゴシック" pitchFamily="34" charset="-128"/>
              </a:rPr>
              <a:t>1. Source Reduction (Pollution Prevention)</a:t>
            </a:r>
          </a:p>
          <a:p>
            <a:pPr lvl="1" eaLnBrk="1" hangingPunct="1">
              <a:defRPr/>
            </a:pPr>
            <a:r>
              <a:rPr lang="en-US" sz="2400" b="1" dirty="0" smtClean="0">
                <a:solidFill>
                  <a:srgbClr val="002060"/>
                </a:solidFill>
                <a:ea typeface="ＭＳ Ｐゴシック" pitchFamily="34" charset="-128"/>
              </a:rPr>
              <a:t>Cheapest and most effective way to reduce pollution is to avoid producing it or releasing it into the environment.</a:t>
            </a:r>
          </a:p>
          <a:p>
            <a:pPr lvl="2" eaLnBrk="1" hangingPunct="1">
              <a:defRPr/>
            </a:pPr>
            <a:r>
              <a:rPr lang="en-US" b="1" dirty="0" smtClean="0">
                <a:solidFill>
                  <a:srgbClr val="002060"/>
                </a:solidFill>
                <a:ea typeface="ＭＳ Ｐゴシック" pitchFamily="34" charset="-128"/>
              </a:rPr>
              <a:t>Design products that do not pollute</a:t>
            </a:r>
          </a:p>
          <a:p>
            <a:pPr lvl="2" eaLnBrk="1" hangingPunct="1">
              <a:defRPr/>
            </a:pPr>
            <a:r>
              <a:rPr lang="en-US" b="1" dirty="0" smtClean="0">
                <a:solidFill>
                  <a:srgbClr val="002060"/>
                </a:solidFill>
                <a:ea typeface="ＭＳ Ｐゴシック" pitchFamily="34" charset="-128"/>
              </a:rPr>
              <a:t>Soil Conservation</a:t>
            </a:r>
          </a:p>
          <a:p>
            <a:pPr eaLnBrk="1" hangingPunct="1">
              <a:buFont typeface="Wingdings" pitchFamily="2" charset="2"/>
              <a:buNone/>
              <a:defRPr/>
            </a:pPr>
            <a:r>
              <a:rPr lang="en-US" sz="2400" b="1" dirty="0" smtClean="0">
                <a:solidFill>
                  <a:srgbClr val="002060"/>
                </a:solidFill>
                <a:ea typeface="ＭＳ Ｐゴシック" pitchFamily="34" charset="-128"/>
              </a:rPr>
              <a:t>2.Ban release of pollutants </a:t>
            </a:r>
          </a:p>
          <a:p>
            <a:pPr eaLnBrk="1" hangingPunct="1">
              <a:buFont typeface="Wingdings" pitchFamily="2" charset="2"/>
              <a:buNone/>
              <a:defRPr/>
            </a:pPr>
            <a:r>
              <a:rPr lang="en-US" sz="2400" b="1" dirty="0" smtClean="0">
                <a:solidFill>
                  <a:srgbClr val="002060"/>
                </a:solidFill>
                <a:ea typeface="ＭＳ Ｐゴシック" pitchFamily="34" charset="-128"/>
              </a:rPr>
              <a:t>3.Reward purchasing environmentally preferable products (e.g. rebates)</a:t>
            </a:r>
          </a:p>
        </p:txBody>
      </p:sp>
    </p:spTree>
    <p:extLst>
      <p:ext uri="{BB962C8B-B14F-4D97-AF65-F5344CB8AC3E}">
        <p14:creationId xmlns:p14="http://schemas.microsoft.com/office/powerpoint/2010/main" val="32638225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bg/>
                                          </p:spTgt>
                                        </p:tgtEl>
                                        <p:attrNameLst>
                                          <p:attrName>style.visibility</p:attrName>
                                        </p:attrNameLst>
                                      </p:cBhvr>
                                      <p:to>
                                        <p:strVal val="visible"/>
                                      </p:to>
                                    </p:set>
                                    <p:animEffect transition="in" filter="wipe(left)">
                                      <p:cBhvr>
                                        <p:cTn id="7" dur="1000"/>
                                        <p:tgtEl>
                                          <p:spTgt spid="64515">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10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1000"/>
                                        <p:tgtEl>
                                          <p:spTgt spid="64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2" end="2"/>
                                            </p:txEl>
                                          </p:spTgt>
                                        </p:tgtEl>
                                        <p:attrNameLst>
                                          <p:attrName>style.visibility</p:attrName>
                                        </p:attrNameLst>
                                      </p:cBhvr>
                                      <p:to>
                                        <p:strVal val="visible"/>
                                      </p:to>
                                    </p:set>
                                    <p:animEffect transition="in" filter="wipe(left)">
                                      <p:cBhvr>
                                        <p:cTn id="22" dur="1000"/>
                                        <p:tgtEl>
                                          <p:spTgt spid="6451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515">
                                            <p:txEl>
                                              <p:pRg st="3" end="3"/>
                                            </p:txEl>
                                          </p:spTgt>
                                        </p:tgtEl>
                                        <p:attrNameLst>
                                          <p:attrName>style.visibility</p:attrName>
                                        </p:attrNameLst>
                                      </p:cBhvr>
                                      <p:to>
                                        <p:strVal val="visible"/>
                                      </p:to>
                                    </p:set>
                                    <p:animEffect transition="in" filter="wipe(left)">
                                      <p:cBhvr>
                                        <p:cTn id="27" dur="1000"/>
                                        <p:tgtEl>
                                          <p:spTgt spid="6451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515">
                                            <p:txEl>
                                              <p:pRg st="4" end="4"/>
                                            </p:txEl>
                                          </p:spTgt>
                                        </p:tgtEl>
                                        <p:attrNameLst>
                                          <p:attrName>style.visibility</p:attrName>
                                        </p:attrNameLst>
                                      </p:cBhvr>
                                      <p:to>
                                        <p:strVal val="visible"/>
                                      </p:to>
                                    </p:set>
                                    <p:animEffect transition="in" filter="wipe(left)">
                                      <p:cBhvr>
                                        <p:cTn id="32" dur="1000"/>
                                        <p:tgtEl>
                                          <p:spTgt spid="6451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4515">
                                            <p:txEl>
                                              <p:pRg st="5" end="5"/>
                                            </p:txEl>
                                          </p:spTgt>
                                        </p:tgtEl>
                                        <p:attrNameLst>
                                          <p:attrName>style.visibility</p:attrName>
                                        </p:attrNameLst>
                                      </p:cBhvr>
                                      <p:to>
                                        <p:strVal val="visible"/>
                                      </p:to>
                                    </p:set>
                                    <p:animEffect transition="in" filter="wipe(left)">
                                      <p:cBhvr>
                                        <p:cTn id="37" dur="1000"/>
                                        <p:tgtEl>
                                          <p:spTgt spid="645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01039" y="580038"/>
            <a:ext cx="7704856" cy="5632311"/>
          </a:xfrm>
          <a:prstGeom prst="rect">
            <a:avLst/>
          </a:prstGeom>
          <a:solidFill>
            <a:schemeClr val="bg1"/>
          </a:solidFill>
        </p:spPr>
        <p:txBody>
          <a:bodyPr wrap="square">
            <a:spAutoFit/>
          </a:bodyPr>
          <a:lstStyle/>
          <a:p>
            <a:pPr marL="0" lvl="1"/>
            <a:r>
              <a:rPr lang="en-US" altLang="el-GR" b="1" dirty="0">
                <a:solidFill>
                  <a:srgbClr val="002060"/>
                </a:solidFill>
              </a:rPr>
              <a:t>Remediation is the return of an area or component to as natural a condition as possible (e.g., contaminated water</a:t>
            </a:r>
            <a:r>
              <a:rPr lang="en-US" altLang="el-GR" b="1" dirty="0" smtClean="0">
                <a:solidFill>
                  <a:srgbClr val="002060"/>
                </a:solidFill>
              </a:rPr>
              <a:t>).</a:t>
            </a:r>
          </a:p>
          <a:p>
            <a:pPr marL="95250" lvl="1" indent="-95250"/>
            <a:endParaRPr lang="el-GR" altLang="el-GR" b="1" dirty="0" smtClean="0">
              <a:solidFill>
                <a:srgbClr val="002060"/>
              </a:solidFill>
            </a:endParaRPr>
          </a:p>
          <a:p>
            <a:pPr marL="95250" lvl="1" indent="-95250"/>
            <a:r>
              <a:rPr lang="el-GR" altLang="el-GR" b="1" dirty="0" err="1" smtClean="0">
                <a:solidFill>
                  <a:srgbClr val="002060"/>
                </a:solidFill>
              </a:rPr>
              <a:t>There</a:t>
            </a:r>
            <a:r>
              <a:rPr lang="el-GR" altLang="el-GR" b="1" dirty="0" smtClean="0">
                <a:solidFill>
                  <a:srgbClr val="002060"/>
                </a:solidFill>
              </a:rPr>
              <a:t> </a:t>
            </a:r>
            <a:r>
              <a:rPr lang="el-GR" altLang="el-GR" b="1" dirty="0" err="1" smtClean="0">
                <a:solidFill>
                  <a:srgbClr val="002060"/>
                </a:solidFill>
              </a:rPr>
              <a:t>are</a:t>
            </a:r>
            <a:r>
              <a:rPr lang="el-GR" altLang="el-GR" b="1" dirty="0" smtClean="0">
                <a:solidFill>
                  <a:srgbClr val="002060"/>
                </a:solidFill>
              </a:rPr>
              <a:t> </a:t>
            </a:r>
            <a:r>
              <a:rPr lang="el-GR" altLang="el-GR" b="1" dirty="0" err="1" smtClean="0">
                <a:solidFill>
                  <a:srgbClr val="002060"/>
                </a:solidFill>
              </a:rPr>
              <a:t>three</a:t>
            </a:r>
            <a:r>
              <a:rPr lang="el-GR" altLang="el-GR" b="1" dirty="0" smtClean="0">
                <a:solidFill>
                  <a:srgbClr val="002060"/>
                </a:solidFill>
              </a:rPr>
              <a:t> </a:t>
            </a:r>
            <a:r>
              <a:rPr lang="el-GR" altLang="el-GR" b="1" dirty="0" err="1" smtClean="0">
                <a:solidFill>
                  <a:srgbClr val="002060"/>
                </a:solidFill>
              </a:rPr>
              <a:t>main</a:t>
            </a:r>
            <a:r>
              <a:rPr lang="el-GR" altLang="el-GR" b="1" dirty="0" smtClean="0">
                <a:solidFill>
                  <a:srgbClr val="002060"/>
                </a:solidFill>
              </a:rPr>
              <a:t> </a:t>
            </a:r>
            <a:r>
              <a:rPr lang="el-GR" altLang="el-GR" b="1" dirty="0" err="1" smtClean="0">
                <a:solidFill>
                  <a:srgbClr val="002060"/>
                </a:solidFill>
              </a:rPr>
              <a:t>types</a:t>
            </a:r>
            <a:r>
              <a:rPr lang="el-GR" altLang="el-GR" b="1" dirty="0" smtClean="0">
                <a:solidFill>
                  <a:srgbClr val="002060"/>
                </a:solidFill>
              </a:rPr>
              <a:t> of </a:t>
            </a:r>
            <a:r>
              <a:rPr lang="el-GR" altLang="el-GR" b="1" dirty="0" err="1" smtClean="0">
                <a:solidFill>
                  <a:srgbClr val="002060"/>
                </a:solidFill>
              </a:rPr>
              <a:t>remediation</a:t>
            </a:r>
            <a:r>
              <a:rPr lang="el-GR" altLang="el-GR" b="1" dirty="0" smtClean="0">
                <a:solidFill>
                  <a:srgbClr val="002060"/>
                </a:solidFill>
              </a:rPr>
              <a:t> </a:t>
            </a:r>
            <a:r>
              <a:rPr lang="el-GR" altLang="el-GR" b="1" dirty="0" err="1" smtClean="0">
                <a:solidFill>
                  <a:srgbClr val="002060"/>
                </a:solidFill>
              </a:rPr>
              <a:t>methods</a:t>
            </a:r>
            <a:r>
              <a:rPr lang="el-GR" altLang="el-GR" b="1" dirty="0" smtClean="0">
                <a:solidFill>
                  <a:srgbClr val="002060"/>
                </a:solidFill>
              </a:rPr>
              <a:t>:</a:t>
            </a:r>
            <a:endParaRPr lang="en-US" altLang="el-GR" b="1" dirty="0" smtClean="0">
              <a:solidFill>
                <a:srgbClr val="002060"/>
              </a:solidFill>
            </a:endParaRPr>
          </a:p>
          <a:p>
            <a:pPr marL="95250" lvl="1" indent="-95250"/>
            <a:endParaRPr lang="el-GR" altLang="el-GR" b="1" dirty="0" smtClean="0">
              <a:solidFill>
                <a:srgbClr val="002060"/>
              </a:solidFill>
            </a:endParaRPr>
          </a:p>
          <a:p>
            <a:pPr marL="285750" indent="-285750" algn="just">
              <a:buFont typeface="Arial" panose="020B0604020202020204" pitchFamily="34" charset="0"/>
              <a:buChar char="•"/>
            </a:pPr>
            <a:r>
              <a:rPr lang="en-US" altLang="el-GR" b="1" i="1" u="sng" dirty="0" smtClean="0">
                <a:solidFill>
                  <a:srgbClr val="002060"/>
                </a:solidFill>
              </a:rPr>
              <a:t>Physical</a:t>
            </a:r>
            <a:r>
              <a:rPr lang="en-US" altLang="el-GR" b="1" u="sng" dirty="0" smtClean="0">
                <a:solidFill>
                  <a:srgbClr val="002060"/>
                </a:solidFill>
              </a:rPr>
              <a:t> </a:t>
            </a:r>
            <a:r>
              <a:rPr lang="en-US" altLang="el-GR" b="1" dirty="0">
                <a:solidFill>
                  <a:srgbClr val="002060"/>
                </a:solidFill>
              </a:rPr>
              <a:t>treatment may include air striping, filtering of water, etc.</a:t>
            </a:r>
          </a:p>
          <a:p>
            <a:pPr marL="285750" indent="-285750" algn="just">
              <a:buFont typeface="Arial" panose="020B0604020202020204" pitchFamily="34" charset="0"/>
              <a:buChar char="•"/>
            </a:pPr>
            <a:r>
              <a:rPr lang="en-US" altLang="el-GR" b="1" i="1" u="sng" dirty="0">
                <a:solidFill>
                  <a:srgbClr val="002060"/>
                </a:solidFill>
              </a:rPr>
              <a:t>Chemical</a:t>
            </a:r>
            <a:r>
              <a:rPr lang="en-US" altLang="el-GR" b="1" dirty="0">
                <a:solidFill>
                  <a:srgbClr val="002060"/>
                </a:solidFill>
              </a:rPr>
              <a:t> treatments include addition of chemicals that facilitate physical or biological treatments, or oxidize contaminants, etc.</a:t>
            </a:r>
          </a:p>
          <a:p>
            <a:pPr marL="285750" indent="-285750" algn="just">
              <a:buFont typeface="Arial" panose="020B0604020202020204" pitchFamily="34" charset="0"/>
              <a:buChar char="•"/>
            </a:pPr>
            <a:r>
              <a:rPr lang="en-US" altLang="el-GR" b="1" i="1" u="sng" dirty="0">
                <a:solidFill>
                  <a:srgbClr val="002060"/>
                </a:solidFill>
              </a:rPr>
              <a:t>Biological</a:t>
            </a:r>
            <a:r>
              <a:rPr lang="en-US" altLang="el-GR" b="1" dirty="0">
                <a:solidFill>
                  <a:srgbClr val="002060"/>
                </a:solidFill>
              </a:rPr>
              <a:t> treatment (bioremediation) utilizes complex biochemical pathways </a:t>
            </a:r>
            <a:r>
              <a:rPr lang="en-US" altLang="el-GR" b="1" dirty="0" smtClean="0">
                <a:solidFill>
                  <a:srgbClr val="002060"/>
                </a:solidFill>
              </a:rPr>
              <a:t>f </a:t>
            </a:r>
            <a:r>
              <a:rPr lang="en-US" altLang="el-GR" b="1" dirty="0">
                <a:solidFill>
                  <a:srgbClr val="002060"/>
                </a:solidFill>
              </a:rPr>
              <a:t>various organisms to degrade or detoxify </a:t>
            </a:r>
            <a:r>
              <a:rPr lang="en-US" altLang="el-GR" b="1" dirty="0" smtClean="0">
                <a:solidFill>
                  <a:srgbClr val="002060"/>
                </a:solidFill>
              </a:rPr>
              <a:t>contaminants</a:t>
            </a:r>
            <a:endParaRPr lang="el-GR" altLang="el-GR" b="1" dirty="0" smtClean="0">
              <a:solidFill>
                <a:srgbClr val="002060"/>
              </a:solidFill>
            </a:endParaRPr>
          </a:p>
          <a:p>
            <a:pPr algn="just"/>
            <a:endParaRPr lang="el-GR" altLang="el-GR" b="1" dirty="0">
              <a:solidFill>
                <a:srgbClr val="002060"/>
              </a:solidFill>
            </a:endParaRPr>
          </a:p>
          <a:p>
            <a:pPr algn="just"/>
            <a:r>
              <a:rPr lang="el-GR" altLang="el-GR" b="1" dirty="0" err="1" smtClean="0">
                <a:solidFill>
                  <a:srgbClr val="002060"/>
                </a:solidFill>
              </a:rPr>
              <a:t>According</a:t>
            </a:r>
            <a:r>
              <a:rPr lang="el-GR" altLang="el-GR" b="1" dirty="0" smtClean="0">
                <a:solidFill>
                  <a:srgbClr val="002060"/>
                </a:solidFill>
              </a:rPr>
              <a:t> </a:t>
            </a:r>
            <a:r>
              <a:rPr lang="el-GR" altLang="el-GR" b="1" dirty="0" err="1" smtClean="0">
                <a:solidFill>
                  <a:srgbClr val="002060"/>
                </a:solidFill>
              </a:rPr>
              <a:t>to</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type</a:t>
            </a:r>
            <a:r>
              <a:rPr lang="el-GR" altLang="el-GR" b="1" dirty="0" smtClean="0">
                <a:solidFill>
                  <a:srgbClr val="002060"/>
                </a:solidFill>
              </a:rPr>
              <a:t> of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contaminant</a:t>
            </a:r>
            <a:r>
              <a:rPr lang="en-US" altLang="el-GR" b="1" dirty="0" smtClean="0">
                <a:solidFill>
                  <a:srgbClr val="002060"/>
                </a:solidFill>
              </a:rPr>
              <a:t>,</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most</a:t>
            </a:r>
            <a:r>
              <a:rPr lang="el-GR" altLang="el-GR" b="1" dirty="0" smtClean="0">
                <a:solidFill>
                  <a:srgbClr val="002060"/>
                </a:solidFill>
              </a:rPr>
              <a:t> </a:t>
            </a:r>
            <a:r>
              <a:rPr lang="el-GR" altLang="el-GR" b="1" dirty="0" err="1" smtClean="0">
                <a:solidFill>
                  <a:srgbClr val="002060"/>
                </a:solidFill>
              </a:rPr>
              <a:t>appropriate</a:t>
            </a:r>
            <a:r>
              <a:rPr lang="el-GR" altLang="el-GR" b="1" dirty="0" smtClean="0">
                <a:solidFill>
                  <a:srgbClr val="002060"/>
                </a:solidFill>
              </a:rPr>
              <a:t> </a:t>
            </a:r>
            <a:r>
              <a:rPr lang="el-GR" altLang="el-GR" b="1" dirty="0" err="1" smtClean="0">
                <a:solidFill>
                  <a:srgbClr val="002060"/>
                </a:solidFill>
              </a:rPr>
              <a:t>technique</a:t>
            </a:r>
            <a:r>
              <a:rPr lang="el-GR" altLang="el-GR" b="1" dirty="0" smtClean="0">
                <a:solidFill>
                  <a:srgbClr val="002060"/>
                </a:solidFill>
              </a:rPr>
              <a:t> of </a:t>
            </a:r>
            <a:r>
              <a:rPr lang="el-GR" altLang="el-GR" b="1" dirty="0" err="1" smtClean="0">
                <a:solidFill>
                  <a:srgbClr val="002060"/>
                </a:solidFill>
              </a:rPr>
              <a:t>remediation</a:t>
            </a:r>
            <a:r>
              <a:rPr lang="el-GR" altLang="el-GR" b="1" dirty="0" smtClean="0">
                <a:solidFill>
                  <a:srgbClr val="002060"/>
                </a:solidFill>
              </a:rPr>
              <a:t> </a:t>
            </a:r>
            <a:r>
              <a:rPr lang="el-GR" altLang="el-GR" b="1" dirty="0" err="1" smtClean="0">
                <a:solidFill>
                  <a:srgbClr val="002060"/>
                </a:solidFill>
              </a:rPr>
              <a:t>should</a:t>
            </a:r>
            <a:r>
              <a:rPr lang="el-GR" altLang="el-GR" b="1" dirty="0" smtClean="0">
                <a:solidFill>
                  <a:srgbClr val="002060"/>
                </a:solidFill>
              </a:rPr>
              <a:t> </a:t>
            </a:r>
            <a:r>
              <a:rPr lang="el-GR" altLang="el-GR" b="1" dirty="0" err="1" smtClean="0">
                <a:solidFill>
                  <a:srgbClr val="002060"/>
                </a:solidFill>
              </a:rPr>
              <a:t>be</a:t>
            </a:r>
            <a:r>
              <a:rPr lang="el-GR" altLang="el-GR" b="1" dirty="0" smtClean="0">
                <a:solidFill>
                  <a:srgbClr val="002060"/>
                </a:solidFill>
              </a:rPr>
              <a:t> </a:t>
            </a:r>
            <a:r>
              <a:rPr lang="el-GR" altLang="el-GR" b="1" dirty="0" err="1" smtClean="0">
                <a:solidFill>
                  <a:srgbClr val="002060"/>
                </a:solidFill>
              </a:rPr>
              <a:t>selected</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following</a:t>
            </a:r>
            <a:r>
              <a:rPr lang="el-GR" altLang="el-GR" b="1" dirty="0" smtClean="0">
                <a:solidFill>
                  <a:srgbClr val="002060"/>
                </a:solidFill>
              </a:rPr>
              <a:t> </a:t>
            </a:r>
            <a:r>
              <a:rPr lang="el-GR" altLang="el-GR" b="1" dirty="0" err="1" smtClean="0">
                <a:solidFill>
                  <a:srgbClr val="002060"/>
                </a:solidFill>
              </a:rPr>
              <a:t>techniques</a:t>
            </a:r>
            <a:r>
              <a:rPr lang="el-GR" altLang="el-GR" b="1" dirty="0" smtClean="0">
                <a:solidFill>
                  <a:srgbClr val="002060"/>
                </a:solidFill>
              </a:rPr>
              <a:t> </a:t>
            </a:r>
            <a:r>
              <a:rPr lang="el-GR" altLang="el-GR" b="1" dirty="0" err="1" smtClean="0">
                <a:solidFill>
                  <a:srgbClr val="002060"/>
                </a:solidFill>
              </a:rPr>
              <a:t>are</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most</a:t>
            </a:r>
            <a:r>
              <a:rPr lang="el-GR" altLang="el-GR" b="1" dirty="0" smtClean="0">
                <a:solidFill>
                  <a:srgbClr val="002060"/>
                </a:solidFill>
              </a:rPr>
              <a:t> </a:t>
            </a:r>
            <a:r>
              <a:rPr lang="el-GR" altLang="el-GR" b="1" dirty="0" err="1" smtClean="0">
                <a:solidFill>
                  <a:srgbClr val="002060"/>
                </a:solidFill>
              </a:rPr>
              <a:t>common</a:t>
            </a:r>
            <a:r>
              <a:rPr lang="el-GR" altLang="el-GR" b="1" dirty="0" smtClean="0">
                <a:solidFill>
                  <a:srgbClr val="002060"/>
                </a:solidFill>
              </a:rPr>
              <a:t>:</a:t>
            </a:r>
          </a:p>
          <a:p>
            <a:pPr marL="285750" indent="-285750" algn="just">
              <a:buFont typeface="Wingdings" panose="05000000000000000000" pitchFamily="2" charset="2"/>
              <a:buChar char="q"/>
            </a:pPr>
            <a:r>
              <a:rPr lang="el-GR" altLang="el-GR" b="1" dirty="0" err="1" smtClean="0">
                <a:solidFill>
                  <a:srgbClr val="002060"/>
                </a:solidFill>
              </a:rPr>
              <a:t>Pure</a:t>
            </a:r>
            <a:r>
              <a:rPr lang="el-GR" altLang="el-GR" b="1" dirty="0" smtClean="0">
                <a:solidFill>
                  <a:srgbClr val="002060"/>
                </a:solidFill>
              </a:rPr>
              <a:t> </a:t>
            </a:r>
            <a:r>
              <a:rPr lang="el-GR" altLang="el-GR" b="1" dirty="0" err="1" smtClean="0">
                <a:solidFill>
                  <a:srgbClr val="002060"/>
                </a:solidFill>
              </a:rPr>
              <a:t>compound</a:t>
            </a:r>
            <a:r>
              <a:rPr lang="el-GR" altLang="el-GR" b="1" dirty="0" smtClean="0">
                <a:solidFill>
                  <a:srgbClr val="002060"/>
                </a:solidFill>
              </a:rPr>
              <a:t> </a:t>
            </a:r>
            <a:r>
              <a:rPr lang="el-GR" altLang="el-GR" b="1" dirty="0" err="1" smtClean="0">
                <a:solidFill>
                  <a:srgbClr val="002060"/>
                </a:solidFill>
              </a:rPr>
              <a:t>recovery</a:t>
            </a:r>
            <a:r>
              <a:rPr lang="el-GR" altLang="el-GR" b="1" dirty="0" smtClean="0">
                <a:solidFill>
                  <a:srgbClr val="002060"/>
                </a:solidFill>
              </a:rPr>
              <a:t> </a:t>
            </a:r>
            <a:r>
              <a:rPr lang="el-GR" altLang="el-GR" b="1" dirty="0" err="1" smtClean="0">
                <a:solidFill>
                  <a:srgbClr val="002060"/>
                </a:solidFill>
              </a:rPr>
              <a:t>is</a:t>
            </a:r>
            <a:r>
              <a:rPr lang="el-GR" altLang="el-GR" b="1" dirty="0" smtClean="0">
                <a:solidFill>
                  <a:srgbClr val="002060"/>
                </a:solidFill>
              </a:rPr>
              <a:t> </a:t>
            </a:r>
            <a:r>
              <a:rPr lang="el-GR" altLang="el-GR" b="1" dirty="0" err="1" smtClean="0">
                <a:solidFill>
                  <a:srgbClr val="002060"/>
                </a:solidFill>
              </a:rPr>
              <a:t>applicable</a:t>
            </a:r>
            <a:r>
              <a:rPr lang="el-GR" altLang="el-GR" b="1" dirty="0" smtClean="0">
                <a:solidFill>
                  <a:srgbClr val="002060"/>
                </a:solidFill>
              </a:rPr>
              <a:t> </a:t>
            </a:r>
            <a:r>
              <a:rPr lang="el-GR" altLang="el-GR" b="1" dirty="0" err="1" smtClean="0">
                <a:solidFill>
                  <a:srgbClr val="002060"/>
                </a:solidFill>
              </a:rPr>
              <a:t>when</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contaminant</a:t>
            </a:r>
            <a:r>
              <a:rPr lang="el-GR" altLang="el-GR" b="1" dirty="0" smtClean="0">
                <a:solidFill>
                  <a:srgbClr val="002060"/>
                </a:solidFill>
              </a:rPr>
              <a:t> </a:t>
            </a:r>
            <a:r>
              <a:rPr lang="el-GR" altLang="el-GR" b="1" dirty="0" err="1" smtClean="0">
                <a:solidFill>
                  <a:srgbClr val="002060"/>
                </a:solidFill>
              </a:rPr>
              <a:t>is</a:t>
            </a:r>
            <a:r>
              <a:rPr lang="el-GR" altLang="el-GR" b="1" dirty="0" smtClean="0">
                <a:solidFill>
                  <a:srgbClr val="002060"/>
                </a:solidFill>
              </a:rPr>
              <a:t> </a:t>
            </a:r>
            <a:r>
              <a:rPr lang="el-GR" altLang="el-GR" b="1" dirty="0" err="1" smtClean="0">
                <a:solidFill>
                  <a:srgbClr val="002060"/>
                </a:solidFill>
              </a:rPr>
              <a:t>not</a:t>
            </a:r>
            <a:r>
              <a:rPr lang="el-GR" altLang="el-GR" b="1" dirty="0" smtClean="0">
                <a:solidFill>
                  <a:srgbClr val="002060"/>
                </a:solidFill>
              </a:rPr>
              <a:t> </a:t>
            </a:r>
            <a:r>
              <a:rPr lang="el-GR" altLang="el-GR" b="1" dirty="0" err="1" smtClean="0">
                <a:solidFill>
                  <a:srgbClr val="002060"/>
                </a:solidFill>
              </a:rPr>
              <a:t>soluble</a:t>
            </a:r>
            <a:r>
              <a:rPr lang="el-GR" altLang="el-GR" b="1" dirty="0" smtClean="0">
                <a:solidFill>
                  <a:srgbClr val="002060"/>
                </a:solidFill>
              </a:rPr>
              <a:t> </a:t>
            </a:r>
            <a:r>
              <a:rPr lang="el-GR" altLang="el-GR" b="1" dirty="0" err="1" smtClean="0">
                <a:solidFill>
                  <a:srgbClr val="002060"/>
                </a:solidFill>
              </a:rPr>
              <a:t>in</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water</a:t>
            </a:r>
          </a:p>
          <a:p>
            <a:pPr marL="285750" indent="-285750" algn="just">
              <a:buFont typeface="Wingdings" panose="05000000000000000000" pitchFamily="2" charset="2"/>
              <a:buChar char="q"/>
            </a:pPr>
            <a:r>
              <a:rPr lang="el-GR" altLang="el-GR" b="1" dirty="0" err="1" smtClean="0">
                <a:solidFill>
                  <a:srgbClr val="002060"/>
                </a:solidFill>
              </a:rPr>
              <a:t>Pump</a:t>
            </a:r>
            <a:r>
              <a:rPr lang="el-GR" altLang="el-GR" b="1" dirty="0" smtClean="0">
                <a:solidFill>
                  <a:srgbClr val="002060"/>
                </a:solidFill>
              </a:rPr>
              <a:t> </a:t>
            </a:r>
            <a:r>
              <a:rPr lang="el-GR" altLang="el-GR" b="1" dirty="0" err="1" smtClean="0">
                <a:solidFill>
                  <a:srgbClr val="002060"/>
                </a:solidFill>
              </a:rPr>
              <a:t>and</a:t>
            </a:r>
            <a:r>
              <a:rPr lang="el-GR" altLang="el-GR" b="1" dirty="0" smtClean="0">
                <a:solidFill>
                  <a:srgbClr val="002060"/>
                </a:solidFill>
              </a:rPr>
              <a:t> </a:t>
            </a:r>
            <a:r>
              <a:rPr lang="el-GR" altLang="el-GR" b="1" dirty="0" err="1" smtClean="0">
                <a:solidFill>
                  <a:srgbClr val="002060"/>
                </a:solidFill>
              </a:rPr>
              <a:t>treat</a:t>
            </a:r>
            <a:r>
              <a:rPr lang="el-GR" altLang="el-GR" b="1" dirty="0" smtClean="0">
                <a:solidFill>
                  <a:srgbClr val="002060"/>
                </a:solidFill>
              </a:rPr>
              <a:t> </a:t>
            </a:r>
            <a:r>
              <a:rPr lang="el-GR" altLang="el-GR" b="1" dirty="0" err="1" smtClean="0">
                <a:solidFill>
                  <a:srgbClr val="002060"/>
                </a:solidFill>
              </a:rPr>
              <a:t>methods</a:t>
            </a:r>
            <a:r>
              <a:rPr lang="el-GR" altLang="el-GR" b="1" dirty="0" smtClean="0">
                <a:solidFill>
                  <a:srgbClr val="002060"/>
                </a:solidFill>
              </a:rPr>
              <a:t> </a:t>
            </a:r>
            <a:r>
              <a:rPr lang="el-GR" altLang="el-GR" b="1" dirty="0" err="1" smtClean="0">
                <a:solidFill>
                  <a:srgbClr val="002060"/>
                </a:solidFill>
              </a:rPr>
              <a:t>include</a:t>
            </a:r>
            <a:r>
              <a:rPr lang="el-GR" altLang="el-GR" b="1" dirty="0" smtClean="0">
                <a:solidFill>
                  <a:srgbClr val="002060"/>
                </a:solidFill>
              </a:rPr>
              <a:t> </a:t>
            </a:r>
            <a:r>
              <a:rPr lang="el-GR" altLang="el-GR" b="1" dirty="0" err="1" smtClean="0">
                <a:solidFill>
                  <a:srgbClr val="002060"/>
                </a:solidFill>
              </a:rPr>
              <a:t>pumping</a:t>
            </a:r>
            <a:r>
              <a:rPr lang="el-GR" altLang="el-GR" b="1" dirty="0" smtClean="0">
                <a:solidFill>
                  <a:srgbClr val="002060"/>
                </a:solidFill>
              </a:rPr>
              <a:t> of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contaminated</a:t>
            </a:r>
            <a:r>
              <a:rPr lang="el-GR" altLang="el-GR" b="1" dirty="0" smtClean="0">
                <a:solidFill>
                  <a:srgbClr val="002060"/>
                </a:solidFill>
              </a:rPr>
              <a:t> water </a:t>
            </a:r>
            <a:r>
              <a:rPr lang="el-GR" altLang="el-GR" b="1" dirty="0" err="1" smtClean="0">
                <a:solidFill>
                  <a:srgbClr val="002060"/>
                </a:solidFill>
              </a:rPr>
              <a:t>and</a:t>
            </a:r>
            <a:r>
              <a:rPr lang="el-GR" altLang="el-GR" b="1" dirty="0" smtClean="0">
                <a:solidFill>
                  <a:srgbClr val="002060"/>
                </a:solidFill>
              </a:rPr>
              <a:t> treatment</a:t>
            </a:r>
          </a:p>
          <a:p>
            <a:pPr marL="285750" indent="-285750" algn="just">
              <a:buFont typeface="Wingdings" panose="05000000000000000000" pitchFamily="2" charset="2"/>
              <a:buChar char="q"/>
            </a:pPr>
            <a:r>
              <a:rPr lang="el-GR" altLang="el-GR" b="1" dirty="0" err="1" smtClean="0">
                <a:solidFill>
                  <a:srgbClr val="002060"/>
                </a:solidFill>
              </a:rPr>
              <a:t>In</a:t>
            </a:r>
            <a:r>
              <a:rPr lang="el-GR" altLang="el-GR" b="1" dirty="0" smtClean="0">
                <a:solidFill>
                  <a:srgbClr val="002060"/>
                </a:solidFill>
              </a:rPr>
              <a:t> </a:t>
            </a:r>
            <a:r>
              <a:rPr lang="el-GR" altLang="el-GR" b="1" dirty="0" err="1" smtClean="0">
                <a:solidFill>
                  <a:srgbClr val="002060"/>
                </a:solidFill>
              </a:rPr>
              <a:t>situ</a:t>
            </a:r>
            <a:r>
              <a:rPr lang="el-GR" altLang="el-GR" b="1" dirty="0" smtClean="0">
                <a:solidFill>
                  <a:srgbClr val="002060"/>
                </a:solidFill>
              </a:rPr>
              <a:t> </a:t>
            </a:r>
            <a:r>
              <a:rPr lang="el-GR" altLang="el-GR" b="1" dirty="0" err="1" smtClean="0">
                <a:solidFill>
                  <a:srgbClr val="002060"/>
                </a:solidFill>
              </a:rPr>
              <a:t>remediation</a:t>
            </a:r>
            <a:r>
              <a:rPr lang="el-GR" altLang="el-GR" b="1" dirty="0" smtClean="0">
                <a:solidFill>
                  <a:srgbClr val="002060"/>
                </a:solidFill>
              </a:rPr>
              <a:t> </a:t>
            </a:r>
            <a:r>
              <a:rPr lang="el-GR" altLang="el-GR" b="1" dirty="0" err="1" smtClean="0">
                <a:solidFill>
                  <a:srgbClr val="002060"/>
                </a:solidFill>
              </a:rPr>
              <a:t>techniques</a:t>
            </a:r>
            <a:r>
              <a:rPr lang="el-GR" altLang="el-GR" b="1" dirty="0">
                <a:solidFill>
                  <a:srgbClr val="002060"/>
                </a:solidFill>
              </a:rPr>
              <a:t> </a:t>
            </a:r>
            <a:r>
              <a:rPr lang="el-GR" altLang="el-GR" b="1" dirty="0" err="1" smtClean="0">
                <a:solidFill>
                  <a:srgbClr val="002060"/>
                </a:solidFill>
              </a:rPr>
              <a:t>that</a:t>
            </a:r>
            <a:r>
              <a:rPr lang="el-GR" altLang="el-GR" b="1" dirty="0" smtClean="0">
                <a:solidFill>
                  <a:srgbClr val="002060"/>
                </a:solidFill>
              </a:rPr>
              <a:t> </a:t>
            </a:r>
            <a:r>
              <a:rPr lang="el-GR" altLang="el-GR" b="1" dirty="0" err="1" smtClean="0">
                <a:solidFill>
                  <a:srgbClr val="002060"/>
                </a:solidFill>
              </a:rPr>
              <a:t>does</a:t>
            </a:r>
            <a:r>
              <a:rPr lang="el-GR" altLang="el-GR" b="1" dirty="0" smtClean="0">
                <a:solidFill>
                  <a:srgbClr val="002060"/>
                </a:solidFill>
              </a:rPr>
              <a:t> </a:t>
            </a:r>
            <a:r>
              <a:rPr lang="el-GR" altLang="el-GR" b="1" dirty="0" err="1" smtClean="0">
                <a:solidFill>
                  <a:srgbClr val="002060"/>
                </a:solidFill>
              </a:rPr>
              <a:t>not</a:t>
            </a:r>
            <a:r>
              <a:rPr lang="el-GR" altLang="el-GR" b="1" dirty="0" smtClean="0">
                <a:solidFill>
                  <a:srgbClr val="002060"/>
                </a:solidFill>
              </a:rPr>
              <a:t> </a:t>
            </a:r>
            <a:r>
              <a:rPr lang="el-GR" altLang="el-GR" b="1" dirty="0" err="1" smtClean="0">
                <a:solidFill>
                  <a:srgbClr val="002060"/>
                </a:solidFill>
              </a:rPr>
              <a:t>involve</a:t>
            </a:r>
            <a:r>
              <a:rPr lang="el-GR" altLang="el-GR" b="1" dirty="0" smtClean="0">
                <a:solidFill>
                  <a:srgbClr val="002060"/>
                </a:solidFill>
              </a:rPr>
              <a:t> </a:t>
            </a:r>
            <a:r>
              <a:rPr lang="el-GR" altLang="el-GR" b="1" dirty="0" err="1" smtClean="0">
                <a:solidFill>
                  <a:srgbClr val="002060"/>
                </a:solidFill>
              </a:rPr>
              <a:t>removal</a:t>
            </a:r>
            <a:r>
              <a:rPr lang="el-GR" altLang="el-GR" b="1" dirty="0" smtClean="0">
                <a:solidFill>
                  <a:srgbClr val="002060"/>
                </a:solidFill>
              </a:rPr>
              <a:t> of </a:t>
            </a:r>
            <a:r>
              <a:rPr lang="el-GR" altLang="el-GR" b="1" dirty="0" err="1" smtClean="0">
                <a:solidFill>
                  <a:srgbClr val="002060"/>
                </a:solidFill>
              </a:rPr>
              <a:t>the</a:t>
            </a:r>
            <a:r>
              <a:rPr lang="el-GR" altLang="el-GR" b="1" dirty="0" smtClean="0">
                <a:solidFill>
                  <a:srgbClr val="002060"/>
                </a:solidFill>
              </a:rPr>
              <a:t> water </a:t>
            </a:r>
            <a:r>
              <a:rPr lang="el-GR" altLang="el-GR" b="1" dirty="0" err="1" smtClean="0">
                <a:solidFill>
                  <a:srgbClr val="002060"/>
                </a:solidFill>
              </a:rPr>
              <a:t>or</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soil</a:t>
            </a:r>
            <a:endParaRPr lang="el-GR" altLang="el-GR" b="1" dirty="0" smtClean="0">
              <a:solidFill>
                <a:srgbClr val="002060"/>
              </a:solidFill>
            </a:endParaRPr>
          </a:p>
        </p:txBody>
      </p:sp>
      <p:sp>
        <p:nvSpPr>
          <p:cNvPr id="5" name="TextBox 4"/>
          <p:cNvSpPr txBox="1"/>
          <p:nvPr/>
        </p:nvSpPr>
        <p:spPr>
          <a:xfrm>
            <a:off x="624168" y="6211669"/>
            <a:ext cx="7704856" cy="646331"/>
          </a:xfrm>
          <a:prstGeom prst="rect">
            <a:avLst/>
          </a:prstGeom>
          <a:noFill/>
        </p:spPr>
        <p:txBody>
          <a:bodyPr wrap="square" rtlCol="0">
            <a:spAutoFit/>
          </a:bodyPr>
          <a:lstStyle/>
          <a:p>
            <a:pPr algn="ctr"/>
            <a:r>
              <a:rPr lang="el-GR" b="1" dirty="0" err="1" smtClean="0">
                <a:solidFill>
                  <a:srgbClr val="002060"/>
                </a:solidFill>
              </a:rPr>
              <a:t>Description</a:t>
            </a:r>
            <a:r>
              <a:rPr lang="el-GR" b="1" dirty="0" smtClean="0">
                <a:solidFill>
                  <a:srgbClr val="002060"/>
                </a:solidFill>
              </a:rPr>
              <a:t> of </a:t>
            </a:r>
            <a:r>
              <a:rPr lang="el-GR" b="1" dirty="0" err="1" smtClean="0">
                <a:solidFill>
                  <a:srgbClr val="002060"/>
                </a:solidFill>
              </a:rPr>
              <a:t>some</a:t>
            </a:r>
            <a:r>
              <a:rPr lang="el-GR" b="1" dirty="0" smtClean="0">
                <a:solidFill>
                  <a:srgbClr val="002060"/>
                </a:solidFill>
              </a:rPr>
              <a:t> of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most</a:t>
            </a:r>
            <a:r>
              <a:rPr lang="el-GR" b="1" dirty="0" smtClean="0">
                <a:solidFill>
                  <a:srgbClr val="002060"/>
                </a:solidFill>
              </a:rPr>
              <a:t> </a:t>
            </a:r>
            <a:r>
              <a:rPr lang="el-GR" b="1" dirty="0" err="1" smtClean="0">
                <a:solidFill>
                  <a:srgbClr val="002060"/>
                </a:solidFill>
              </a:rPr>
              <a:t>common</a:t>
            </a:r>
            <a:r>
              <a:rPr lang="el-GR" b="1" dirty="0" smtClean="0">
                <a:solidFill>
                  <a:srgbClr val="002060"/>
                </a:solidFill>
              </a:rPr>
              <a:t> </a:t>
            </a:r>
            <a:r>
              <a:rPr lang="el-GR" b="1" dirty="0" err="1" smtClean="0">
                <a:solidFill>
                  <a:srgbClr val="002060"/>
                </a:solidFill>
              </a:rPr>
              <a:t>applied</a:t>
            </a:r>
            <a:r>
              <a:rPr lang="el-GR" b="1" dirty="0" smtClean="0">
                <a:solidFill>
                  <a:srgbClr val="002060"/>
                </a:solidFill>
              </a:rPr>
              <a:t> </a:t>
            </a:r>
            <a:r>
              <a:rPr lang="el-GR" b="1" dirty="0" err="1" smtClean="0">
                <a:solidFill>
                  <a:srgbClr val="002060"/>
                </a:solidFill>
              </a:rPr>
              <a:t>remediation</a:t>
            </a:r>
            <a:r>
              <a:rPr lang="el-GR" b="1" dirty="0" smtClean="0">
                <a:solidFill>
                  <a:srgbClr val="002060"/>
                </a:solidFill>
              </a:rPr>
              <a:t> </a:t>
            </a:r>
            <a:r>
              <a:rPr lang="el-GR" b="1" dirty="0" err="1" smtClean="0">
                <a:solidFill>
                  <a:srgbClr val="002060"/>
                </a:solidFill>
              </a:rPr>
              <a:t>techniques</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presented</a:t>
            </a:r>
            <a:r>
              <a:rPr lang="el-GR" b="1" dirty="0" smtClean="0">
                <a:solidFill>
                  <a:srgbClr val="002060"/>
                </a:solidFill>
              </a:rPr>
              <a:t> </a:t>
            </a:r>
            <a:r>
              <a:rPr lang="el-GR" b="1" dirty="0" err="1" smtClean="0">
                <a:solidFill>
                  <a:srgbClr val="002060"/>
                </a:solidFill>
              </a:rPr>
              <a:t>in</a:t>
            </a:r>
            <a:r>
              <a:rPr lang="el-GR" b="1" dirty="0" smtClean="0">
                <a:solidFill>
                  <a:srgbClr val="002060"/>
                </a:solidFill>
              </a:rPr>
              <a:t> </a:t>
            </a:r>
            <a:r>
              <a:rPr lang="el-GR" b="1" dirty="0" err="1" smtClean="0">
                <a:solidFill>
                  <a:srgbClr val="002060"/>
                </a:solidFill>
              </a:rPr>
              <a:t>the</a:t>
            </a:r>
            <a:r>
              <a:rPr lang="el-GR" b="1" dirty="0" smtClean="0">
                <a:solidFill>
                  <a:srgbClr val="002060"/>
                </a:solidFill>
              </a:rPr>
              <a:t> </a:t>
            </a:r>
            <a:r>
              <a:rPr lang="el-GR" b="1" dirty="0" err="1" smtClean="0">
                <a:solidFill>
                  <a:srgbClr val="002060"/>
                </a:solidFill>
              </a:rPr>
              <a:t>following</a:t>
            </a:r>
            <a:r>
              <a:rPr lang="el-GR" b="1" dirty="0" smtClean="0">
                <a:solidFill>
                  <a:srgbClr val="002060"/>
                </a:solidFill>
              </a:rPr>
              <a:t> </a:t>
            </a:r>
            <a:r>
              <a:rPr lang="el-GR" b="1" dirty="0" err="1" smtClean="0">
                <a:solidFill>
                  <a:srgbClr val="002060"/>
                </a:solidFill>
              </a:rPr>
              <a:t>slides</a:t>
            </a:r>
            <a:endParaRPr lang="el-GR" b="1" dirty="0">
              <a:solidFill>
                <a:srgbClr val="002060"/>
              </a:solidFill>
            </a:endParaRPr>
          </a:p>
        </p:txBody>
      </p:sp>
      <p:sp>
        <p:nvSpPr>
          <p:cNvPr id="6" name="Ορθογώνιο 5"/>
          <p:cNvSpPr/>
          <p:nvPr/>
        </p:nvSpPr>
        <p:spPr>
          <a:xfrm>
            <a:off x="1187624" y="118373"/>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3833090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620688"/>
            <a:ext cx="2737673" cy="400110"/>
          </a:xfrm>
          <a:prstGeom prst="rect">
            <a:avLst/>
          </a:prstGeom>
          <a:noFill/>
        </p:spPr>
        <p:txBody>
          <a:bodyPr wrap="none" rtlCol="0">
            <a:spAutoFit/>
          </a:bodyPr>
          <a:lstStyle/>
          <a:p>
            <a:r>
              <a:rPr lang="el-GR" sz="2000" b="1" dirty="0" err="1" smtClean="0">
                <a:solidFill>
                  <a:srgbClr val="002060"/>
                </a:solidFill>
              </a:rPr>
              <a:t>Pump</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treat</a:t>
            </a:r>
            <a:r>
              <a:rPr lang="el-GR" sz="2000" b="1" dirty="0" smtClean="0">
                <a:solidFill>
                  <a:srgbClr val="002060"/>
                </a:solidFill>
              </a:rPr>
              <a:t> </a:t>
            </a:r>
            <a:r>
              <a:rPr lang="el-GR" sz="2000" b="1" dirty="0" err="1" smtClean="0">
                <a:solidFill>
                  <a:srgbClr val="002060"/>
                </a:solidFill>
              </a:rPr>
              <a:t>method</a:t>
            </a:r>
            <a:endParaRPr lang="el-GR" sz="2000" b="1" dirty="0">
              <a:solidFill>
                <a:srgbClr val="002060"/>
              </a:solidFill>
            </a:endParaRPr>
          </a:p>
        </p:txBody>
      </p:sp>
      <p:sp>
        <p:nvSpPr>
          <p:cNvPr id="6" name="Ορθογώνιο 5"/>
          <p:cNvSpPr/>
          <p:nvPr/>
        </p:nvSpPr>
        <p:spPr>
          <a:xfrm>
            <a:off x="395536" y="1136933"/>
            <a:ext cx="8352928" cy="4524315"/>
          </a:xfrm>
          <a:prstGeom prst="rect">
            <a:avLst/>
          </a:prstGeom>
          <a:solidFill>
            <a:schemeClr val="bg1"/>
          </a:solidFill>
        </p:spPr>
        <p:txBody>
          <a:bodyPr wrap="square">
            <a:spAutoFit/>
          </a:bodyPr>
          <a:lstStyle/>
          <a:p>
            <a:pPr algn="just"/>
            <a:r>
              <a:rPr lang="en-US" b="1" dirty="0" smtClean="0">
                <a:solidFill>
                  <a:srgbClr val="002060"/>
                </a:solidFill>
              </a:rPr>
              <a:t>Conventional </a:t>
            </a:r>
            <a:r>
              <a:rPr lang="en-US" b="1" dirty="0">
                <a:solidFill>
                  <a:srgbClr val="002060"/>
                </a:solidFill>
              </a:rPr>
              <a:t>pump-and-treat methods involve </a:t>
            </a:r>
            <a:r>
              <a:rPr lang="en-US" b="1" dirty="0" smtClean="0">
                <a:solidFill>
                  <a:srgbClr val="002060"/>
                </a:solidFill>
              </a:rPr>
              <a:t>pumping</a:t>
            </a:r>
            <a:r>
              <a:rPr lang="el-GR" b="1" dirty="0" smtClean="0">
                <a:solidFill>
                  <a:srgbClr val="002060"/>
                </a:solidFill>
              </a:rPr>
              <a:t> of </a:t>
            </a:r>
            <a:r>
              <a:rPr lang="en-US" b="1" dirty="0" smtClean="0">
                <a:solidFill>
                  <a:srgbClr val="002060"/>
                </a:solidFill>
              </a:rPr>
              <a:t>contaminated </a:t>
            </a:r>
            <a:r>
              <a:rPr lang="en-US" b="1" dirty="0">
                <a:solidFill>
                  <a:srgbClr val="002060"/>
                </a:solidFill>
              </a:rPr>
              <a:t>water to the surface for treatment</a:t>
            </a:r>
            <a:r>
              <a:rPr lang="en-US" b="1" dirty="0" smtClean="0">
                <a:solidFill>
                  <a:srgbClr val="002060"/>
                </a:solidFill>
              </a:rPr>
              <a:t>.</a:t>
            </a:r>
            <a:endParaRPr lang="el-GR" b="1" dirty="0" smtClean="0">
              <a:solidFill>
                <a:srgbClr val="002060"/>
              </a:solidFill>
            </a:endParaRPr>
          </a:p>
          <a:p>
            <a:pPr algn="just"/>
            <a:r>
              <a:rPr lang="en-US" b="1" dirty="0">
                <a:solidFill>
                  <a:srgbClr val="002060"/>
                </a:solidFill>
              </a:rPr>
              <a:t>Pump-and-treat systems are used primarily to</a:t>
            </a:r>
            <a:r>
              <a:rPr lang="el-GR" b="1" dirty="0">
                <a:solidFill>
                  <a:srgbClr val="002060"/>
                </a:solidFill>
              </a:rPr>
              <a:t> </a:t>
            </a:r>
            <a:r>
              <a:rPr lang="en-US" b="1" dirty="0">
                <a:solidFill>
                  <a:srgbClr val="002060"/>
                </a:solidFill>
              </a:rPr>
              <a:t>accomplish the following:</a:t>
            </a:r>
          </a:p>
          <a:p>
            <a:pPr algn="just"/>
            <a:r>
              <a:rPr lang="en-US" b="1" dirty="0">
                <a:solidFill>
                  <a:srgbClr val="002060"/>
                </a:solidFill>
              </a:rPr>
              <a:t>• </a:t>
            </a:r>
            <a:r>
              <a:rPr lang="en-US" b="1" i="1" dirty="0">
                <a:solidFill>
                  <a:srgbClr val="002060"/>
                </a:solidFill>
              </a:rPr>
              <a:t>Hydraulic containment</a:t>
            </a:r>
            <a:r>
              <a:rPr lang="en-US" b="1" dirty="0">
                <a:solidFill>
                  <a:srgbClr val="002060"/>
                </a:solidFill>
              </a:rPr>
              <a:t>. To control the</a:t>
            </a:r>
            <a:r>
              <a:rPr lang="el-GR" b="1" dirty="0">
                <a:solidFill>
                  <a:srgbClr val="002060"/>
                </a:solidFill>
              </a:rPr>
              <a:t> </a:t>
            </a:r>
            <a:r>
              <a:rPr lang="en-US" b="1" dirty="0">
                <a:solidFill>
                  <a:srgbClr val="002060"/>
                </a:solidFill>
              </a:rPr>
              <a:t>movement of contaminated ground water,</a:t>
            </a:r>
          </a:p>
          <a:p>
            <a:pPr algn="just"/>
            <a:r>
              <a:rPr lang="en-US" b="1" dirty="0">
                <a:solidFill>
                  <a:srgbClr val="002060"/>
                </a:solidFill>
              </a:rPr>
              <a:t>preventing the continued expansion of the</a:t>
            </a:r>
            <a:r>
              <a:rPr lang="el-GR" b="1" dirty="0">
                <a:solidFill>
                  <a:srgbClr val="002060"/>
                </a:solidFill>
              </a:rPr>
              <a:t> </a:t>
            </a:r>
            <a:r>
              <a:rPr lang="en-US" b="1" dirty="0">
                <a:solidFill>
                  <a:srgbClr val="002060"/>
                </a:solidFill>
              </a:rPr>
              <a:t>contaminated zone. </a:t>
            </a:r>
            <a:r>
              <a:rPr lang="el-GR" b="1" dirty="0" err="1">
                <a:solidFill>
                  <a:srgbClr val="002060"/>
                </a:solidFill>
              </a:rPr>
              <a:t>The</a:t>
            </a:r>
            <a:r>
              <a:rPr lang="el-GR" b="1" dirty="0">
                <a:solidFill>
                  <a:srgbClr val="002060"/>
                </a:solidFill>
              </a:rPr>
              <a:t> </a:t>
            </a:r>
            <a:r>
              <a:rPr lang="el-GR" b="1" dirty="0" err="1">
                <a:solidFill>
                  <a:srgbClr val="002060"/>
                </a:solidFill>
              </a:rPr>
              <a:t>figure</a:t>
            </a:r>
            <a:r>
              <a:rPr lang="el-GR" b="1" dirty="0">
                <a:solidFill>
                  <a:srgbClr val="002060"/>
                </a:solidFill>
              </a:rPr>
              <a:t> on </a:t>
            </a:r>
            <a:r>
              <a:rPr lang="el-GR" b="1" dirty="0" err="1">
                <a:solidFill>
                  <a:srgbClr val="002060"/>
                </a:solidFill>
              </a:rPr>
              <a:t>the</a:t>
            </a:r>
            <a:r>
              <a:rPr lang="el-GR" b="1" dirty="0">
                <a:solidFill>
                  <a:srgbClr val="002060"/>
                </a:solidFill>
              </a:rPr>
              <a:t> </a:t>
            </a:r>
            <a:r>
              <a:rPr lang="el-GR" b="1" dirty="0" err="1">
                <a:solidFill>
                  <a:srgbClr val="002060"/>
                </a:solidFill>
              </a:rPr>
              <a:t>following</a:t>
            </a:r>
            <a:r>
              <a:rPr lang="el-GR" b="1" dirty="0">
                <a:solidFill>
                  <a:srgbClr val="002060"/>
                </a:solidFill>
              </a:rPr>
              <a:t> </a:t>
            </a:r>
            <a:r>
              <a:rPr lang="el-GR" b="1" dirty="0" err="1">
                <a:solidFill>
                  <a:srgbClr val="002060"/>
                </a:solidFill>
              </a:rPr>
              <a:t>slide</a:t>
            </a:r>
            <a:r>
              <a:rPr lang="en-US" b="1" dirty="0">
                <a:solidFill>
                  <a:srgbClr val="002060"/>
                </a:solidFill>
              </a:rPr>
              <a:t> illustrates three</a:t>
            </a:r>
            <a:r>
              <a:rPr lang="el-GR" b="1" dirty="0">
                <a:solidFill>
                  <a:srgbClr val="002060"/>
                </a:solidFill>
              </a:rPr>
              <a:t> </a:t>
            </a:r>
            <a:r>
              <a:rPr lang="en-US" b="1" dirty="0">
                <a:solidFill>
                  <a:srgbClr val="002060"/>
                </a:solidFill>
              </a:rPr>
              <a:t>major configurations for accomplishing</a:t>
            </a:r>
            <a:r>
              <a:rPr lang="el-GR" b="1" dirty="0">
                <a:solidFill>
                  <a:srgbClr val="002060"/>
                </a:solidFill>
              </a:rPr>
              <a:t> </a:t>
            </a:r>
            <a:r>
              <a:rPr lang="en-US" b="1" dirty="0">
                <a:solidFill>
                  <a:srgbClr val="002060"/>
                </a:solidFill>
              </a:rPr>
              <a:t>hydraulic containment: (1) a pumping well</a:t>
            </a:r>
            <a:r>
              <a:rPr lang="el-GR" b="1" dirty="0">
                <a:solidFill>
                  <a:srgbClr val="002060"/>
                </a:solidFill>
              </a:rPr>
              <a:t> </a:t>
            </a:r>
            <a:r>
              <a:rPr lang="en-US" b="1" dirty="0">
                <a:solidFill>
                  <a:srgbClr val="002060"/>
                </a:solidFill>
              </a:rPr>
              <a:t>alone, (2) a subsurface drain combined with a</a:t>
            </a:r>
            <a:r>
              <a:rPr lang="el-GR" b="1" dirty="0">
                <a:solidFill>
                  <a:srgbClr val="002060"/>
                </a:solidFill>
              </a:rPr>
              <a:t> </a:t>
            </a:r>
            <a:r>
              <a:rPr lang="en-US" b="1" dirty="0">
                <a:solidFill>
                  <a:srgbClr val="002060"/>
                </a:solidFill>
              </a:rPr>
              <a:t>pump well, and (3) a well within a barrier</a:t>
            </a:r>
            <a:r>
              <a:rPr lang="el-GR" b="1" dirty="0">
                <a:solidFill>
                  <a:srgbClr val="002060"/>
                </a:solidFill>
              </a:rPr>
              <a:t> </a:t>
            </a:r>
            <a:r>
              <a:rPr lang="en-US" b="1" dirty="0">
                <a:solidFill>
                  <a:srgbClr val="002060"/>
                </a:solidFill>
              </a:rPr>
              <a:t>wall system.</a:t>
            </a:r>
          </a:p>
          <a:p>
            <a:pPr algn="just"/>
            <a:r>
              <a:rPr lang="en-US" b="1" dirty="0">
                <a:solidFill>
                  <a:srgbClr val="002060"/>
                </a:solidFill>
              </a:rPr>
              <a:t>• </a:t>
            </a:r>
            <a:r>
              <a:rPr lang="en-US" b="1" i="1" dirty="0">
                <a:solidFill>
                  <a:srgbClr val="002060"/>
                </a:solidFill>
              </a:rPr>
              <a:t>Treatment. </a:t>
            </a:r>
            <a:r>
              <a:rPr lang="en-US" b="1" dirty="0">
                <a:solidFill>
                  <a:srgbClr val="002060"/>
                </a:solidFill>
              </a:rPr>
              <a:t>To reduce the dissolved contaminant</a:t>
            </a:r>
            <a:r>
              <a:rPr lang="el-GR" b="1" dirty="0">
                <a:solidFill>
                  <a:srgbClr val="002060"/>
                </a:solidFill>
              </a:rPr>
              <a:t> </a:t>
            </a:r>
            <a:r>
              <a:rPr lang="en-US" b="1" dirty="0">
                <a:solidFill>
                  <a:srgbClr val="002060"/>
                </a:solidFill>
              </a:rPr>
              <a:t>concentrations in ground water </a:t>
            </a:r>
            <a:r>
              <a:rPr lang="en-US" b="1" dirty="0" err="1">
                <a:solidFill>
                  <a:srgbClr val="002060"/>
                </a:solidFill>
              </a:rPr>
              <a:t>suffiAlthough</a:t>
            </a:r>
            <a:r>
              <a:rPr lang="en-US" b="1" dirty="0">
                <a:solidFill>
                  <a:srgbClr val="002060"/>
                </a:solidFill>
              </a:rPr>
              <a:t> hydraulic containment and cleanup</a:t>
            </a:r>
            <a:r>
              <a:rPr lang="el-GR" b="1" dirty="0">
                <a:solidFill>
                  <a:srgbClr val="002060"/>
                </a:solidFill>
              </a:rPr>
              <a:t> </a:t>
            </a:r>
            <a:r>
              <a:rPr lang="en-US" b="1" dirty="0">
                <a:solidFill>
                  <a:srgbClr val="002060"/>
                </a:solidFill>
              </a:rPr>
              <a:t>can represent separate goals, more typically,</a:t>
            </a:r>
            <a:r>
              <a:rPr lang="el-GR" b="1" dirty="0">
                <a:solidFill>
                  <a:srgbClr val="002060"/>
                </a:solidFill>
              </a:rPr>
              <a:t> </a:t>
            </a:r>
            <a:r>
              <a:rPr lang="en-US" b="1" dirty="0">
                <a:solidFill>
                  <a:srgbClr val="002060"/>
                </a:solidFill>
              </a:rPr>
              <a:t>remediation efforts are undertaken to achieve a</a:t>
            </a:r>
            <a:r>
              <a:rPr lang="el-GR" b="1" dirty="0">
                <a:solidFill>
                  <a:srgbClr val="002060"/>
                </a:solidFill>
              </a:rPr>
              <a:t> </a:t>
            </a:r>
            <a:r>
              <a:rPr lang="en-US" b="1" dirty="0">
                <a:solidFill>
                  <a:srgbClr val="002060"/>
                </a:solidFill>
              </a:rPr>
              <a:t>combination of both. For example, if restoration is</a:t>
            </a:r>
            <a:r>
              <a:rPr lang="el-GR" b="1" dirty="0">
                <a:solidFill>
                  <a:srgbClr val="002060"/>
                </a:solidFill>
              </a:rPr>
              <a:t> </a:t>
            </a:r>
            <a:r>
              <a:rPr lang="en-US" b="1" dirty="0">
                <a:solidFill>
                  <a:srgbClr val="002060"/>
                </a:solidFill>
              </a:rPr>
              <a:t>not feasible, the primary objective might be</a:t>
            </a:r>
            <a:r>
              <a:rPr lang="el-GR" b="1" dirty="0">
                <a:solidFill>
                  <a:srgbClr val="002060"/>
                </a:solidFill>
              </a:rPr>
              <a:t> </a:t>
            </a:r>
            <a:r>
              <a:rPr lang="en-US" b="1" dirty="0">
                <a:solidFill>
                  <a:srgbClr val="002060"/>
                </a:solidFill>
              </a:rPr>
              <a:t>containment. In contrast, where a contaminated</a:t>
            </a:r>
            <a:r>
              <a:rPr lang="el-GR" b="1" dirty="0">
                <a:solidFill>
                  <a:srgbClr val="002060"/>
                </a:solidFill>
              </a:rPr>
              <a:t> </a:t>
            </a:r>
            <a:r>
              <a:rPr lang="en-US" b="1" dirty="0">
                <a:solidFill>
                  <a:srgbClr val="002060"/>
                </a:solidFill>
              </a:rPr>
              <a:t>well is used for drinking water but the contaminant</a:t>
            </a:r>
          </a:p>
          <a:p>
            <a:pPr algn="just"/>
            <a:r>
              <a:rPr lang="en-US" b="1" dirty="0">
                <a:solidFill>
                  <a:srgbClr val="002060"/>
                </a:solidFill>
              </a:rPr>
              <a:t>source has not been identified, treatment at</a:t>
            </a:r>
            <a:r>
              <a:rPr lang="el-GR" b="1" dirty="0">
                <a:solidFill>
                  <a:srgbClr val="002060"/>
                </a:solidFill>
              </a:rPr>
              <a:t> </a:t>
            </a:r>
            <a:r>
              <a:rPr lang="en-US" b="1" dirty="0">
                <a:solidFill>
                  <a:srgbClr val="002060"/>
                </a:solidFill>
              </a:rPr>
              <a:t>the wellhead might allow continued use of the</a:t>
            </a:r>
            <a:r>
              <a:rPr lang="el-GR" b="1" dirty="0">
                <a:solidFill>
                  <a:srgbClr val="002060"/>
                </a:solidFill>
              </a:rPr>
              <a:t> </a:t>
            </a:r>
            <a:r>
              <a:rPr lang="en-US" b="1" dirty="0">
                <a:solidFill>
                  <a:srgbClr val="002060"/>
                </a:solidFill>
              </a:rPr>
              <a:t>water even though the aquifer remains contaminated</a:t>
            </a:r>
            <a:endParaRPr lang="el-GR" b="1" dirty="0">
              <a:solidFill>
                <a:srgbClr val="002060"/>
              </a:solidFill>
            </a:endParaRPr>
          </a:p>
          <a:p>
            <a:pPr algn="just"/>
            <a:endParaRPr lang="en-US" b="1" dirty="0">
              <a:solidFill>
                <a:srgbClr val="002060"/>
              </a:solidFill>
            </a:endParaRPr>
          </a:p>
        </p:txBody>
      </p:sp>
      <p:sp>
        <p:nvSpPr>
          <p:cNvPr id="7" name="Ορθογώνιο 6"/>
          <p:cNvSpPr/>
          <p:nvPr/>
        </p:nvSpPr>
        <p:spPr>
          <a:xfrm>
            <a:off x="506132" y="5917957"/>
            <a:ext cx="8640960" cy="954107"/>
          </a:xfrm>
          <a:prstGeom prst="rect">
            <a:avLst/>
          </a:prstGeom>
        </p:spPr>
        <p:txBody>
          <a:bodyPr wrap="square">
            <a:spAutoFit/>
          </a:bodyPr>
          <a:lstStyle/>
          <a:p>
            <a:pPr algn="just"/>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hlinkClick r:id="rId2"/>
              </a:rPr>
              <a:t>http</a:t>
            </a:r>
            <a:r>
              <a:rPr lang="en-US" sz="1400" dirty="0">
                <a:solidFill>
                  <a:srgbClr val="002060"/>
                </a:solidFill>
                <a:hlinkClick r:id="rId2"/>
              </a:rPr>
              <a:t>://www.qedenv.com/files/Introduction%20to%20Pump%20&amp;%</a:t>
            </a:r>
            <a:r>
              <a:rPr lang="en-US" sz="1400" dirty="0" smtClean="0">
                <a:solidFill>
                  <a:srgbClr val="002060"/>
                </a:solidFill>
                <a:hlinkClick r:id="rId2"/>
              </a:rPr>
              <a:t>20Treat%20Remediation.pdf</a:t>
            </a:r>
            <a:endParaRPr lang="el-GR" sz="1400" dirty="0" smtClean="0">
              <a:solidFill>
                <a:srgbClr val="002060"/>
              </a:solidFill>
            </a:endParaRPr>
          </a:p>
          <a:p>
            <a:pPr algn="just"/>
            <a:r>
              <a:rPr lang="en-US" sz="1400" b="1" dirty="0" smtClean="0">
                <a:solidFill>
                  <a:srgbClr val="002060"/>
                </a:solidFill>
              </a:rPr>
              <a:t>Pump-and-Treat</a:t>
            </a:r>
            <a:r>
              <a:rPr lang="el-GR" sz="1400" b="1" dirty="0" smtClean="0">
                <a:solidFill>
                  <a:srgbClr val="002060"/>
                </a:solidFill>
              </a:rPr>
              <a:t> </a:t>
            </a:r>
            <a:r>
              <a:rPr lang="en-US" sz="1400" b="1" dirty="0" smtClean="0">
                <a:solidFill>
                  <a:srgbClr val="002060"/>
                </a:solidFill>
              </a:rPr>
              <a:t>Ground-Water Remediation</a:t>
            </a:r>
            <a:r>
              <a:rPr lang="el-GR" sz="1400" b="1" dirty="0" smtClean="0">
                <a:solidFill>
                  <a:srgbClr val="002060"/>
                </a:solidFill>
              </a:rPr>
              <a:t> </a:t>
            </a:r>
            <a:r>
              <a:rPr lang="en-US" sz="1400" dirty="0" smtClean="0">
                <a:solidFill>
                  <a:srgbClr val="002060"/>
                </a:solidFill>
              </a:rPr>
              <a:t>A </a:t>
            </a:r>
            <a:r>
              <a:rPr lang="en-US" sz="1400" dirty="0">
                <a:solidFill>
                  <a:srgbClr val="002060"/>
                </a:solidFill>
              </a:rPr>
              <a:t>Guide for Decision </a:t>
            </a:r>
            <a:r>
              <a:rPr lang="en-US" sz="1400" dirty="0" smtClean="0">
                <a:solidFill>
                  <a:srgbClr val="002060"/>
                </a:solidFill>
              </a:rPr>
              <a:t>Makers</a:t>
            </a:r>
            <a:r>
              <a:rPr lang="el-GR" sz="1400" dirty="0" smtClean="0">
                <a:solidFill>
                  <a:srgbClr val="002060"/>
                </a:solidFill>
              </a:rPr>
              <a:t> </a:t>
            </a:r>
            <a:r>
              <a:rPr lang="en-US" sz="1400" dirty="0" smtClean="0">
                <a:solidFill>
                  <a:srgbClr val="002060"/>
                </a:solidFill>
              </a:rPr>
              <a:t>and Practitioners</a:t>
            </a:r>
            <a:r>
              <a:rPr lang="el-GR" sz="1400" dirty="0" smtClean="0">
                <a:solidFill>
                  <a:srgbClr val="002060"/>
                </a:solidFill>
              </a:rPr>
              <a:t>. </a:t>
            </a:r>
            <a:r>
              <a:rPr lang="en-US" sz="1400" dirty="0">
                <a:solidFill>
                  <a:srgbClr val="002060"/>
                </a:solidFill>
              </a:rPr>
              <a:t>United States</a:t>
            </a:r>
          </a:p>
          <a:p>
            <a:pPr algn="just"/>
            <a:r>
              <a:rPr lang="en-US" sz="1400" dirty="0">
                <a:solidFill>
                  <a:srgbClr val="002060"/>
                </a:solidFill>
              </a:rPr>
              <a:t>Environmental </a:t>
            </a:r>
            <a:r>
              <a:rPr lang="en-US" sz="1400" dirty="0" smtClean="0">
                <a:solidFill>
                  <a:srgbClr val="002060"/>
                </a:solidFill>
              </a:rPr>
              <a:t>Protection</a:t>
            </a:r>
            <a:r>
              <a:rPr lang="el-GR" sz="1400" dirty="0" smtClean="0">
                <a:solidFill>
                  <a:srgbClr val="002060"/>
                </a:solidFill>
              </a:rPr>
              <a:t> </a:t>
            </a:r>
            <a:r>
              <a:rPr lang="en-US" sz="1400" dirty="0" smtClean="0">
                <a:solidFill>
                  <a:srgbClr val="002060"/>
                </a:solidFill>
              </a:rPr>
              <a:t>Agency</a:t>
            </a:r>
            <a:r>
              <a:rPr lang="el-GR" sz="1400" dirty="0" smtClean="0">
                <a:solidFill>
                  <a:srgbClr val="002060"/>
                </a:solidFill>
              </a:rPr>
              <a:t>, </a:t>
            </a:r>
            <a:r>
              <a:rPr lang="en-US" sz="1400" dirty="0" smtClean="0">
                <a:solidFill>
                  <a:srgbClr val="002060"/>
                </a:solidFill>
              </a:rPr>
              <a:t>Office </a:t>
            </a:r>
            <a:r>
              <a:rPr lang="en-US" sz="1400" dirty="0">
                <a:solidFill>
                  <a:srgbClr val="002060"/>
                </a:solidFill>
              </a:rPr>
              <a:t>of Research </a:t>
            </a:r>
            <a:r>
              <a:rPr lang="en-US" sz="1400" dirty="0" smtClean="0">
                <a:solidFill>
                  <a:srgbClr val="002060"/>
                </a:solidFill>
              </a:rPr>
              <a:t>and</a:t>
            </a:r>
            <a:r>
              <a:rPr lang="el-GR" sz="1400" dirty="0" smtClean="0">
                <a:solidFill>
                  <a:srgbClr val="002060"/>
                </a:solidFill>
              </a:rPr>
              <a:t> </a:t>
            </a:r>
            <a:r>
              <a:rPr lang="en-US" sz="1400" dirty="0" smtClean="0">
                <a:solidFill>
                  <a:srgbClr val="002060"/>
                </a:solidFill>
              </a:rPr>
              <a:t>Development</a:t>
            </a:r>
            <a:r>
              <a:rPr lang="el-GR" sz="1400" dirty="0" smtClean="0">
                <a:solidFill>
                  <a:srgbClr val="002060"/>
                </a:solidFill>
              </a:rPr>
              <a:t> </a:t>
            </a:r>
            <a:r>
              <a:rPr lang="en-US" sz="1400" dirty="0" smtClean="0">
                <a:solidFill>
                  <a:srgbClr val="002060"/>
                </a:solidFill>
              </a:rPr>
              <a:t>Washington</a:t>
            </a:r>
            <a:r>
              <a:rPr lang="el-GR" sz="1400" dirty="0" smtClean="0">
                <a:solidFill>
                  <a:srgbClr val="002060"/>
                </a:solidFill>
              </a:rPr>
              <a:t>,</a:t>
            </a:r>
            <a:r>
              <a:rPr lang="en-US" sz="1400" dirty="0" smtClean="0">
                <a:solidFill>
                  <a:srgbClr val="002060"/>
                </a:solidFill>
              </a:rPr>
              <a:t> </a:t>
            </a:r>
            <a:r>
              <a:rPr lang="en-US" sz="1400" dirty="0">
                <a:solidFill>
                  <a:srgbClr val="002060"/>
                </a:solidFill>
              </a:rPr>
              <a:t>DC </a:t>
            </a:r>
            <a:r>
              <a:rPr lang="en-US" sz="1400" dirty="0" smtClean="0">
                <a:solidFill>
                  <a:srgbClr val="002060"/>
                </a:solidFill>
              </a:rPr>
              <a:t>20460EPA/625/R-95/005</a:t>
            </a:r>
            <a:r>
              <a:rPr lang="el-GR" sz="1400" dirty="0" smtClean="0">
                <a:solidFill>
                  <a:srgbClr val="002060"/>
                </a:solidFill>
              </a:rPr>
              <a:t>, </a:t>
            </a:r>
            <a:r>
              <a:rPr lang="en-US" sz="1400" dirty="0">
                <a:solidFill>
                  <a:srgbClr val="002060"/>
                </a:solidFill>
              </a:rPr>
              <a:t>July 1996</a:t>
            </a:r>
            <a:r>
              <a:rPr lang="el-GR" sz="1400" dirty="0">
                <a:solidFill>
                  <a:srgbClr val="002060"/>
                </a:solidFill>
              </a:rPr>
              <a:t> </a:t>
            </a:r>
          </a:p>
        </p:txBody>
      </p:sp>
      <p:sp>
        <p:nvSpPr>
          <p:cNvPr id="10" name="Ορθογώνιο 9"/>
          <p:cNvSpPr/>
          <p:nvPr/>
        </p:nvSpPr>
        <p:spPr>
          <a:xfrm>
            <a:off x="1187624" y="118373"/>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2648147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636" t="21679" r="29722" b="11914"/>
          <a:stretch/>
        </p:blipFill>
        <p:spPr bwMode="auto">
          <a:xfrm>
            <a:off x="1259632" y="260648"/>
            <a:ext cx="6840760" cy="6442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156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47056" y="1083416"/>
            <a:ext cx="8352928" cy="1631216"/>
          </a:xfrm>
          <a:prstGeom prst="rect">
            <a:avLst/>
          </a:prstGeom>
          <a:solidFill>
            <a:schemeClr val="bg1"/>
          </a:solidFill>
        </p:spPr>
        <p:txBody>
          <a:bodyPr wrap="square">
            <a:spAutoFit/>
          </a:bodyPr>
          <a:lstStyle/>
          <a:p>
            <a:pPr algn="just"/>
            <a:r>
              <a:rPr lang="en-US" sz="2000" b="1" dirty="0">
                <a:solidFill>
                  <a:srgbClr val="002060"/>
                </a:solidFill>
              </a:rPr>
              <a:t>A pump and treat operation consists of  several wells that extract contaminated water from the subsurface, and a treatment plant either on or off-site that returns the water to an acceptable quality standard. </a:t>
            </a:r>
            <a:r>
              <a:rPr lang="en-US" sz="2000" b="1" u="sng" dirty="0">
                <a:solidFill>
                  <a:srgbClr val="002060"/>
                </a:solidFill>
              </a:rPr>
              <a:t>Once treated, the water can be released into a surface water body or injected back underground.</a:t>
            </a:r>
            <a:endParaRPr lang="el-GR" sz="2000" b="1" u="sng" dirty="0">
              <a:solidFill>
                <a:srgbClr val="00206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156" y="2798204"/>
            <a:ext cx="5557228" cy="3499871"/>
          </a:xfrm>
          <a:prstGeom prst="rect">
            <a:avLst/>
          </a:prstGeom>
        </p:spPr>
      </p:pic>
      <p:sp>
        <p:nvSpPr>
          <p:cNvPr id="6" name="Ορθογώνιο 5"/>
          <p:cNvSpPr/>
          <p:nvPr/>
        </p:nvSpPr>
        <p:spPr>
          <a:xfrm>
            <a:off x="647056" y="6505599"/>
            <a:ext cx="8496944"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://mostlyharmlessscience.com/2014/01/26/mom-how-do-i-clean-up-the-mess/</a:t>
            </a:r>
            <a:endParaRPr lang="el-GR" sz="1400" dirty="0">
              <a:solidFill>
                <a:srgbClr val="002060"/>
              </a:solidFill>
            </a:endParaRPr>
          </a:p>
        </p:txBody>
      </p:sp>
      <p:sp>
        <p:nvSpPr>
          <p:cNvPr id="7" name="TextBox 6"/>
          <p:cNvSpPr txBox="1"/>
          <p:nvPr/>
        </p:nvSpPr>
        <p:spPr>
          <a:xfrm>
            <a:off x="611560" y="502315"/>
            <a:ext cx="3249159" cy="461665"/>
          </a:xfrm>
          <a:prstGeom prst="rect">
            <a:avLst/>
          </a:prstGeom>
          <a:noFill/>
        </p:spPr>
        <p:txBody>
          <a:bodyPr wrap="none" rtlCol="0">
            <a:spAutoFit/>
          </a:bodyPr>
          <a:lstStyle/>
          <a:p>
            <a:r>
              <a:rPr lang="el-GR" sz="2400" b="1" dirty="0" err="1" smtClean="0">
                <a:solidFill>
                  <a:srgbClr val="002060"/>
                </a:solidFill>
              </a:rPr>
              <a:t>Pump</a:t>
            </a:r>
            <a:r>
              <a:rPr lang="el-GR" sz="2400" b="1" dirty="0" smtClean="0">
                <a:solidFill>
                  <a:srgbClr val="002060"/>
                </a:solidFill>
              </a:rPr>
              <a:t> </a:t>
            </a:r>
            <a:r>
              <a:rPr lang="el-GR" sz="2400" b="1" dirty="0" err="1" smtClean="0">
                <a:solidFill>
                  <a:srgbClr val="002060"/>
                </a:solidFill>
              </a:rPr>
              <a:t>and</a:t>
            </a:r>
            <a:r>
              <a:rPr lang="el-GR" sz="2400" b="1" dirty="0" smtClean="0">
                <a:solidFill>
                  <a:srgbClr val="002060"/>
                </a:solidFill>
              </a:rPr>
              <a:t> </a:t>
            </a:r>
            <a:r>
              <a:rPr lang="el-GR" sz="2400" b="1" dirty="0" err="1" smtClean="0">
                <a:solidFill>
                  <a:srgbClr val="002060"/>
                </a:solidFill>
              </a:rPr>
              <a:t>treat</a:t>
            </a:r>
            <a:r>
              <a:rPr lang="el-GR" sz="2400" b="1" dirty="0" smtClean="0">
                <a:solidFill>
                  <a:srgbClr val="002060"/>
                </a:solidFill>
              </a:rPr>
              <a:t> </a:t>
            </a:r>
            <a:r>
              <a:rPr lang="el-GR" sz="2400" b="1" dirty="0" err="1" smtClean="0">
                <a:solidFill>
                  <a:srgbClr val="002060"/>
                </a:solidFill>
              </a:rPr>
              <a:t>method</a:t>
            </a:r>
            <a:endParaRPr lang="el-GR" sz="2400" b="1" dirty="0">
              <a:solidFill>
                <a:srgbClr val="002060"/>
              </a:solidFill>
            </a:endParaRPr>
          </a:p>
        </p:txBody>
      </p:sp>
      <p:sp>
        <p:nvSpPr>
          <p:cNvPr id="8" name="Ορθογώνιο 7"/>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13179981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9512" y="882586"/>
            <a:ext cx="8712968" cy="1754326"/>
          </a:xfrm>
          <a:prstGeom prst="rect">
            <a:avLst/>
          </a:prstGeom>
          <a:solidFill>
            <a:schemeClr val="bg1"/>
          </a:solidFill>
        </p:spPr>
        <p:txBody>
          <a:bodyPr wrap="square">
            <a:spAutoFit/>
          </a:bodyPr>
          <a:lstStyle/>
          <a:p>
            <a:pPr algn="just"/>
            <a:r>
              <a:rPr lang="en-US" b="1" dirty="0" smtClean="0">
                <a:solidFill>
                  <a:srgbClr val="002060"/>
                </a:solidFill>
              </a:rPr>
              <a:t>A </a:t>
            </a:r>
            <a:r>
              <a:rPr lang="en-US" b="1" dirty="0">
                <a:solidFill>
                  <a:srgbClr val="002060"/>
                </a:solidFill>
              </a:rPr>
              <a:t>permeable reactive barrier is essentially a curtain that is placed across the flow path of the contaminated groundwater. The curtain reacts with the contaminant, either immobilizing it or converting it into a non-toxic form. The ‘active ingredient’ commonly used in these barriers is </a:t>
            </a:r>
            <a:r>
              <a:rPr lang="en-US" b="1" dirty="0" err="1">
                <a:solidFill>
                  <a:srgbClr val="002060"/>
                </a:solidFill>
              </a:rPr>
              <a:t>zerovalent</a:t>
            </a:r>
            <a:r>
              <a:rPr lang="en-US" b="1" dirty="0">
                <a:solidFill>
                  <a:srgbClr val="002060"/>
                </a:solidFill>
              </a:rPr>
              <a:t> iron, which reacts with just about anything it happens to find. Since installation of such a barrier requires excavation and construction, the direction and speed of groundwater flow must first be known with certainty.</a:t>
            </a:r>
            <a:endParaRPr lang="en-US" b="1" dirty="0">
              <a:solidFill>
                <a:srgbClr val="002060"/>
              </a:solidFill>
              <a:effectLst/>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2852936"/>
            <a:ext cx="6039855" cy="2880320"/>
          </a:xfrm>
          <a:prstGeom prst="rect">
            <a:avLst/>
          </a:prstGeom>
        </p:spPr>
      </p:pic>
      <p:sp>
        <p:nvSpPr>
          <p:cNvPr id="6" name="Ορθογώνιο 5"/>
          <p:cNvSpPr/>
          <p:nvPr/>
        </p:nvSpPr>
        <p:spPr>
          <a:xfrm>
            <a:off x="647056" y="6288412"/>
            <a:ext cx="8496944"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://mostlyharmlessscience.com/2014/01/26/mom-how-do-i-clean-up-the-mess/</a:t>
            </a:r>
            <a:endParaRPr lang="el-GR" sz="1400" dirty="0">
              <a:solidFill>
                <a:srgbClr val="002060"/>
              </a:solidFill>
            </a:endParaRPr>
          </a:p>
        </p:txBody>
      </p:sp>
      <p:sp>
        <p:nvSpPr>
          <p:cNvPr id="7" name="Ορθογώνιο 6"/>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
        <p:nvSpPr>
          <p:cNvPr id="2" name="Ορθογώνιο 1"/>
          <p:cNvSpPr/>
          <p:nvPr/>
        </p:nvSpPr>
        <p:spPr>
          <a:xfrm>
            <a:off x="179512" y="459232"/>
            <a:ext cx="3597395" cy="461665"/>
          </a:xfrm>
          <a:prstGeom prst="rect">
            <a:avLst/>
          </a:prstGeom>
        </p:spPr>
        <p:txBody>
          <a:bodyPr wrap="none">
            <a:spAutoFit/>
          </a:bodyPr>
          <a:lstStyle/>
          <a:p>
            <a:pPr algn="just"/>
            <a:r>
              <a:rPr lang="en-US" sz="2400" b="1" dirty="0">
                <a:solidFill>
                  <a:srgbClr val="002060"/>
                </a:solidFill>
              </a:rPr>
              <a:t>Permeable reactive barrier</a:t>
            </a:r>
            <a:endParaRPr lang="en-US" sz="2400" dirty="0">
              <a:solidFill>
                <a:srgbClr val="002060"/>
              </a:solidFill>
            </a:endParaRPr>
          </a:p>
        </p:txBody>
      </p:sp>
    </p:spTree>
    <p:extLst>
      <p:ext uri="{BB962C8B-B14F-4D97-AF65-F5344CB8AC3E}">
        <p14:creationId xmlns:p14="http://schemas.microsoft.com/office/powerpoint/2010/main" val="3687180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64430" y="1249564"/>
            <a:ext cx="8064896" cy="3785652"/>
          </a:xfrm>
          <a:prstGeom prst="rect">
            <a:avLst/>
          </a:prstGeom>
          <a:solidFill>
            <a:schemeClr val="bg1"/>
          </a:solidFill>
        </p:spPr>
        <p:txBody>
          <a:bodyPr wrap="square">
            <a:spAutoFit/>
          </a:bodyPr>
          <a:lstStyle/>
          <a:p>
            <a:r>
              <a:rPr lang="en-US" sz="2000" b="1" dirty="0" smtClean="0">
                <a:solidFill>
                  <a:srgbClr val="002060"/>
                </a:solidFill>
              </a:rPr>
              <a:t>Air </a:t>
            </a:r>
            <a:r>
              <a:rPr lang="en-US" sz="2000" b="1" dirty="0">
                <a:solidFill>
                  <a:srgbClr val="002060"/>
                </a:solidFill>
              </a:rPr>
              <a:t>stripping is the process of moving air through contaminated groundwater or surface water in an above-ground treatment system. Air stripping removes chemicals called “volatile organic compounds” or “VOCs.” </a:t>
            </a:r>
            <a:endParaRPr lang="el-GR" sz="2000" b="1" dirty="0" smtClean="0">
              <a:solidFill>
                <a:srgbClr val="002060"/>
              </a:solidFill>
            </a:endParaRPr>
          </a:p>
          <a:p>
            <a:pPr marL="285750" indent="-285750">
              <a:buFont typeface="Arial" panose="020B0604020202020204" pitchFamily="34" charset="0"/>
              <a:buChar char="•"/>
            </a:pPr>
            <a:r>
              <a:rPr lang="en-US" sz="2000" b="1" dirty="0">
                <a:solidFill>
                  <a:srgbClr val="002060"/>
                </a:solidFill>
              </a:rPr>
              <a:t>Air is injected into a double screened well, lifting the water in the well and forcing it out the upper screen.</a:t>
            </a:r>
          </a:p>
          <a:p>
            <a:pPr marL="285750" indent="-285750">
              <a:buFont typeface="Arial" panose="020B0604020202020204" pitchFamily="34" charset="0"/>
              <a:buChar char="•"/>
            </a:pPr>
            <a:r>
              <a:rPr lang="en-US" sz="2000" b="1" dirty="0">
                <a:solidFill>
                  <a:srgbClr val="002060"/>
                </a:solidFill>
              </a:rPr>
              <a:t>Simultaneously, additional water is drawn in the lower screen.</a:t>
            </a:r>
          </a:p>
          <a:p>
            <a:pPr marL="285750" indent="-285750">
              <a:buFont typeface="Arial" panose="020B0604020202020204" pitchFamily="34" charset="0"/>
              <a:buChar char="•"/>
            </a:pPr>
            <a:r>
              <a:rPr lang="en-US" sz="2000" b="1" dirty="0">
                <a:solidFill>
                  <a:srgbClr val="002060"/>
                </a:solidFill>
              </a:rPr>
              <a:t>Once in the well, some of the VOCs in the contaminated ground water are transferred from the dissolved phase to the vapor phase by air bubbles.</a:t>
            </a:r>
          </a:p>
          <a:p>
            <a:pPr marL="285750" indent="-285750">
              <a:buFont typeface="Arial" panose="020B0604020202020204" pitchFamily="34" charset="0"/>
              <a:buChar char="•"/>
            </a:pPr>
            <a:r>
              <a:rPr lang="en-US" sz="2000" b="1" dirty="0">
                <a:solidFill>
                  <a:srgbClr val="002060"/>
                </a:solidFill>
              </a:rPr>
              <a:t>The contaminated air rises in the well to the water surface where vapors are drawn off and treated by a soil vapor extraction system</a:t>
            </a:r>
            <a:r>
              <a:rPr lang="en-US" sz="2000" b="1" dirty="0" smtClean="0">
                <a:solidFill>
                  <a:srgbClr val="002060"/>
                </a:solidFill>
              </a:rPr>
              <a:t>.</a:t>
            </a:r>
            <a:endParaRPr lang="en-US" sz="2000" b="1" dirty="0">
              <a:solidFill>
                <a:srgbClr val="002060"/>
              </a:solidFill>
            </a:endParaRPr>
          </a:p>
        </p:txBody>
      </p:sp>
      <p:sp>
        <p:nvSpPr>
          <p:cNvPr id="5" name="Ορθογώνιο 4"/>
          <p:cNvSpPr/>
          <p:nvPr/>
        </p:nvSpPr>
        <p:spPr>
          <a:xfrm>
            <a:off x="1672710" y="6141189"/>
            <a:ext cx="6246440" cy="523220"/>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hlinkClick r:id="rId2"/>
              </a:rPr>
              <a:t>https</a:t>
            </a:r>
            <a:r>
              <a:rPr lang="en-US" sz="1400" dirty="0">
                <a:solidFill>
                  <a:srgbClr val="002060"/>
                </a:solidFill>
                <a:hlinkClick r:id="rId2"/>
              </a:rPr>
              <a:t>://</a:t>
            </a:r>
            <a:r>
              <a:rPr lang="en-US" sz="1400" dirty="0" smtClean="0">
                <a:solidFill>
                  <a:srgbClr val="002060"/>
                </a:solidFill>
                <a:hlinkClick r:id="rId2"/>
              </a:rPr>
              <a:t>clu-in.org/download/Citizens/a_citizens_guide_to_air_stripping.pdf</a:t>
            </a:r>
            <a:endParaRPr lang="el-GR" sz="1400" dirty="0" smtClean="0">
              <a:solidFill>
                <a:srgbClr val="002060"/>
              </a:solidFill>
            </a:endParaRPr>
          </a:p>
          <a:p>
            <a:r>
              <a:rPr lang="en-US" sz="1400" dirty="0">
                <a:solidFill>
                  <a:srgbClr val="002060"/>
                </a:solidFill>
              </a:rPr>
              <a:t>http://www.responsiblebusiness.eu/display/rebwp8/In-Well+Air+Stripping</a:t>
            </a:r>
            <a:endParaRPr lang="el-GR" sz="1400" dirty="0">
              <a:solidFill>
                <a:srgbClr val="002060"/>
              </a:solidFill>
            </a:endParaRPr>
          </a:p>
        </p:txBody>
      </p:sp>
      <p:sp>
        <p:nvSpPr>
          <p:cNvPr id="7" name="Ορθογώνιο 6"/>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
        <p:nvSpPr>
          <p:cNvPr id="2" name="Ορθογώνιο 1"/>
          <p:cNvSpPr/>
          <p:nvPr/>
        </p:nvSpPr>
        <p:spPr>
          <a:xfrm>
            <a:off x="611560" y="552141"/>
            <a:ext cx="1752146" cy="461665"/>
          </a:xfrm>
          <a:prstGeom prst="rect">
            <a:avLst/>
          </a:prstGeom>
        </p:spPr>
        <p:txBody>
          <a:bodyPr wrap="none">
            <a:spAutoFit/>
          </a:bodyPr>
          <a:lstStyle/>
          <a:p>
            <a:r>
              <a:rPr lang="el-GR" sz="2400" b="1" dirty="0" err="1">
                <a:solidFill>
                  <a:srgbClr val="002060"/>
                </a:solidFill>
              </a:rPr>
              <a:t>Air</a:t>
            </a:r>
            <a:r>
              <a:rPr lang="el-GR" sz="2400" b="1" dirty="0">
                <a:solidFill>
                  <a:srgbClr val="002060"/>
                </a:solidFill>
              </a:rPr>
              <a:t> </a:t>
            </a:r>
            <a:r>
              <a:rPr lang="el-GR" sz="2400" b="1" dirty="0" err="1">
                <a:solidFill>
                  <a:srgbClr val="002060"/>
                </a:solidFill>
              </a:rPr>
              <a:t>stripping</a:t>
            </a:r>
            <a:endParaRPr lang="el-GR" sz="2400" b="1" dirty="0">
              <a:solidFill>
                <a:srgbClr val="002060"/>
              </a:solidFill>
            </a:endParaRPr>
          </a:p>
        </p:txBody>
      </p:sp>
    </p:spTree>
    <p:extLst>
      <p:ext uri="{BB962C8B-B14F-4D97-AF65-F5344CB8AC3E}">
        <p14:creationId xmlns:p14="http://schemas.microsoft.com/office/powerpoint/2010/main" val="9557501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342" y="1021932"/>
            <a:ext cx="6978781" cy="5182264"/>
          </a:xfrm>
          <a:prstGeom prst="rect">
            <a:avLst/>
          </a:prstGeom>
        </p:spPr>
      </p:pic>
      <p:sp>
        <p:nvSpPr>
          <p:cNvPr id="5" name="Ορθογώνιο 4"/>
          <p:cNvSpPr/>
          <p:nvPr/>
        </p:nvSpPr>
        <p:spPr>
          <a:xfrm>
            <a:off x="1259632" y="6381327"/>
            <a:ext cx="7274722"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://www.responsiblebusiness.eu/display/rebwp8/In-Well+Air+Stripping</a:t>
            </a:r>
            <a:endParaRPr lang="el-GR" sz="1400" dirty="0">
              <a:solidFill>
                <a:srgbClr val="002060"/>
              </a:solidFill>
            </a:endParaRPr>
          </a:p>
        </p:txBody>
      </p:sp>
      <p:sp>
        <p:nvSpPr>
          <p:cNvPr id="6" name="Ορθογώνιο 5"/>
          <p:cNvSpPr/>
          <p:nvPr/>
        </p:nvSpPr>
        <p:spPr>
          <a:xfrm>
            <a:off x="1170342" y="652046"/>
            <a:ext cx="6997256" cy="369332"/>
          </a:xfrm>
          <a:prstGeom prst="rect">
            <a:avLst/>
          </a:prstGeom>
        </p:spPr>
        <p:txBody>
          <a:bodyPr wrap="square">
            <a:spAutoFit/>
          </a:bodyPr>
          <a:lstStyle/>
          <a:p>
            <a:r>
              <a:rPr lang="en-US" b="1" dirty="0" smtClean="0">
                <a:solidFill>
                  <a:srgbClr val="002060"/>
                </a:solidFill>
              </a:rPr>
              <a:t>Typical </a:t>
            </a:r>
            <a:r>
              <a:rPr lang="en-US" b="1" dirty="0">
                <a:solidFill>
                  <a:srgbClr val="002060"/>
                </a:solidFill>
              </a:rPr>
              <a:t>UVB Vacuum Vapor Extraction Diagram</a:t>
            </a:r>
          </a:p>
        </p:txBody>
      </p:sp>
      <p:sp>
        <p:nvSpPr>
          <p:cNvPr id="7" name="Ορθογώνιο 6"/>
          <p:cNvSpPr/>
          <p:nvPr/>
        </p:nvSpPr>
        <p:spPr>
          <a:xfrm>
            <a:off x="1081053" y="251936"/>
            <a:ext cx="1491434" cy="400110"/>
          </a:xfrm>
          <a:prstGeom prst="rect">
            <a:avLst/>
          </a:prstGeom>
        </p:spPr>
        <p:txBody>
          <a:bodyPr wrap="none">
            <a:spAutoFit/>
          </a:bodyPr>
          <a:lstStyle/>
          <a:p>
            <a:r>
              <a:rPr lang="el-GR" sz="2000" b="1" dirty="0" err="1">
                <a:solidFill>
                  <a:srgbClr val="002060"/>
                </a:solidFill>
              </a:rPr>
              <a:t>Air</a:t>
            </a:r>
            <a:r>
              <a:rPr lang="el-GR" sz="2000" b="1" dirty="0">
                <a:solidFill>
                  <a:srgbClr val="002060"/>
                </a:solidFill>
              </a:rPr>
              <a:t> </a:t>
            </a:r>
            <a:r>
              <a:rPr lang="el-GR" sz="2000" b="1" dirty="0" err="1">
                <a:solidFill>
                  <a:srgbClr val="002060"/>
                </a:solidFill>
              </a:rPr>
              <a:t>stripping</a:t>
            </a:r>
            <a:endParaRPr lang="el-GR" sz="2000" b="1" dirty="0">
              <a:solidFill>
                <a:srgbClr val="002060"/>
              </a:solidFill>
            </a:endParaRPr>
          </a:p>
        </p:txBody>
      </p:sp>
      <p:sp>
        <p:nvSpPr>
          <p:cNvPr id="8" name="Ορθογώνιο 7"/>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2598745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23527" y="1916832"/>
            <a:ext cx="8280920" cy="3785652"/>
          </a:xfrm>
          <a:prstGeom prst="rect">
            <a:avLst/>
          </a:prstGeom>
          <a:solidFill>
            <a:schemeClr val="bg1"/>
          </a:solidFill>
        </p:spPr>
        <p:txBody>
          <a:bodyPr wrap="square">
            <a:spAutoFit/>
          </a:bodyPr>
          <a:lstStyle/>
          <a:p>
            <a:pPr algn="just"/>
            <a:r>
              <a:rPr lang="en-US" sz="2000" b="1" dirty="0" smtClean="0">
                <a:solidFill>
                  <a:srgbClr val="002060"/>
                </a:solidFill>
              </a:rPr>
              <a:t>Air </a:t>
            </a:r>
            <a:r>
              <a:rPr lang="en-US" sz="2000" b="1" dirty="0" err="1">
                <a:solidFill>
                  <a:srgbClr val="002060"/>
                </a:solidFill>
                <a:hlinkClick r:id="rId2"/>
              </a:rPr>
              <a:t>sparging</a:t>
            </a:r>
            <a:r>
              <a:rPr lang="en-US" sz="2000" b="1" dirty="0">
                <a:solidFill>
                  <a:srgbClr val="002060"/>
                </a:solidFill>
              </a:rPr>
              <a:t> </a:t>
            </a:r>
            <a:r>
              <a:rPr lang="el-GR" sz="2000" b="1" dirty="0" smtClean="0">
                <a:solidFill>
                  <a:srgbClr val="002060"/>
                </a:solidFill>
              </a:rPr>
              <a:t>(AS) </a:t>
            </a:r>
            <a:r>
              <a:rPr lang="en-US" sz="2000" b="1" dirty="0" smtClean="0">
                <a:solidFill>
                  <a:srgbClr val="002060"/>
                </a:solidFill>
              </a:rPr>
              <a:t>is </a:t>
            </a:r>
            <a:r>
              <a:rPr lang="en-US" sz="2000" b="1" dirty="0">
                <a:solidFill>
                  <a:srgbClr val="002060"/>
                </a:solidFill>
              </a:rPr>
              <a:t>the process of injecting air directly into </a:t>
            </a:r>
            <a:r>
              <a:rPr lang="en-US" sz="2000" b="1" dirty="0">
                <a:solidFill>
                  <a:srgbClr val="002060"/>
                </a:solidFill>
                <a:hlinkClick r:id="rId3"/>
              </a:rPr>
              <a:t>groundwater</a:t>
            </a:r>
            <a:r>
              <a:rPr lang="en-US" sz="2000" b="1" dirty="0">
                <a:solidFill>
                  <a:srgbClr val="002060"/>
                </a:solidFill>
              </a:rPr>
              <a:t>. Air </a:t>
            </a:r>
            <a:r>
              <a:rPr lang="en-US" sz="2000" b="1" dirty="0" err="1">
                <a:solidFill>
                  <a:srgbClr val="002060"/>
                </a:solidFill>
              </a:rPr>
              <a:t>sparging</a:t>
            </a:r>
            <a:r>
              <a:rPr lang="en-US" sz="2000" b="1" dirty="0">
                <a:solidFill>
                  <a:srgbClr val="002060"/>
                </a:solidFill>
              </a:rPr>
              <a:t> remediates groundwater by </a:t>
            </a:r>
            <a:r>
              <a:rPr lang="en-US" sz="2000" b="1" dirty="0">
                <a:solidFill>
                  <a:srgbClr val="002060"/>
                </a:solidFill>
                <a:hlinkClick r:id="rId4"/>
              </a:rPr>
              <a:t>volatilizing</a:t>
            </a:r>
            <a:r>
              <a:rPr lang="en-US" sz="2000" b="1" dirty="0">
                <a:solidFill>
                  <a:srgbClr val="002060"/>
                </a:solidFill>
              </a:rPr>
              <a:t> </a:t>
            </a:r>
            <a:r>
              <a:rPr lang="en-US" sz="2000" b="1" dirty="0">
                <a:solidFill>
                  <a:srgbClr val="002060"/>
                </a:solidFill>
                <a:hlinkClick r:id="rId5"/>
              </a:rPr>
              <a:t>contaminants</a:t>
            </a:r>
            <a:r>
              <a:rPr lang="en-US" sz="2000" b="1" dirty="0">
                <a:solidFill>
                  <a:srgbClr val="002060"/>
                </a:solidFill>
              </a:rPr>
              <a:t> and enhancing </a:t>
            </a:r>
            <a:r>
              <a:rPr lang="en-US" sz="2000" b="1" dirty="0">
                <a:solidFill>
                  <a:srgbClr val="002060"/>
                </a:solidFill>
                <a:hlinkClick r:id="rId6"/>
              </a:rPr>
              <a:t>biodegradation</a:t>
            </a:r>
            <a:r>
              <a:rPr lang="en-US" sz="2000" b="1" dirty="0">
                <a:solidFill>
                  <a:srgbClr val="002060"/>
                </a:solidFill>
              </a:rPr>
              <a:t>. It is akin to blowing bubbles from a straw into a bowl of water. As the bubbles rise, the contaminants are removed from the groundwater by physical contact with the air (i.e., stripping) and are carried up into the </a:t>
            </a:r>
            <a:r>
              <a:rPr lang="en-US" sz="2000" b="1" dirty="0">
                <a:solidFill>
                  <a:srgbClr val="002060"/>
                </a:solidFill>
                <a:hlinkClick r:id="rId7"/>
              </a:rPr>
              <a:t>unsaturated zone</a:t>
            </a:r>
            <a:r>
              <a:rPr lang="en-US" sz="2000" b="1" dirty="0">
                <a:solidFill>
                  <a:srgbClr val="002060"/>
                </a:solidFill>
              </a:rPr>
              <a:t> (i.e., soil). As the contaminants move into the soil, a soil </a:t>
            </a:r>
            <a:r>
              <a:rPr lang="en-US" sz="2000" b="1" dirty="0">
                <a:solidFill>
                  <a:srgbClr val="002060"/>
                </a:solidFill>
                <a:hlinkClick r:id="rId8"/>
              </a:rPr>
              <a:t>vapor</a:t>
            </a:r>
            <a:r>
              <a:rPr lang="en-US" sz="2000" b="1" dirty="0">
                <a:solidFill>
                  <a:srgbClr val="002060"/>
                </a:solidFill>
              </a:rPr>
              <a:t> </a:t>
            </a:r>
            <a:r>
              <a:rPr lang="en-US" sz="2000" b="1" dirty="0">
                <a:solidFill>
                  <a:srgbClr val="002060"/>
                </a:solidFill>
                <a:hlinkClick r:id="rId9"/>
              </a:rPr>
              <a:t>extraction</a:t>
            </a:r>
            <a:r>
              <a:rPr lang="en-US" sz="2000" b="1" dirty="0">
                <a:solidFill>
                  <a:srgbClr val="002060"/>
                </a:solidFill>
              </a:rPr>
              <a:t> </a:t>
            </a:r>
            <a:r>
              <a:rPr lang="el-GR" sz="2000" b="1" dirty="0" smtClean="0">
                <a:solidFill>
                  <a:srgbClr val="002060"/>
                </a:solidFill>
              </a:rPr>
              <a:t>(SVE) </a:t>
            </a:r>
            <a:r>
              <a:rPr lang="en-US" sz="2000" b="1" dirty="0" smtClean="0">
                <a:solidFill>
                  <a:srgbClr val="002060"/>
                </a:solidFill>
              </a:rPr>
              <a:t>system </a:t>
            </a:r>
            <a:r>
              <a:rPr lang="en-US" sz="2000" b="1" dirty="0">
                <a:solidFill>
                  <a:srgbClr val="002060"/>
                </a:solidFill>
              </a:rPr>
              <a:t>is usually used to remove vapors. The addition of oxygen to contaminated groundwater and soils also enhances biodegradation of contaminants in and above the water table, as it acts as a nutrient for bacteria. There are several enhancements to air </a:t>
            </a:r>
            <a:r>
              <a:rPr lang="en-US" sz="2000" b="1" dirty="0" err="1">
                <a:solidFill>
                  <a:srgbClr val="002060"/>
                </a:solidFill>
              </a:rPr>
              <a:t>sparging</a:t>
            </a:r>
            <a:r>
              <a:rPr lang="en-US" sz="2000" b="1" dirty="0" smtClean="0">
                <a:solidFill>
                  <a:srgbClr val="002060"/>
                </a:solidFill>
              </a:rPr>
              <a:t>.</a:t>
            </a:r>
            <a:r>
              <a:rPr lang="el-GR" sz="2000" b="1" dirty="0" smtClean="0">
                <a:solidFill>
                  <a:srgbClr val="002060"/>
                </a:solidFill>
              </a:rPr>
              <a:t> </a:t>
            </a:r>
            <a:r>
              <a:rPr lang="en-US" sz="2000" b="1" dirty="0">
                <a:solidFill>
                  <a:srgbClr val="002060"/>
                </a:solidFill>
              </a:rPr>
              <a:t>The target contaminant groups for air </a:t>
            </a:r>
            <a:r>
              <a:rPr lang="en-US" sz="2000" b="1" dirty="0" err="1">
                <a:solidFill>
                  <a:srgbClr val="002060"/>
                </a:solidFill>
              </a:rPr>
              <a:t>sparging</a:t>
            </a:r>
            <a:r>
              <a:rPr lang="en-US" sz="2000" b="1" dirty="0">
                <a:solidFill>
                  <a:srgbClr val="002060"/>
                </a:solidFill>
              </a:rPr>
              <a:t> are VOCs and fuels in groundwater.</a:t>
            </a:r>
            <a:endParaRPr lang="el-GR" sz="2000" b="1" dirty="0">
              <a:solidFill>
                <a:srgbClr val="002060"/>
              </a:solidFill>
            </a:endParaRPr>
          </a:p>
        </p:txBody>
      </p:sp>
      <p:sp>
        <p:nvSpPr>
          <p:cNvPr id="5" name="Ορθογώνιο 4"/>
          <p:cNvSpPr/>
          <p:nvPr/>
        </p:nvSpPr>
        <p:spPr>
          <a:xfrm>
            <a:off x="1831016" y="6372634"/>
            <a:ext cx="5328592" cy="307777"/>
          </a:xfrm>
          <a:prstGeom prst="rect">
            <a:avLst/>
          </a:prstGeom>
        </p:spPr>
        <p:txBody>
          <a:bodyPr wrap="square">
            <a:spAutoFit/>
          </a:bodyPr>
          <a:lstStyle/>
          <a:p>
            <a:r>
              <a:rPr lang="el-GR" sz="1400" dirty="0" err="1" smtClean="0"/>
              <a:t>Source</a:t>
            </a:r>
            <a:r>
              <a:rPr lang="el-GR" sz="1400" dirty="0" smtClean="0"/>
              <a:t>: </a:t>
            </a:r>
            <a:r>
              <a:rPr lang="en-US" sz="1400" dirty="0" smtClean="0"/>
              <a:t>http</a:t>
            </a:r>
            <a:r>
              <a:rPr lang="en-US" sz="1400" dirty="0"/>
              <a:t>://www.cpeo.org/techtree/ttdescript/airspa.htm</a:t>
            </a:r>
            <a:endParaRPr lang="el-GR" sz="1400" dirty="0"/>
          </a:p>
        </p:txBody>
      </p:sp>
      <p:sp>
        <p:nvSpPr>
          <p:cNvPr id="6" name="Ορθογώνιο 5"/>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
        <p:nvSpPr>
          <p:cNvPr id="2" name="Ορθογώνιο 1"/>
          <p:cNvSpPr/>
          <p:nvPr/>
        </p:nvSpPr>
        <p:spPr>
          <a:xfrm>
            <a:off x="420450" y="1012086"/>
            <a:ext cx="1702325" cy="461665"/>
          </a:xfrm>
          <a:prstGeom prst="rect">
            <a:avLst/>
          </a:prstGeom>
        </p:spPr>
        <p:txBody>
          <a:bodyPr wrap="none">
            <a:spAutoFit/>
          </a:bodyPr>
          <a:lstStyle/>
          <a:p>
            <a:pPr algn="just"/>
            <a:r>
              <a:rPr lang="el-GR" sz="2400" b="1" dirty="0" err="1">
                <a:solidFill>
                  <a:srgbClr val="002060"/>
                </a:solidFill>
              </a:rPr>
              <a:t>Air</a:t>
            </a:r>
            <a:r>
              <a:rPr lang="el-GR" sz="2400" b="1" dirty="0">
                <a:solidFill>
                  <a:srgbClr val="002060"/>
                </a:solidFill>
              </a:rPr>
              <a:t> </a:t>
            </a:r>
            <a:r>
              <a:rPr lang="el-GR" sz="2400" b="1" dirty="0" err="1">
                <a:solidFill>
                  <a:srgbClr val="002060"/>
                </a:solidFill>
              </a:rPr>
              <a:t>sparging</a:t>
            </a:r>
            <a:endParaRPr lang="el-GR" sz="2400" b="1" dirty="0">
              <a:solidFill>
                <a:srgbClr val="002060"/>
              </a:solidFill>
            </a:endParaRPr>
          </a:p>
        </p:txBody>
      </p:sp>
    </p:spTree>
    <p:extLst>
      <p:ext uri="{BB962C8B-B14F-4D97-AF65-F5344CB8AC3E}">
        <p14:creationId xmlns:p14="http://schemas.microsoft.com/office/powerpoint/2010/main" val="38138120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90013" y="404664"/>
            <a:ext cx="1451231" cy="400110"/>
          </a:xfrm>
          <a:prstGeom prst="rect">
            <a:avLst/>
          </a:prstGeom>
        </p:spPr>
        <p:txBody>
          <a:bodyPr wrap="none">
            <a:spAutoFit/>
          </a:bodyPr>
          <a:lstStyle/>
          <a:p>
            <a:pPr algn="just"/>
            <a:r>
              <a:rPr lang="el-GR" sz="2000" b="1" u="sng" dirty="0" err="1">
                <a:solidFill>
                  <a:srgbClr val="002060"/>
                </a:solidFill>
              </a:rPr>
              <a:t>Air</a:t>
            </a:r>
            <a:r>
              <a:rPr lang="el-GR" sz="2000" b="1" u="sng" dirty="0">
                <a:solidFill>
                  <a:srgbClr val="002060"/>
                </a:solidFill>
              </a:rPr>
              <a:t> </a:t>
            </a:r>
            <a:r>
              <a:rPr lang="el-GR" sz="2000" b="1" u="sng" dirty="0" err="1">
                <a:solidFill>
                  <a:srgbClr val="002060"/>
                </a:solidFill>
              </a:rPr>
              <a:t>sparging</a:t>
            </a:r>
            <a:endParaRPr lang="el-GR" sz="2000" b="1" u="sng" dirty="0">
              <a:solidFill>
                <a:srgbClr val="00206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773996"/>
            <a:ext cx="7443494" cy="5024358"/>
          </a:xfrm>
          <a:prstGeom prst="rect">
            <a:avLst/>
          </a:prstGeom>
        </p:spPr>
      </p:pic>
      <p:sp>
        <p:nvSpPr>
          <p:cNvPr id="6" name="Ορθογώνιο 5"/>
          <p:cNvSpPr/>
          <p:nvPr/>
        </p:nvSpPr>
        <p:spPr>
          <a:xfrm>
            <a:off x="971600" y="6237312"/>
            <a:ext cx="6390456"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://employees.oneonta.edu/vislovt/mgp/excavation/air%20sparging.htm</a:t>
            </a:r>
            <a:endParaRPr lang="el-GR" sz="1400" dirty="0">
              <a:solidFill>
                <a:srgbClr val="002060"/>
              </a:solidFill>
            </a:endParaRPr>
          </a:p>
        </p:txBody>
      </p:sp>
      <p:sp>
        <p:nvSpPr>
          <p:cNvPr id="7" name="Ορθογώνιο 6"/>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3318630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476672"/>
            <a:ext cx="8856984" cy="549381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lnSpc>
                <a:spcPct val="150000"/>
              </a:lnSpc>
              <a:buFont typeface="Arial" panose="020B0604020202020204" pitchFamily="34" charset="0"/>
              <a:buChar char="•"/>
            </a:pPr>
            <a:r>
              <a:rPr lang="en-US" dirty="0" smtClean="0"/>
              <a:t>Water </a:t>
            </a:r>
            <a:r>
              <a:rPr lang="en-US" dirty="0"/>
              <a:t>resources are sources of water that are useful or </a:t>
            </a:r>
            <a:r>
              <a:rPr lang="en-US" i="1" dirty="0"/>
              <a:t>potentially</a:t>
            </a:r>
            <a:r>
              <a:rPr lang="en-US" dirty="0"/>
              <a:t> useful to humans</a:t>
            </a:r>
            <a:r>
              <a:rPr lang="en-US" dirty="0" smtClean="0"/>
              <a:t>.</a:t>
            </a:r>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r>
              <a:rPr lang="en-US" dirty="0" smtClean="0"/>
              <a:t>Water </a:t>
            </a:r>
            <a:r>
              <a:rPr lang="en-US" dirty="0"/>
              <a:t>is </a:t>
            </a:r>
            <a:r>
              <a:rPr lang="en-US" b="1" dirty="0"/>
              <a:t>essential</a:t>
            </a:r>
            <a:r>
              <a:rPr lang="en-US" dirty="0"/>
              <a:t> for maintaining an adequate </a:t>
            </a:r>
            <a:r>
              <a:rPr lang="en-US" b="1" dirty="0"/>
              <a:t>food supply </a:t>
            </a:r>
            <a:r>
              <a:rPr lang="en-US" dirty="0"/>
              <a:t>and a productive </a:t>
            </a:r>
            <a:r>
              <a:rPr lang="en-US" b="1" dirty="0"/>
              <a:t>environment</a:t>
            </a:r>
            <a:r>
              <a:rPr lang="en-US" dirty="0"/>
              <a:t> for the human population and for other animals, plants, and microbes worldwide. </a:t>
            </a:r>
            <a:endParaRPr lang="en-US" dirty="0" smtClean="0"/>
          </a:p>
          <a:p>
            <a:pPr marL="285750" indent="-285750" algn="just">
              <a:lnSpc>
                <a:spcPct val="150000"/>
              </a:lnSpc>
              <a:buFont typeface="Arial" panose="020B0604020202020204" pitchFamily="34" charset="0"/>
              <a:buChar char="•"/>
            </a:pPr>
            <a:endParaRPr lang="el-GR" dirty="0" smtClean="0"/>
          </a:p>
          <a:p>
            <a:pPr marL="285750" indent="-285750" algn="just">
              <a:lnSpc>
                <a:spcPct val="150000"/>
              </a:lnSpc>
              <a:buFont typeface="Arial" panose="020B0604020202020204" pitchFamily="34" charset="0"/>
              <a:buChar char="•"/>
            </a:pPr>
            <a:r>
              <a:rPr lang="el-GR" dirty="0" err="1" smtClean="0"/>
              <a:t>The</a:t>
            </a:r>
            <a:r>
              <a:rPr lang="el-GR" dirty="0" smtClean="0"/>
              <a:t> </a:t>
            </a:r>
            <a:r>
              <a:rPr lang="el-GR" dirty="0" err="1" smtClean="0"/>
              <a:t>main</a:t>
            </a:r>
            <a:r>
              <a:rPr lang="el-GR" dirty="0" smtClean="0"/>
              <a:t> </a:t>
            </a:r>
            <a:r>
              <a:rPr lang="en-US" dirty="0" smtClean="0"/>
              <a:t>uses </a:t>
            </a:r>
            <a:r>
              <a:rPr lang="en-US" dirty="0"/>
              <a:t>of water include </a:t>
            </a:r>
            <a:r>
              <a:rPr lang="en-US" b="1" dirty="0"/>
              <a:t>agricultural, industrial, household, recreational and environmental</a:t>
            </a:r>
            <a:r>
              <a:rPr lang="en-US" dirty="0"/>
              <a:t> </a:t>
            </a:r>
            <a:r>
              <a:rPr lang="en-US" dirty="0" smtClean="0"/>
              <a:t>activities, all of which </a:t>
            </a:r>
            <a:r>
              <a:rPr lang="el-GR" dirty="0" err="1" smtClean="0"/>
              <a:t>require</a:t>
            </a:r>
            <a:r>
              <a:rPr lang="el-GR" dirty="0" smtClean="0"/>
              <a:t> f</a:t>
            </a:r>
            <a:r>
              <a:rPr lang="en-US" dirty="0" err="1" smtClean="0"/>
              <a:t>resh</a:t>
            </a:r>
            <a:r>
              <a:rPr lang="en-US" dirty="0" smtClean="0"/>
              <a:t> </a:t>
            </a:r>
            <a:r>
              <a:rPr lang="en-US" dirty="0"/>
              <a:t>water</a:t>
            </a:r>
            <a:r>
              <a:rPr lang="en-US" dirty="0" smtClean="0"/>
              <a:t>.</a:t>
            </a:r>
          </a:p>
          <a:p>
            <a:pPr marL="285750" indent="-285750" algn="just">
              <a:lnSpc>
                <a:spcPct val="150000"/>
              </a:lnSpc>
              <a:buFont typeface="Arial" panose="020B0604020202020204" pitchFamily="34" charset="0"/>
              <a:buChar char="•"/>
            </a:pPr>
            <a:endParaRPr lang="en-US" dirty="0"/>
          </a:p>
          <a:p>
            <a:pPr marL="285750" indent="-285750" algn="just">
              <a:lnSpc>
                <a:spcPct val="150000"/>
              </a:lnSpc>
              <a:buFont typeface="Arial" panose="020B0604020202020204" pitchFamily="34" charset="0"/>
              <a:buChar char="•"/>
            </a:pPr>
            <a:r>
              <a:rPr lang="en-US" dirty="0" smtClean="0"/>
              <a:t>Only </a:t>
            </a:r>
            <a:r>
              <a:rPr lang="en-US" dirty="0"/>
              <a:t>2.5% of </a:t>
            </a:r>
            <a:r>
              <a:rPr lang="en-US" dirty="0" smtClean="0"/>
              <a:t>the water </a:t>
            </a:r>
            <a:r>
              <a:rPr lang="en-US" dirty="0"/>
              <a:t>on the Earth is fresh water, </a:t>
            </a:r>
            <a:r>
              <a:rPr lang="en-US" dirty="0" smtClean="0"/>
              <a:t>2/3 of which is </a:t>
            </a:r>
            <a:r>
              <a:rPr lang="en-US" dirty="0"/>
              <a:t>frozen in glaciers and polar ice </a:t>
            </a:r>
            <a:r>
              <a:rPr lang="en-US" dirty="0" smtClean="0"/>
              <a:t>caps</a:t>
            </a:r>
            <a:r>
              <a:rPr lang="el-GR" dirty="0" smtClean="0"/>
              <a:t> </a:t>
            </a:r>
            <a:r>
              <a:rPr lang="el-GR" b="1" dirty="0" smtClean="0"/>
              <a:t>(</a:t>
            </a:r>
            <a:r>
              <a:rPr lang="el-GR" b="1" dirty="0" err="1" smtClean="0"/>
              <a:t>see</a:t>
            </a:r>
            <a:r>
              <a:rPr lang="el-GR" b="1" dirty="0" smtClean="0"/>
              <a:t> water </a:t>
            </a:r>
            <a:r>
              <a:rPr lang="el-GR" b="1" dirty="0" err="1" smtClean="0"/>
              <a:t>proportions</a:t>
            </a:r>
            <a:r>
              <a:rPr lang="el-GR" b="1" dirty="0" smtClean="0"/>
              <a:t> on </a:t>
            </a:r>
            <a:r>
              <a:rPr lang="el-GR" b="1" dirty="0" err="1" smtClean="0"/>
              <a:t>earth</a:t>
            </a:r>
            <a:r>
              <a:rPr lang="el-GR" b="1" dirty="0" smtClean="0"/>
              <a:t> </a:t>
            </a:r>
            <a:r>
              <a:rPr lang="el-GR" b="1" dirty="0" err="1" smtClean="0"/>
              <a:t>in</a:t>
            </a:r>
            <a:r>
              <a:rPr lang="el-GR" b="1" dirty="0" smtClean="0"/>
              <a:t> </a:t>
            </a:r>
            <a:r>
              <a:rPr lang="el-GR" b="1" dirty="0" err="1" smtClean="0"/>
              <a:t>the</a:t>
            </a:r>
            <a:r>
              <a:rPr lang="el-GR" b="1" dirty="0" smtClean="0"/>
              <a:t> </a:t>
            </a:r>
            <a:r>
              <a:rPr lang="el-GR" b="1" dirty="0" err="1" smtClean="0"/>
              <a:t>next</a:t>
            </a:r>
            <a:r>
              <a:rPr lang="el-GR" b="1" dirty="0" smtClean="0"/>
              <a:t> </a:t>
            </a:r>
            <a:r>
              <a:rPr lang="el-GR" b="1" dirty="0" err="1" smtClean="0"/>
              <a:t>slide</a:t>
            </a:r>
            <a:r>
              <a:rPr lang="el-GR" b="1" dirty="0" smtClean="0"/>
              <a:t>)</a:t>
            </a:r>
          </a:p>
        </p:txBody>
      </p:sp>
      <p:sp>
        <p:nvSpPr>
          <p:cNvPr id="5" name="Ορθογώνιο 4"/>
          <p:cNvSpPr/>
          <p:nvPr/>
        </p:nvSpPr>
        <p:spPr>
          <a:xfrm>
            <a:off x="395536" y="6021288"/>
            <a:ext cx="8568952" cy="738664"/>
          </a:xfrm>
          <a:prstGeom prst="rect">
            <a:avLst/>
          </a:prstGeom>
        </p:spPr>
        <p:txBody>
          <a:bodyPr wrap="square">
            <a:spAutoFit/>
          </a:bodyPr>
          <a:lstStyle/>
          <a:p>
            <a:pPr algn="just"/>
            <a:r>
              <a:rPr lang="en-US" sz="1400" dirty="0">
                <a:solidFill>
                  <a:srgbClr val="002060"/>
                </a:solidFill>
              </a:rPr>
              <a:t>David </a:t>
            </a:r>
            <a:r>
              <a:rPr lang="en-US" sz="1400" dirty="0" smtClean="0">
                <a:solidFill>
                  <a:srgbClr val="002060"/>
                </a:solidFill>
              </a:rPr>
              <a:t>Pimentel</a:t>
            </a:r>
            <a:r>
              <a:rPr lang="el-GR" sz="1400" dirty="0" smtClean="0">
                <a:solidFill>
                  <a:srgbClr val="002060"/>
                </a:solidFill>
              </a:rPr>
              <a:t>, </a:t>
            </a:r>
            <a:r>
              <a:rPr lang="en-US" sz="1400" dirty="0" smtClean="0">
                <a:solidFill>
                  <a:srgbClr val="002060"/>
                </a:solidFill>
              </a:rPr>
              <a:t>Bonnie Berger</a:t>
            </a:r>
            <a:r>
              <a:rPr lang="el-GR" sz="1400" dirty="0" smtClean="0">
                <a:solidFill>
                  <a:srgbClr val="002060"/>
                </a:solidFill>
              </a:rPr>
              <a:t>, </a:t>
            </a:r>
            <a:r>
              <a:rPr lang="en-US" sz="1400" dirty="0" smtClean="0">
                <a:solidFill>
                  <a:srgbClr val="002060"/>
                </a:solidFill>
              </a:rPr>
              <a:t>David Filiberto</a:t>
            </a:r>
            <a:r>
              <a:rPr lang="el-GR" sz="1400" dirty="0" smtClean="0">
                <a:solidFill>
                  <a:srgbClr val="002060"/>
                </a:solidFill>
              </a:rPr>
              <a:t>, </a:t>
            </a:r>
            <a:r>
              <a:rPr lang="en-US" sz="1400" dirty="0" smtClean="0">
                <a:solidFill>
                  <a:srgbClr val="002060"/>
                </a:solidFill>
              </a:rPr>
              <a:t>Michelle Newton</a:t>
            </a:r>
            <a:r>
              <a:rPr lang="el-GR" sz="1400" dirty="0" smtClean="0">
                <a:solidFill>
                  <a:srgbClr val="002060"/>
                </a:solidFill>
              </a:rPr>
              <a:t>, </a:t>
            </a:r>
            <a:r>
              <a:rPr lang="en-US" sz="1400" dirty="0" smtClean="0">
                <a:solidFill>
                  <a:srgbClr val="002060"/>
                </a:solidFill>
              </a:rPr>
              <a:t>Benjamin Wolfe</a:t>
            </a:r>
            <a:r>
              <a:rPr lang="el-GR" sz="1400" dirty="0" smtClean="0">
                <a:solidFill>
                  <a:srgbClr val="002060"/>
                </a:solidFill>
              </a:rPr>
              <a:t>, </a:t>
            </a:r>
            <a:r>
              <a:rPr lang="en-US" sz="1400" dirty="0" smtClean="0">
                <a:solidFill>
                  <a:srgbClr val="002060"/>
                </a:solidFill>
              </a:rPr>
              <a:t>Elizabeth </a:t>
            </a:r>
            <a:r>
              <a:rPr lang="en-US" sz="1400" dirty="0" err="1" smtClean="0">
                <a:solidFill>
                  <a:srgbClr val="002060"/>
                </a:solidFill>
              </a:rPr>
              <a:t>Karabinakis</a:t>
            </a:r>
            <a:r>
              <a:rPr lang="el-GR" sz="1400" dirty="0" smtClean="0">
                <a:solidFill>
                  <a:srgbClr val="002060"/>
                </a:solidFill>
              </a:rPr>
              <a:t>, </a:t>
            </a:r>
            <a:r>
              <a:rPr lang="en-US" sz="1400" dirty="0" smtClean="0">
                <a:solidFill>
                  <a:srgbClr val="002060"/>
                </a:solidFill>
              </a:rPr>
              <a:t>Steven Clark</a:t>
            </a:r>
            <a:r>
              <a:rPr lang="el-GR" sz="1400" dirty="0" smtClean="0">
                <a:solidFill>
                  <a:srgbClr val="002060"/>
                </a:solidFill>
              </a:rPr>
              <a:t>, </a:t>
            </a:r>
            <a:r>
              <a:rPr lang="en-US" sz="1400" dirty="0" smtClean="0">
                <a:solidFill>
                  <a:srgbClr val="002060"/>
                </a:solidFill>
              </a:rPr>
              <a:t>Elaine Poon</a:t>
            </a:r>
            <a:r>
              <a:rPr lang="el-GR" sz="1400" dirty="0" smtClean="0">
                <a:solidFill>
                  <a:srgbClr val="002060"/>
                </a:solidFill>
              </a:rPr>
              <a:t>, </a:t>
            </a:r>
            <a:r>
              <a:rPr lang="en-US" sz="1400" dirty="0" smtClean="0">
                <a:solidFill>
                  <a:srgbClr val="002060"/>
                </a:solidFill>
              </a:rPr>
              <a:t>Elizabeth </a:t>
            </a:r>
            <a:r>
              <a:rPr lang="en-US" sz="1400" dirty="0" err="1" smtClean="0">
                <a:solidFill>
                  <a:srgbClr val="002060"/>
                </a:solidFill>
              </a:rPr>
              <a:t>Abbett</a:t>
            </a:r>
            <a:r>
              <a:rPr lang="el-GR" sz="1400" dirty="0" smtClean="0">
                <a:solidFill>
                  <a:srgbClr val="002060"/>
                </a:solidFill>
              </a:rPr>
              <a:t>, </a:t>
            </a:r>
            <a:r>
              <a:rPr lang="en-US" sz="1400" dirty="0" err="1" smtClean="0">
                <a:solidFill>
                  <a:srgbClr val="002060"/>
                </a:solidFill>
              </a:rPr>
              <a:t>Sudha</a:t>
            </a:r>
            <a:r>
              <a:rPr lang="en-US" sz="1400" dirty="0" smtClean="0">
                <a:solidFill>
                  <a:srgbClr val="002060"/>
                </a:solidFill>
              </a:rPr>
              <a:t> </a:t>
            </a:r>
            <a:r>
              <a:rPr lang="en-US" sz="1400" dirty="0" err="1" smtClean="0">
                <a:solidFill>
                  <a:srgbClr val="002060"/>
                </a:solidFill>
              </a:rPr>
              <a:t>Nandagopal</a:t>
            </a:r>
            <a:r>
              <a:rPr lang="el-GR" sz="1400" dirty="0" smtClean="0">
                <a:solidFill>
                  <a:srgbClr val="002060"/>
                </a:solidFill>
              </a:rPr>
              <a:t>. </a:t>
            </a:r>
            <a:r>
              <a:rPr lang="en-US" sz="1400" b="1" dirty="0">
                <a:solidFill>
                  <a:srgbClr val="002060"/>
                </a:solidFill>
              </a:rPr>
              <a:t>Water Resources: Agricultural and Environmental </a:t>
            </a:r>
            <a:r>
              <a:rPr lang="en-US" sz="1400" b="1" dirty="0" smtClean="0">
                <a:solidFill>
                  <a:srgbClr val="002060"/>
                </a:solidFill>
              </a:rPr>
              <a:t>Issues</a:t>
            </a:r>
            <a:r>
              <a:rPr lang="el-GR" sz="1400" b="1" dirty="0" smtClean="0">
                <a:solidFill>
                  <a:srgbClr val="002060"/>
                </a:solidFill>
              </a:rPr>
              <a:t>. </a:t>
            </a:r>
            <a:r>
              <a:rPr lang="es-ES" sz="1400" dirty="0" err="1">
                <a:solidFill>
                  <a:srgbClr val="002060"/>
                </a:solidFill>
              </a:rPr>
              <a:t>BioScience</a:t>
            </a:r>
            <a:r>
              <a:rPr lang="es-ES" sz="1400" dirty="0">
                <a:solidFill>
                  <a:srgbClr val="002060"/>
                </a:solidFill>
              </a:rPr>
              <a:t> (2004) 54 (10): 909-918</a:t>
            </a:r>
            <a:r>
              <a:rPr lang="es-ES" sz="1400" dirty="0" smtClean="0">
                <a:solidFill>
                  <a:srgbClr val="002060"/>
                </a:solidFill>
              </a:rPr>
              <a:t>.</a:t>
            </a:r>
            <a:endParaRPr lang="en-US" sz="1400" b="1" dirty="0">
              <a:solidFill>
                <a:srgbClr val="002060"/>
              </a:solidFill>
            </a:endParaRPr>
          </a:p>
        </p:txBody>
      </p:sp>
      <p:sp>
        <p:nvSpPr>
          <p:cNvPr id="2" name="TextBox 1"/>
          <p:cNvSpPr txBox="1"/>
          <p:nvPr/>
        </p:nvSpPr>
        <p:spPr>
          <a:xfrm>
            <a:off x="611560" y="44624"/>
            <a:ext cx="6408712" cy="461665"/>
          </a:xfrm>
          <a:prstGeom prst="rect">
            <a:avLst/>
          </a:prstGeom>
          <a:noFill/>
        </p:spPr>
        <p:txBody>
          <a:bodyPr wrap="square" rtlCol="0">
            <a:spAutoFit/>
          </a:bodyPr>
          <a:lstStyle/>
          <a:p>
            <a:pPr marL="285750" indent="-285750">
              <a:buFont typeface="Wingdings" pitchFamily="2" charset="2"/>
              <a:buChar char="ü"/>
            </a:pPr>
            <a:r>
              <a:rPr lang="el-GR" sz="2400" b="1" u="sng" dirty="0" err="1">
                <a:solidFill>
                  <a:srgbClr val="002060"/>
                </a:solidFill>
              </a:rPr>
              <a:t>What</a:t>
            </a:r>
            <a:r>
              <a:rPr lang="el-GR" sz="2400" b="1" u="sng" dirty="0">
                <a:solidFill>
                  <a:srgbClr val="002060"/>
                </a:solidFill>
              </a:rPr>
              <a:t> </a:t>
            </a:r>
            <a:r>
              <a:rPr lang="el-GR" sz="2400" b="1" u="sng" dirty="0" err="1">
                <a:solidFill>
                  <a:srgbClr val="002060"/>
                </a:solidFill>
              </a:rPr>
              <a:t>are</a:t>
            </a:r>
            <a:r>
              <a:rPr lang="el-GR" sz="2400" b="1" u="sng" dirty="0">
                <a:solidFill>
                  <a:srgbClr val="002060"/>
                </a:solidFill>
              </a:rPr>
              <a:t> </a:t>
            </a:r>
            <a:r>
              <a:rPr lang="el-GR" sz="2400" b="1" u="sng" dirty="0" err="1">
                <a:solidFill>
                  <a:srgbClr val="002060"/>
                </a:solidFill>
              </a:rPr>
              <a:t>the</a:t>
            </a:r>
            <a:r>
              <a:rPr lang="el-GR" sz="2400" b="1" u="sng" dirty="0">
                <a:solidFill>
                  <a:srgbClr val="002060"/>
                </a:solidFill>
              </a:rPr>
              <a:t> water resources</a:t>
            </a:r>
            <a:r>
              <a:rPr lang="el-GR" sz="2400" b="1" u="sng" dirty="0" smtClean="0">
                <a:solidFill>
                  <a:srgbClr val="002060"/>
                </a:solidFill>
              </a:rPr>
              <a:t>?</a:t>
            </a:r>
            <a:endParaRPr lang="en-US" sz="2400" b="1" u="sng" dirty="0">
              <a:solidFill>
                <a:srgbClr val="002060"/>
              </a:solidFill>
            </a:endParaRPr>
          </a:p>
        </p:txBody>
      </p:sp>
    </p:spTree>
    <p:extLst>
      <p:ext uri="{BB962C8B-B14F-4D97-AF65-F5344CB8AC3E}">
        <p14:creationId xmlns:p14="http://schemas.microsoft.com/office/powerpoint/2010/main" val="4152373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64466" y="404664"/>
            <a:ext cx="1702325" cy="461665"/>
          </a:xfrm>
          <a:prstGeom prst="rect">
            <a:avLst/>
          </a:prstGeom>
        </p:spPr>
        <p:txBody>
          <a:bodyPr wrap="none">
            <a:spAutoFit/>
          </a:bodyPr>
          <a:lstStyle/>
          <a:p>
            <a:pPr algn="just"/>
            <a:r>
              <a:rPr lang="el-GR" sz="2400" b="1" dirty="0" err="1">
                <a:solidFill>
                  <a:srgbClr val="002060"/>
                </a:solidFill>
              </a:rPr>
              <a:t>Air</a:t>
            </a:r>
            <a:r>
              <a:rPr lang="el-GR" sz="2400" b="1" dirty="0">
                <a:solidFill>
                  <a:srgbClr val="002060"/>
                </a:solidFill>
              </a:rPr>
              <a:t> </a:t>
            </a:r>
            <a:r>
              <a:rPr lang="el-GR" sz="2400" b="1" dirty="0" err="1">
                <a:solidFill>
                  <a:srgbClr val="002060"/>
                </a:solidFill>
              </a:rPr>
              <a:t>sparging</a:t>
            </a:r>
            <a:endParaRPr lang="el-GR" sz="2400" b="1" dirty="0">
              <a:solidFill>
                <a:srgbClr val="002060"/>
              </a:solidFill>
            </a:endParaRPr>
          </a:p>
        </p:txBody>
      </p:sp>
      <p:sp>
        <p:nvSpPr>
          <p:cNvPr id="5" name="Ορθογώνιο 4"/>
          <p:cNvSpPr/>
          <p:nvPr/>
        </p:nvSpPr>
        <p:spPr>
          <a:xfrm>
            <a:off x="251520" y="4941168"/>
            <a:ext cx="8568952" cy="1631216"/>
          </a:xfrm>
          <a:prstGeom prst="rect">
            <a:avLst/>
          </a:prstGeom>
        </p:spPr>
        <p:txBody>
          <a:bodyPr wrap="square">
            <a:spAutoFit/>
          </a:bodyPr>
          <a:lstStyle/>
          <a:p>
            <a:pPr algn="just"/>
            <a:r>
              <a:rPr lang="en-US" sz="2000" b="1" dirty="0">
                <a:solidFill>
                  <a:srgbClr val="002060"/>
                </a:solidFill>
              </a:rPr>
              <a:t>Air is bubbled under pressure, and the bubbles search ways to rise in the aquifer. The tighter the aquifer (for example, clay), the harder it is for the bubbles to move. Thus, </a:t>
            </a:r>
            <a:r>
              <a:rPr lang="en-US" sz="2000" b="1" dirty="0" err="1">
                <a:solidFill>
                  <a:srgbClr val="002060"/>
                </a:solidFill>
              </a:rPr>
              <a:t>sparging</a:t>
            </a:r>
            <a:r>
              <a:rPr lang="en-US" sz="2000" b="1" dirty="0">
                <a:solidFill>
                  <a:srgbClr val="002060"/>
                </a:solidFill>
              </a:rPr>
              <a:t> works best with loose aquifers. Various combinations of sand, gravel, silt, and clay make for loose aquifers. Solid layers of clay and silt make aquifers tight.</a:t>
            </a:r>
            <a:endParaRPr lang="el-GR" sz="2000" b="1" dirty="0">
              <a:solidFill>
                <a:srgbClr val="002060"/>
              </a:solidFill>
            </a:endParaRPr>
          </a:p>
        </p:txBody>
      </p:sp>
      <p:sp>
        <p:nvSpPr>
          <p:cNvPr id="6" name="Ορθογώνιο 5"/>
          <p:cNvSpPr/>
          <p:nvPr/>
        </p:nvSpPr>
        <p:spPr>
          <a:xfrm>
            <a:off x="1187624" y="6505599"/>
            <a:ext cx="7272808"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://www.amiadini.com/NewsletterArchive/130204-NL202/envEnl-202.html</a:t>
            </a:r>
            <a:endParaRPr lang="el-GR" sz="1400" dirty="0">
              <a:solidFill>
                <a:srgbClr val="002060"/>
              </a:solidFill>
            </a:endParaRPr>
          </a:p>
        </p:txBody>
      </p:sp>
      <p:pic>
        <p:nvPicPr>
          <p:cNvPr id="7" name="Εικόνα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12" y="869638"/>
            <a:ext cx="5999284" cy="3999522"/>
          </a:xfrm>
          <a:prstGeom prst="rect">
            <a:avLst/>
          </a:prstGeom>
        </p:spPr>
      </p:pic>
      <p:sp>
        <p:nvSpPr>
          <p:cNvPr id="8" name="Ορθογώνιο 7"/>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3218901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87524" y="1340768"/>
            <a:ext cx="8640960" cy="2862322"/>
          </a:xfrm>
          <a:prstGeom prst="rect">
            <a:avLst/>
          </a:prstGeom>
          <a:solidFill>
            <a:schemeClr val="bg1"/>
          </a:solidFill>
        </p:spPr>
        <p:txBody>
          <a:bodyPr wrap="square">
            <a:spAutoFit/>
          </a:bodyPr>
          <a:lstStyle/>
          <a:p>
            <a:pPr algn="just"/>
            <a:r>
              <a:rPr lang="en-US" sz="2000" b="1" dirty="0" smtClean="0">
                <a:solidFill>
                  <a:srgbClr val="002060"/>
                </a:solidFill>
              </a:rPr>
              <a:t>In </a:t>
            </a:r>
            <a:r>
              <a:rPr lang="en-US" sz="2000" b="1" dirty="0">
                <a:solidFill>
                  <a:srgbClr val="002060"/>
                </a:solidFill>
              </a:rPr>
              <a:t>situ </a:t>
            </a:r>
            <a:r>
              <a:rPr lang="en-US" sz="2000" b="1" dirty="0" smtClean="0">
                <a:solidFill>
                  <a:srgbClr val="002060"/>
                </a:solidFill>
              </a:rPr>
              <a:t>bioremediation</a:t>
            </a:r>
            <a:r>
              <a:rPr lang="el-GR" sz="2000" b="1" dirty="0" smtClean="0">
                <a:solidFill>
                  <a:srgbClr val="002060"/>
                </a:solidFill>
              </a:rPr>
              <a:t> </a:t>
            </a:r>
            <a:r>
              <a:rPr lang="en-US" sz="2000" b="1" dirty="0" smtClean="0">
                <a:solidFill>
                  <a:srgbClr val="002060"/>
                </a:solidFill>
              </a:rPr>
              <a:t>(</a:t>
            </a:r>
            <a:r>
              <a:rPr lang="en-US" sz="2000" b="1" dirty="0">
                <a:solidFill>
                  <a:srgbClr val="002060"/>
                </a:solidFill>
              </a:rPr>
              <a:t>ISB</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of </a:t>
            </a:r>
            <a:r>
              <a:rPr lang="en-US" sz="2000" b="1" dirty="0">
                <a:solidFill>
                  <a:srgbClr val="002060"/>
                </a:solidFill>
              </a:rPr>
              <a:t>groundwater involves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encouragement of</a:t>
            </a:r>
            <a:r>
              <a:rPr lang="el-GR" sz="2000" b="1" dirty="0" smtClean="0">
                <a:solidFill>
                  <a:srgbClr val="002060"/>
                </a:solidFill>
              </a:rPr>
              <a:t> </a:t>
            </a:r>
            <a:r>
              <a:rPr lang="en-US" sz="2000" b="1" dirty="0" smtClean="0">
                <a:solidFill>
                  <a:srgbClr val="002060"/>
                </a:solidFill>
              </a:rPr>
              <a:t>indigenous </a:t>
            </a:r>
            <a:endParaRPr lang="en-US" sz="2000" b="1" dirty="0">
              <a:solidFill>
                <a:srgbClr val="002060"/>
              </a:solidFill>
            </a:endParaRPr>
          </a:p>
          <a:p>
            <a:pPr algn="just"/>
            <a:r>
              <a:rPr lang="en-US" sz="2000" b="1" dirty="0" smtClean="0">
                <a:solidFill>
                  <a:srgbClr val="002060"/>
                </a:solidFill>
              </a:rPr>
              <a:t>Bacterial</a:t>
            </a:r>
            <a:r>
              <a:rPr lang="el-GR" sz="2000" b="1" dirty="0" smtClean="0">
                <a:solidFill>
                  <a:srgbClr val="002060"/>
                </a:solidFill>
              </a:rPr>
              <a:t> </a:t>
            </a:r>
            <a:r>
              <a:rPr lang="en-US" sz="2000" b="1" dirty="0" smtClean="0">
                <a:solidFill>
                  <a:srgbClr val="002060"/>
                </a:solidFill>
              </a:rPr>
              <a:t>populations </a:t>
            </a:r>
            <a:r>
              <a:rPr lang="en-US" sz="2000" b="1" dirty="0">
                <a:solidFill>
                  <a:srgbClr val="002060"/>
                </a:solidFill>
              </a:rPr>
              <a:t>to metabolize target contaminants through the addition of various </a:t>
            </a:r>
            <a:r>
              <a:rPr lang="en-US" sz="2000" b="1" dirty="0" smtClean="0">
                <a:solidFill>
                  <a:srgbClr val="002060"/>
                </a:solidFill>
              </a:rPr>
              <a:t>amendments</a:t>
            </a:r>
            <a:r>
              <a:rPr lang="el-GR" sz="2000" b="1" dirty="0" smtClean="0">
                <a:solidFill>
                  <a:srgbClr val="002060"/>
                </a:solidFill>
              </a:rPr>
              <a:t> </a:t>
            </a:r>
            <a:r>
              <a:rPr lang="en-US" sz="2000" b="1" dirty="0" smtClean="0">
                <a:solidFill>
                  <a:srgbClr val="002060"/>
                </a:solidFill>
              </a:rPr>
              <a:t>(</a:t>
            </a:r>
            <a:r>
              <a:rPr lang="en-US" sz="2000" b="1" dirty="0" err="1">
                <a:solidFill>
                  <a:srgbClr val="002060"/>
                </a:solidFill>
              </a:rPr>
              <a:t>biostimulation</a:t>
            </a:r>
            <a:r>
              <a:rPr lang="en-US" sz="2000" b="1" dirty="0">
                <a:solidFill>
                  <a:srgbClr val="002060"/>
                </a:solidFill>
              </a:rPr>
              <a:t>) to the subsurface environment</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In </a:t>
            </a:r>
            <a:r>
              <a:rPr lang="en-US" sz="2000" b="1" dirty="0">
                <a:solidFill>
                  <a:srgbClr val="002060"/>
                </a:solidFill>
              </a:rPr>
              <a:t>addition to amendments, select strains of bacteria </a:t>
            </a:r>
            <a:r>
              <a:rPr lang="en-US" sz="2000" b="1" dirty="0" smtClean="0">
                <a:solidFill>
                  <a:srgbClr val="002060"/>
                </a:solidFill>
              </a:rPr>
              <a:t>may </a:t>
            </a:r>
            <a:r>
              <a:rPr lang="en-US" sz="2000" b="1" dirty="0">
                <a:solidFill>
                  <a:srgbClr val="002060"/>
                </a:solidFill>
              </a:rPr>
              <a:t>be added to the subsurface to help treat </a:t>
            </a:r>
            <a:r>
              <a:rPr lang="en-US" sz="2000" b="1" dirty="0" smtClean="0">
                <a:solidFill>
                  <a:srgbClr val="002060"/>
                </a:solidFill>
              </a:rPr>
              <a:t>some </a:t>
            </a:r>
            <a:r>
              <a:rPr lang="en-US" sz="2000" b="1" dirty="0">
                <a:solidFill>
                  <a:srgbClr val="002060"/>
                </a:solidFill>
              </a:rPr>
              <a:t>sites (</a:t>
            </a:r>
            <a:r>
              <a:rPr lang="en-US" sz="2000" b="1" dirty="0" err="1">
                <a:solidFill>
                  <a:srgbClr val="002060"/>
                </a:solidFill>
              </a:rPr>
              <a:t>bioaugmentation</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Bacteria </a:t>
            </a:r>
            <a:r>
              <a:rPr lang="en-US" sz="2000" b="1" dirty="0">
                <a:solidFill>
                  <a:srgbClr val="002060"/>
                </a:solidFill>
              </a:rPr>
              <a:t>perform coupled </a:t>
            </a:r>
            <a:r>
              <a:rPr lang="en-US" sz="2000" b="1" dirty="0" smtClean="0">
                <a:solidFill>
                  <a:srgbClr val="002060"/>
                </a:solidFill>
              </a:rPr>
              <a:t>oxidation/reduction </a:t>
            </a:r>
            <a:r>
              <a:rPr lang="en-US" sz="2000" b="1" dirty="0">
                <a:solidFill>
                  <a:srgbClr val="002060"/>
                </a:solidFill>
              </a:rPr>
              <a:t>(redox) reactions to live, and bioremediation exploits these reactions to remove </a:t>
            </a:r>
            <a:r>
              <a:rPr lang="en-US" sz="2000" b="1" dirty="0" smtClean="0">
                <a:solidFill>
                  <a:srgbClr val="002060"/>
                </a:solidFill>
              </a:rPr>
              <a:t>contaminants </a:t>
            </a:r>
            <a:r>
              <a:rPr lang="en-US" sz="2000" b="1" dirty="0">
                <a:solidFill>
                  <a:srgbClr val="002060"/>
                </a:solidFill>
              </a:rPr>
              <a:t>from contaminated </a:t>
            </a:r>
          </a:p>
          <a:p>
            <a:pPr algn="just"/>
            <a:r>
              <a:rPr lang="en-US" sz="2000" b="1" dirty="0">
                <a:solidFill>
                  <a:srgbClr val="002060"/>
                </a:solidFill>
              </a:rPr>
              <a:t>media (soil, air, or groundwater). </a:t>
            </a:r>
          </a:p>
        </p:txBody>
      </p:sp>
      <p:sp>
        <p:nvSpPr>
          <p:cNvPr id="3" name="Ορθογώνιο 2"/>
          <p:cNvSpPr/>
          <p:nvPr/>
        </p:nvSpPr>
        <p:spPr>
          <a:xfrm>
            <a:off x="467544" y="5904323"/>
            <a:ext cx="8280920" cy="738664"/>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hlinkClick r:id="rId2"/>
              </a:rPr>
              <a:t>https</a:t>
            </a:r>
            <a:r>
              <a:rPr lang="en-US" sz="1400" dirty="0">
                <a:solidFill>
                  <a:srgbClr val="002060"/>
                </a:solidFill>
                <a:hlinkClick r:id="rId2"/>
              </a:rPr>
              <a:t>://</a:t>
            </a:r>
            <a:r>
              <a:rPr lang="en-US" sz="1400" dirty="0" smtClean="0">
                <a:solidFill>
                  <a:srgbClr val="002060"/>
                </a:solidFill>
                <a:hlinkClick r:id="rId2"/>
              </a:rPr>
              <a:t>clu-in.org/download/remed/introductiontoinsitubioremediationofgroundwater_dec2013.pdf</a:t>
            </a:r>
            <a:endParaRPr lang="el-GR" sz="1400" dirty="0" smtClean="0">
              <a:solidFill>
                <a:srgbClr val="002060"/>
              </a:solidFill>
            </a:endParaRPr>
          </a:p>
          <a:p>
            <a:r>
              <a:rPr lang="el-GR" sz="1400" dirty="0" err="1" smtClean="0">
                <a:solidFill>
                  <a:srgbClr val="002060"/>
                </a:solidFill>
              </a:rPr>
              <a:t>Introduction</a:t>
            </a:r>
            <a:r>
              <a:rPr lang="el-GR" sz="1400" dirty="0" smtClean="0">
                <a:solidFill>
                  <a:srgbClr val="002060"/>
                </a:solidFill>
              </a:rPr>
              <a:t> </a:t>
            </a:r>
            <a:r>
              <a:rPr lang="el-GR" sz="1400" dirty="0" err="1" smtClean="0">
                <a:solidFill>
                  <a:srgbClr val="002060"/>
                </a:solidFill>
              </a:rPr>
              <a:t>to</a:t>
            </a:r>
            <a:r>
              <a:rPr lang="el-GR" sz="1400" dirty="0" smtClean="0">
                <a:solidFill>
                  <a:srgbClr val="002060"/>
                </a:solidFill>
              </a:rPr>
              <a:t> </a:t>
            </a:r>
            <a:r>
              <a:rPr lang="el-GR" sz="1400" dirty="0" err="1" smtClean="0">
                <a:solidFill>
                  <a:srgbClr val="002060"/>
                </a:solidFill>
              </a:rPr>
              <a:t>in</a:t>
            </a:r>
            <a:r>
              <a:rPr lang="el-GR" sz="1400" dirty="0" smtClean="0">
                <a:solidFill>
                  <a:srgbClr val="002060"/>
                </a:solidFill>
              </a:rPr>
              <a:t> </a:t>
            </a:r>
            <a:r>
              <a:rPr lang="el-GR" sz="1400" dirty="0" err="1" smtClean="0">
                <a:solidFill>
                  <a:srgbClr val="002060"/>
                </a:solidFill>
              </a:rPr>
              <a:t>situ</a:t>
            </a:r>
            <a:r>
              <a:rPr lang="el-GR" sz="1400" dirty="0" smtClean="0">
                <a:solidFill>
                  <a:srgbClr val="002060"/>
                </a:solidFill>
              </a:rPr>
              <a:t> </a:t>
            </a:r>
            <a:r>
              <a:rPr lang="el-GR" sz="1400" dirty="0" err="1" smtClean="0">
                <a:solidFill>
                  <a:srgbClr val="002060"/>
                </a:solidFill>
              </a:rPr>
              <a:t>bioremediation</a:t>
            </a:r>
            <a:r>
              <a:rPr lang="el-GR" sz="1400" dirty="0" smtClean="0">
                <a:solidFill>
                  <a:srgbClr val="002060"/>
                </a:solidFill>
              </a:rPr>
              <a:t> of </a:t>
            </a:r>
            <a:r>
              <a:rPr lang="el-GR" sz="1400" dirty="0" err="1" smtClean="0">
                <a:solidFill>
                  <a:srgbClr val="002060"/>
                </a:solidFill>
              </a:rPr>
              <a:t>groundwater</a:t>
            </a:r>
            <a:r>
              <a:rPr lang="el-GR" sz="1400" dirty="0" smtClean="0">
                <a:solidFill>
                  <a:srgbClr val="002060"/>
                </a:solidFill>
              </a:rPr>
              <a:t>, Office of </a:t>
            </a:r>
            <a:r>
              <a:rPr lang="el-GR" sz="1400" dirty="0" err="1" smtClean="0">
                <a:solidFill>
                  <a:srgbClr val="002060"/>
                </a:solidFill>
              </a:rPr>
              <a:t>Solid</a:t>
            </a:r>
            <a:r>
              <a:rPr lang="el-GR" sz="1400" dirty="0" smtClean="0">
                <a:solidFill>
                  <a:srgbClr val="002060"/>
                </a:solidFill>
              </a:rPr>
              <a:t> </a:t>
            </a:r>
            <a:r>
              <a:rPr lang="el-GR" sz="1400" dirty="0" err="1" smtClean="0">
                <a:solidFill>
                  <a:srgbClr val="002060"/>
                </a:solidFill>
              </a:rPr>
              <a:t>waste</a:t>
            </a:r>
            <a:r>
              <a:rPr lang="el-GR" sz="1400" dirty="0" smtClean="0">
                <a:solidFill>
                  <a:srgbClr val="002060"/>
                </a:solidFill>
              </a:rPr>
              <a:t> </a:t>
            </a:r>
            <a:r>
              <a:rPr lang="el-GR" sz="1400" dirty="0" err="1" smtClean="0">
                <a:solidFill>
                  <a:srgbClr val="002060"/>
                </a:solidFill>
              </a:rPr>
              <a:t>and</a:t>
            </a:r>
            <a:r>
              <a:rPr lang="el-GR" sz="1400" dirty="0" smtClean="0">
                <a:solidFill>
                  <a:srgbClr val="002060"/>
                </a:solidFill>
              </a:rPr>
              <a:t> </a:t>
            </a:r>
            <a:r>
              <a:rPr lang="el-GR" sz="1400" dirty="0" err="1" smtClean="0">
                <a:solidFill>
                  <a:srgbClr val="002060"/>
                </a:solidFill>
              </a:rPr>
              <a:t>Emergency</a:t>
            </a:r>
            <a:r>
              <a:rPr lang="el-GR" sz="1400" dirty="0" smtClean="0">
                <a:solidFill>
                  <a:srgbClr val="002060"/>
                </a:solidFill>
              </a:rPr>
              <a:t> </a:t>
            </a:r>
            <a:r>
              <a:rPr lang="el-GR" sz="1400" dirty="0" err="1" smtClean="0">
                <a:solidFill>
                  <a:srgbClr val="002060"/>
                </a:solidFill>
              </a:rPr>
              <a:t>Response</a:t>
            </a:r>
            <a:r>
              <a:rPr lang="el-GR" sz="1400" dirty="0" smtClean="0">
                <a:solidFill>
                  <a:srgbClr val="002060"/>
                </a:solidFill>
              </a:rPr>
              <a:t>, EPA-542-R-13-018, </a:t>
            </a:r>
            <a:r>
              <a:rPr lang="el-GR" sz="1400" dirty="0" err="1" smtClean="0">
                <a:solidFill>
                  <a:srgbClr val="002060"/>
                </a:solidFill>
              </a:rPr>
              <a:t>December</a:t>
            </a:r>
            <a:r>
              <a:rPr lang="el-GR" sz="1400" dirty="0" smtClean="0">
                <a:solidFill>
                  <a:srgbClr val="002060"/>
                </a:solidFill>
              </a:rPr>
              <a:t> 2013</a:t>
            </a:r>
            <a:endParaRPr lang="el-GR" sz="1400" dirty="0">
              <a:solidFill>
                <a:srgbClr val="002060"/>
              </a:solidFill>
            </a:endParaRPr>
          </a:p>
        </p:txBody>
      </p:sp>
      <p:sp>
        <p:nvSpPr>
          <p:cNvPr id="4" name="Ορθογώνιο 3"/>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
        <p:nvSpPr>
          <p:cNvPr id="5" name="Ορθογώνιο 4"/>
          <p:cNvSpPr/>
          <p:nvPr/>
        </p:nvSpPr>
        <p:spPr>
          <a:xfrm>
            <a:off x="138867" y="755412"/>
            <a:ext cx="3933193" cy="461665"/>
          </a:xfrm>
          <a:prstGeom prst="rect">
            <a:avLst/>
          </a:prstGeom>
        </p:spPr>
        <p:txBody>
          <a:bodyPr wrap="none">
            <a:spAutoFit/>
          </a:bodyPr>
          <a:lstStyle/>
          <a:p>
            <a:pPr algn="just"/>
            <a:r>
              <a:rPr lang="el-GR" sz="2400" b="1" dirty="0" err="1">
                <a:solidFill>
                  <a:srgbClr val="002060"/>
                </a:solidFill>
              </a:rPr>
              <a:t>Groundwater</a:t>
            </a:r>
            <a:r>
              <a:rPr lang="el-GR" sz="2400" b="1" dirty="0">
                <a:solidFill>
                  <a:srgbClr val="002060"/>
                </a:solidFill>
              </a:rPr>
              <a:t> </a:t>
            </a:r>
            <a:r>
              <a:rPr lang="el-GR" sz="2400" b="1" dirty="0" err="1">
                <a:solidFill>
                  <a:srgbClr val="002060"/>
                </a:solidFill>
              </a:rPr>
              <a:t>bioremediation</a:t>
            </a:r>
            <a:endParaRPr lang="el-GR" sz="2400" b="1" dirty="0">
              <a:solidFill>
                <a:srgbClr val="002060"/>
              </a:solidFill>
            </a:endParaRPr>
          </a:p>
        </p:txBody>
      </p:sp>
    </p:spTree>
    <p:extLst>
      <p:ext uri="{BB962C8B-B14F-4D97-AF65-F5344CB8AC3E}">
        <p14:creationId xmlns:p14="http://schemas.microsoft.com/office/powerpoint/2010/main" val="1524788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475656" y="6237312"/>
            <a:ext cx="6030416"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://followgreenliving.com/cleaning-planet-bioremediation/</a:t>
            </a:r>
            <a:endParaRPr lang="el-GR" sz="1400" dirty="0">
              <a:solidFill>
                <a:srgbClr val="002060"/>
              </a:solidFill>
            </a:endParaRPr>
          </a:p>
        </p:txBody>
      </p:sp>
      <p:sp>
        <p:nvSpPr>
          <p:cNvPr id="3" name="Ορθογώνιο 2"/>
          <p:cNvSpPr/>
          <p:nvPr/>
        </p:nvSpPr>
        <p:spPr>
          <a:xfrm>
            <a:off x="66859" y="404664"/>
            <a:ext cx="3933193" cy="461665"/>
          </a:xfrm>
          <a:prstGeom prst="rect">
            <a:avLst/>
          </a:prstGeom>
        </p:spPr>
        <p:txBody>
          <a:bodyPr wrap="none">
            <a:spAutoFit/>
          </a:bodyPr>
          <a:lstStyle/>
          <a:p>
            <a:pPr algn="just"/>
            <a:r>
              <a:rPr lang="el-GR" sz="2400" b="1" dirty="0" err="1">
                <a:solidFill>
                  <a:srgbClr val="002060"/>
                </a:solidFill>
              </a:rPr>
              <a:t>Groundwater</a:t>
            </a:r>
            <a:r>
              <a:rPr lang="el-GR" sz="2400" b="1" dirty="0">
                <a:solidFill>
                  <a:srgbClr val="002060"/>
                </a:solidFill>
              </a:rPr>
              <a:t> </a:t>
            </a:r>
            <a:r>
              <a:rPr lang="el-GR" sz="2400" b="1" dirty="0" err="1">
                <a:solidFill>
                  <a:srgbClr val="002060"/>
                </a:solidFill>
              </a:rPr>
              <a:t>bioremediation</a:t>
            </a:r>
            <a:endParaRPr lang="el-GR" sz="2400" b="1" dirty="0">
              <a:solidFill>
                <a:srgbClr val="00206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905120"/>
            <a:ext cx="7796932" cy="4756128"/>
          </a:xfrm>
          <a:prstGeom prst="rect">
            <a:avLst/>
          </a:prstGeom>
        </p:spPr>
      </p:pic>
      <p:sp>
        <p:nvSpPr>
          <p:cNvPr id="5" name="Ορθογώνιο 4"/>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1527152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55303" y="493835"/>
            <a:ext cx="3933193" cy="461665"/>
          </a:xfrm>
          <a:prstGeom prst="rect">
            <a:avLst/>
          </a:prstGeom>
        </p:spPr>
        <p:txBody>
          <a:bodyPr wrap="none">
            <a:spAutoFit/>
          </a:bodyPr>
          <a:lstStyle/>
          <a:p>
            <a:pPr algn="just"/>
            <a:r>
              <a:rPr lang="el-GR" sz="2400" b="1" dirty="0" err="1">
                <a:solidFill>
                  <a:srgbClr val="002060"/>
                </a:solidFill>
              </a:rPr>
              <a:t>Groundwater</a:t>
            </a:r>
            <a:r>
              <a:rPr lang="el-GR" sz="2400" b="1" dirty="0">
                <a:solidFill>
                  <a:srgbClr val="002060"/>
                </a:solidFill>
              </a:rPr>
              <a:t> </a:t>
            </a:r>
            <a:r>
              <a:rPr lang="el-GR" sz="2400" b="1" dirty="0" err="1">
                <a:solidFill>
                  <a:srgbClr val="002060"/>
                </a:solidFill>
              </a:rPr>
              <a:t>bioremediation</a:t>
            </a:r>
            <a:endParaRPr lang="el-GR" sz="2400" b="1" dirty="0">
              <a:solidFill>
                <a:srgbClr val="002060"/>
              </a:solidFill>
            </a:endParaRPr>
          </a:p>
        </p:txBody>
      </p:sp>
      <p:sp>
        <p:nvSpPr>
          <p:cNvPr id="3" name="Ορθογώνιο 2"/>
          <p:cNvSpPr/>
          <p:nvPr/>
        </p:nvSpPr>
        <p:spPr>
          <a:xfrm>
            <a:off x="1475656" y="6391200"/>
            <a:ext cx="6030416"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://followgreenliving.com/cleaning-planet-bioremediation/</a:t>
            </a:r>
            <a:endParaRPr lang="el-GR" sz="1400" dirty="0">
              <a:solidFill>
                <a:srgbClr val="002060"/>
              </a:solidFill>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02" y="942577"/>
            <a:ext cx="7592923" cy="5112568"/>
          </a:xfrm>
          <a:prstGeom prst="rect">
            <a:avLst/>
          </a:prstGeom>
        </p:spPr>
      </p:pic>
      <p:sp>
        <p:nvSpPr>
          <p:cNvPr id="6" name="TextBox 5"/>
          <p:cNvSpPr txBox="1"/>
          <p:nvPr/>
        </p:nvSpPr>
        <p:spPr>
          <a:xfrm>
            <a:off x="3362350" y="5902009"/>
            <a:ext cx="2257028" cy="369332"/>
          </a:xfrm>
          <a:prstGeom prst="rect">
            <a:avLst/>
          </a:prstGeom>
          <a:noFill/>
        </p:spPr>
        <p:txBody>
          <a:bodyPr wrap="none" rtlCol="0">
            <a:spAutoFit/>
          </a:bodyPr>
          <a:lstStyle/>
          <a:p>
            <a:r>
              <a:rPr lang="el-GR" dirty="0" err="1" smtClean="0">
                <a:solidFill>
                  <a:srgbClr val="002060"/>
                </a:solidFill>
              </a:rPr>
              <a:t>In</a:t>
            </a:r>
            <a:r>
              <a:rPr lang="el-GR" dirty="0" smtClean="0">
                <a:solidFill>
                  <a:srgbClr val="002060"/>
                </a:solidFill>
              </a:rPr>
              <a:t> </a:t>
            </a:r>
            <a:r>
              <a:rPr lang="el-GR" dirty="0" err="1" smtClean="0">
                <a:solidFill>
                  <a:srgbClr val="002060"/>
                </a:solidFill>
              </a:rPr>
              <a:t>situ</a:t>
            </a:r>
            <a:r>
              <a:rPr lang="el-GR" dirty="0" smtClean="0">
                <a:solidFill>
                  <a:srgbClr val="002060"/>
                </a:solidFill>
              </a:rPr>
              <a:t> </a:t>
            </a:r>
            <a:r>
              <a:rPr lang="el-GR" dirty="0" err="1" smtClean="0">
                <a:solidFill>
                  <a:srgbClr val="002060"/>
                </a:solidFill>
              </a:rPr>
              <a:t>bioremediation</a:t>
            </a:r>
            <a:endParaRPr lang="el-GR" dirty="0">
              <a:solidFill>
                <a:srgbClr val="002060"/>
              </a:solidFill>
            </a:endParaRPr>
          </a:p>
        </p:txBody>
      </p:sp>
      <p:sp>
        <p:nvSpPr>
          <p:cNvPr id="7" name="Ορθογώνιο 6"/>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31921968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418348" y="1340768"/>
            <a:ext cx="8280920" cy="3170099"/>
          </a:xfrm>
          <a:prstGeom prst="rect">
            <a:avLst/>
          </a:prstGeom>
        </p:spPr>
        <p:txBody>
          <a:bodyPr wrap="square">
            <a:spAutoFit/>
          </a:bodyPr>
          <a:lstStyle/>
          <a:p>
            <a:pPr algn="just"/>
            <a:r>
              <a:rPr lang="el-GR" sz="2000" b="1" dirty="0" smtClean="0">
                <a:solidFill>
                  <a:srgbClr val="002060"/>
                </a:solidFill>
              </a:rPr>
              <a:t>G</a:t>
            </a:r>
            <a:r>
              <a:rPr lang="en-US" sz="2000" b="1" dirty="0" err="1" smtClean="0">
                <a:solidFill>
                  <a:srgbClr val="002060"/>
                </a:solidFill>
              </a:rPr>
              <a:t>roundwater</a:t>
            </a:r>
            <a:r>
              <a:rPr lang="en-US" sz="2000" b="1" dirty="0" smtClean="0">
                <a:solidFill>
                  <a:srgbClr val="002060"/>
                </a:solidFill>
              </a:rPr>
              <a:t> </a:t>
            </a:r>
            <a:r>
              <a:rPr lang="en-US" sz="2000" b="1" dirty="0">
                <a:solidFill>
                  <a:srgbClr val="002060"/>
                </a:solidFill>
              </a:rPr>
              <a:t>can get contaminated with heavy </a:t>
            </a:r>
            <a:r>
              <a:rPr lang="en-US" sz="2000" b="1" dirty="0" smtClean="0">
                <a:solidFill>
                  <a:srgbClr val="002060"/>
                </a:solidFill>
              </a:rPr>
              <a:t>metals</a:t>
            </a:r>
            <a:r>
              <a:rPr lang="el-GR" sz="2000" b="1" dirty="0" smtClean="0">
                <a:solidFill>
                  <a:srgbClr val="002060"/>
                </a:solidFill>
              </a:rPr>
              <a:t> </a:t>
            </a:r>
            <a:r>
              <a:rPr lang="en-US" sz="2000" b="1" dirty="0" smtClean="0">
                <a:solidFill>
                  <a:srgbClr val="002060"/>
                </a:solidFill>
              </a:rPr>
              <a:t>from land</a:t>
            </a:r>
            <a:r>
              <a:rPr lang="el-GR" sz="2000" b="1" dirty="0" smtClean="0">
                <a:solidFill>
                  <a:srgbClr val="002060"/>
                </a:solidFill>
              </a:rPr>
              <a:t> </a:t>
            </a:r>
            <a:r>
              <a:rPr lang="en-US" sz="2000" b="1" dirty="0" smtClean="0">
                <a:solidFill>
                  <a:srgbClr val="002060"/>
                </a:solidFill>
              </a:rPr>
              <a:t>fill </a:t>
            </a:r>
            <a:r>
              <a:rPr lang="en-US" sz="2000" b="1" dirty="0">
                <a:solidFill>
                  <a:srgbClr val="002060"/>
                </a:solidFill>
              </a:rPr>
              <a:t>leachate, sewage, leachate from mine tailings, </a:t>
            </a:r>
            <a:r>
              <a:rPr lang="en-US" sz="2000" b="1" dirty="0" smtClean="0">
                <a:solidFill>
                  <a:srgbClr val="002060"/>
                </a:solidFill>
              </a:rPr>
              <a:t>deep-well </a:t>
            </a:r>
            <a:r>
              <a:rPr lang="en-US" sz="2000" b="1" dirty="0">
                <a:solidFill>
                  <a:srgbClr val="002060"/>
                </a:solidFill>
              </a:rPr>
              <a:t>disposal of liquid wastes, seepage from industrial </a:t>
            </a:r>
            <a:r>
              <a:rPr lang="en-US" sz="2000" b="1" dirty="0" smtClean="0">
                <a:solidFill>
                  <a:srgbClr val="002060"/>
                </a:solidFill>
              </a:rPr>
              <a:t>waste</a:t>
            </a:r>
            <a:r>
              <a:rPr lang="el-GR" sz="2000" b="1" dirty="0" smtClean="0">
                <a:solidFill>
                  <a:srgbClr val="002060"/>
                </a:solidFill>
              </a:rPr>
              <a:t> </a:t>
            </a:r>
            <a:r>
              <a:rPr lang="en-US" sz="2000" b="1" dirty="0" smtClean="0">
                <a:solidFill>
                  <a:srgbClr val="002060"/>
                </a:solidFill>
              </a:rPr>
              <a:t>lagoons </a:t>
            </a:r>
            <a:r>
              <a:rPr lang="en-US" sz="2000" b="1" dirty="0">
                <a:solidFill>
                  <a:srgbClr val="002060"/>
                </a:solidFill>
              </a:rPr>
              <a:t>or from industrial spills and </a:t>
            </a:r>
            <a:r>
              <a:rPr lang="en-US" sz="2000" b="1" dirty="0" smtClean="0">
                <a:solidFill>
                  <a:srgbClr val="002060"/>
                </a:solidFill>
              </a:rPr>
              <a:t>leaks</a:t>
            </a:r>
            <a:r>
              <a:rPr lang="el-GR" sz="2000" b="1" dirty="0" smtClean="0">
                <a:solidFill>
                  <a:srgbClr val="002060"/>
                </a:solidFill>
              </a:rPr>
              <a:t>.</a:t>
            </a:r>
          </a:p>
          <a:p>
            <a:pPr algn="just"/>
            <a:r>
              <a:rPr lang="en-US" sz="2000" b="1" dirty="0">
                <a:solidFill>
                  <a:srgbClr val="002060"/>
                </a:solidFill>
              </a:rPr>
              <a:t>When a direct current </a:t>
            </a:r>
            <a:r>
              <a:rPr lang="en-US" sz="2000" b="1" dirty="0" smtClean="0">
                <a:solidFill>
                  <a:srgbClr val="002060"/>
                </a:solidFill>
              </a:rPr>
              <a:t>electrical</a:t>
            </a:r>
            <a:r>
              <a:rPr lang="el-GR" sz="2000" b="1" dirty="0" smtClean="0">
                <a:solidFill>
                  <a:srgbClr val="002060"/>
                </a:solidFill>
              </a:rPr>
              <a:t> </a:t>
            </a:r>
            <a:r>
              <a:rPr lang="en-US" sz="2000" b="1" dirty="0" smtClean="0">
                <a:solidFill>
                  <a:srgbClr val="002060"/>
                </a:solidFill>
              </a:rPr>
              <a:t>field </a:t>
            </a:r>
            <a:r>
              <a:rPr lang="en-US" sz="2000" b="1" dirty="0">
                <a:solidFill>
                  <a:srgbClr val="002060"/>
                </a:solidFill>
              </a:rPr>
              <a:t>is applied across a </a:t>
            </a:r>
            <a:r>
              <a:rPr lang="en-US" sz="2000" b="1" dirty="0" smtClean="0">
                <a:solidFill>
                  <a:srgbClr val="002060"/>
                </a:solidFill>
              </a:rPr>
              <a:t>wet</a:t>
            </a:r>
            <a:r>
              <a:rPr lang="el-GR" sz="2000" b="1" dirty="0" smtClean="0">
                <a:solidFill>
                  <a:srgbClr val="002060"/>
                </a:solidFill>
              </a:rPr>
              <a:t> </a:t>
            </a:r>
            <a:r>
              <a:rPr lang="en-US" sz="2000" b="1" dirty="0" smtClean="0">
                <a:solidFill>
                  <a:srgbClr val="002060"/>
                </a:solidFill>
              </a:rPr>
              <a:t>mass </a:t>
            </a:r>
            <a:r>
              <a:rPr lang="en-US" sz="2000" b="1" dirty="0">
                <a:solidFill>
                  <a:srgbClr val="002060"/>
                </a:solidFill>
              </a:rPr>
              <a:t>of contaminated soil, the migration of non-ionic </a:t>
            </a:r>
            <a:r>
              <a:rPr lang="en-US" sz="2000" b="1" dirty="0" smtClean="0">
                <a:solidFill>
                  <a:srgbClr val="002060"/>
                </a:solidFill>
              </a:rPr>
              <a:t>pore</a:t>
            </a:r>
            <a:r>
              <a:rPr lang="el-GR" sz="2000" b="1" dirty="0" smtClean="0">
                <a:solidFill>
                  <a:srgbClr val="002060"/>
                </a:solidFill>
              </a:rPr>
              <a:t> </a:t>
            </a:r>
            <a:r>
              <a:rPr lang="en-US" sz="2000" b="1" dirty="0" smtClean="0">
                <a:solidFill>
                  <a:srgbClr val="002060"/>
                </a:solidFill>
              </a:rPr>
              <a:t>fluids by</a:t>
            </a:r>
            <a:r>
              <a:rPr lang="el-GR" sz="2000" b="1" dirty="0" smtClean="0">
                <a:solidFill>
                  <a:srgbClr val="002060"/>
                </a:solidFill>
              </a:rPr>
              <a:t> </a:t>
            </a:r>
            <a:r>
              <a:rPr lang="en-US" sz="2000" b="1" dirty="0" smtClean="0">
                <a:solidFill>
                  <a:srgbClr val="002060"/>
                </a:solidFill>
              </a:rPr>
              <a:t>electro-osmosis </a:t>
            </a:r>
            <a:r>
              <a:rPr lang="en-US" sz="2000" b="1" dirty="0">
                <a:solidFill>
                  <a:srgbClr val="002060"/>
                </a:solidFill>
              </a:rPr>
              <a:t>and the ionic migration of dissolved ions </a:t>
            </a:r>
            <a:r>
              <a:rPr lang="en-US" sz="2000" b="1" dirty="0" smtClean="0">
                <a:solidFill>
                  <a:srgbClr val="002060"/>
                </a:solidFill>
              </a:rPr>
              <a:t>towards</a:t>
            </a:r>
            <a:r>
              <a:rPr lang="el-GR" sz="2000" b="1" dirty="0" smtClean="0">
                <a:solidFill>
                  <a:srgbClr val="002060"/>
                </a:solidFill>
              </a:rPr>
              <a:t> </a:t>
            </a:r>
            <a:r>
              <a:rPr lang="en-US" sz="2000" b="1" dirty="0" smtClean="0">
                <a:solidFill>
                  <a:srgbClr val="002060"/>
                </a:solidFill>
              </a:rPr>
              <a:t>the </a:t>
            </a:r>
            <a:r>
              <a:rPr lang="en-US" sz="2000" b="1" dirty="0">
                <a:solidFill>
                  <a:srgbClr val="002060"/>
                </a:solidFill>
              </a:rPr>
              <a:t>electrodes take place. Combining these two removal </a:t>
            </a:r>
            <a:r>
              <a:rPr lang="el-GR" sz="2000" b="1" dirty="0" smtClean="0">
                <a:solidFill>
                  <a:srgbClr val="002060"/>
                </a:solidFill>
              </a:rPr>
              <a:t>m</a:t>
            </a:r>
            <a:r>
              <a:rPr lang="en-US" sz="2000" b="1" dirty="0" err="1" smtClean="0">
                <a:solidFill>
                  <a:srgbClr val="002060"/>
                </a:solidFill>
              </a:rPr>
              <a:t>echanisms</a:t>
            </a:r>
            <a:r>
              <a:rPr lang="en-US" sz="2000" b="1" dirty="0" smtClean="0">
                <a:solidFill>
                  <a:srgbClr val="002060"/>
                </a:solidFill>
              </a:rPr>
              <a:t> </a:t>
            </a:r>
            <a:r>
              <a:rPr lang="en-US" sz="2000" b="1" dirty="0">
                <a:solidFill>
                  <a:srgbClr val="002060"/>
                </a:solidFill>
              </a:rPr>
              <a:t>result in the </a:t>
            </a:r>
            <a:r>
              <a:rPr lang="en-US" sz="2000" b="1" dirty="0" err="1">
                <a:solidFill>
                  <a:srgbClr val="002060"/>
                </a:solidFill>
              </a:rPr>
              <a:t>electrokinetic</a:t>
            </a:r>
            <a:r>
              <a:rPr lang="en-US" sz="2000" b="1" dirty="0">
                <a:solidFill>
                  <a:srgbClr val="002060"/>
                </a:solidFill>
              </a:rPr>
              <a:t> extraction of metal </a:t>
            </a:r>
            <a:r>
              <a:rPr lang="en-US" sz="2000" b="1" dirty="0" smtClean="0">
                <a:solidFill>
                  <a:srgbClr val="002060"/>
                </a:solidFill>
              </a:rPr>
              <a:t>contaminants</a:t>
            </a:r>
            <a:r>
              <a:rPr lang="el-GR" sz="2000" b="1" dirty="0" smtClean="0">
                <a:solidFill>
                  <a:srgbClr val="002060"/>
                </a:solidFill>
              </a:rPr>
              <a:t> </a:t>
            </a:r>
            <a:r>
              <a:rPr lang="en-US" sz="2000" b="1" dirty="0" smtClean="0">
                <a:solidFill>
                  <a:srgbClr val="002060"/>
                </a:solidFill>
              </a:rPr>
              <a:t>from </a:t>
            </a:r>
            <a:r>
              <a:rPr lang="en-US" sz="2000" b="1" dirty="0">
                <a:solidFill>
                  <a:srgbClr val="002060"/>
                </a:solidFill>
              </a:rPr>
              <a:t>soils </a:t>
            </a:r>
            <a:r>
              <a:rPr lang="en-US" sz="2000" b="1" dirty="0" smtClean="0">
                <a:solidFill>
                  <a:srgbClr val="002060"/>
                </a:solidFill>
              </a:rPr>
              <a:t>(</a:t>
            </a:r>
            <a:r>
              <a:rPr lang="en-US" sz="2000" b="1" dirty="0" err="1" smtClean="0">
                <a:solidFill>
                  <a:srgbClr val="002060"/>
                </a:solidFill>
              </a:rPr>
              <a:t>Lestan</a:t>
            </a:r>
            <a:r>
              <a:rPr lang="en-US" sz="2000" b="1" dirty="0">
                <a:solidFill>
                  <a:srgbClr val="002060"/>
                </a:solidFill>
              </a:rPr>
              <a:t>, </a:t>
            </a:r>
            <a:r>
              <a:rPr lang="en-US" sz="2000" b="1" dirty="0" smtClean="0">
                <a:solidFill>
                  <a:srgbClr val="002060"/>
                </a:solidFill>
              </a:rPr>
              <a:t>2008)</a:t>
            </a:r>
            <a:endParaRPr lang="en-US" sz="2000" b="1" dirty="0">
              <a:solidFill>
                <a:srgbClr val="002060"/>
              </a:solidFill>
            </a:endParaRPr>
          </a:p>
          <a:p>
            <a:pPr algn="just"/>
            <a:endParaRPr lang="en-US" sz="2000" b="1" dirty="0">
              <a:solidFill>
                <a:srgbClr val="002060"/>
              </a:solidFill>
            </a:endParaRPr>
          </a:p>
        </p:txBody>
      </p:sp>
      <p:sp>
        <p:nvSpPr>
          <p:cNvPr id="3" name="Ορθογώνιο 2"/>
          <p:cNvSpPr/>
          <p:nvPr/>
        </p:nvSpPr>
        <p:spPr>
          <a:xfrm>
            <a:off x="683568" y="4826675"/>
            <a:ext cx="7750480" cy="2031325"/>
          </a:xfrm>
          <a:prstGeom prst="rect">
            <a:avLst/>
          </a:prstGeom>
        </p:spPr>
        <p:txBody>
          <a:bodyPr wrap="square">
            <a:spAutoFit/>
          </a:bodyPr>
          <a:lstStyle/>
          <a:p>
            <a:pPr algn="just"/>
            <a:r>
              <a:rPr lang="el-GR" sz="1400" dirty="0" err="1" smtClean="0">
                <a:solidFill>
                  <a:srgbClr val="002060"/>
                </a:solidFill>
              </a:rPr>
              <a:t>Source</a:t>
            </a:r>
            <a:r>
              <a:rPr lang="el-GR" sz="1400" dirty="0" smtClean="0">
                <a:solidFill>
                  <a:srgbClr val="002060"/>
                </a:solidFill>
              </a:rPr>
              <a:t>: </a:t>
            </a:r>
            <a:r>
              <a:rPr lang="en-US" sz="1400" dirty="0" err="1" smtClean="0">
                <a:solidFill>
                  <a:srgbClr val="002060"/>
                </a:solidFill>
              </a:rPr>
              <a:t>Lestan</a:t>
            </a:r>
            <a:r>
              <a:rPr lang="en-US" sz="1400" dirty="0">
                <a:solidFill>
                  <a:srgbClr val="002060"/>
                </a:solidFill>
              </a:rPr>
              <a:t>, D., Luo, C.-l., Li, X.-d., 2008. The use of chelating agents in the remediation </a:t>
            </a:r>
            <a:r>
              <a:rPr lang="en-US" sz="1400" dirty="0" smtClean="0">
                <a:solidFill>
                  <a:srgbClr val="002060"/>
                </a:solidFill>
              </a:rPr>
              <a:t>of</a:t>
            </a:r>
            <a:r>
              <a:rPr lang="el-GR" sz="1400" dirty="0" smtClean="0">
                <a:solidFill>
                  <a:srgbClr val="002060"/>
                </a:solidFill>
              </a:rPr>
              <a:t> </a:t>
            </a:r>
            <a:r>
              <a:rPr lang="en-US" sz="1400" dirty="0" smtClean="0">
                <a:solidFill>
                  <a:srgbClr val="002060"/>
                </a:solidFill>
              </a:rPr>
              <a:t>metal-contaminated </a:t>
            </a:r>
            <a:r>
              <a:rPr lang="en-US" sz="1400" dirty="0">
                <a:solidFill>
                  <a:srgbClr val="002060"/>
                </a:solidFill>
              </a:rPr>
              <a:t>soils: a review. Environmental Pollution 153, </a:t>
            </a:r>
            <a:r>
              <a:rPr lang="en-US" sz="1400" dirty="0" smtClean="0">
                <a:solidFill>
                  <a:srgbClr val="002060"/>
                </a:solidFill>
              </a:rPr>
              <a:t>3</a:t>
            </a:r>
            <a:r>
              <a:rPr lang="el-GR" sz="1400" dirty="0" smtClean="0">
                <a:solidFill>
                  <a:srgbClr val="002060"/>
                </a:solidFill>
              </a:rPr>
              <a:t> </a:t>
            </a:r>
            <a:r>
              <a:rPr lang="el-GR" sz="1400" dirty="0">
                <a:solidFill>
                  <a:srgbClr val="002060"/>
                </a:solidFill>
              </a:rPr>
              <a:t>-</a:t>
            </a:r>
            <a:r>
              <a:rPr lang="en-US" sz="1400" dirty="0" smtClean="0">
                <a:solidFill>
                  <a:srgbClr val="002060"/>
                </a:solidFill>
              </a:rPr>
              <a:t>13.</a:t>
            </a:r>
            <a:endParaRPr lang="el-GR" sz="1400" dirty="0" smtClean="0">
              <a:solidFill>
                <a:srgbClr val="002060"/>
              </a:solidFill>
            </a:endParaRPr>
          </a:p>
          <a:p>
            <a:r>
              <a:rPr lang="en-US" sz="1400" dirty="0" err="1">
                <a:solidFill>
                  <a:srgbClr val="002060"/>
                </a:solidFill>
              </a:rPr>
              <a:t>Evanko</a:t>
            </a:r>
            <a:r>
              <a:rPr lang="en-US" sz="1400" dirty="0">
                <a:solidFill>
                  <a:srgbClr val="002060"/>
                </a:solidFill>
              </a:rPr>
              <a:t>, C.R., </a:t>
            </a:r>
            <a:r>
              <a:rPr lang="en-US" sz="1400" dirty="0" err="1">
                <a:solidFill>
                  <a:srgbClr val="002060"/>
                </a:solidFill>
              </a:rPr>
              <a:t>Dzombak</a:t>
            </a:r>
            <a:r>
              <a:rPr lang="en-US" sz="1400" dirty="0">
                <a:solidFill>
                  <a:srgbClr val="002060"/>
                </a:solidFill>
              </a:rPr>
              <a:t>, D.A., 1997. Remediation of Metals-contaminated Soils </a:t>
            </a:r>
            <a:r>
              <a:rPr lang="en-US" sz="1400" dirty="0" smtClean="0">
                <a:solidFill>
                  <a:srgbClr val="002060"/>
                </a:solidFill>
              </a:rPr>
              <a:t>and</a:t>
            </a:r>
            <a:r>
              <a:rPr lang="el-GR" sz="1400" dirty="0" smtClean="0">
                <a:solidFill>
                  <a:srgbClr val="002060"/>
                </a:solidFill>
              </a:rPr>
              <a:t> </a:t>
            </a:r>
            <a:r>
              <a:rPr lang="en-US" sz="1400" dirty="0" smtClean="0">
                <a:solidFill>
                  <a:srgbClr val="002060"/>
                </a:solidFill>
              </a:rPr>
              <a:t>Groundwater</a:t>
            </a:r>
            <a:r>
              <a:rPr lang="en-US" sz="1400" dirty="0">
                <a:solidFill>
                  <a:srgbClr val="002060"/>
                </a:solidFill>
              </a:rPr>
              <a:t>, </a:t>
            </a:r>
            <a:r>
              <a:rPr lang="en-US" sz="1400" dirty="0" smtClean="0">
                <a:solidFill>
                  <a:srgbClr val="002060"/>
                </a:solidFill>
              </a:rPr>
              <a:t>Technology </a:t>
            </a:r>
            <a:r>
              <a:rPr lang="en-US" sz="1400" dirty="0">
                <a:solidFill>
                  <a:srgbClr val="002060"/>
                </a:solidFill>
              </a:rPr>
              <a:t>Evaluation Report, </a:t>
            </a:r>
            <a:r>
              <a:rPr lang="en-US" sz="1400" dirty="0" smtClean="0">
                <a:solidFill>
                  <a:srgbClr val="002060"/>
                </a:solidFill>
              </a:rPr>
              <a:t>TE-97</a:t>
            </a:r>
            <a:r>
              <a:rPr lang="el-GR" sz="1400" dirty="0" smtClean="0">
                <a:solidFill>
                  <a:srgbClr val="002060"/>
                </a:solidFill>
              </a:rPr>
              <a:t>-</a:t>
            </a:r>
            <a:r>
              <a:rPr lang="en-US" sz="1400" dirty="0" smtClean="0">
                <a:solidFill>
                  <a:srgbClr val="002060"/>
                </a:solidFill>
              </a:rPr>
              <a:t>01</a:t>
            </a:r>
            <a:r>
              <a:rPr lang="en-US" sz="1400" dirty="0">
                <a:solidFill>
                  <a:srgbClr val="002060"/>
                </a:solidFill>
              </a:rPr>
              <a:t>. Ground-Water </a:t>
            </a:r>
            <a:r>
              <a:rPr lang="en-US" sz="1400" dirty="0" smtClean="0">
                <a:solidFill>
                  <a:srgbClr val="002060"/>
                </a:solidFill>
              </a:rPr>
              <a:t>Remediation </a:t>
            </a:r>
            <a:r>
              <a:rPr lang="en-US" sz="1400" dirty="0">
                <a:solidFill>
                  <a:srgbClr val="002060"/>
                </a:solidFill>
              </a:rPr>
              <a:t>Technologies Analysis Center, Pittsburg, PA</a:t>
            </a:r>
            <a:r>
              <a:rPr lang="en-US" sz="1400" dirty="0" smtClean="0">
                <a:solidFill>
                  <a:srgbClr val="002060"/>
                </a:solidFill>
              </a:rPr>
              <a:t>.</a:t>
            </a:r>
            <a:endParaRPr lang="el-GR" sz="1400" dirty="0" smtClean="0">
              <a:solidFill>
                <a:srgbClr val="002060"/>
              </a:solidFill>
            </a:endParaRPr>
          </a:p>
          <a:p>
            <a:r>
              <a:rPr lang="en-US" sz="1400" dirty="0">
                <a:solidFill>
                  <a:srgbClr val="002060"/>
                </a:solidFill>
              </a:rPr>
              <a:t>M.A. </a:t>
            </a:r>
            <a:r>
              <a:rPr lang="en-US" sz="1400" dirty="0" err="1" smtClean="0">
                <a:solidFill>
                  <a:srgbClr val="002060"/>
                </a:solidFill>
              </a:rPr>
              <a:t>Hashim</a:t>
            </a:r>
            <a:r>
              <a:rPr lang="en-US" sz="1400" dirty="0" smtClean="0">
                <a:solidFill>
                  <a:srgbClr val="002060"/>
                </a:solidFill>
              </a:rPr>
              <a:t>,</a:t>
            </a:r>
            <a:r>
              <a:rPr lang="el-GR" sz="1400" dirty="0" smtClean="0">
                <a:solidFill>
                  <a:srgbClr val="002060"/>
                </a:solidFill>
              </a:rPr>
              <a:t> </a:t>
            </a:r>
            <a:r>
              <a:rPr lang="en-US" sz="1400" dirty="0" smtClean="0">
                <a:solidFill>
                  <a:srgbClr val="002060"/>
                </a:solidFill>
              </a:rPr>
              <a:t> </a:t>
            </a:r>
            <a:r>
              <a:rPr lang="en-US" sz="1400" dirty="0" err="1">
                <a:solidFill>
                  <a:srgbClr val="002060"/>
                </a:solidFill>
              </a:rPr>
              <a:t>Soumyadeep</a:t>
            </a:r>
            <a:r>
              <a:rPr lang="en-US" sz="1400" dirty="0">
                <a:solidFill>
                  <a:srgbClr val="002060"/>
                </a:solidFill>
              </a:rPr>
              <a:t> </a:t>
            </a:r>
            <a:r>
              <a:rPr lang="en-US" sz="1400" dirty="0" err="1" smtClean="0">
                <a:solidFill>
                  <a:srgbClr val="002060"/>
                </a:solidFill>
              </a:rPr>
              <a:t>Mukhopadhyay</a:t>
            </a:r>
            <a:r>
              <a:rPr lang="en-US" sz="1400" dirty="0" smtClean="0">
                <a:solidFill>
                  <a:srgbClr val="002060"/>
                </a:solidFill>
              </a:rPr>
              <a:t>,</a:t>
            </a:r>
            <a:r>
              <a:rPr lang="el-GR" sz="1400" dirty="0" smtClean="0">
                <a:solidFill>
                  <a:srgbClr val="002060"/>
                </a:solidFill>
              </a:rPr>
              <a:t> </a:t>
            </a:r>
            <a:r>
              <a:rPr lang="en-US" sz="1400" dirty="0" smtClean="0">
                <a:solidFill>
                  <a:srgbClr val="002060"/>
                </a:solidFill>
              </a:rPr>
              <a:t> </a:t>
            </a:r>
            <a:r>
              <a:rPr lang="en-US" sz="1400" dirty="0">
                <a:solidFill>
                  <a:srgbClr val="002060"/>
                </a:solidFill>
              </a:rPr>
              <a:t>Jaya Narayan </a:t>
            </a:r>
            <a:r>
              <a:rPr lang="en-US" sz="1400" dirty="0" err="1" smtClean="0">
                <a:solidFill>
                  <a:srgbClr val="002060"/>
                </a:solidFill>
              </a:rPr>
              <a:t>Sahu</a:t>
            </a:r>
            <a:r>
              <a:rPr lang="en-US" sz="1400" dirty="0" smtClean="0">
                <a:solidFill>
                  <a:srgbClr val="002060"/>
                </a:solidFill>
              </a:rPr>
              <a:t>,</a:t>
            </a:r>
            <a:r>
              <a:rPr lang="el-GR" sz="1400" dirty="0" smtClean="0">
                <a:solidFill>
                  <a:srgbClr val="002060"/>
                </a:solidFill>
              </a:rPr>
              <a:t> </a:t>
            </a:r>
            <a:r>
              <a:rPr lang="en-US" sz="1400" dirty="0" smtClean="0">
                <a:solidFill>
                  <a:srgbClr val="002060"/>
                </a:solidFill>
              </a:rPr>
              <a:t> </a:t>
            </a:r>
            <a:r>
              <a:rPr lang="en-US" sz="1400" dirty="0" err="1">
                <a:solidFill>
                  <a:srgbClr val="002060"/>
                </a:solidFill>
              </a:rPr>
              <a:t>Bhaskar</a:t>
            </a:r>
            <a:r>
              <a:rPr lang="en-US" sz="1400" dirty="0">
                <a:solidFill>
                  <a:srgbClr val="002060"/>
                </a:solidFill>
              </a:rPr>
              <a:t> </a:t>
            </a:r>
            <a:r>
              <a:rPr lang="en-US" sz="1400" dirty="0" err="1" smtClean="0">
                <a:solidFill>
                  <a:srgbClr val="002060"/>
                </a:solidFill>
              </a:rPr>
              <a:t>Sengupta</a:t>
            </a:r>
            <a:r>
              <a:rPr lang="el-GR" sz="1400" dirty="0" smtClean="0">
                <a:solidFill>
                  <a:srgbClr val="002060"/>
                </a:solidFill>
              </a:rPr>
              <a:t>.</a:t>
            </a:r>
            <a:r>
              <a:rPr lang="en-US" sz="1400" dirty="0" smtClean="0">
                <a:solidFill>
                  <a:srgbClr val="002060"/>
                </a:solidFill>
              </a:rPr>
              <a:t>Remediation </a:t>
            </a:r>
            <a:r>
              <a:rPr lang="en-US" sz="1400" dirty="0">
                <a:solidFill>
                  <a:srgbClr val="002060"/>
                </a:solidFill>
              </a:rPr>
              <a:t>technologies for heavy metal contaminated </a:t>
            </a:r>
            <a:r>
              <a:rPr lang="en-US" sz="1400" dirty="0" smtClean="0">
                <a:solidFill>
                  <a:srgbClr val="002060"/>
                </a:solidFill>
              </a:rPr>
              <a:t>groundwater</a:t>
            </a:r>
            <a:r>
              <a:rPr lang="el-GR" sz="1400" dirty="0" smtClean="0">
                <a:solidFill>
                  <a:srgbClr val="002060"/>
                </a:solidFill>
              </a:rPr>
              <a:t>. </a:t>
            </a:r>
            <a:r>
              <a:rPr lang="el-GR" sz="1400" dirty="0" err="1" smtClean="0">
                <a:solidFill>
                  <a:srgbClr val="002060"/>
                </a:solidFill>
              </a:rPr>
              <a:t>Journal</a:t>
            </a:r>
            <a:r>
              <a:rPr lang="el-GR" sz="1400" dirty="0" smtClean="0">
                <a:solidFill>
                  <a:srgbClr val="002060"/>
                </a:solidFill>
              </a:rPr>
              <a:t> of </a:t>
            </a:r>
            <a:r>
              <a:rPr lang="el-GR" sz="1400" dirty="0" err="1" smtClean="0">
                <a:solidFill>
                  <a:srgbClr val="002060"/>
                </a:solidFill>
              </a:rPr>
              <a:t>Environmental</a:t>
            </a:r>
            <a:r>
              <a:rPr lang="el-GR" sz="1400" dirty="0" smtClean="0">
                <a:solidFill>
                  <a:srgbClr val="002060"/>
                </a:solidFill>
              </a:rPr>
              <a:t> </a:t>
            </a:r>
            <a:r>
              <a:rPr lang="el-GR" sz="1400" dirty="0" err="1" smtClean="0">
                <a:solidFill>
                  <a:srgbClr val="002060"/>
                </a:solidFill>
              </a:rPr>
              <a:t>management</a:t>
            </a:r>
            <a:r>
              <a:rPr lang="el-GR" sz="1400" dirty="0" smtClean="0">
                <a:solidFill>
                  <a:srgbClr val="002060"/>
                </a:solidFill>
              </a:rPr>
              <a:t>, 92 (2011)2355-2388</a:t>
            </a:r>
            <a:endParaRPr lang="en-US" sz="1400" dirty="0">
              <a:solidFill>
                <a:srgbClr val="002060"/>
              </a:solidFill>
            </a:endParaRPr>
          </a:p>
          <a:p>
            <a:pPr algn="just"/>
            <a:endParaRPr lang="en-US" sz="1400" dirty="0">
              <a:solidFill>
                <a:srgbClr val="002060"/>
              </a:solidFill>
            </a:endParaRPr>
          </a:p>
        </p:txBody>
      </p:sp>
      <p:sp>
        <p:nvSpPr>
          <p:cNvPr id="4" name="TextBox 3"/>
          <p:cNvSpPr txBox="1"/>
          <p:nvPr/>
        </p:nvSpPr>
        <p:spPr>
          <a:xfrm>
            <a:off x="827584" y="574651"/>
            <a:ext cx="3288272" cy="461665"/>
          </a:xfrm>
          <a:prstGeom prst="rect">
            <a:avLst/>
          </a:prstGeom>
          <a:noFill/>
        </p:spPr>
        <p:txBody>
          <a:bodyPr wrap="none" rtlCol="0">
            <a:spAutoFit/>
          </a:bodyPr>
          <a:lstStyle/>
          <a:p>
            <a:r>
              <a:rPr lang="el-GR" sz="2400" b="1" dirty="0" err="1" smtClean="0">
                <a:solidFill>
                  <a:srgbClr val="002060"/>
                </a:solidFill>
              </a:rPr>
              <a:t>Electrokinetic</a:t>
            </a:r>
            <a:r>
              <a:rPr lang="el-GR" sz="2400" b="1" dirty="0" smtClean="0">
                <a:solidFill>
                  <a:srgbClr val="002060"/>
                </a:solidFill>
              </a:rPr>
              <a:t> </a:t>
            </a:r>
            <a:r>
              <a:rPr lang="el-GR" sz="2400" b="1" dirty="0" err="1" smtClean="0">
                <a:solidFill>
                  <a:srgbClr val="002060"/>
                </a:solidFill>
              </a:rPr>
              <a:t>extraction</a:t>
            </a:r>
            <a:endParaRPr lang="el-GR" sz="2400" b="1" dirty="0">
              <a:solidFill>
                <a:srgbClr val="002060"/>
              </a:solidFill>
            </a:endParaRPr>
          </a:p>
        </p:txBody>
      </p:sp>
      <p:sp>
        <p:nvSpPr>
          <p:cNvPr id="5" name="Ορθογώνιο 4"/>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2479526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649" t="38521" r="19862" b="17120"/>
          <a:stretch/>
        </p:blipFill>
        <p:spPr bwMode="auto">
          <a:xfrm>
            <a:off x="467544" y="1268760"/>
            <a:ext cx="768021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27584" y="574651"/>
            <a:ext cx="3288272" cy="461665"/>
          </a:xfrm>
          <a:prstGeom prst="rect">
            <a:avLst/>
          </a:prstGeom>
          <a:noFill/>
        </p:spPr>
        <p:txBody>
          <a:bodyPr wrap="none" rtlCol="0">
            <a:spAutoFit/>
          </a:bodyPr>
          <a:lstStyle/>
          <a:p>
            <a:r>
              <a:rPr lang="el-GR" sz="2400" b="1" dirty="0" err="1" smtClean="0">
                <a:solidFill>
                  <a:srgbClr val="002060"/>
                </a:solidFill>
              </a:rPr>
              <a:t>Electrokinetic</a:t>
            </a:r>
            <a:r>
              <a:rPr lang="el-GR" sz="2400" b="1" dirty="0" smtClean="0">
                <a:solidFill>
                  <a:srgbClr val="002060"/>
                </a:solidFill>
              </a:rPr>
              <a:t> </a:t>
            </a:r>
            <a:r>
              <a:rPr lang="el-GR" sz="2400" b="1" dirty="0" err="1" smtClean="0">
                <a:solidFill>
                  <a:srgbClr val="002060"/>
                </a:solidFill>
              </a:rPr>
              <a:t>extraction</a:t>
            </a:r>
            <a:endParaRPr lang="el-GR" sz="2400" b="1" dirty="0">
              <a:solidFill>
                <a:srgbClr val="002060"/>
              </a:solidFill>
            </a:endParaRPr>
          </a:p>
        </p:txBody>
      </p:sp>
      <p:sp>
        <p:nvSpPr>
          <p:cNvPr id="4" name="Ορθογώνιο 3"/>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27743690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descr="phytoremed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269" y="908720"/>
            <a:ext cx="656598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Ορθογώνιο 2"/>
          <p:cNvSpPr/>
          <p:nvPr/>
        </p:nvSpPr>
        <p:spPr>
          <a:xfrm>
            <a:off x="683568" y="5157192"/>
            <a:ext cx="8136904" cy="1015663"/>
          </a:xfrm>
          <a:prstGeom prst="rect">
            <a:avLst/>
          </a:prstGeom>
          <a:solidFill>
            <a:schemeClr val="bg1"/>
          </a:solidFill>
        </p:spPr>
        <p:txBody>
          <a:bodyPr wrap="square">
            <a:spAutoFit/>
          </a:bodyPr>
          <a:lstStyle/>
          <a:p>
            <a:r>
              <a:rPr lang="en-US" sz="2000" b="1" dirty="0">
                <a:solidFill>
                  <a:srgbClr val="002060"/>
                </a:solidFill>
              </a:rPr>
              <a:t>Phytoremediation is a </a:t>
            </a:r>
            <a:r>
              <a:rPr lang="en-US" sz="2000" b="1" dirty="0">
                <a:solidFill>
                  <a:srgbClr val="002060"/>
                </a:solidFill>
                <a:hlinkClick r:id="rId3"/>
              </a:rPr>
              <a:t>bioremediation</a:t>
            </a:r>
            <a:r>
              <a:rPr lang="en-US" sz="2000" b="1" dirty="0">
                <a:solidFill>
                  <a:srgbClr val="002060"/>
                </a:solidFill>
              </a:rPr>
              <a:t> process that uses various types of plants to remove, transfer, stabilize, and/or destroy </a:t>
            </a:r>
            <a:r>
              <a:rPr lang="en-US" sz="2000" b="1" dirty="0">
                <a:solidFill>
                  <a:srgbClr val="002060"/>
                </a:solidFill>
                <a:hlinkClick r:id="rId4"/>
              </a:rPr>
              <a:t>contaminants</a:t>
            </a:r>
            <a:r>
              <a:rPr lang="en-US" sz="2000" b="1" dirty="0">
                <a:solidFill>
                  <a:srgbClr val="002060"/>
                </a:solidFill>
              </a:rPr>
              <a:t> in the soil and </a:t>
            </a:r>
            <a:r>
              <a:rPr lang="en-US" sz="2000" b="1" dirty="0">
                <a:solidFill>
                  <a:srgbClr val="002060"/>
                </a:solidFill>
                <a:hlinkClick r:id="rId5"/>
              </a:rPr>
              <a:t>groundwater</a:t>
            </a:r>
            <a:r>
              <a:rPr lang="en-US" sz="2000" b="1" dirty="0">
                <a:solidFill>
                  <a:srgbClr val="002060"/>
                </a:solidFill>
              </a:rPr>
              <a:t>. </a:t>
            </a:r>
            <a:endParaRPr lang="el-GR" sz="2000" b="1" dirty="0">
              <a:solidFill>
                <a:srgbClr val="002060"/>
              </a:solidFill>
            </a:endParaRPr>
          </a:p>
        </p:txBody>
      </p:sp>
      <p:sp>
        <p:nvSpPr>
          <p:cNvPr id="4" name="Ορθογώνιο 3"/>
          <p:cNvSpPr/>
          <p:nvPr/>
        </p:nvSpPr>
        <p:spPr>
          <a:xfrm>
            <a:off x="2424198" y="6434526"/>
            <a:ext cx="4079578" cy="307777"/>
          </a:xfrm>
          <a:prstGeom prst="rect">
            <a:avLst/>
          </a:prstGeom>
        </p:spPr>
        <p:txBody>
          <a:bodyPr wrap="none">
            <a:spAutoFit/>
          </a:bodyPr>
          <a:lstStyle/>
          <a:p>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://senthilarivan.wordpress.com/page/2/</a:t>
            </a:r>
            <a:endParaRPr lang="el-GR" sz="1400" dirty="0">
              <a:solidFill>
                <a:srgbClr val="002060"/>
              </a:solidFill>
            </a:endParaRPr>
          </a:p>
        </p:txBody>
      </p:sp>
      <p:sp>
        <p:nvSpPr>
          <p:cNvPr id="5" name="TextBox 4"/>
          <p:cNvSpPr txBox="1"/>
          <p:nvPr/>
        </p:nvSpPr>
        <p:spPr>
          <a:xfrm>
            <a:off x="323528" y="420053"/>
            <a:ext cx="2108398" cy="400110"/>
          </a:xfrm>
          <a:prstGeom prst="rect">
            <a:avLst/>
          </a:prstGeom>
          <a:noFill/>
        </p:spPr>
        <p:txBody>
          <a:bodyPr wrap="none" rtlCol="0">
            <a:spAutoFit/>
          </a:bodyPr>
          <a:lstStyle/>
          <a:p>
            <a:r>
              <a:rPr lang="el-GR" sz="2000" b="1" dirty="0" err="1" smtClean="0">
                <a:solidFill>
                  <a:srgbClr val="002060"/>
                </a:solidFill>
              </a:rPr>
              <a:t>Phytoremediation</a:t>
            </a:r>
            <a:endParaRPr lang="el-GR" sz="2000" b="1" dirty="0">
              <a:solidFill>
                <a:srgbClr val="002060"/>
              </a:solidFill>
            </a:endParaRPr>
          </a:p>
        </p:txBody>
      </p:sp>
      <p:sp>
        <p:nvSpPr>
          <p:cNvPr id="6" name="Ορθογώνιο 5"/>
          <p:cNvSpPr/>
          <p:nvPr/>
        </p:nvSpPr>
        <p:spPr>
          <a:xfrm>
            <a:off x="1187624" y="0"/>
            <a:ext cx="6552727" cy="523220"/>
          </a:xfrm>
          <a:prstGeom prst="rect">
            <a:avLst/>
          </a:prstGeom>
        </p:spPr>
        <p:txBody>
          <a:bodyPr wrap="square">
            <a:spAutoFit/>
          </a:bodyPr>
          <a:lstStyle/>
          <a:p>
            <a:pPr algn="ctr"/>
            <a:r>
              <a:rPr lang="el-GR" sz="2800" b="1" u="sng" dirty="0" err="1" smtClean="0">
                <a:solidFill>
                  <a:srgbClr val="002060"/>
                </a:solidFill>
              </a:rPr>
              <a:t>Remediation</a:t>
            </a:r>
            <a:r>
              <a:rPr lang="el-GR" sz="2800" b="1" u="sng" dirty="0" smtClean="0">
                <a:solidFill>
                  <a:srgbClr val="002060"/>
                </a:solidFill>
              </a:rPr>
              <a:t> </a:t>
            </a:r>
            <a:r>
              <a:rPr lang="el-GR" sz="2800" b="1" u="sng" dirty="0" err="1" smtClean="0">
                <a:solidFill>
                  <a:srgbClr val="002060"/>
                </a:solidFill>
              </a:rPr>
              <a:t>techniques</a:t>
            </a:r>
            <a:endParaRPr lang="el-GR" sz="2800" b="1" u="sng" dirty="0">
              <a:solidFill>
                <a:srgbClr val="002060"/>
              </a:solidFill>
            </a:endParaRPr>
          </a:p>
        </p:txBody>
      </p:sp>
    </p:spTree>
    <p:extLst>
      <p:ext uri="{BB962C8B-B14F-4D97-AF65-F5344CB8AC3E}">
        <p14:creationId xmlns:p14="http://schemas.microsoft.com/office/powerpoint/2010/main" val="38336034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19022" y="532993"/>
            <a:ext cx="7920880" cy="5632311"/>
          </a:xfrm>
          <a:prstGeom prst="rect">
            <a:avLst/>
          </a:prstGeom>
          <a:solidFill>
            <a:schemeClr val="bg1"/>
          </a:solidFill>
        </p:spPr>
        <p:txBody>
          <a:bodyPr wrap="square">
            <a:spAutoFit/>
          </a:bodyPr>
          <a:lstStyle/>
          <a:p>
            <a:pPr algn="just"/>
            <a:r>
              <a:rPr lang="el-GR" sz="2000" b="1" dirty="0" err="1" smtClean="0">
                <a:solidFill>
                  <a:srgbClr val="002060"/>
                </a:solidFill>
                <a:cs typeface="Times New Roman" pitchFamily="18" charset="0"/>
              </a:rPr>
              <a:t>Dams</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are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artificial</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constructions</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for</a:t>
            </a:r>
            <a:r>
              <a:rPr lang="el-GR" sz="2000" b="1" dirty="0" smtClean="0">
                <a:solidFill>
                  <a:srgbClr val="002060"/>
                </a:solidFill>
                <a:cs typeface="Times New Roman" pitchFamily="18" charset="0"/>
              </a:rPr>
              <a:t> the </a:t>
            </a:r>
            <a:r>
              <a:rPr lang="el-GR" sz="2000" b="1" dirty="0" err="1" smtClean="0">
                <a:solidFill>
                  <a:srgbClr val="002060"/>
                </a:solidFill>
                <a:cs typeface="Times New Roman" pitchFamily="18" charset="0"/>
              </a:rPr>
              <a:t>exploitation</a:t>
            </a:r>
            <a:r>
              <a:rPr lang="el-GR" sz="2000" b="1" dirty="0" smtClean="0">
                <a:solidFill>
                  <a:srgbClr val="002060"/>
                </a:solidFill>
                <a:cs typeface="Times New Roman" pitchFamily="18" charset="0"/>
              </a:rPr>
              <a:t> of the </a:t>
            </a:r>
            <a:r>
              <a:rPr lang="el-GR" sz="2000" b="1" dirty="0" err="1" smtClean="0">
                <a:solidFill>
                  <a:srgbClr val="002060"/>
                </a:solidFill>
                <a:cs typeface="Times New Roman" pitchFamily="18" charset="0"/>
              </a:rPr>
              <a:t>surface</a:t>
            </a:r>
            <a:r>
              <a:rPr lang="el-GR" sz="2000" b="1" dirty="0" smtClean="0">
                <a:solidFill>
                  <a:srgbClr val="002060"/>
                </a:solidFill>
                <a:cs typeface="Times New Roman" pitchFamily="18" charset="0"/>
              </a:rPr>
              <a:t> water. </a:t>
            </a:r>
            <a:r>
              <a:rPr lang="el-GR" sz="2000" b="1" dirty="0" err="1" smtClean="0">
                <a:solidFill>
                  <a:srgbClr val="002060"/>
                </a:solidFill>
                <a:cs typeface="Times New Roman" pitchFamily="18" charset="0"/>
              </a:rPr>
              <a:t>They</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are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barriers</a:t>
            </a:r>
            <a:r>
              <a:rPr lang="el-GR" sz="2000" b="1" dirty="0" smtClean="0">
                <a:solidFill>
                  <a:srgbClr val="002060"/>
                </a:solidFill>
                <a:cs typeface="Times New Roman" pitchFamily="18" charset="0"/>
              </a:rPr>
              <a:t>. </a:t>
            </a:r>
          </a:p>
          <a:p>
            <a:pPr algn="just"/>
            <a:endParaRPr lang="el-GR" sz="2000" b="1" dirty="0" smtClean="0">
              <a:solidFill>
                <a:srgbClr val="002060"/>
              </a:solidFill>
              <a:cs typeface="Times New Roman" pitchFamily="18" charset="0"/>
            </a:endParaRPr>
          </a:p>
          <a:p>
            <a:pPr algn="just"/>
            <a:r>
              <a:rPr lang="el-GR" sz="2000" b="1" dirty="0" smtClean="0">
                <a:solidFill>
                  <a:srgbClr val="002060"/>
                </a:solidFill>
                <a:cs typeface="Times New Roman" pitchFamily="18" charset="0"/>
              </a:rPr>
              <a:t>A </a:t>
            </a:r>
            <a:r>
              <a:rPr lang="el-GR" sz="2000" b="1" dirty="0" err="1" smtClean="0">
                <a:solidFill>
                  <a:srgbClr val="002060"/>
                </a:solidFill>
                <a:cs typeface="Times New Roman" pitchFamily="18" charset="0"/>
              </a:rPr>
              <a:t>dam</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is</a:t>
            </a:r>
            <a:r>
              <a:rPr lang="el-GR" sz="2000" b="1" dirty="0" smtClean="0">
                <a:solidFill>
                  <a:srgbClr val="002060"/>
                </a:solidFill>
                <a:cs typeface="Times New Roman" pitchFamily="18" charset="0"/>
              </a:rPr>
              <a:t> </a:t>
            </a:r>
            <a:r>
              <a:rPr lang="el-GR" sz="2000" b="1" dirty="0" smtClean="0">
                <a:solidFill>
                  <a:srgbClr val="002060"/>
                </a:solidFill>
              </a:rPr>
              <a:t>a </a:t>
            </a:r>
            <a:r>
              <a:rPr lang="en-US" sz="2000" b="1" dirty="0" smtClean="0">
                <a:solidFill>
                  <a:srgbClr val="002060"/>
                </a:solidFill>
              </a:rPr>
              <a:t>b</a:t>
            </a:r>
            <a:r>
              <a:rPr lang="el-GR" sz="2000" b="1" dirty="0" err="1" smtClean="0">
                <a:solidFill>
                  <a:srgbClr val="002060"/>
                </a:solidFill>
              </a:rPr>
              <a:t>arrier</a:t>
            </a:r>
            <a:r>
              <a:rPr lang="en-US" sz="2000" b="1" dirty="0" smtClean="0">
                <a:solidFill>
                  <a:srgbClr val="002060"/>
                </a:solidFill>
              </a:rPr>
              <a:t> </a:t>
            </a:r>
            <a:r>
              <a:rPr lang="en-US" sz="2000" b="1" dirty="0">
                <a:solidFill>
                  <a:srgbClr val="002060"/>
                </a:solidFill>
              </a:rPr>
              <a:t>built across a stream or river to stop or </a:t>
            </a:r>
            <a:r>
              <a:rPr lang="en-US" sz="2000" b="1" dirty="0" smtClean="0">
                <a:solidFill>
                  <a:srgbClr val="002060"/>
                </a:solidFill>
              </a:rPr>
              <a:t>c</a:t>
            </a:r>
            <a:r>
              <a:rPr lang="el-GR" sz="2000" b="1" dirty="0" err="1" smtClean="0">
                <a:solidFill>
                  <a:srgbClr val="002060"/>
                </a:solidFill>
              </a:rPr>
              <a:t>ontrol</a:t>
            </a:r>
            <a:r>
              <a:rPr lang="en-US" sz="2000" b="1" dirty="0" smtClean="0">
                <a:solidFill>
                  <a:srgbClr val="002060"/>
                </a:solidFill>
              </a:rPr>
              <a:t> </a:t>
            </a:r>
            <a:r>
              <a:rPr lang="en-US" sz="2000" b="1" dirty="0">
                <a:solidFill>
                  <a:srgbClr val="002060"/>
                </a:solidFill>
              </a:rPr>
              <a:t>the flow of water</a:t>
            </a:r>
            <a:r>
              <a:rPr lang="en-US" sz="2000" b="1" dirty="0" smtClean="0">
                <a:solidFill>
                  <a:srgbClr val="002060"/>
                </a:solidFill>
              </a:rPr>
              <a:t>.</a:t>
            </a:r>
            <a:endParaRPr lang="el-GR" sz="2000" b="1" dirty="0" smtClean="0">
              <a:solidFill>
                <a:srgbClr val="002060"/>
              </a:solidFill>
            </a:endParaRPr>
          </a:p>
          <a:p>
            <a:pPr algn="just"/>
            <a:endParaRPr lang="el-GR" sz="2000" b="1" dirty="0">
              <a:solidFill>
                <a:srgbClr val="002060"/>
              </a:solidFill>
            </a:endParaRPr>
          </a:p>
          <a:p>
            <a:pPr algn="just"/>
            <a:r>
              <a:rPr lang="en-US" sz="2000" b="1" dirty="0">
                <a:solidFill>
                  <a:srgbClr val="002060"/>
                </a:solidFill>
              </a:rPr>
              <a:t>Dams store water for </a:t>
            </a:r>
            <a:r>
              <a:rPr lang="el-GR" sz="2000" b="1" dirty="0" err="1" smtClean="0">
                <a:solidFill>
                  <a:srgbClr val="002060"/>
                </a:solidFill>
              </a:rPr>
              <a:t>many</a:t>
            </a:r>
            <a:r>
              <a:rPr lang="el-GR" sz="2000" b="1" dirty="0" smtClean="0">
                <a:solidFill>
                  <a:srgbClr val="002060"/>
                </a:solidFill>
              </a:rPr>
              <a:t>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purposes</a:t>
            </a:r>
            <a:r>
              <a:rPr lang="el-GR" sz="2000" b="1" dirty="0" smtClean="0">
                <a:solidFill>
                  <a:srgbClr val="002060"/>
                </a:solidFill>
              </a:rPr>
              <a:t>: </a:t>
            </a:r>
            <a:r>
              <a:rPr lang="el-GR" sz="2000" b="1" dirty="0" err="1" smtClean="0">
                <a:solidFill>
                  <a:srgbClr val="002060"/>
                </a:solidFill>
              </a:rPr>
              <a:t>irrigation</a:t>
            </a:r>
            <a:r>
              <a:rPr lang="en-US" sz="2000" b="1" dirty="0" smtClean="0">
                <a:solidFill>
                  <a:srgbClr val="002060"/>
                </a:solidFill>
              </a:rPr>
              <a:t>, </a:t>
            </a:r>
            <a:r>
              <a:rPr lang="en-US" sz="2000" b="1" dirty="0">
                <a:solidFill>
                  <a:srgbClr val="002060"/>
                </a:solidFill>
              </a:rPr>
              <a:t>drinking water, </a:t>
            </a:r>
            <a:r>
              <a:rPr lang="el-GR" sz="2000" b="1" dirty="0" err="1" smtClean="0">
                <a:solidFill>
                  <a:srgbClr val="002060"/>
                </a:solidFill>
              </a:rPr>
              <a:t>generate</a:t>
            </a:r>
            <a:r>
              <a:rPr lang="en-US" sz="2000" b="1" dirty="0" smtClean="0">
                <a:solidFill>
                  <a:srgbClr val="002060"/>
                </a:solidFill>
              </a:rPr>
              <a:t> </a:t>
            </a:r>
            <a:r>
              <a:rPr lang="en-US" sz="2000" b="1" dirty="0">
                <a:solidFill>
                  <a:srgbClr val="002060"/>
                </a:solidFill>
              </a:rPr>
              <a:t>electricity, and for </a:t>
            </a:r>
            <a:r>
              <a:rPr lang="el-GR" sz="2000" b="1" dirty="0" err="1" smtClean="0">
                <a:solidFill>
                  <a:srgbClr val="002060"/>
                </a:solidFill>
              </a:rPr>
              <a:t>recreation</a:t>
            </a:r>
            <a:r>
              <a:rPr lang="en-US" sz="2000" b="1" dirty="0" smtClean="0">
                <a:solidFill>
                  <a:srgbClr val="002060"/>
                </a:solidFill>
              </a:rPr>
              <a:t>. </a:t>
            </a:r>
            <a:r>
              <a:rPr lang="el-GR" sz="2000" b="1" dirty="0" err="1" smtClean="0">
                <a:solidFill>
                  <a:srgbClr val="002060"/>
                </a:solidFill>
              </a:rPr>
              <a:t>Small</a:t>
            </a:r>
            <a:r>
              <a:rPr lang="el-GR" sz="2000" b="1" dirty="0" smtClean="0">
                <a:solidFill>
                  <a:srgbClr val="002060"/>
                </a:solidFill>
              </a:rPr>
              <a:t> d</a:t>
            </a:r>
            <a:r>
              <a:rPr lang="en-US" sz="2000" b="1" dirty="0" err="1" smtClean="0">
                <a:solidFill>
                  <a:srgbClr val="002060"/>
                </a:solidFill>
              </a:rPr>
              <a:t>ams</a:t>
            </a:r>
            <a:r>
              <a:rPr lang="en-US"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usually</a:t>
            </a:r>
            <a:r>
              <a:rPr lang="el-GR" sz="2000" b="1" dirty="0" smtClean="0">
                <a:solidFill>
                  <a:srgbClr val="002060"/>
                </a:solidFill>
              </a:rPr>
              <a:t> </a:t>
            </a:r>
            <a:r>
              <a:rPr lang="el-GR" sz="2000" b="1" dirty="0" err="1" smtClean="0">
                <a:solidFill>
                  <a:srgbClr val="002060"/>
                </a:solidFill>
              </a:rPr>
              <a:t>built</a:t>
            </a:r>
            <a:r>
              <a:rPr lang="el-GR" sz="2000" b="1" dirty="0" smtClean="0">
                <a:solidFill>
                  <a:srgbClr val="002060"/>
                </a:solidFill>
              </a:rPr>
              <a:t> in </a:t>
            </a:r>
            <a:r>
              <a:rPr lang="el-GR" sz="2000" b="1" dirty="0" err="1" smtClean="0">
                <a:solidFill>
                  <a:srgbClr val="002060"/>
                </a:solidFill>
              </a:rPr>
              <a:t>order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c</a:t>
            </a:r>
            <a:r>
              <a:rPr lang="en-US" sz="2000" b="1" dirty="0" err="1" smtClean="0">
                <a:solidFill>
                  <a:srgbClr val="002060"/>
                </a:solidFill>
              </a:rPr>
              <a:t>ontrol</a:t>
            </a:r>
            <a:r>
              <a:rPr lang="en-US" sz="2000" b="1" dirty="0" smtClean="0">
                <a:solidFill>
                  <a:srgbClr val="002060"/>
                </a:solidFill>
              </a:rPr>
              <a:t> f</a:t>
            </a:r>
            <a:r>
              <a:rPr lang="el-GR" sz="2000" b="1" dirty="0" err="1" smtClean="0">
                <a:solidFill>
                  <a:srgbClr val="002060"/>
                </a:solidFill>
              </a:rPr>
              <a:t>looding</a:t>
            </a:r>
            <a:r>
              <a:rPr lang="en-US" sz="2000" b="1" dirty="0" smtClean="0">
                <a:solidFill>
                  <a:srgbClr val="002060"/>
                </a:solidFill>
              </a:rPr>
              <a:t>. </a:t>
            </a:r>
            <a:r>
              <a:rPr lang="el-GR" sz="2000" b="1" dirty="0" smtClean="0">
                <a:solidFill>
                  <a:srgbClr val="002060"/>
                </a:solidFill>
                <a:cs typeface="Times New Roman" pitchFamily="18" charset="0"/>
              </a:rPr>
              <a:t> </a:t>
            </a:r>
          </a:p>
          <a:p>
            <a:pPr algn="just"/>
            <a:endParaRPr lang="el-GR" sz="2000" b="1" dirty="0">
              <a:solidFill>
                <a:srgbClr val="002060"/>
              </a:solidFill>
              <a:cs typeface="Times New Roman" pitchFamily="18" charset="0"/>
            </a:endParaRPr>
          </a:p>
          <a:p>
            <a:pPr algn="just"/>
            <a:r>
              <a:rPr lang="en-US" sz="2000" b="1" dirty="0">
                <a:solidFill>
                  <a:srgbClr val="002060"/>
                </a:solidFill>
              </a:rPr>
              <a:t>Over 48,000 large dams are in operation worldwide</a:t>
            </a:r>
            <a:r>
              <a:rPr lang="en-US" sz="2000" b="1" dirty="0" smtClean="0">
                <a:solidFill>
                  <a:srgbClr val="002060"/>
                </a:solidFill>
              </a:rPr>
              <a:t>.</a:t>
            </a:r>
            <a:endParaRPr lang="el-GR" sz="2000" b="1" dirty="0" smtClean="0">
              <a:solidFill>
                <a:srgbClr val="002060"/>
              </a:solidFill>
            </a:endParaRPr>
          </a:p>
          <a:p>
            <a:pPr algn="just"/>
            <a:endParaRPr lang="el-GR" sz="2000" b="1" dirty="0">
              <a:solidFill>
                <a:srgbClr val="002060"/>
              </a:solidFill>
              <a:cs typeface="Times New Roman" pitchFamily="18" charset="0"/>
            </a:endParaRPr>
          </a:p>
          <a:p>
            <a:pPr algn="just"/>
            <a:r>
              <a:rPr lang="el-GR" sz="2000" b="1" dirty="0" smtClean="0">
                <a:solidFill>
                  <a:srgbClr val="002060"/>
                </a:solidFill>
              </a:rPr>
              <a:t>The </a:t>
            </a:r>
            <a:r>
              <a:rPr lang="el-GR" sz="2000" b="1" dirty="0" err="1" smtClean="0">
                <a:solidFill>
                  <a:srgbClr val="002060"/>
                </a:solidFill>
              </a:rPr>
              <a:t>majority</a:t>
            </a:r>
            <a:r>
              <a:rPr lang="el-GR" sz="2000" b="1" dirty="0" smtClean="0">
                <a:solidFill>
                  <a:srgbClr val="002060"/>
                </a:solidFill>
              </a:rPr>
              <a:t> of the </a:t>
            </a:r>
            <a:r>
              <a:rPr lang="el-GR" sz="2000" b="1" dirty="0" err="1" smtClean="0">
                <a:solidFill>
                  <a:srgbClr val="002060"/>
                </a:solidFill>
              </a:rPr>
              <a:t>dams</a:t>
            </a:r>
            <a:r>
              <a:rPr lang="el-GR" sz="2000" b="1" dirty="0" smtClean="0">
                <a:solidFill>
                  <a:srgbClr val="002060"/>
                </a:solidFill>
              </a:rPr>
              <a:t> </a:t>
            </a:r>
            <a:r>
              <a:rPr lang="el-GR" sz="2000" b="1" dirty="0" err="1" smtClean="0">
                <a:solidFill>
                  <a:srgbClr val="002060"/>
                </a:solidFill>
              </a:rPr>
              <a:t>built</a:t>
            </a:r>
            <a:r>
              <a:rPr lang="el-GR" sz="2000" b="1" dirty="0" smtClean="0">
                <a:solidFill>
                  <a:srgbClr val="002060"/>
                </a:solidFill>
              </a:rPr>
              <a:t> in the </a:t>
            </a:r>
            <a:r>
              <a:rPr lang="el-GR" sz="2000" b="1" dirty="0" err="1" smtClean="0">
                <a:solidFill>
                  <a:srgbClr val="002060"/>
                </a:solidFill>
              </a:rPr>
              <a:t>world</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single</a:t>
            </a:r>
            <a:r>
              <a:rPr lang="en-US" sz="2000" b="1" dirty="0" smtClean="0">
                <a:solidFill>
                  <a:srgbClr val="002060"/>
                </a:solidFill>
              </a:rPr>
              <a:t>-purpose </a:t>
            </a:r>
            <a:r>
              <a:rPr lang="en-US" sz="2000" b="1" dirty="0">
                <a:solidFill>
                  <a:srgbClr val="002060"/>
                </a:solidFill>
              </a:rPr>
              <a:t>dams, but </a:t>
            </a:r>
            <a:r>
              <a:rPr lang="en-US" sz="2000" b="1" dirty="0" smtClean="0">
                <a:solidFill>
                  <a:srgbClr val="002060"/>
                </a:solidFill>
              </a:rPr>
              <a:t>the </a:t>
            </a:r>
            <a:r>
              <a:rPr lang="el-GR" sz="2000" b="1" dirty="0" err="1" smtClean="0">
                <a:solidFill>
                  <a:srgbClr val="002060"/>
                </a:solidFill>
              </a:rPr>
              <a:t>last</a:t>
            </a:r>
            <a:r>
              <a:rPr lang="el-GR" sz="2000" b="1" dirty="0" smtClean="0">
                <a:solidFill>
                  <a:srgbClr val="002060"/>
                </a:solidFill>
              </a:rPr>
              <a:t> </a:t>
            </a:r>
            <a:r>
              <a:rPr lang="el-GR" sz="2000" b="1" dirty="0" err="1" smtClean="0">
                <a:solidFill>
                  <a:srgbClr val="002060"/>
                </a:solidFill>
              </a:rPr>
              <a:t>decades</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trend</a:t>
            </a:r>
            <a:r>
              <a:rPr lang="el-GR" sz="2000" b="1" dirty="0" smtClean="0">
                <a:solidFill>
                  <a:srgbClr val="002060"/>
                </a:solidFill>
              </a:rPr>
              <a:t> </a:t>
            </a:r>
            <a:r>
              <a:rPr lang="el-GR" sz="2000" b="1" dirty="0" err="1" smtClean="0">
                <a:solidFill>
                  <a:srgbClr val="002060"/>
                </a:solidFill>
              </a:rPr>
              <a:t>worldwide</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construct</a:t>
            </a:r>
            <a:r>
              <a:rPr lang="el-GR" sz="2000" b="1" dirty="0" smtClean="0">
                <a:solidFill>
                  <a:srgbClr val="002060"/>
                </a:solidFill>
              </a:rPr>
              <a:t> </a:t>
            </a:r>
            <a:r>
              <a:rPr lang="en-US" sz="2000" b="1" dirty="0" smtClean="0">
                <a:solidFill>
                  <a:srgbClr val="002060"/>
                </a:solidFill>
              </a:rPr>
              <a:t>multipurpose </a:t>
            </a:r>
            <a:r>
              <a:rPr lang="en-US" sz="2000" b="1" dirty="0">
                <a:solidFill>
                  <a:srgbClr val="002060"/>
                </a:solidFill>
              </a:rPr>
              <a:t>dams. </a:t>
            </a:r>
            <a:r>
              <a:rPr lang="el-GR" sz="2000" b="1" dirty="0" smtClean="0">
                <a:solidFill>
                  <a:srgbClr val="002060"/>
                </a:solidFill>
              </a:rPr>
              <a:t>The </a:t>
            </a:r>
            <a:r>
              <a:rPr lang="en-US" sz="2000" b="1" dirty="0" smtClean="0">
                <a:solidFill>
                  <a:srgbClr val="002060"/>
                </a:solidFill>
              </a:rPr>
              <a:t>irrigation </a:t>
            </a:r>
            <a:r>
              <a:rPr lang="en-US" sz="2000" b="1" dirty="0">
                <a:solidFill>
                  <a:srgbClr val="002060"/>
                </a:solidFill>
              </a:rPr>
              <a:t>is by far the most common purpose of dams. Among the single purpose dams, 48 % are for irrigation, 17% for hydropower (production of electricity), 13% for water supply , 10% for flood control, 5% for recreation and less than 1% for navigation and fish farming.</a:t>
            </a:r>
            <a:endParaRPr lang="el-GR" sz="2000" b="1" dirty="0">
              <a:solidFill>
                <a:srgbClr val="002060"/>
              </a:solidFill>
              <a:cs typeface="Times New Roman" pitchFamily="18" charset="0"/>
            </a:endParaRPr>
          </a:p>
        </p:txBody>
      </p:sp>
      <p:sp>
        <p:nvSpPr>
          <p:cNvPr id="5" name="Ορθογώνιο 4"/>
          <p:cNvSpPr/>
          <p:nvPr/>
        </p:nvSpPr>
        <p:spPr>
          <a:xfrm>
            <a:off x="3995936" y="-27384"/>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
        <p:nvSpPr>
          <p:cNvPr id="6" name="Ορθογώνιο 5"/>
          <p:cNvSpPr/>
          <p:nvPr/>
        </p:nvSpPr>
        <p:spPr>
          <a:xfrm>
            <a:off x="763038" y="6119336"/>
            <a:ext cx="7776864" cy="738664"/>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hlinkClick r:id="rId2"/>
              </a:rPr>
              <a:t>http</a:t>
            </a:r>
            <a:r>
              <a:rPr lang="en-US" sz="1400" dirty="0">
                <a:solidFill>
                  <a:srgbClr val="002060"/>
                </a:solidFill>
                <a:hlinkClick r:id="rId2"/>
              </a:rPr>
              <a:t>://</a:t>
            </a:r>
            <a:r>
              <a:rPr lang="en-US" sz="1400" dirty="0" smtClean="0">
                <a:solidFill>
                  <a:srgbClr val="002060"/>
                </a:solidFill>
                <a:hlinkClick r:id="rId2"/>
              </a:rPr>
              <a:t>www.icold-cigb.org/GB/dams/role_of_dams.asp</a:t>
            </a:r>
            <a:endParaRPr lang="el-GR" sz="1400" dirty="0" smtClean="0">
              <a:solidFill>
                <a:srgbClr val="002060"/>
              </a:solidFill>
            </a:endParaRPr>
          </a:p>
          <a:p>
            <a:pPr algn="ctr"/>
            <a:r>
              <a:rPr lang="en-US" sz="1400" dirty="0">
                <a:solidFill>
                  <a:srgbClr val="002060"/>
                </a:solidFill>
                <a:hlinkClick r:id="rId3"/>
              </a:rPr>
              <a:t>https://</a:t>
            </a:r>
            <a:r>
              <a:rPr lang="en-US" sz="1400" dirty="0" smtClean="0">
                <a:solidFill>
                  <a:srgbClr val="002060"/>
                </a:solidFill>
                <a:hlinkClick r:id="rId3"/>
              </a:rPr>
              <a:t>www.internationalrivers.org/dams-what-they-are-and-what-they-do</a:t>
            </a:r>
            <a:endParaRPr lang="el-GR" sz="1400" dirty="0" smtClean="0">
              <a:solidFill>
                <a:srgbClr val="002060"/>
              </a:solidFill>
            </a:endParaRPr>
          </a:p>
          <a:p>
            <a:pPr algn="ctr"/>
            <a:r>
              <a:rPr lang="en-US" sz="1400" dirty="0">
                <a:solidFill>
                  <a:srgbClr val="002060"/>
                </a:solidFill>
              </a:rPr>
              <a:t>http://wwf.panda.org/what_we_do/footprint/water/dams_initiative</a:t>
            </a:r>
            <a:r>
              <a:rPr lang="en-US" sz="1400" dirty="0" smtClean="0">
                <a:solidFill>
                  <a:srgbClr val="002060"/>
                </a:solidFill>
              </a:rPr>
              <a:t>/</a:t>
            </a:r>
            <a:endParaRPr lang="el-GR" sz="1400" dirty="0" smtClean="0">
              <a:solidFill>
                <a:srgbClr val="002060"/>
              </a:solidFill>
            </a:endParaRPr>
          </a:p>
        </p:txBody>
      </p:sp>
    </p:spTree>
    <p:extLst>
      <p:ext uri="{BB962C8B-B14F-4D97-AF65-F5344CB8AC3E}">
        <p14:creationId xmlns:p14="http://schemas.microsoft.com/office/powerpoint/2010/main" val="20630361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294893" y="2060848"/>
            <a:ext cx="8508699" cy="2554545"/>
          </a:xfrm>
          <a:prstGeom prst="rect">
            <a:avLst/>
          </a:prstGeom>
          <a:solidFill>
            <a:schemeClr val="bg1"/>
          </a:solidFill>
        </p:spPr>
        <p:txBody>
          <a:bodyPr wrap="square">
            <a:spAutoFit/>
          </a:bodyPr>
          <a:lstStyle/>
          <a:p>
            <a:pPr algn="just"/>
            <a:r>
              <a:rPr lang="en-US" sz="2000" b="1" dirty="0">
                <a:solidFill>
                  <a:srgbClr val="002060"/>
                </a:solidFill>
              </a:rPr>
              <a:t>Demand for water is steadily increasing throughout the world. There is no life on earth without water, our most important resource apart from air and land. During the past three centuries, the amount of water withdrawn from freshwater resources has increased by a factor of 35, world population by a factor of 8. With the present world population of 5.6 billion still growing at a rate of about 90 million per year, and with their legitimate expectations of higher standards of living, global water demand is expected to rise by a further 2-3 percent annually in the decades ahead.</a:t>
            </a:r>
            <a:endParaRPr lang="el-GR" sz="2000" b="1" dirty="0">
              <a:solidFill>
                <a:srgbClr val="002060"/>
              </a:solidFill>
            </a:endParaRPr>
          </a:p>
        </p:txBody>
      </p:sp>
      <p:sp>
        <p:nvSpPr>
          <p:cNvPr id="6" name="Ορθογώνιο 5"/>
          <p:cNvSpPr/>
          <p:nvPr/>
        </p:nvSpPr>
        <p:spPr>
          <a:xfrm>
            <a:off x="1115616" y="6391200"/>
            <a:ext cx="7632848"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://www.icold-cigb.org/GB/dams/role_of_dams.asp</a:t>
            </a:r>
            <a:endParaRPr lang="el-GR" sz="1400" dirty="0">
              <a:solidFill>
                <a:srgbClr val="002060"/>
              </a:solidFill>
            </a:endParaRPr>
          </a:p>
        </p:txBody>
      </p:sp>
      <p:sp>
        <p:nvSpPr>
          <p:cNvPr id="7" name="Ορθογώνιο 6"/>
          <p:cNvSpPr/>
          <p:nvPr/>
        </p:nvSpPr>
        <p:spPr>
          <a:xfrm>
            <a:off x="3942313" y="260648"/>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Tree>
    <p:extLst>
      <p:ext uri="{BB962C8B-B14F-4D97-AF65-F5344CB8AC3E}">
        <p14:creationId xmlns:p14="http://schemas.microsoft.com/office/powerpoint/2010/main" val="36532335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7544" y="1484784"/>
            <a:ext cx="7685581" cy="3477875"/>
          </a:xfrm>
          <a:prstGeom prst="rect">
            <a:avLst/>
          </a:prstGeom>
          <a:solidFill>
            <a:schemeClr val="bg1"/>
          </a:solidFill>
        </p:spPr>
        <p:txBody>
          <a:bodyPr wrap="square" rtlCol="0">
            <a:spAutoFit/>
          </a:bodyPr>
          <a:lstStyle/>
          <a:p>
            <a:r>
              <a:rPr lang="el-GR" sz="2000" b="1" dirty="0" smtClean="0">
                <a:solidFill>
                  <a:srgbClr val="002060"/>
                </a:solidFill>
              </a:rPr>
              <a:t>In </a:t>
            </a:r>
            <a:r>
              <a:rPr lang="el-GR" sz="2000" b="1" dirty="0" err="1" smtClean="0">
                <a:solidFill>
                  <a:srgbClr val="002060"/>
                </a:solidFill>
              </a:rPr>
              <a:t>order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select</a:t>
            </a:r>
            <a:r>
              <a:rPr lang="el-GR" sz="2000" b="1" dirty="0" smtClean="0">
                <a:solidFill>
                  <a:srgbClr val="002060"/>
                </a:solidFill>
              </a:rPr>
              <a:t> the </a:t>
            </a:r>
            <a:r>
              <a:rPr lang="el-GR" sz="2000" b="1" dirty="0" err="1" smtClean="0">
                <a:solidFill>
                  <a:srgbClr val="002060"/>
                </a:solidFill>
              </a:rPr>
              <a:t>most</a:t>
            </a:r>
            <a:r>
              <a:rPr lang="el-GR" sz="2000" b="1" dirty="0" smtClean="0">
                <a:solidFill>
                  <a:srgbClr val="002060"/>
                </a:solidFill>
              </a:rPr>
              <a:t> </a:t>
            </a:r>
            <a:r>
              <a:rPr lang="el-GR" sz="2000" b="1" dirty="0" err="1" smtClean="0">
                <a:solidFill>
                  <a:srgbClr val="002060"/>
                </a:solidFill>
              </a:rPr>
              <a:t>appropriate</a:t>
            </a:r>
            <a:r>
              <a:rPr lang="el-GR" sz="2000" b="1" dirty="0" smtClean="0">
                <a:solidFill>
                  <a:srgbClr val="002060"/>
                </a:solidFill>
              </a:rPr>
              <a:t> </a:t>
            </a:r>
            <a:r>
              <a:rPr lang="el-GR" sz="2000" b="1" dirty="0" err="1" smtClean="0">
                <a:solidFill>
                  <a:srgbClr val="002060"/>
                </a:solidFill>
              </a:rPr>
              <a:t>location</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the </a:t>
            </a:r>
            <a:r>
              <a:rPr lang="el-GR" sz="2000" b="1" dirty="0" err="1" smtClean="0">
                <a:solidFill>
                  <a:srgbClr val="002060"/>
                </a:solidFill>
              </a:rPr>
              <a:t>construction</a:t>
            </a:r>
            <a:r>
              <a:rPr lang="el-GR" sz="2000" b="1" dirty="0" smtClean="0">
                <a:solidFill>
                  <a:srgbClr val="002060"/>
                </a:solidFill>
              </a:rPr>
              <a:t> of a </a:t>
            </a:r>
            <a:r>
              <a:rPr lang="el-GR" sz="2000" b="1" dirty="0" err="1" smtClean="0">
                <a:solidFill>
                  <a:srgbClr val="002060"/>
                </a:solidFill>
              </a:rPr>
              <a:t>dam</a:t>
            </a:r>
            <a:r>
              <a:rPr lang="el-GR" sz="2000" b="1" dirty="0" smtClean="0">
                <a:solidFill>
                  <a:srgbClr val="002060"/>
                </a:solidFill>
              </a:rPr>
              <a:t> the </a:t>
            </a:r>
            <a:r>
              <a:rPr lang="el-GR" sz="2000" b="1" dirty="0" err="1" smtClean="0">
                <a:solidFill>
                  <a:srgbClr val="002060"/>
                </a:solidFill>
              </a:rPr>
              <a:t>morphological</a:t>
            </a:r>
            <a:r>
              <a:rPr lang="el-GR" sz="2000" b="1" dirty="0" smtClean="0">
                <a:solidFill>
                  <a:srgbClr val="002060"/>
                </a:solidFill>
              </a:rPr>
              <a:t>, </a:t>
            </a:r>
            <a:r>
              <a:rPr lang="el-GR" sz="2000" b="1" dirty="0" err="1" smtClean="0">
                <a:solidFill>
                  <a:srgbClr val="002060"/>
                </a:solidFill>
              </a:rPr>
              <a:t>hydrological</a:t>
            </a:r>
            <a:r>
              <a:rPr lang="el-GR" sz="2000" b="1" dirty="0" smtClean="0">
                <a:solidFill>
                  <a:srgbClr val="002060"/>
                </a:solidFill>
              </a:rPr>
              <a:t>, </a:t>
            </a:r>
            <a:r>
              <a:rPr lang="el-GR" sz="2000" b="1" dirty="0" err="1" smtClean="0">
                <a:solidFill>
                  <a:srgbClr val="002060"/>
                </a:solidFill>
              </a:rPr>
              <a:t>hydrogeological</a:t>
            </a:r>
            <a:r>
              <a:rPr lang="el-GR" sz="2000" b="1" dirty="0" smtClean="0">
                <a:solidFill>
                  <a:srgbClr val="002060"/>
                </a:solidFill>
              </a:rPr>
              <a:t> </a:t>
            </a:r>
            <a:r>
              <a:rPr lang="el-GR" sz="2000" b="1" dirty="0" err="1" smtClean="0">
                <a:solidFill>
                  <a:srgbClr val="002060"/>
                </a:solidFill>
              </a:rPr>
              <a:t>conditions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examined</a:t>
            </a:r>
            <a:r>
              <a:rPr lang="el-GR" sz="2000" b="1" dirty="0" smtClean="0">
                <a:solidFill>
                  <a:srgbClr val="002060"/>
                </a:solidFill>
              </a:rPr>
              <a:t> in </a:t>
            </a:r>
            <a:r>
              <a:rPr lang="el-GR" sz="2000" b="1" dirty="0" err="1" smtClean="0">
                <a:solidFill>
                  <a:srgbClr val="002060"/>
                </a:solidFill>
              </a:rPr>
              <a:t>three</a:t>
            </a:r>
            <a:r>
              <a:rPr lang="el-GR" sz="2000" b="1" dirty="0" smtClean="0">
                <a:solidFill>
                  <a:srgbClr val="002060"/>
                </a:solidFill>
              </a:rPr>
              <a:t> </a:t>
            </a:r>
            <a:r>
              <a:rPr lang="el-GR" sz="2000" b="1" dirty="0" err="1" smtClean="0">
                <a:solidFill>
                  <a:srgbClr val="002060"/>
                </a:solidFill>
              </a:rPr>
              <a:t>scales</a:t>
            </a:r>
            <a:r>
              <a:rPr lang="el-GR" sz="2000" b="1" dirty="0" smtClean="0">
                <a:solidFill>
                  <a:srgbClr val="002060"/>
                </a:solidFill>
              </a:rPr>
              <a:t>:</a:t>
            </a:r>
          </a:p>
          <a:p>
            <a:pPr marL="342900" indent="-342900">
              <a:buFont typeface="+mj-lt"/>
              <a:buAutoNum type="alphaLcPeriod"/>
            </a:pPr>
            <a:endParaRPr lang="el-GR" sz="2000" b="1" dirty="0">
              <a:solidFill>
                <a:srgbClr val="002060"/>
              </a:solidFill>
            </a:endParaRPr>
          </a:p>
          <a:p>
            <a:pPr marL="342900" indent="-342900" algn="ctr">
              <a:buFont typeface="+mj-lt"/>
              <a:buAutoNum type="alphaLcPeriod"/>
            </a:pPr>
            <a:r>
              <a:rPr lang="en-US" sz="2000" b="1" dirty="0" smtClean="0">
                <a:solidFill>
                  <a:srgbClr val="002060"/>
                </a:solidFill>
              </a:rPr>
              <a:t>D</a:t>
            </a:r>
            <a:r>
              <a:rPr lang="el-GR" sz="2000" b="1" dirty="0" err="1" smtClean="0">
                <a:solidFill>
                  <a:srgbClr val="002060"/>
                </a:solidFill>
              </a:rPr>
              <a:t>rainage</a:t>
            </a:r>
            <a:r>
              <a:rPr lang="el-GR" sz="2000" b="1" dirty="0" smtClean="0">
                <a:solidFill>
                  <a:srgbClr val="002060"/>
                </a:solidFill>
              </a:rPr>
              <a:t> </a:t>
            </a:r>
            <a:r>
              <a:rPr lang="el-GR" sz="2000" b="1" dirty="0" err="1" smtClean="0">
                <a:solidFill>
                  <a:srgbClr val="002060"/>
                </a:solidFill>
              </a:rPr>
              <a:t>basin</a:t>
            </a:r>
            <a:r>
              <a:rPr lang="el-GR" sz="2000" b="1" dirty="0" smtClean="0">
                <a:solidFill>
                  <a:srgbClr val="002060"/>
                </a:solidFill>
              </a:rPr>
              <a:t> </a:t>
            </a:r>
            <a:r>
              <a:rPr lang="el-GR" sz="2000" b="1" dirty="0" err="1" smtClean="0">
                <a:solidFill>
                  <a:srgbClr val="002060"/>
                </a:solidFill>
              </a:rPr>
              <a:t>scale</a:t>
            </a:r>
            <a:endParaRPr lang="el-GR" sz="2000" b="1" dirty="0" smtClean="0">
              <a:solidFill>
                <a:srgbClr val="002060"/>
              </a:solidFill>
            </a:endParaRPr>
          </a:p>
          <a:p>
            <a:pPr marL="342900" indent="-342900" algn="ctr">
              <a:buFont typeface="+mj-lt"/>
              <a:buAutoNum type="alphaLcPeriod"/>
            </a:pPr>
            <a:r>
              <a:rPr lang="en-US" sz="2000" b="1" dirty="0" smtClean="0">
                <a:solidFill>
                  <a:srgbClr val="002060"/>
                </a:solidFill>
              </a:rPr>
              <a:t>D</a:t>
            </a:r>
            <a:r>
              <a:rPr lang="el-GR" sz="2000" b="1" dirty="0" err="1" smtClean="0">
                <a:solidFill>
                  <a:srgbClr val="002060"/>
                </a:solidFill>
              </a:rPr>
              <a:t>am</a:t>
            </a:r>
            <a:r>
              <a:rPr lang="el-GR" sz="2000" b="1" dirty="0" smtClean="0">
                <a:solidFill>
                  <a:srgbClr val="002060"/>
                </a:solidFill>
              </a:rPr>
              <a:t> </a:t>
            </a:r>
            <a:r>
              <a:rPr lang="el-GR" sz="2000" b="1" dirty="0" err="1" smtClean="0">
                <a:solidFill>
                  <a:srgbClr val="002060"/>
                </a:solidFill>
              </a:rPr>
              <a:t>reservoir</a:t>
            </a:r>
            <a:r>
              <a:rPr lang="el-GR" sz="2000" b="1" dirty="0" smtClean="0">
                <a:solidFill>
                  <a:srgbClr val="002060"/>
                </a:solidFill>
              </a:rPr>
              <a:t> </a:t>
            </a:r>
            <a:r>
              <a:rPr lang="el-GR" sz="2000" b="1" dirty="0" err="1" smtClean="0">
                <a:solidFill>
                  <a:srgbClr val="002060"/>
                </a:solidFill>
              </a:rPr>
              <a:t>scale</a:t>
            </a:r>
            <a:endParaRPr lang="el-GR" sz="2000" b="1" dirty="0" smtClean="0">
              <a:solidFill>
                <a:srgbClr val="002060"/>
              </a:solidFill>
            </a:endParaRPr>
          </a:p>
          <a:p>
            <a:pPr marL="342900" indent="-342900" algn="ctr">
              <a:buFont typeface="+mj-lt"/>
              <a:buAutoNum type="alphaLcPeriod"/>
            </a:pPr>
            <a:r>
              <a:rPr lang="el-GR" sz="2000" b="1" dirty="0" err="1" smtClean="0">
                <a:solidFill>
                  <a:srgbClr val="002060"/>
                </a:solidFill>
              </a:rPr>
              <a:t>Construction</a:t>
            </a:r>
            <a:r>
              <a:rPr lang="el-GR" sz="2000" b="1" dirty="0" smtClean="0">
                <a:solidFill>
                  <a:srgbClr val="002060"/>
                </a:solidFill>
              </a:rPr>
              <a:t> </a:t>
            </a:r>
            <a:r>
              <a:rPr lang="el-GR" sz="2000" b="1" dirty="0" err="1" smtClean="0">
                <a:solidFill>
                  <a:srgbClr val="002060"/>
                </a:solidFill>
              </a:rPr>
              <a:t>zone</a:t>
            </a:r>
            <a:r>
              <a:rPr lang="el-GR" sz="2000" b="1" dirty="0" smtClean="0">
                <a:solidFill>
                  <a:srgbClr val="002060"/>
                </a:solidFill>
              </a:rPr>
              <a:t> of the </a:t>
            </a:r>
            <a:r>
              <a:rPr lang="el-GR" sz="2000" b="1" dirty="0" err="1" smtClean="0">
                <a:solidFill>
                  <a:srgbClr val="002060"/>
                </a:solidFill>
              </a:rPr>
              <a:t>dam</a:t>
            </a:r>
            <a:endParaRPr lang="el-GR" sz="2000" b="1" dirty="0" smtClean="0">
              <a:solidFill>
                <a:srgbClr val="002060"/>
              </a:solidFill>
            </a:endParaRPr>
          </a:p>
          <a:p>
            <a:pPr algn="ctr"/>
            <a:endParaRPr lang="el-GR" sz="2000" b="1" dirty="0" smtClean="0">
              <a:solidFill>
                <a:srgbClr val="002060"/>
              </a:solidFill>
            </a:endParaRPr>
          </a:p>
          <a:p>
            <a:pPr algn="ctr"/>
            <a:endParaRPr lang="el-GR" sz="2000" b="1" dirty="0">
              <a:solidFill>
                <a:srgbClr val="002060"/>
              </a:solidFill>
            </a:endParaRPr>
          </a:p>
          <a:p>
            <a:pPr algn="ctr"/>
            <a:r>
              <a:rPr lang="el-GR" sz="2000" b="1" dirty="0" smtClean="0">
                <a:solidFill>
                  <a:srgbClr val="002060"/>
                </a:solidFill>
              </a:rPr>
              <a:t>In the </a:t>
            </a:r>
            <a:r>
              <a:rPr lang="el-GR" sz="2000" b="1" dirty="0" err="1" smtClean="0">
                <a:solidFill>
                  <a:srgbClr val="002060"/>
                </a:solidFill>
              </a:rPr>
              <a:t>following</a:t>
            </a:r>
            <a:r>
              <a:rPr lang="el-GR" sz="2000" b="1" dirty="0" smtClean="0">
                <a:solidFill>
                  <a:srgbClr val="002060"/>
                </a:solidFill>
              </a:rPr>
              <a:t> </a:t>
            </a:r>
            <a:r>
              <a:rPr lang="el-GR" sz="2000" b="1" dirty="0" err="1" smtClean="0">
                <a:solidFill>
                  <a:srgbClr val="002060"/>
                </a:solidFill>
              </a:rPr>
              <a:t>slides</a:t>
            </a:r>
            <a:r>
              <a:rPr lang="el-GR" sz="2000" b="1" dirty="0" smtClean="0">
                <a:solidFill>
                  <a:srgbClr val="002060"/>
                </a:solidFill>
              </a:rPr>
              <a:t> the </a:t>
            </a:r>
            <a:r>
              <a:rPr lang="el-GR" sz="2000" b="1" dirty="0" err="1" smtClean="0">
                <a:solidFill>
                  <a:srgbClr val="002060"/>
                </a:solidFill>
              </a:rPr>
              <a:t>basic</a:t>
            </a:r>
            <a:r>
              <a:rPr lang="el-GR" sz="2000" b="1" dirty="0" smtClean="0">
                <a:solidFill>
                  <a:srgbClr val="002060"/>
                </a:solidFill>
              </a:rPr>
              <a:t> </a:t>
            </a:r>
            <a:r>
              <a:rPr lang="el-GR" sz="2000" b="1" dirty="0" err="1" smtClean="0">
                <a:solidFill>
                  <a:srgbClr val="002060"/>
                </a:solidFill>
              </a:rPr>
              <a:t>parameters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examined</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presented</a:t>
            </a:r>
            <a:endParaRPr lang="el-GR" sz="2000" b="1" dirty="0">
              <a:solidFill>
                <a:srgbClr val="002060"/>
              </a:solidFill>
            </a:endParaRPr>
          </a:p>
        </p:txBody>
      </p:sp>
      <p:sp>
        <p:nvSpPr>
          <p:cNvPr id="6" name="Ορθογώνιο 5"/>
          <p:cNvSpPr/>
          <p:nvPr/>
        </p:nvSpPr>
        <p:spPr>
          <a:xfrm>
            <a:off x="3942313" y="260648"/>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Tree>
    <p:extLst>
      <p:ext uri="{BB962C8B-B14F-4D97-AF65-F5344CB8AC3E}">
        <p14:creationId xmlns:p14="http://schemas.microsoft.com/office/powerpoint/2010/main" val="329761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07504" y="1124744"/>
            <a:ext cx="8892480"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buFont typeface="Arial" panose="020B0604020202020204" pitchFamily="34" charset="0"/>
              <a:buChar char="•"/>
            </a:pPr>
            <a:r>
              <a:rPr lang="en-US" dirty="0" smtClean="0"/>
              <a:t>Water demand already exceeds supply in many parts of the world. In the near future, problems for covering these demands will certainly occur.</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The largest water consumption world wide (almost 70%) regards the irrigation of cultivated lands.</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Among other factors, climate change will have significant impact on water resources, since it regulates the hydrologic cycle.</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Due to the expanding human population and the increasing demands, competition for water is growing  causing the depletion of the worlds’ major aquifers.</a:t>
            </a:r>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smtClean="0"/>
              <a:t>Many pollutants threaten water supplies, with the most widespread, especially in underdeveloped countries, being the discharge of raw sewage into natural waters.</a:t>
            </a:r>
            <a:endParaRPr lang="en-US" dirty="0"/>
          </a:p>
        </p:txBody>
      </p:sp>
      <p:sp>
        <p:nvSpPr>
          <p:cNvPr id="5" name="Ορθογώνιο 4"/>
          <p:cNvSpPr/>
          <p:nvPr/>
        </p:nvSpPr>
        <p:spPr>
          <a:xfrm>
            <a:off x="395536" y="5897551"/>
            <a:ext cx="8568952" cy="954107"/>
          </a:xfrm>
          <a:prstGeom prst="rect">
            <a:avLst/>
          </a:prstGeom>
        </p:spPr>
        <p:txBody>
          <a:bodyPr wrap="square">
            <a:spAutoFit/>
          </a:bodyPr>
          <a:lstStyle/>
          <a:p>
            <a:pPr algn="just"/>
            <a:r>
              <a:rPr lang="en-US" sz="1400" dirty="0">
                <a:solidFill>
                  <a:srgbClr val="002060"/>
                </a:solidFill>
              </a:rPr>
              <a:t>David </a:t>
            </a:r>
            <a:r>
              <a:rPr lang="en-US" sz="1400" dirty="0" smtClean="0">
                <a:solidFill>
                  <a:srgbClr val="002060"/>
                </a:solidFill>
              </a:rPr>
              <a:t>Pimentel</a:t>
            </a:r>
            <a:r>
              <a:rPr lang="el-GR" sz="1400" dirty="0" smtClean="0">
                <a:solidFill>
                  <a:srgbClr val="002060"/>
                </a:solidFill>
              </a:rPr>
              <a:t>, </a:t>
            </a:r>
            <a:r>
              <a:rPr lang="en-US" sz="1400" dirty="0" smtClean="0">
                <a:solidFill>
                  <a:srgbClr val="002060"/>
                </a:solidFill>
              </a:rPr>
              <a:t>Bonnie Berger</a:t>
            </a:r>
            <a:r>
              <a:rPr lang="el-GR" sz="1400" dirty="0" smtClean="0">
                <a:solidFill>
                  <a:srgbClr val="002060"/>
                </a:solidFill>
              </a:rPr>
              <a:t>, </a:t>
            </a:r>
            <a:r>
              <a:rPr lang="en-US" sz="1400" dirty="0" smtClean="0">
                <a:solidFill>
                  <a:srgbClr val="002060"/>
                </a:solidFill>
              </a:rPr>
              <a:t>David Filiberto</a:t>
            </a:r>
            <a:r>
              <a:rPr lang="el-GR" sz="1400" dirty="0" smtClean="0">
                <a:solidFill>
                  <a:srgbClr val="002060"/>
                </a:solidFill>
              </a:rPr>
              <a:t>, </a:t>
            </a:r>
            <a:r>
              <a:rPr lang="en-US" sz="1400" dirty="0" smtClean="0">
                <a:solidFill>
                  <a:srgbClr val="002060"/>
                </a:solidFill>
              </a:rPr>
              <a:t>Michelle Newton</a:t>
            </a:r>
            <a:r>
              <a:rPr lang="el-GR" sz="1400" dirty="0" smtClean="0">
                <a:solidFill>
                  <a:srgbClr val="002060"/>
                </a:solidFill>
              </a:rPr>
              <a:t>, </a:t>
            </a:r>
            <a:r>
              <a:rPr lang="en-US" sz="1400" dirty="0" smtClean="0">
                <a:solidFill>
                  <a:srgbClr val="002060"/>
                </a:solidFill>
              </a:rPr>
              <a:t>Benjamin Wolfe</a:t>
            </a:r>
            <a:r>
              <a:rPr lang="el-GR" sz="1400" dirty="0" smtClean="0">
                <a:solidFill>
                  <a:srgbClr val="002060"/>
                </a:solidFill>
              </a:rPr>
              <a:t>, </a:t>
            </a:r>
            <a:r>
              <a:rPr lang="en-US" sz="1400" dirty="0" smtClean="0">
                <a:solidFill>
                  <a:srgbClr val="002060"/>
                </a:solidFill>
              </a:rPr>
              <a:t>Elizabeth </a:t>
            </a:r>
            <a:r>
              <a:rPr lang="en-US" sz="1400" dirty="0" err="1" smtClean="0">
                <a:solidFill>
                  <a:srgbClr val="002060"/>
                </a:solidFill>
              </a:rPr>
              <a:t>Karabinakis</a:t>
            </a:r>
            <a:r>
              <a:rPr lang="el-GR" sz="1400" dirty="0" smtClean="0">
                <a:solidFill>
                  <a:srgbClr val="002060"/>
                </a:solidFill>
              </a:rPr>
              <a:t>, </a:t>
            </a:r>
            <a:r>
              <a:rPr lang="en-US" sz="1400" dirty="0" smtClean="0">
                <a:solidFill>
                  <a:srgbClr val="002060"/>
                </a:solidFill>
              </a:rPr>
              <a:t>Steven Clark</a:t>
            </a:r>
            <a:r>
              <a:rPr lang="el-GR" sz="1400" dirty="0" smtClean="0">
                <a:solidFill>
                  <a:srgbClr val="002060"/>
                </a:solidFill>
              </a:rPr>
              <a:t>, </a:t>
            </a:r>
            <a:r>
              <a:rPr lang="en-US" sz="1400" dirty="0" smtClean="0">
                <a:solidFill>
                  <a:srgbClr val="002060"/>
                </a:solidFill>
              </a:rPr>
              <a:t>Elaine Poon</a:t>
            </a:r>
            <a:r>
              <a:rPr lang="el-GR" sz="1400" dirty="0" smtClean="0">
                <a:solidFill>
                  <a:srgbClr val="002060"/>
                </a:solidFill>
              </a:rPr>
              <a:t>, </a:t>
            </a:r>
            <a:r>
              <a:rPr lang="en-US" sz="1400" dirty="0" smtClean="0">
                <a:solidFill>
                  <a:srgbClr val="002060"/>
                </a:solidFill>
              </a:rPr>
              <a:t>Elizabeth </a:t>
            </a:r>
            <a:r>
              <a:rPr lang="en-US" sz="1400" dirty="0" err="1" smtClean="0">
                <a:solidFill>
                  <a:srgbClr val="002060"/>
                </a:solidFill>
              </a:rPr>
              <a:t>Abbett</a:t>
            </a:r>
            <a:r>
              <a:rPr lang="el-GR" sz="1400" dirty="0" smtClean="0">
                <a:solidFill>
                  <a:srgbClr val="002060"/>
                </a:solidFill>
              </a:rPr>
              <a:t>, </a:t>
            </a:r>
            <a:r>
              <a:rPr lang="en-US" sz="1400" dirty="0" err="1" smtClean="0">
                <a:solidFill>
                  <a:srgbClr val="002060"/>
                </a:solidFill>
              </a:rPr>
              <a:t>Sudha</a:t>
            </a:r>
            <a:r>
              <a:rPr lang="en-US" sz="1400" dirty="0" smtClean="0">
                <a:solidFill>
                  <a:srgbClr val="002060"/>
                </a:solidFill>
              </a:rPr>
              <a:t> </a:t>
            </a:r>
            <a:r>
              <a:rPr lang="en-US" sz="1400" dirty="0" err="1" smtClean="0">
                <a:solidFill>
                  <a:srgbClr val="002060"/>
                </a:solidFill>
              </a:rPr>
              <a:t>Nandagopal</a:t>
            </a:r>
            <a:r>
              <a:rPr lang="el-GR" sz="1400" dirty="0" smtClean="0">
                <a:solidFill>
                  <a:srgbClr val="002060"/>
                </a:solidFill>
              </a:rPr>
              <a:t>. </a:t>
            </a:r>
            <a:r>
              <a:rPr lang="en-US" sz="1400" b="1" dirty="0">
                <a:solidFill>
                  <a:srgbClr val="002060"/>
                </a:solidFill>
              </a:rPr>
              <a:t>Water Resources: Agricultural and Environmental </a:t>
            </a:r>
            <a:r>
              <a:rPr lang="en-US" sz="1400" b="1" dirty="0" smtClean="0">
                <a:solidFill>
                  <a:srgbClr val="002060"/>
                </a:solidFill>
              </a:rPr>
              <a:t>Issues</a:t>
            </a:r>
            <a:r>
              <a:rPr lang="el-GR" sz="1400" b="1" dirty="0" smtClean="0">
                <a:solidFill>
                  <a:srgbClr val="002060"/>
                </a:solidFill>
              </a:rPr>
              <a:t>. </a:t>
            </a:r>
            <a:r>
              <a:rPr lang="es-ES" sz="1400" dirty="0" err="1">
                <a:solidFill>
                  <a:srgbClr val="002060"/>
                </a:solidFill>
              </a:rPr>
              <a:t>BioScience</a:t>
            </a:r>
            <a:r>
              <a:rPr lang="es-ES" sz="1400" dirty="0">
                <a:solidFill>
                  <a:srgbClr val="002060"/>
                </a:solidFill>
              </a:rPr>
              <a:t> (2004) 54 (10): 909-918.</a:t>
            </a:r>
            <a:endParaRPr lang="en-US" sz="1400" b="1" dirty="0">
              <a:solidFill>
                <a:srgbClr val="002060"/>
              </a:solidFill>
            </a:endParaRPr>
          </a:p>
          <a:p>
            <a:pPr algn="just"/>
            <a:endParaRPr lang="en-US" sz="1400" dirty="0">
              <a:solidFill>
                <a:srgbClr val="002060"/>
              </a:solidFill>
            </a:endParaRPr>
          </a:p>
        </p:txBody>
      </p:sp>
      <p:sp>
        <p:nvSpPr>
          <p:cNvPr id="6" name="TextBox 5"/>
          <p:cNvSpPr txBox="1"/>
          <p:nvPr/>
        </p:nvSpPr>
        <p:spPr>
          <a:xfrm>
            <a:off x="412311" y="490462"/>
            <a:ext cx="6408712" cy="523220"/>
          </a:xfrm>
          <a:prstGeom prst="rect">
            <a:avLst/>
          </a:prstGeom>
          <a:noFill/>
        </p:spPr>
        <p:txBody>
          <a:bodyPr wrap="square" rtlCol="0">
            <a:spAutoFit/>
          </a:bodyPr>
          <a:lstStyle/>
          <a:p>
            <a:pPr marL="285750" indent="-285750">
              <a:buFont typeface="Wingdings" pitchFamily="2" charset="2"/>
              <a:buChar char="ü"/>
            </a:pPr>
            <a:r>
              <a:rPr lang="el-GR" sz="2800" b="1" u="sng" dirty="0" err="1">
                <a:solidFill>
                  <a:srgbClr val="002060"/>
                </a:solidFill>
                <a:latin typeface="Calibri" panose="020F0502020204030204" pitchFamily="34" charset="0"/>
              </a:rPr>
              <a:t>What</a:t>
            </a:r>
            <a:r>
              <a:rPr lang="el-GR" sz="2800" b="1" u="sng" dirty="0">
                <a:solidFill>
                  <a:srgbClr val="002060"/>
                </a:solidFill>
                <a:latin typeface="Calibri" panose="020F0502020204030204" pitchFamily="34" charset="0"/>
              </a:rPr>
              <a:t> </a:t>
            </a:r>
            <a:r>
              <a:rPr lang="el-GR" sz="2800" b="1" u="sng" dirty="0" err="1">
                <a:solidFill>
                  <a:srgbClr val="002060"/>
                </a:solidFill>
                <a:latin typeface="Calibri" panose="020F0502020204030204" pitchFamily="34" charset="0"/>
              </a:rPr>
              <a:t>are</a:t>
            </a:r>
            <a:r>
              <a:rPr lang="el-GR" sz="2800" b="1" u="sng" dirty="0">
                <a:solidFill>
                  <a:srgbClr val="002060"/>
                </a:solidFill>
                <a:latin typeface="Calibri" panose="020F0502020204030204" pitchFamily="34" charset="0"/>
              </a:rPr>
              <a:t> </a:t>
            </a:r>
            <a:r>
              <a:rPr lang="el-GR" sz="2800" b="1" u="sng" dirty="0" err="1">
                <a:solidFill>
                  <a:srgbClr val="002060"/>
                </a:solidFill>
                <a:latin typeface="Calibri" panose="020F0502020204030204" pitchFamily="34" charset="0"/>
              </a:rPr>
              <a:t>the</a:t>
            </a:r>
            <a:r>
              <a:rPr lang="el-GR" sz="2800" b="1" u="sng" dirty="0">
                <a:solidFill>
                  <a:srgbClr val="002060"/>
                </a:solidFill>
                <a:latin typeface="Calibri" panose="020F0502020204030204" pitchFamily="34" charset="0"/>
              </a:rPr>
              <a:t> water resources</a:t>
            </a:r>
            <a:r>
              <a:rPr lang="el-GR" sz="2800" b="1" u="sng" dirty="0" smtClean="0">
                <a:solidFill>
                  <a:srgbClr val="002060"/>
                </a:solidFill>
                <a:latin typeface="Calibri" panose="020F0502020204030204" pitchFamily="34" charset="0"/>
              </a:rPr>
              <a:t>?</a:t>
            </a:r>
            <a:endParaRPr lang="en-US" sz="2800" b="1" u="sng"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7592112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p:cNvSpPr/>
          <p:nvPr/>
        </p:nvSpPr>
        <p:spPr>
          <a:xfrm>
            <a:off x="133351" y="332656"/>
            <a:ext cx="2776081" cy="461665"/>
          </a:xfrm>
          <a:prstGeom prst="rect">
            <a:avLst/>
          </a:prstGeom>
        </p:spPr>
        <p:txBody>
          <a:bodyPr wrap="none">
            <a:spAutoFit/>
          </a:bodyPr>
          <a:lstStyle/>
          <a:p>
            <a:pPr algn="ctr"/>
            <a:r>
              <a:rPr lang="en-US" sz="2400" b="1" dirty="0">
                <a:solidFill>
                  <a:srgbClr val="002060"/>
                </a:solidFill>
              </a:rPr>
              <a:t>D</a:t>
            </a:r>
            <a:r>
              <a:rPr lang="el-GR" sz="2400" b="1" dirty="0" err="1">
                <a:solidFill>
                  <a:srgbClr val="002060"/>
                </a:solidFill>
              </a:rPr>
              <a:t>rainage</a:t>
            </a:r>
            <a:r>
              <a:rPr lang="el-GR" sz="2400" b="1" dirty="0">
                <a:solidFill>
                  <a:srgbClr val="002060"/>
                </a:solidFill>
              </a:rPr>
              <a:t> </a:t>
            </a:r>
            <a:r>
              <a:rPr lang="el-GR" sz="2400" b="1" dirty="0" err="1">
                <a:solidFill>
                  <a:srgbClr val="002060"/>
                </a:solidFill>
              </a:rPr>
              <a:t>basin</a:t>
            </a:r>
            <a:r>
              <a:rPr lang="el-GR" sz="2400" b="1" dirty="0">
                <a:solidFill>
                  <a:srgbClr val="002060"/>
                </a:solidFill>
              </a:rPr>
              <a:t> </a:t>
            </a:r>
            <a:r>
              <a:rPr lang="el-GR" sz="2400" b="1" dirty="0" err="1" smtClean="0">
                <a:solidFill>
                  <a:srgbClr val="002060"/>
                </a:solidFill>
              </a:rPr>
              <a:t>scale</a:t>
            </a:r>
            <a:endParaRPr lang="el-GR" sz="2400" b="1" dirty="0" smtClean="0">
              <a:solidFill>
                <a:srgbClr val="002060"/>
              </a:solidFill>
            </a:endParaRPr>
          </a:p>
        </p:txBody>
      </p:sp>
      <p:sp>
        <p:nvSpPr>
          <p:cNvPr id="6" name="TextBox 5"/>
          <p:cNvSpPr txBox="1"/>
          <p:nvPr/>
        </p:nvSpPr>
        <p:spPr>
          <a:xfrm>
            <a:off x="133351" y="764704"/>
            <a:ext cx="8640960" cy="5940088"/>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l-GR" sz="2000" b="1" u="sng" dirty="0" err="1" smtClean="0">
                <a:solidFill>
                  <a:srgbClr val="002060"/>
                </a:solidFill>
              </a:rPr>
              <a:t>Geomorphological</a:t>
            </a:r>
            <a:r>
              <a:rPr lang="el-GR" sz="2000" b="1" u="sng" dirty="0" smtClean="0">
                <a:solidFill>
                  <a:srgbClr val="002060"/>
                </a:solidFill>
              </a:rPr>
              <a:t> </a:t>
            </a:r>
            <a:r>
              <a:rPr lang="el-GR" sz="2000" b="1" u="sng" dirty="0" err="1" smtClean="0">
                <a:solidFill>
                  <a:srgbClr val="002060"/>
                </a:solidFill>
              </a:rPr>
              <a:t>parameters</a:t>
            </a:r>
            <a:endParaRPr lang="el-GR" sz="2000" b="1" u="sng" dirty="0" smtClean="0">
              <a:solidFill>
                <a:srgbClr val="002060"/>
              </a:solidFill>
            </a:endParaRPr>
          </a:p>
          <a:p>
            <a:pPr algn="just"/>
            <a:r>
              <a:rPr lang="el-GR" sz="2000" b="1" dirty="0" smtClean="0">
                <a:solidFill>
                  <a:srgbClr val="002060"/>
                </a:solidFill>
              </a:rPr>
              <a:t>The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the </a:t>
            </a:r>
            <a:r>
              <a:rPr lang="el-GR" sz="2000" b="1" dirty="0" err="1" smtClean="0">
                <a:solidFill>
                  <a:srgbClr val="002060"/>
                </a:solidFill>
              </a:rPr>
              <a:t>shape</a:t>
            </a:r>
            <a:r>
              <a:rPr lang="el-GR" sz="2000" b="1" dirty="0" smtClean="0">
                <a:solidFill>
                  <a:srgbClr val="002060"/>
                </a:solidFill>
              </a:rPr>
              <a:t> of the </a:t>
            </a:r>
            <a:r>
              <a:rPr lang="el-GR" sz="2000" b="1" dirty="0" err="1" smtClean="0">
                <a:solidFill>
                  <a:srgbClr val="002060"/>
                </a:solidFill>
              </a:rPr>
              <a:t>basin</a:t>
            </a:r>
            <a:r>
              <a:rPr lang="el-GR" sz="2000" b="1" dirty="0" smtClean="0">
                <a:solidFill>
                  <a:srgbClr val="002060"/>
                </a:solidFill>
              </a:rPr>
              <a:t> </a:t>
            </a:r>
            <a:r>
              <a:rPr lang="el-GR" sz="2000" b="1" dirty="0" err="1" smtClean="0">
                <a:solidFill>
                  <a:srgbClr val="002060"/>
                </a:solidFill>
              </a:rPr>
              <a:t>are</a:t>
            </a:r>
            <a:r>
              <a:rPr lang="el-GR" sz="2000" b="1" dirty="0">
                <a:solidFill>
                  <a:srgbClr val="002060"/>
                </a:solidFill>
              </a:rPr>
              <a:t> </a:t>
            </a:r>
            <a:r>
              <a:rPr lang="el-GR" sz="2000" b="1" dirty="0" err="1" smtClean="0">
                <a:solidFill>
                  <a:srgbClr val="002060"/>
                </a:solidFill>
              </a:rPr>
              <a:t>examined</a:t>
            </a:r>
            <a:r>
              <a:rPr lang="el-GR" sz="2000" b="1" dirty="0" smtClean="0">
                <a:solidFill>
                  <a:srgbClr val="002060"/>
                </a:solidFill>
              </a:rPr>
              <a:t>. The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determines</a:t>
            </a:r>
            <a:r>
              <a:rPr lang="el-GR" sz="2000" b="1" dirty="0" smtClean="0">
                <a:solidFill>
                  <a:srgbClr val="002060"/>
                </a:solidFill>
              </a:rPr>
              <a:t> the </a:t>
            </a:r>
            <a:r>
              <a:rPr lang="el-GR" sz="2000" b="1" dirty="0" err="1" smtClean="0">
                <a:solidFill>
                  <a:srgbClr val="002060"/>
                </a:solidFill>
              </a:rPr>
              <a:t>amount</a:t>
            </a:r>
            <a:r>
              <a:rPr lang="el-GR" sz="2000" b="1" dirty="0" smtClean="0">
                <a:solidFill>
                  <a:srgbClr val="002060"/>
                </a:solidFill>
              </a:rPr>
              <a:t> of the </a:t>
            </a:r>
            <a:r>
              <a:rPr lang="el-GR" sz="2000" b="1" dirty="0" err="1" smtClean="0">
                <a:solidFill>
                  <a:srgbClr val="002060"/>
                </a:solidFill>
              </a:rPr>
              <a:t>discharge</a:t>
            </a:r>
            <a:r>
              <a:rPr lang="el-GR" sz="2000" b="1" dirty="0" smtClean="0">
                <a:solidFill>
                  <a:srgbClr val="002060"/>
                </a:solidFill>
              </a:rPr>
              <a:t>. The </a:t>
            </a:r>
            <a:r>
              <a:rPr lang="el-GR" sz="2000" b="1" dirty="0" err="1" smtClean="0">
                <a:solidFill>
                  <a:srgbClr val="002060"/>
                </a:solidFill>
              </a:rPr>
              <a:t>shape</a:t>
            </a:r>
            <a:r>
              <a:rPr lang="el-GR" sz="2000" b="1" dirty="0" smtClean="0">
                <a:solidFill>
                  <a:srgbClr val="002060"/>
                </a:solidFill>
              </a:rPr>
              <a:t> </a:t>
            </a:r>
            <a:r>
              <a:rPr lang="el-GR" sz="2000" b="1" dirty="0" err="1" smtClean="0">
                <a:solidFill>
                  <a:srgbClr val="002060"/>
                </a:solidFill>
              </a:rPr>
              <a:t>determines</a:t>
            </a:r>
            <a:r>
              <a:rPr lang="el-GR" sz="2000" b="1" dirty="0" smtClean="0">
                <a:solidFill>
                  <a:srgbClr val="002060"/>
                </a:solidFill>
              </a:rPr>
              <a:t> the concentration </a:t>
            </a:r>
            <a:r>
              <a:rPr lang="el-GR" sz="2000" b="1" dirty="0" err="1" smtClean="0">
                <a:solidFill>
                  <a:srgbClr val="002060"/>
                </a:solidFill>
              </a:rPr>
              <a:t>time</a:t>
            </a:r>
            <a:r>
              <a:rPr lang="el-GR" sz="2000" b="1" dirty="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therefore</a:t>
            </a:r>
            <a:r>
              <a:rPr lang="el-GR" sz="2000" b="1" dirty="0" smtClean="0">
                <a:solidFill>
                  <a:srgbClr val="002060"/>
                </a:solidFill>
              </a:rPr>
              <a:t> the </a:t>
            </a:r>
            <a:r>
              <a:rPr lang="el-GR" sz="2000" b="1" dirty="0" err="1" smtClean="0">
                <a:solidFill>
                  <a:srgbClr val="002060"/>
                </a:solidFill>
              </a:rPr>
              <a:t>maximum</a:t>
            </a:r>
            <a:r>
              <a:rPr lang="el-GR" sz="2000" b="1" dirty="0" smtClean="0">
                <a:solidFill>
                  <a:srgbClr val="002060"/>
                </a:solidFill>
              </a:rPr>
              <a:t> </a:t>
            </a:r>
            <a:r>
              <a:rPr lang="el-GR" sz="2000" b="1" dirty="0" err="1" smtClean="0">
                <a:solidFill>
                  <a:srgbClr val="002060"/>
                </a:solidFill>
              </a:rPr>
              <a:t>flood</a:t>
            </a:r>
            <a:r>
              <a:rPr lang="el-GR" sz="2000" b="1" dirty="0" smtClean="0">
                <a:solidFill>
                  <a:srgbClr val="002060"/>
                </a:solidFill>
              </a:rPr>
              <a:t> </a:t>
            </a:r>
            <a:r>
              <a:rPr lang="el-GR" sz="2000" b="1" dirty="0" err="1" smtClean="0">
                <a:solidFill>
                  <a:srgbClr val="002060"/>
                </a:solidFill>
              </a:rPr>
              <a:t>discharge</a:t>
            </a:r>
            <a:r>
              <a:rPr lang="el-GR" sz="2000" b="1" dirty="0" smtClean="0">
                <a:solidFill>
                  <a:srgbClr val="002060"/>
                </a:solidFill>
              </a:rPr>
              <a:t>. </a:t>
            </a:r>
            <a:r>
              <a:rPr lang="el-GR" sz="2000" b="1" dirty="0" err="1" smtClean="0">
                <a:solidFill>
                  <a:srgbClr val="002060"/>
                </a:solidFill>
              </a:rPr>
              <a:t>Other</a:t>
            </a:r>
            <a:r>
              <a:rPr lang="el-GR" sz="2000" b="1" dirty="0" smtClean="0">
                <a:solidFill>
                  <a:srgbClr val="002060"/>
                </a:solidFill>
              </a:rPr>
              <a:t> </a:t>
            </a:r>
            <a:r>
              <a:rPr lang="el-GR" sz="2000" b="1" dirty="0" err="1" smtClean="0">
                <a:solidFill>
                  <a:srgbClr val="002060"/>
                </a:solidFill>
              </a:rPr>
              <a:t>parameters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calculated</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hypsometric</a:t>
            </a:r>
            <a:r>
              <a:rPr lang="el-GR" sz="2000" b="1" dirty="0" smtClean="0">
                <a:solidFill>
                  <a:srgbClr val="002060"/>
                </a:solidFill>
              </a:rPr>
              <a:t> </a:t>
            </a:r>
            <a:r>
              <a:rPr lang="el-GR" sz="2000" b="1" dirty="0" err="1" smtClean="0">
                <a:solidFill>
                  <a:srgbClr val="002060"/>
                </a:solidFill>
              </a:rPr>
              <a:t>curve</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mean</a:t>
            </a:r>
            <a:r>
              <a:rPr lang="el-GR" sz="2000" b="1" dirty="0" smtClean="0">
                <a:solidFill>
                  <a:srgbClr val="002060"/>
                </a:solidFill>
              </a:rPr>
              <a:t> </a:t>
            </a:r>
            <a:r>
              <a:rPr lang="el-GR" sz="2000" b="1" dirty="0" err="1" smtClean="0">
                <a:solidFill>
                  <a:srgbClr val="002060"/>
                </a:solidFill>
              </a:rPr>
              <a:t>altitude</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mean</a:t>
            </a:r>
            <a:r>
              <a:rPr lang="el-GR" sz="2000" b="1" dirty="0" smtClean="0">
                <a:solidFill>
                  <a:srgbClr val="002060"/>
                </a:solidFill>
              </a:rPr>
              <a:t> </a:t>
            </a:r>
            <a:r>
              <a:rPr lang="el-GR" sz="2000" b="1" dirty="0" err="1" smtClean="0">
                <a:solidFill>
                  <a:srgbClr val="002060"/>
                </a:solidFill>
              </a:rPr>
              <a:t>slope</a:t>
            </a:r>
            <a:r>
              <a:rPr lang="el-GR" sz="2000" b="1" dirty="0" smtClean="0">
                <a:solidFill>
                  <a:srgbClr val="002060"/>
                </a:solidFill>
              </a:rPr>
              <a:t>, </a:t>
            </a:r>
            <a:r>
              <a:rPr lang="el-GR" sz="2000" b="1" dirty="0" err="1" smtClean="0">
                <a:solidFill>
                  <a:srgbClr val="002060"/>
                </a:solidFill>
              </a:rPr>
              <a:t>the</a:t>
            </a:r>
            <a:r>
              <a:rPr lang="el-GR" sz="2000" b="1" dirty="0" smtClean="0">
                <a:solidFill>
                  <a:srgbClr val="002060"/>
                </a:solidFill>
              </a:rPr>
              <a:t> </a:t>
            </a:r>
            <a:r>
              <a:rPr lang="el-GR" sz="2000" b="1" dirty="0" err="1" smtClean="0">
                <a:solidFill>
                  <a:srgbClr val="002060"/>
                </a:solidFill>
              </a:rPr>
              <a:t>r</a:t>
            </a:r>
            <a:r>
              <a:rPr lang="el-GR" sz="2000" b="1" spc="50" dirty="0" err="1" smtClean="0">
                <a:ln w="11430"/>
                <a:solidFill>
                  <a:srgbClr val="002060"/>
                </a:solidFill>
                <a:cs typeface="Times New Roman" pitchFamily="18" charset="0"/>
              </a:rPr>
              <a:t>elief</a:t>
            </a:r>
            <a:r>
              <a:rPr lang="el-GR" sz="2000" b="1" spc="50" dirty="0" smtClean="0">
                <a:ln w="11430"/>
                <a:solidFill>
                  <a:srgbClr val="002060"/>
                </a:solidFill>
                <a:cs typeface="Times New Roman" pitchFamily="18" charset="0"/>
              </a:rPr>
              <a:t> </a:t>
            </a:r>
            <a:r>
              <a:rPr lang="el-GR" sz="2000" b="1" spc="50" dirty="0" err="1" smtClean="0">
                <a:ln w="11430"/>
                <a:solidFill>
                  <a:srgbClr val="002060"/>
                </a:solidFill>
                <a:cs typeface="Times New Roman" pitchFamily="18" charset="0"/>
              </a:rPr>
              <a:t>ratio</a:t>
            </a:r>
            <a:r>
              <a:rPr lang="el-GR" sz="2000" b="1" spc="50" dirty="0" smtClean="0">
                <a:ln w="11430"/>
                <a:solidFill>
                  <a:srgbClr val="002060"/>
                </a:solidFill>
                <a:cs typeface="Times New Roman" pitchFamily="18" charset="0"/>
              </a:rPr>
              <a:t> </a:t>
            </a:r>
            <a:r>
              <a:rPr lang="el-GR" sz="2000" b="1" spc="50" dirty="0" err="1" smtClean="0">
                <a:ln w="11430"/>
                <a:solidFill>
                  <a:srgbClr val="002060"/>
                </a:solidFill>
                <a:cs typeface="Times New Roman" pitchFamily="18" charset="0"/>
              </a:rPr>
              <a:t>etc</a:t>
            </a:r>
            <a:r>
              <a:rPr lang="el-GR" sz="2000" b="1" spc="50" dirty="0" smtClean="0">
                <a:ln w="11430"/>
                <a:solidFill>
                  <a:srgbClr val="002060"/>
                </a:solidFill>
                <a:cs typeface="Times New Roman" pitchFamily="18" charset="0"/>
              </a:rPr>
              <a:t> </a:t>
            </a:r>
          </a:p>
          <a:p>
            <a:pPr marL="285750" indent="-285750" algn="just">
              <a:buFont typeface="Wingdings" panose="05000000000000000000" pitchFamily="2" charset="2"/>
              <a:buChar char="ü"/>
            </a:pPr>
            <a:endParaRPr lang="el-GR" sz="2000" b="1" dirty="0" smtClean="0">
              <a:solidFill>
                <a:srgbClr val="002060"/>
              </a:solidFill>
              <a:cs typeface="Times New Roman" pitchFamily="18" charset="0"/>
            </a:endParaRPr>
          </a:p>
          <a:p>
            <a:pPr marL="285750" indent="-285750" algn="just">
              <a:buFont typeface="Arial" panose="020B0604020202020204" pitchFamily="34" charset="0"/>
              <a:buChar char="•"/>
            </a:pPr>
            <a:r>
              <a:rPr lang="el-GR" sz="2000" b="1" u="sng" dirty="0" err="1" smtClean="0">
                <a:solidFill>
                  <a:srgbClr val="002060"/>
                </a:solidFill>
                <a:cs typeface="Times New Roman" pitchFamily="18" charset="0"/>
              </a:rPr>
              <a:t>Hydrographic</a:t>
            </a:r>
            <a:r>
              <a:rPr lang="el-GR" sz="2000" b="1" u="sng" dirty="0" smtClean="0">
                <a:solidFill>
                  <a:srgbClr val="002060"/>
                </a:solidFill>
                <a:cs typeface="Times New Roman" pitchFamily="18" charset="0"/>
              </a:rPr>
              <a:t> </a:t>
            </a:r>
            <a:r>
              <a:rPr lang="el-GR" sz="2000" b="1" u="sng" dirty="0" err="1" smtClean="0">
                <a:solidFill>
                  <a:srgbClr val="002060"/>
                </a:solidFill>
                <a:cs typeface="Times New Roman" pitchFamily="18" charset="0"/>
              </a:rPr>
              <a:t>network</a:t>
            </a:r>
            <a:r>
              <a:rPr lang="el-GR" sz="2000" b="1" u="sng" dirty="0" smtClean="0">
                <a:solidFill>
                  <a:srgbClr val="002060"/>
                </a:solidFill>
                <a:cs typeface="Times New Roman" pitchFamily="18" charset="0"/>
              </a:rPr>
              <a:t> </a:t>
            </a:r>
            <a:r>
              <a:rPr lang="el-GR" sz="2000" b="1" u="sng" dirty="0" err="1" smtClean="0">
                <a:solidFill>
                  <a:srgbClr val="002060"/>
                </a:solidFill>
                <a:cs typeface="Times New Roman" pitchFamily="18" charset="0"/>
              </a:rPr>
              <a:t>parameters</a:t>
            </a:r>
            <a:endParaRPr lang="el-GR" sz="2000" b="1" u="sng" dirty="0" smtClean="0">
              <a:solidFill>
                <a:srgbClr val="002060"/>
              </a:solidFill>
              <a:cs typeface="Times New Roman" pitchFamily="18" charset="0"/>
            </a:endParaRPr>
          </a:p>
          <a:p>
            <a:pPr algn="just"/>
            <a:r>
              <a:rPr lang="el-GR" sz="2000" b="1" dirty="0" err="1" smtClean="0">
                <a:solidFill>
                  <a:srgbClr val="002060"/>
                </a:solidFill>
                <a:cs typeface="Times New Roman" pitchFamily="18" charset="0"/>
              </a:rPr>
              <a:t>The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main</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parameters</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that</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regard</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the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characteristics</a:t>
            </a:r>
            <a:r>
              <a:rPr lang="el-GR" sz="2000" b="1" dirty="0" smtClean="0">
                <a:solidFill>
                  <a:srgbClr val="002060"/>
                </a:solidFill>
                <a:cs typeface="Times New Roman" pitchFamily="18" charset="0"/>
              </a:rPr>
              <a:t> of </a:t>
            </a:r>
            <a:r>
              <a:rPr lang="el-GR" sz="2000" b="1" dirty="0" err="1" smtClean="0">
                <a:solidFill>
                  <a:srgbClr val="002060"/>
                </a:solidFill>
                <a:cs typeface="Times New Roman" pitchFamily="18" charset="0"/>
              </a:rPr>
              <a:t>the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hydrographic</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network</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such</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as</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the</a:t>
            </a:r>
            <a:r>
              <a:rPr lang="el-GR" sz="2000" b="1" dirty="0" smtClean="0">
                <a:solidFill>
                  <a:srgbClr val="002060"/>
                </a:solidFill>
                <a:cs typeface="Times New Roman" pitchFamily="18" charset="0"/>
              </a:rPr>
              <a:t> </a:t>
            </a:r>
            <a:r>
              <a:rPr lang="el-GR" sz="2000" b="1" dirty="0" err="1">
                <a:solidFill>
                  <a:srgbClr val="002060"/>
                </a:solidFill>
                <a:cs typeface="Times New Roman" pitchFamily="18" charset="0"/>
              </a:rPr>
              <a:t>d</a:t>
            </a:r>
            <a:r>
              <a:rPr lang="el-GR" sz="2000" b="1" dirty="0" err="1" smtClean="0">
                <a:solidFill>
                  <a:srgbClr val="002060"/>
                </a:solidFill>
                <a:cs typeface="Times New Roman" pitchFamily="18" charset="0"/>
              </a:rPr>
              <a:t>rainage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frequency</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the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drainage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density</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the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bifurcation</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ratio</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etc</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are</a:t>
            </a:r>
            <a:r>
              <a:rPr lang="el-GR" sz="2000" b="1" dirty="0" smtClean="0">
                <a:solidFill>
                  <a:srgbClr val="002060"/>
                </a:solidFill>
                <a:cs typeface="Times New Roman" pitchFamily="18" charset="0"/>
              </a:rPr>
              <a:t> </a:t>
            </a:r>
            <a:r>
              <a:rPr lang="el-GR" sz="2000" b="1" dirty="0" err="1" smtClean="0">
                <a:solidFill>
                  <a:srgbClr val="002060"/>
                </a:solidFill>
                <a:cs typeface="Times New Roman" pitchFamily="18" charset="0"/>
              </a:rPr>
              <a:t>caclculated</a:t>
            </a:r>
            <a:endParaRPr lang="el-GR" sz="2000" b="1" dirty="0" smtClean="0">
              <a:solidFill>
                <a:srgbClr val="002060"/>
              </a:solidFill>
              <a:cs typeface="Times New Roman" pitchFamily="18" charset="0"/>
            </a:endParaRPr>
          </a:p>
          <a:p>
            <a:pPr marL="285750" indent="-285750" algn="just">
              <a:buFont typeface="Wingdings" panose="05000000000000000000" pitchFamily="2" charset="2"/>
              <a:buChar char="ü"/>
            </a:pPr>
            <a:endParaRPr lang="el-GR" sz="2000" b="1" dirty="0">
              <a:solidFill>
                <a:srgbClr val="002060"/>
              </a:solidFill>
            </a:endParaRPr>
          </a:p>
          <a:p>
            <a:pPr marL="285750" indent="-285750" algn="just">
              <a:buFont typeface="Arial" panose="020B0604020202020204" pitchFamily="34" charset="0"/>
              <a:buChar char="•"/>
            </a:pPr>
            <a:r>
              <a:rPr lang="el-GR" sz="2000" b="1" dirty="0" smtClean="0">
                <a:solidFill>
                  <a:srgbClr val="002060"/>
                </a:solidFill>
              </a:rPr>
              <a:t>The existence of </a:t>
            </a:r>
            <a:r>
              <a:rPr lang="el-GR" sz="2000" b="1" dirty="0" err="1" smtClean="0">
                <a:solidFill>
                  <a:srgbClr val="002060"/>
                </a:solidFill>
              </a:rPr>
              <a:t>springs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recorded</a:t>
            </a:r>
            <a:r>
              <a:rPr lang="el-GR" sz="2000" b="1" dirty="0" smtClean="0">
                <a:solidFill>
                  <a:srgbClr val="002060"/>
                </a:solidFill>
              </a:rPr>
              <a:t>. A water </a:t>
            </a:r>
            <a:r>
              <a:rPr lang="el-GR" sz="2000" b="1" dirty="0" err="1" smtClean="0">
                <a:solidFill>
                  <a:srgbClr val="002060"/>
                </a:solidFill>
              </a:rPr>
              <a:t>table</a:t>
            </a:r>
            <a:r>
              <a:rPr lang="el-GR" sz="2000" b="1" dirty="0" smtClean="0">
                <a:solidFill>
                  <a:srgbClr val="002060"/>
                </a:solidFill>
              </a:rPr>
              <a:t> map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designed</a:t>
            </a:r>
            <a:r>
              <a:rPr lang="el-GR" sz="2000" b="1" dirty="0" smtClean="0">
                <a:solidFill>
                  <a:srgbClr val="002060"/>
                </a:solidFill>
              </a:rPr>
              <a:t>. The </a:t>
            </a:r>
            <a:r>
              <a:rPr lang="el-GR" sz="2000" b="1" dirty="0" err="1" smtClean="0">
                <a:solidFill>
                  <a:srgbClr val="002060"/>
                </a:solidFill>
              </a:rPr>
              <a:t>investigation</a:t>
            </a:r>
            <a:r>
              <a:rPr lang="el-GR" sz="2000" b="1" dirty="0" smtClean="0">
                <a:solidFill>
                  <a:srgbClr val="002060"/>
                </a:solidFill>
              </a:rPr>
              <a:t> of the </a:t>
            </a:r>
            <a:r>
              <a:rPr lang="el-GR" sz="2000" b="1" dirty="0" err="1" smtClean="0">
                <a:solidFill>
                  <a:srgbClr val="002060"/>
                </a:solidFill>
              </a:rPr>
              <a:t>permeability</a:t>
            </a:r>
            <a:r>
              <a:rPr lang="el-GR" sz="2000" b="1" dirty="0" smtClean="0">
                <a:solidFill>
                  <a:srgbClr val="002060"/>
                </a:solidFill>
              </a:rPr>
              <a:t> of the </a:t>
            </a:r>
            <a:r>
              <a:rPr lang="el-GR" sz="2000" b="1" dirty="0" err="1" smtClean="0">
                <a:solidFill>
                  <a:srgbClr val="002060"/>
                </a:solidFill>
              </a:rPr>
              <a:t>geological</a:t>
            </a:r>
            <a:r>
              <a:rPr lang="el-GR" sz="2000" b="1" dirty="0" smtClean="0">
                <a:solidFill>
                  <a:srgbClr val="002060"/>
                </a:solidFill>
              </a:rPr>
              <a:t> </a:t>
            </a:r>
            <a:r>
              <a:rPr lang="el-GR" sz="2000" b="1" dirty="0" err="1" smtClean="0">
                <a:solidFill>
                  <a:srgbClr val="002060"/>
                </a:solidFill>
              </a:rPr>
              <a:t>formations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of </a:t>
            </a:r>
            <a:r>
              <a:rPr lang="el-GR" sz="2000" b="1" dirty="0" err="1" smtClean="0">
                <a:solidFill>
                  <a:srgbClr val="002060"/>
                </a:solidFill>
              </a:rPr>
              <a:t>major</a:t>
            </a:r>
            <a:r>
              <a:rPr lang="el-GR" sz="2000" b="1" dirty="0" smtClean="0">
                <a:solidFill>
                  <a:srgbClr val="002060"/>
                </a:solidFill>
              </a:rPr>
              <a:t> </a:t>
            </a:r>
            <a:r>
              <a:rPr lang="el-GR" sz="2000" b="1" dirty="0" err="1" smtClean="0">
                <a:solidFill>
                  <a:srgbClr val="002060"/>
                </a:solidFill>
              </a:rPr>
              <a:t>importance</a:t>
            </a:r>
            <a:r>
              <a:rPr lang="el-GR" sz="2000" b="1" dirty="0" smtClean="0">
                <a:solidFill>
                  <a:srgbClr val="002060"/>
                </a:solidFill>
              </a:rPr>
              <a:t>.  </a:t>
            </a:r>
          </a:p>
          <a:p>
            <a:pPr marL="285750" indent="-285750" algn="just">
              <a:buFont typeface="Arial" panose="020B0604020202020204" pitchFamily="34" charset="0"/>
              <a:buChar char="•"/>
            </a:pPr>
            <a:r>
              <a:rPr lang="el-GR" sz="2000" b="1" dirty="0" smtClean="0">
                <a:solidFill>
                  <a:srgbClr val="002060"/>
                </a:solidFill>
              </a:rPr>
              <a:t>A </a:t>
            </a:r>
            <a:r>
              <a:rPr lang="el-GR" sz="2000" b="1" dirty="0" err="1" smtClean="0">
                <a:solidFill>
                  <a:srgbClr val="002060"/>
                </a:solidFill>
              </a:rPr>
              <a:t>detailed</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reliable</a:t>
            </a:r>
            <a:r>
              <a:rPr lang="el-GR" sz="2000" b="1" dirty="0" smtClean="0">
                <a:solidFill>
                  <a:srgbClr val="002060"/>
                </a:solidFill>
              </a:rPr>
              <a:t> </a:t>
            </a:r>
            <a:r>
              <a:rPr lang="el-GR" sz="2000" b="1" dirty="0" err="1" smtClean="0">
                <a:solidFill>
                  <a:srgbClr val="002060"/>
                </a:solidFill>
              </a:rPr>
              <a:t>hydrological</a:t>
            </a:r>
            <a:r>
              <a:rPr lang="el-GR" sz="2000" b="1" dirty="0" smtClean="0">
                <a:solidFill>
                  <a:srgbClr val="002060"/>
                </a:solidFill>
              </a:rPr>
              <a:t> </a:t>
            </a:r>
            <a:r>
              <a:rPr lang="el-GR" sz="2000" b="1" dirty="0" err="1" smtClean="0">
                <a:solidFill>
                  <a:srgbClr val="002060"/>
                </a:solidFill>
              </a:rPr>
              <a:t>budget</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estimated</a:t>
            </a:r>
            <a:r>
              <a:rPr lang="el-GR" sz="2000" b="1" dirty="0" smtClean="0">
                <a:solidFill>
                  <a:srgbClr val="002060"/>
                </a:solidFill>
              </a:rPr>
              <a:t> .</a:t>
            </a:r>
          </a:p>
          <a:p>
            <a:pPr marL="285750" indent="-285750" algn="just">
              <a:buFont typeface="Arial" panose="020B0604020202020204" pitchFamily="34" charset="0"/>
              <a:buChar char="•"/>
            </a:pPr>
            <a:r>
              <a:rPr lang="el-GR" sz="2000" b="1" dirty="0" smtClean="0">
                <a:solidFill>
                  <a:srgbClr val="002060"/>
                </a:solidFill>
              </a:rPr>
              <a:t>The </a:t>
            </a:r>
            <a:r>
              <a:rPr lang="el-GR" sz="2000" b="1" dirty="0" err="1" smtClean="0">
                <a:solidFill>
                  <a:srgbClr val="002060"/>
                </a:solidFill>
              </a:rPr>
              <a:t>vegetation</a:t>
            </a:r>
            <a:r>
              <a:rPr lang="el-GR" sz="2000" b="1" dirty="0" smtClean="0">
                <a:solidFill>
                  <a:srgbClr val="002060"/>
                </a:solidFill>
              </a:rPr>
              <a:t> ,</a:t>
            </a:r>
            <a:r>
              <a:rPr lang="el-GR" sz="2000" b="1" dirty="0" err="1" smtClean="0">
                <a:solidFill>
                  <a:srgbClr val="002060"/>
                </a:solidFill>
              </a:rPr>
              <a:t>cultivated</a:t>
            </a:r>
            <a:r>
              <a:rPr lang="el-GR" sz="2000" b="1" dirty="0" smtClean="0">
                <a:solidFill>
                  <a:srgbClr val="002060"/>
                </a:solidFill>
              </a:rPr>
              <a:t> land, </a:t>
            </a:r>
            <a:r>
              <a:rPr lang="el-GR" sz="2000" b="1" dirty="0" err="1" smtClean="0">
                <a:solidFill>
                  <a:srgbClr val="002060"/>
                </a:solidFill>
              </a:rPr>
              <a:t>population</a:t>
            </a:r>
            <a:r>
              <a:rPr lang="el-GR" sz="2000" b="1" dirty="0" smtClean="0">
                <a:solidFill>
                  <a:srgbClr val="002060"/>
                </a:solidFill>
              </a:rPr>
              <a:t>, water </a:t>
            </a:r>
            <a:r>
              <a:rPr lang="el-GR" sz="2000" b="1" dirty="0" err="1" smtClean="0">
                <a:solidFill>
                  <a:srgbClr val="002060"/>
                </a:solidFill>
              </a:rPr>
              <a:t>demands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economic</a:t>
            </a:r>
            <a:r>
              <a:rPr lang="el-GR" sz="2000" b="1" dirty="0" smtClean="0">
                <a:solidFill>
                  <a:srgbClr val="002060"/>
                </a:solidFill>
              </a:rPr>
              <a:t> activities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take</a:t>
            </a:r>
            <a:r>
              <a:rPr lang="el-GR" sz="2000" b="1" dirty="0" smtClean="0">
                <a:solidFill>
                  <a:srgbClr val="002060"/>
                </a:solidFill>
              </a:rPr>
              <a:t> </a:t>
            </a:r>
            <a:r>
              <a:rPr lang="el-GR" sz="2000" b="1" dirty="0" err="1" smtClean="0">
                <a:solidFill>
                  <a:srgbClr val="002060"/>
                </a:solidFill>
              </a:rPr>
              <a:t>place</a:t>
            </a:r>
            <a:r>
              <a:rPr lang="el-GR" sz="2000" b="1" dirty="0" smtClean="0">
                <a:solidFill>
                  <a:srgbClr val="002060"/>
                </a:solidFill>
              </a:rPr>
              <a:t> </a:t>
            </a:r>
            <a:r>
              <a:rPr lang="el-GR" sz="2000" b="1" dirty="0" err="1" smtClean="0">
                <a:solidFill>
                  <a:srgbClr val="002060"/>
                </a:solidFill>
              </a:rPr>
              <a:t>within</a:t>
            </a:r>
            <a:r>
              <a:rPr lang="el-GR" sz="2000" b="1" dirty="0" smtClean="0">
                <a:solidFill>
                  <a:srgbClr val="002060"/>
                </a:solidFill>
              </a:rPr>
              <a:t> the </a:t>
            </a:r>
            <a:r>
              <a:rPr lang="el-GR" sz="2000" b="1" dirty="0" err="1" smtClean="0">
                <a:solidFill>
                  <a:srgbClr val="002060"/>
                </a:solidFill>
              </a:rPr>
              <a:t>basin</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analyzed</a:t>
            </a:r>
            <a:r>
              <a:rPr lang="el-GR" sz="2000" b="1" dirty="0" smtClean="0">
                <a:solidFill>
                  <a:srgbClr val="002060"/>
                </a:solidFill>
              </a:rPr>
              <a:t>.</a:t>
            </a:r>
          </a:p>
          <a:p>
            <a:pPr marL="285750" indent="-285750" algn="just">
              <a:buFont typeface="Arial" panose="020B0604020202020204" pitchFamily="34" charset="0"/>
              <a:buChar char="•"/>
            </a:pPr>
            <a:r>
              <a:rPr lang="el-GR" sz="2000" b="1" dirty="0" smtClean="0">
                <a:solidFill>
                  <a:srgbClr val="002060"/>
                </a:solidFill>
              </a:rPr>
              <a:t>The </a:t>
            </a:r>
            <a:r>
              <a:rPr lang="el-GR" sz="2000" b="1" dirty="0" err="1" smtClean="0">
                <a:solidFill>
                  <a:srgbClr val="002060"/>
                </a:solidFill>
              </a:rPr>
              <a:t>total</a:t>
            </a:r>
            <a:r>
              <a:rPr lang="el-GR" sz="2000" b="1" dirty="0" smtClean="0">
                <a:solidFill>
                  <a:srgbClr val="002060"/>
                </a:solidFill>
              </a:rPr>
              <a:t> </a:t>
            </a:r>
            <a:r>
              <a:rPr lang="el-GR" sz="2000" b="1" dirty="0" err="1" smtClean="0">
                <a:solidFill>
                  <a:srgbClr val="002060"/>
                </a:solidFill>
              </a:rPr>
              <a:t>amount</a:t>
            </a:r>
            <a:r>
              <a:rPr lang="el-GR" sz="2000" b="1" dirty="0" smtClean="0">
                <a:solidFill>
                  <a:srgbClr val="002060"/>
                </a:solidFill>
              </a:rPr>
              <a:t> of </a:t>
            </a:r>
            <a:r>
              <a:rPr lang="el-GR" sz="2000" b="1" dirty="0" err="1" smtClean="0">
                <a:solidFill>
                  <a:srgbClr val="002060"/>
                </a:solidFill>
              </a:rPr>
              <a:t>transported</a:t>
            </a:r>
            <a:r>
              <a:rPr lang="el-GR" sz="2000" b="1" dirty="0" smtClean="0">
                <a:solidFill>
                  <a:srgbClr val="002060"/>
                </a:solidFill>
              </a:rPr>
              <a:t> </a:t>
            </a:r>
            <a:r>
              <a:rPr lang="el-GR" sz="2000" b="1" dirty="0" err="1" smtClean="0">
                <a:solidFill>
                  <a:srgbClr val="002060"/>
                </a:solidFill>
              </a:rPr>
              <a:t>sediments</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the </a:t>
            </a:r>
            <a:r>
              <a:rPr lang="el-GR" sz="2000" b="1" dirty="0" err="1" smtClean="0">
                <a:solidFill>
                  <a:srgbClr val="002060"/>
                </a:solidFill>
              </a:rPr>
              <a:t>river</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estimated</a:t>
            </a:r>
            <a:r>
              <a:rPr lang="el-GR" sz="2000" b="1" dirty="0" smtClean="0">
                <a:solidFill>
                  <a:srgbClr val="002060"/>
                </a:solidFill>
              </a:rPr>
              <a:t>.</a:t>
            </a:r>
            <a:endParaRPr lang="el-GR" sz="2000" b="1" dirty="0">
              <a:solidFill>
                <a:srgbClr val="002060"/>
              </a:solidFill>
            </a:endParaRPr>
          </a:p>
        </p:txBody>
      </p:sp>
      <p:sp>
        <p:nvSpPr>
          <p:cNvPr id="7" name="TextBox 6"/>
          <p:cNvSpPr txBox="1"/>
          <p:nvPr/>
        </p:nvSpPr>
        <p:spPr>
          <a:xfrm>
            <a:off x="1187624" y="5013176"/>
            <a:ext cx="184731" cy="369332"/>
          </a:xfrm>
          <a:prstGeom prst="rect">
            <a:avLst/>
          </a:prstGeom>
          <a:noFill/>
        </p:spPr>
        <p:txBody>
          <a:bodyPr wrap="none" rtlCol="0">
            <a:spAutoFit/>
          </a:bodyPr>
          <a:lstStyle/>
          <a:p>
            <a:endParaRPr lang="el-GR" dirty="0"/>
          </a:p>
        </p:txBody>
      </p:sp>
      <p:sp>
        <p:nvSpPr>
          <p:cNvPr id="8" name="Ορθογώνιο 7"/>
          <p:cNvSpPr/>
          <p:nvPr/>
        </p:nvSpPr>
        <p:spPr>
          <a:xfrm>
            <a:off x="3974538" y="41695"/>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Tree>
    <p:extLst>
      <p:ext uri="{BB962C8B-B14F-4D97-AF65-F5344CB8AC3E}">
        <p14:creationId xmlns:p14="http://schemas.microsoft.com/office/powerpoint/2010/main" val="21636637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566425" y="1916832"/>
            <a:ext cx="7774811" cy="3139321"/>
          </a:xfrm>
          <a:prstGeom prst="rect">
            <a:avLst/>
          </a:prstGeom>
        </p:spPr>
        <p:txBody>
          <a:bodyPr wrap="square">
            <a:spAutoFit/>
          </a:bodyPr>
          <a:lstStyle/>
          <a:p>
            <a:pPr marL="285750" indent="-285750" algn="just">
              <a:buFont typeface="Arial" panose="020B0604020202020204" pitchFamily="34" charset="0"/>
              <a:buChar char="•"/>
            </a:pPr>
            <a:r>
              <a:rPr lang="el-GR" b="1" u="sng" dirty="0" err="1" smtClean="0">
                <a:solidFill>
                  <a:srgbClr val="002060"/>
                </a:solidFill>
              </a:rPr>
              <a:t>Geomorphological</a:t>
            </a:r>
            <a:r>
              <a:rPr lang="el-GR" b="1" u="sng" dirty="0" smtClean="0">
                <a:solidFill>
                  <a:srgbClr val="002060"/>
                </a:solidFill>
              </a:rPr>
              <a:t> </a:t>
            </a:r>
            <a:r>
              <a:rPr lang="el-GR" b="1" u="sng" dirty="0" err="1" smtClean="0">
                <a:solidFill>
                  <a:srgbClr val="002060"/>
                </a:solidFill>
              </a:rPr>
              <a:t>parameters</a:t>
            </a:r>
            <a:r>
              <a:rPr lang="el-GR" b="1" u="sng" dirty="0" smtClean="0">
                <a:solidFill>
                  <a:srgbClr val="002060"/>
                </a:solidFill>
              </a:rPr>
              <a:t> </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examined</a:t>
            </a:r>
            <a:r>
              <a:rPr lang="el-GR" b="1" dirty="0" smtClean="0">
                <a:solidFill>
                  <a:srgbClr val="002060"/>
                </a:solidFill>
              </a:rPr>
              <a:t>. </a:t>
            </a:r>
          </a:p>
          <a:p>
            <a:pPr algn="just"/>
            <a:r>
              <a:rPr lang="en-US" b="1" dirty="0" smtClean="0">
                <a:solidFill>
                  <a:srgbClr val="002060"/>
                </a:solidFill>
              </a:rPr>
              <a:t>T</a:t>
            </a:r>
            <a:r>
              <a:rPr lang="el-GR" b="1" dirty="0" err="1" smtClean="0">
                <a:solidFill>
                  <a:srgbClr val="002060"/>
                </a:solidFill>
              </a:rPr>
              <a:t>he</a:t>
            </a:r>
            <a:r>
              <a:rPr lang="el-GR" b="1" dirty="0" smtClean="0">
                <a:solidFill>
                  <a:srgbClr val="002060"/>
                </a:solidFill>
              </a:rPr>
              <a:t> </a:t>
            </a:r>
            <a:r>
              <a:rPr lang="el-GR" b="1" dirty="0" err="1" smtClean="0">
                <a:solidFill>
                  <a:srgbClr val="002060"/>
                </a:solidFill>
              </a:rPr>
              <a:t>ideal</a:t>
            </a:r>
            <a:r>
              <a:rPr lang="el-GR" b="1" dirty="0" smtClean="0">
                <a:solidFill>
                  <a:srgbClr val="002060"/>
                </a:solidFill>
              </a:rPr>
              <a:t> </a:t>
            </a:r>
            <a:r>
              <a:rPr lang="el-GR" b="1" dirty="0" err="1" smtClean="0">
                <a:solidFill>
                  <a:srgbClr val="002060"/>
                </a:solidFill>
              </a:rPr>
              <a:t>reservoir</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the </a:t>
            </a:r>
            <a:r>
              <a:rPr lang="el-GR" b="1" dirty="0" err="1" smtClean="0">
                <a:solidFill>
                  <a:srgbClr val="002060"/>
                </a:solidFill>
              </a:rPr>
              <a:t>one</a:t>
            </a:r>
            <a:r>
              <a:rPr lang="el-GR" b="1" dirty="0" smtClean="0">
                <a:solidFill>
                  <a:srgbClr val="002060"/>
                </a:solidFill>
              </a:rPr>
              <a:t> </a:t>
            </a:r>
            <a:r>
              <a:rPr lang="el-GR" b="1" dirty="0" err="1" smtClean="0">
                <a:solidFill>
                  <a:srgbClr val="002060"/>
                </a:solidFill>
              </a:rPr>
              <a:t>that</a:t>
            </a:r>
            <a:r>
              <a:rPr lang="el-GR" b="1" dirty="0" smtClean="0">
                <a:solidFill>
                  <a:srgbClr val="002060"/>
                </a:solidFill>
              </a:rPr>
              <a:t> </a:t>
            </a:r>
            <a:r>
              <a:rPr lang="el-GR" b="1" dirty="0" err="1" smtClean="0">
                <a:solidFill>
                  <a:srgbClr val="002060"/>
                </a:solidFill>
              </a:rPr>
              <a:t>has</a:t>
            </a:r>
            <a:r>
              <a:rPr lang="el-GR" b="1" dirty="0" smtClean="0">
                <a:solidFill>
                  <a:srgbClr val="002060"/>
                </a:solidFill>
              </a:rPr>
              <a:t> </a:t>
            </a:r>
            <a:r>
              <a:rPr lang="el-GR" b="1" dirty="0" err="1" smtClean="0">
                <a:solidFill>
                  <a:srgbClr val="002060"/>
                </a:solidFill>
              </a:rPr>
              <a:t>large</a:t>
            </a:r>
            <a:r>
              <a:rPr lang="el-GR" b="1" dirty="0" smtClean="0">
                <a:solidFill>
                  <a:srgbClr val="002060"/>
                </a:solidFill>
              </a:rPr>
              <a:t> </a:t>
            </a:r>
            <a:r>
              <a:rPr lang="el-GR" b="1" dirty="0" err="1" smtClean="0">
                <a:solidFill>
                  <a:srgbClr val="002060"/>
                </a:solidFill>
              </a:rPr>
              <a:t>capacity</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small</a:t>
            </a:r>
            <a:r>
              <a:rPr lang="el-GR" b="1" dirty="0" smtClean="0">
                <a:solidFill>
                  <a:srgbClr val="002060"/>
                </a:solidFill>
              </a:rPr>
              <a:t> </a:t>
            </a:r>
            <a:r>
              <a:rPr lang="el-GR" b="1" dirty="0" err="1" smtClean="0">
                <a:solidFill>
                  <a:srgbClr val="002060"/>
                </a:solidFill>
              </a:rPr>
              <a:t>depth</a:t>
            </a:r>
            <a:r>
              <a:rPr lang="el-GR" b="1" dirty="0" smtClean="0">
                <a:solidFill>
                  <a:srgbClr val="002060"/>
                </a:solidFill>
              </a:rPr>
              <a:t>. </a:t>
            </a:r>
            <a:r>
              <a:rPr lang="el-GR" b="1" dirty="0" err="1" smtClean="0">
                <a:solidFill>
                  <a:srgbClr val="002060"/>
                </a:solidFill>
              </a:rPr>
              <a:t>At</a:t>
            </a:r>
            <a:r>
              <a:rPr lang="el-GR" b="1" dirty="0" smtClean="0">
                <a:solidFill>
                  <a:srgbClr val="002060"/>
                </a:solidFill>
              </a:rPr>
              <a:t> </a:t>
            </a:r>
            <a:r>
              <a:rPr lang="el-GR" b="1" dirty="0" err="1" smtClean="0">
                <a:solidFill>
                  <a:srgbClr val="002060"/>
                </a:solidFill>
              </a:rPr>
              <a:t>this</a:t>
            </a:r>
            <a:r>
              <a:rPr lang="el-GR" b="1" dirty="0" smtClean="0">
                <a:solidFill>
                  <a:srgbClr val="002060"/>
                </a:solidFill>
              </a:rPr>
              <a:t> </a:t>
            </a:r>
            <a:r>
              <a:rPr lang="el-GR" b="1" dirty="0" err="1" smtClean="0">
                <a:solidFill>
                  <a:srgbClr val="002060"/>
                </a:solidFill>
              </a:rPr>
              <a:t>stage</a:t>
            </a:r>
            <a:r>
              <a:rPr lang="el-GR" b="1" dirty="0" smtClean="0">
                <a:solidFill>
                  <a:srgbClr val="002060"/>
                </a:solidFill>
              </a:rPr>
              <a:t> of </a:t>
            </a:r>
            <a:r>
              <a:rPr lang="el-GR" b="1" dirty="0" err="1" smtClean="0">
                <a:solidFill>
                  <a:srgbClr val="002060"/>
                </a:solidFill>
              </a:rPr>
              <a:t>investigation</a:t>
            </a:r>
            <a:r>
              <a:rPr lang="el-GR" b="1" dirty="0" smtClean="0">
                <a:solidFill>
                  <a:srgbClr val="002060"/>
                </a:solidFill>
              </a:rPr>
              <a:t> the (</a:t>
            </a:r>
            <a:r>
              <a:rPr lang="el-GR" b="1" dirty="0" err="1" smtClean="0">
                <a:solidFill>
                  <a:srgbClr val="002060"/>
                </a:solidFill>
              </a:rPr>
              <a:t>dam</a:t>
            </a:r>
            <a:r>
              <a:rPr lang="el-GR" b="1" dirty="0" smtClean="0">
                <a:solidFill>
                  <a:srgbClr val="002060"/>
                </a:solidFill>
              </a:rPr>
              <a:t>) </a:t>
            </a:r>
            <a:r>
              <a:rPr lang="el-GR" b="1" dirty="0" err="1" smtClean="0">
                <a:solidFill>
                  <a:srgbClr val="002060"/>
                </a:solidFill>
              </a:rPr>
              <a:t>height</a:t>
            </a:r>
            <a:r>
              <a:rPr lang="el-GR" b="1" dirty="0" smtClean="0">
                <a:solidFill>
                  <a:srgbClr val="002060"/>
                </a:solidFill>
              </a:rPr>
              <a:t>-</a:t>
            </a:r>
            <a:r>
              <a:rPr lang="el-GR" b="1" dirty="0" err="1" smtClean="0">
                <a:solidFill>
                  <a:srgbClr val="002060"/>
                </a:solidFill>
              </a:rPr>
              <a:t>reservoir</a:t>
            </a:r>
            <a:r>
              <a:rPr lang="el-GR" b="1" dirty="0" smtClean="0">
                <a:solidFill>
                  <a:srgbClr val="002060"/>
                </a:solidFill>
              </a:rPr>
              <a:t> </a:t>
            </a:r>
            <a:r>
              <a:rPr lang="el-GR" b="1" dirty="0" err="1" smtClean="0">
                <a:solidFill>
                  <a:srgbClr val="002060"/>
                </a:solidFill>
              </a:rPr>
              <a:t>capacity</a:t>
            </a:r>
            <a:r>
              <a:rPr lang="el-GR" b="1" dirty="0" smtClean="0">
                <a:solidFill>
                  <a:srgbClr val="002060"/>
                </a:solidFill>
              </a:rPr>
              <a:t> </a:t>
            </a:r>
            <a:r>
              <a:rPr lang="el-GR" b="1" dirty="0" err="1" smtClean="0">
                <a:solidFill>
                  <a:srgbClr val="002060"/>
                </a:solidFill>
              </a:rPr>
              <a:t>plot</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drawn</a:t>
            </a:r>
            <a:r>
              <a:rPr lang="el-GR" b="1" dirty="0" smtClean="0">
                <a:solidFill>
                  <a:srgbClr val="002060"/>
                </a:solidFill>
              </a:rPr>
              <a:t>.</a:t>
            </a:r>
          </a:p>
          <a:p>
            <a:pPr marL="285750" indent="-285750" algn="just">
              <a:buFont typeface="Arial" panose="020B0604020202020204" pitchFamily="34" charset="0"/>
              <a:buChar char="•"/>
            </a:pPr>
            <a:r>
              <a:rPr lang="el-GR" b="1" u="sng" dirty="0" err="1" smtClean="0">
                <a:solidFill>
                  <a:srgbClr val="002060"/>
                </a:solidFill>
              </a:rPr>
              <a:t>Mapping</a:t>
            </a:r>
            <a:r>
              <a:rPr lang="el-GR" b="1" u="sng" dirty="0" smtClean="0">
                <a:solidFill>
                  <a:srgbClr val="002060"/>
                </a:solidFill>
              </a:rPr>
              <a:t> of the </a:t>
            </a:r>
            <a:r>
              <a:rPr lang="el-GR" b="1" u="sng" dirty="0" err="1" smtClean="0">
                <a:solidFill>
                  <a:srgbClr val="002060"/>
                </a:solidFill>
              </a:rPr>
              <a:t>area</a:t>
            </a:r>
            <a:r>
              <a:rPr lang="el-GR" b="1" u="sng" dirty="0" smtClean="0">
                <a:solidFill>
                  <a:srgbClr val="002060"/>
                </a:solidFill>
              </a:rPr>
              <a:t>  </a:t>
            </a:r>
          </a:p>
          <a:p>
            <a:pPr algn="just"/>
            <a:r>
              <a:rPr lang="el-GR" b="1" dirty="0" smtClean="0">
                <a:solidFill>
                  <a:srgbClr val="002060"/>
                </a:solidFill>
              </a:rPr>
              <a:t>The </a:t>
            </a:r>
            <a:r>
              <a:rPr lang="el-GR" b="1" dirty="0" err="1" smtClean="0">
                <a:solidFill>
                  <a:srgbClr val="002060"/>
                </a:solidFill>
              </a:rPr>
              <a:t>geological</a:t>
            </a:r>
            <a:r>
              <a:rPr lang="el-GR" b="1" dirty="0" smtClean="0">
                <a:solidFill>
                  <a:srgbClr val="002060"/>
                </a:solidFill>
              </a:rPr>
              <a:t> </a:t>
            </a:r>
            <a:r>
              <a:rPr lang="el-GR" b="1" dirty="0" err="1" smtClean="0">
                <a:solidFill>
                  <a:srgbClr val="002060"/>
                </a:solidFill>
              </a:rPr>
              <a:t>formations</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mapped</a:t>
            </a:r>
            <a:r>
              <a:rPr lang="el-GR" b="1" dirty="0" smtClean="0">
                <a:solidFill>
                  <a:srgbClr val="002060"/>
                </a:solidFill>
              </a:rPr>
              <a:t> in a </a:t>
            </a:r>
            <a:r>
              <a:rPr lang="el-GR" b="1" dirty="0" err="1" smtClean="0">
                <a:solidFill>
                  <a:srgbClr val="002060"/>
                </a:solidFill>
              </a:rPr>
              <a:t>scale</a:t>
            </a:r>
            <a:r>
              <a:rPr lang="el-GR" b="1" dirty="0" smtClean="0">
                <a:solidFill>
                  <a:srgbClr val="002060"/>
                </a:solidFill>
              </a:rPr>
              <a:t> 1:1000.  </a:t>
            </a:r>
            <a:r>
              <a:rPr lang="el-GR" b="1" dirty="0" err="1" smtClean="0">
                <a:solidFill>
                  <a:srgbClr val="002060"/>
                </a:solidFill>
              </a:rPr>
              <a:t>Geological</a:t>
            </a:r>
            <a:r>
              <a:rPr lang="el-GR" b="1" dirty="0" smtClean="0">
                <a:solidFill>
                  <a:srgbClr val="002060"/>
                </a:solidFill>
              </a:rPr>
              <a:t> </a:t>
            </a:r>
            <a:r>
              <a:rPr lang="el-GR" b="1" dirty="0" err="1" smtClean="0">
                <a:solidFill>
                  <a:srgbClr val="002060"/>
                </a:solidFill>
              </a:rPr>
              <a:t>sections</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constructed</a:t>
            </a:r>
            <a:r>
              <a:rPr lang="el-GR" b="1" dirty="0" smtClean="0">
                <a:solidFill>
                  <a:srgbClr val="002060"/>
                </a:solidFill>
              </a:rPr>
              <a:t>. </a:t>
            </a:r>
          </a:p>
          <a:p>
            <a:pPr marL="285750" indent="-285750" algn="just">
              <a:buFont typeface="Arial" panose="020B0604020202020204" pitchFamily="34" charset="0"/>
              <a:buChar char="•"/>
            </a:pPr>
            <a:r>
              <a:rPr lang="el-GR" b="1" u="sng" dirty="0" err="1" smtClean="0">
                <a:solidFill>
                  <a:srgbClr val="002060"/>
                </a:solidFill>
              </a:rPr>
              <a:t>Hydrogeological</a:t>
            </a:r>
            <a:r>
              <a:rPr lang="el-GR" b="1" u="sng" dirty="0" smtClean="0">
                <a:solidFill>
                  <a:srgbClr val="002060"/>
                </a:solidFill>
              </a:rPr>
              <a:t> </a:t>
            </a:r>
            <a:r>
              <a:rPr lang="el-GR" b="1" u="sng" dirty="0" err="1" smtClean="0">
                <a:solidFill>
                  <a:srgbClr val="002060"/>
                </a:solidFill>
              </a:rPr>
              <a:t>regime</a:t>
            </a:r>
            <a:endParaRPr lang="el-GR" b="1" u="sng" dirty="0" smtClean="0">
              <a:solidFill>
                <a:srgbClr val="002060"/>
              </a:solidFill>
            </a:endParaRPr>
          </a:p>
          <a:p>
            <a:pPr algn="just"/>
            <a:r>
              <a:rPr lang="el-GR" b="1" dirty="0" smtClean="0">
                <a:solidFill>
                  <a:srgbClr val="002060"/>
                </a:solidFill>
              </a:rPr>
              <a:t> </a:t>
            </a:r>
            <a:r>
              <a:rPr lang="el-GR" b="1" dirty="0" err="1" smtClean="0">
                <a:solidFill>
                  <a:srgbClr val="002060"/>
                </a:solidFill>
              </a:rPr>
              <a:t>Based</a:t>
            </a:r>
            <a:r>
              <a:rPr lang="el-GR" b="1" dirty="0" smtClean="0">
                <a:solidFill>
                  <a:srgbClr val="002060"/>
                </a:solidFill>
              </a:rPr>
              <a:t> </a:t>
            </a:r>
            <a:r>
              <a:rPr lang="el-GR" b="1" dirty="0" err="1" smtClean="0">
                <a:solidFill>
                  <a:srgbClr val="002060"/>
                </a:solidFill>
              </a:rPr>
              <a:t>on</a:t>
            </a:r>
            <a:r>
              <a:rPr lang="el-GR" b="1" dirty="0" smtClean="0">
                <a:solidFill>
                  <a:srgbClr val="002060"/>
                </a:solidFill>
              </a:rPr>
              <a:t> the water </a:t>
            </a:r>
            <a:r>
              <a:rPr lang="el-GR" b="1" dirty="0" err="1" smtClean="0">
                <a:solidFill>
                  <a:srgbClr val="002060"/>
                </a:solidFill>
              </a:rPr>
              <a:t>table</a:t>
            </a:r>
            <a:r>
              <a:rPr lang="el-GR" b="1" dirty="0" smtClean="0">
                <a:solidFill>
                  <a:srgbClr val="002060"/>
                </a:solidFill>
              </a:rPr>
              <a:t> map, the </a:t>
            </a:r>
            <a:r>
              <a:rPr lang="el-GR" b="1" dirty="0" err="1" smtClean="0">
                <a:solidFill>
                  <a:srgbClr val="002060"/>
                </a:solidFill>
              </a:rPr>
              <a:t>groundwater</a:t>
            </a:r>
            <a:r>
              <a:rPr lang="el-GR" b="1" dirty="0" smtClean="0">
                <a:solidFill>
                  <a:srgbClr val="002060"/>
                </a:solidFill>
              </a:rPr>
              <a:t> </a:t>
            </a:r>
            <a:r>
              <a:rPr lang="el-GR" b="1" dirty="0" err="1" smtClean="0">
                <a:solidFill>
                  <a:srgbClr val="002060"/>
                </a:solidFill>
              </a:rPr>
              <a:t>flow</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examined</a:t>
            </a:r>
            <a:r>
              <a:rPr lang="el-GR" b="1" dirty="0">
                <a:solidFill>
                  <a:srgbClr val="002060"/>
                </a:solidFill>
              </a:rPr>
              <a:t> </a:t>
            </a:r>
            <a:r>
              <a:rPr lang="el-GR" b="1" dirty="0" smtClean="0">
                <a:solidFill>
                  <a:srgbClr val="002060"/>
                </a:solidFill>
              </a:rPr>
              <a:t>in </a:t>
            </a:r>
            <a:r>
              <a:rPr lang="el-GR" b="1" dirty="0" err="1" smtClean="0">
                <a:solidFill>
                  <a:srgbClr val="002060"/>
                </a:solidFill>
              </a:rPr>
              <a:t>order</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secure</a:t>
            </a:r>
            <a:r>
              <a:rPr lang="el-GR" b="1" dirty="0" smtClean="0">
                <a:solidFill>
                  <a:srgbClr val="002060"/>
                </a:solidFill>
              </a:rPr>
              <a:t> </a:t>
            </a:r>
            <a:r>
              <a:rPr lang="el-GR" b="1" dirty="0" err="1" smtClean="0">
                <a:solidFill>
                  <a:srgbClr val="002060"/>
                </a:solidFill>
              </a:rPr>
              <a:t>that</a:t>
            </a:r>
            <a:r>
              <a:rPr lang="el-GR" b="1" dirty="0" smtClean="0">
                <a:solidFill>
                  <a:srgbClr val="002060"/>
                </a:solidFill>
              </a:rPr>
              <a:t> </a:t>
            </a:r>
            <a:r>
              <a:rPr lang="el-GR" b="1" dirty="0" err="1" smtClean="0">
                <a:solidFill>
                  <a:srgbClr val="002060"/>
                </a:solidFill>
              </a:rPr>
              <a:t>there</a:t>
            </a:r>
            <a:r>
              <a:rPr lang="el-GR" b="1" dirty="0" smtClean="0">
                <a:solidFill>
                  <a:srgbClr val="002060"/>
                </a:solidFill>
              </a:rPr>
              <a:t> </a:t>
            </a:r>
            <a:r>
              <a:rPr lang="el-GR" b="1" dirty="0" err="1" smtClean="0">
                <a:solidFill>
                  <a:srgbClr val="002060"/>
                </a:solidFill>
              </a:rPr>
              <a:t>will</a:t>
            </a:r>
            <a:r>
              <a:rPr lang="el-GR" b="1" dirty="0" smtClean="0">
                <a:solidFill>
                  <a:srgbClr val="002060"/>
                </a:solidFill>
              </a:rPr>
              <a:t> </a:t>
            </a:r>
            <a:r>
              <a:rPr lang="el-GR" b="1" dirty="0" err="1" smtClean="0">
                <a:solidFill>
                  <a:srgbClr val="002060"/>
                </a:solidFill>
              </a:rPr>
              <a:t>be</a:t>
            </a:r>
            <a:r>
              <a:rPr lang="el-GR" b="1" dirty="0" smtClean="0">
                <a:solidFill>
                  <a:srgbClr val="002060"/>
                </a:solidFill>
              </a:rPr>
              <a:t> </a:t>
            </a:r>
            <a:r>
              <a:rPr lang="el-GR" b="1" dirty="0" err="1" smtClean="0">
                <a:solidFill>
                  <a:srgbClr val="002060"/>
                </a:solidFill>
              </a:rPr>
              <a:t>no</a:t>
            </a:r>
            <a:r>
              <a:rPr lang="el-GR" b="1" dirty="0" smtClean="0">
                <a:solidFill>
                  <a:srgbClr val="002060"/>
                </a:solidFill>
              </a:rPr>
              <a:t> </a:t>
            </a:r>
            <a:r>
              <a:rPr lang="el-GR" b="1" dirty="0" err="1" smtClean="0">
                <a:solidFill>
                  <a:srgbClr val="002060"/>
                </a:solidFill>
              </a:rPr>
              <a:t>losses</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the </a:t>
            </a:r>
            <a:r>
              <a:rPr lang="el-GR" b="1" dirty="0" err="1" smtClean="0">
                <a:solidFill>
                  <a:srgbClr val="002060"/>
                </a:solidFill>
              </a:rPr>
              <a:t>reservoir</a:t>
            </a:r>
            <a:r>
              <a:rPr lang="el-GR" b="1" dirty="0" smtClean="0">
                <a:solidFill>
                  <a:srgbClr val="002060"/>
                </a:solidFill>
              </a:rPr>
              <a:t>. The </a:t>
            </a:r>
            <a:r>
              <a:rPr lang="el-GR" b="1" dirty="0" err="1" smtClean="0">
                <a:solidFill>
                  <a:srgbClr val="002060"/>
                </a:solidFill>
              </a:rPr>
              <a:t>permeability</a:t>
            </a:r>
            <a:r>
              <a:rPr lang="el-GR" b="1" dirty="0" smtClean="0">
                <a:solidFill>
                  <a:srgbClr val="002060"/>
                </a:solidFill>
              </a:rPr>
              <a:t> of the </a:t>
            </a:r>
            <a:r>
              <a:rPr lang="el-GR" b="1" dirty="0" err="1" smtClean="0">
                <a:solidFill>
                  <a:srgbClr val="002060"/>
                </a:solidFill>
              </a:rPr>
              <a:t>formations</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examined</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samples</a:t>
            </a:r>
            <a:r>
              <a:rPr lang="el-GR" b="1" dirty="0" smtClean="0">
                <a:solidFill>
                  <a:srgbClr val="002060"/>
                </a:solidFill>
              </a:rPr>
              <a:t> </a:t>
            </a:r>
            <a:r>
              <a:rPr lang="el-GR" b="1" dirty="0" err="1" smtClean="0">
                <a:solidFill>
                  <a:srgbClr val="002060"/>
                </a:solidFill>
              </a:rPr>
              <a:t>taken</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boreholes</a:t>
            </a:r>
            <a:r>
              <a:rPr lang="el-GR" b="1" dirty="0" smtClean="0">
                <a:solidFill>
                  <a:srgbClr val="002060"/>
                </a:solidFill>
              </a:rPr>
              <a:t> </a:t>
            </a:r>
            <a:r>
              <a:rPr lang="el-GR" b="1" dirty="0" err="1" smtClean="0">
                <a:solidFill>
                  <a:srgbClr val="002060"/>
                </a:solidFill>
              </a:rPr>
              <a:t>drilled</a:t>
            </a:r>
            <a:r>
              <a:rPr lang="el-GR" b="1" dirty="0" smtClean="0">
                <a:solidFill>
                  <a:srgbClr val="002060"/>
                </a:solidFill>
              </a:rPr>
              <a:t> in the </a:t>
            </a:r>
            <a:r>
              <a:rPr lang="el-GR" b="1" dirty="0" err="1" smtClean="0">
                <a:solidFill>
                  <a:srgbClr val="002060"/>
                </a:solidFill>
              </a:rPr>
              <a:t>reservoir</a:t>
            </a:r>
            <a:r>
              <a:rPr lang="el-GR" b="1" dirty="0" smtClean="0">
                <a:solidFill>
                  <a:srgbClr val="002060"/>
                </a:solidFill>
              </a:rPr>
              <a:t> </a:t>
            </a:r>
            <a:r>
              <a:rPr lang="el-GR" b="1" dirty="0" err="1" smtClean="0">
                <a:solidFill>
                  <a:srgbClr val="002060"/>
                </a:solidFill>
              </a:rPr>
              <a:t>area</a:t>
            </a:r>
            <a:r>
              <a:rPr lang="el-GR" b="1" dirty="0" smtClean="0">
                <a:solidFill>
                  <a:srgbClr val="002060"/>
                </a:solidFill>
              </a:rPr>
              <a:t>. </a:t>
            </a:r>
            <a:endParaRPr lang="el-GR" b="1" u="sng" dirty="0">
              <a:solidFill>
                <a:srgbClr val="002060"/>
              </a:solidFill>
            </a:endParaRPr>
          </a:p>
        </p:txBody>
      </p:sp>
      <p:sp>
        <p:nvSpPr>
          <p:cNvPr id="6" name="Ορθογώνιο 5"/>
          <p:cNvSpPr/>
          <p:nvPr/>
        </p:nvSpPr>
        <p:spPr>
          <a:xfrm>
            <a:off x="3942313" y="260648"/>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
        <p:nvSpPr>
          <p:cNvPr id="2" name="Ορθογώνιο 1"/>
          <p:cNvSpPr/>
          <p:nvPr/>
        </p:nvSpPr>
        <p:spPr>
          <a:xfrm>
            <a:off x="743686" y="1029225"/>
            <a:ext cx="1994007" cy="461665"/>
          </a:xfrm>
          <a:prstGeom prst="rect">
            <a:avLst/>
          </a:prstGeom>
        </p:spPr>
        <p:txBody>
          <a:bodyPr wrap="none">
            <a:spAutoFit/>
          </a:bodyPr>
          <a:lstStyle/>
          <a:p>
            <a:pPr algn="just"/>
            <a:r>
              <a:rPr lang="en-US" sz="2400" b="1" dirty="0">
                <a:solidFill>
                  <a:srgbClr val="002060"/>
                </a:solidFill>
              </a:rPr>
              <a:t>D</a:t>
            </a:r>
            <a:r>
              <a:rPr lang="el-GR" sz="2400" b="1" dirty="0" err="1">
                <a:solidFill>
                  <a:srgbClr val="002060"/>
                </a:solidFill>
              </a:rPr>
              <a:t>am</a:t>
            </a:r>
            <a:r>
              <a:rPr lang="el-GR" sz="2400" b="1" dirty="0">
                <a:solidFill>
                  <a:srgbClr val="002060"/>
                </a:solidFill>
              </a:rPr>
              <a:t> </a:t>
            </a:r>
            <a:r>
              <a:rPr lang="el-GR" sz="2400" b="1" dirty="0" err="1">
                <a:solidFill>
                  <a:srgbClr val="002060"/>
                </a:solidFill>
              </a:rPr>
              <a:t>reservoir</a:t>
            </a:r>
            <a:endParaRPr lang="el-GR" sz="2400" b="1" dirty="0">
              <a:solidFill>
                <a:srgbClr val="002060"/>
              </a:solidFill>
            </a:endParaRPr>
          </a:p>
        </p:txBody>
      </p:sp>
    </p:spTree>
    <p:extLst>
      <p:ext uri="{BB962C8B-B14F-4D97-AF65-F5344CB8AC3E}">
        <p14:creationId xmlns:p14="http://schemas.microsoft.com/office/powerpoint/2010/main" val="2867353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942313" y="260648"/>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
        <p:nvSpPr>
          <p:cNvPr id="5" name="Ορθογώνιο 4"/>
          <p:cNvSpPr/>
          <p:nvPr/>
        </p:nvSpPr>
        <p:spPr>
          <a:xfrm>
            <a:off x="509999" y="1700808"/>
            <a:ext cx="8136904" cy="2554545"/>
          </a:xfrm>
          <a:prstGeom prst="rect">
            <a:avLst/>
          </a:prstGeom>
        </p:spPr>
        <p:txBody>
          <a:bodyPr wrap="square">
            <a:spAutoFit/>
          </a:bodyPr>
          <a:lstStyle/>
          <a:p>
            <a:pPr algn="just"/>
            <a:r>
              <a:rPr lang="el-GR" sz="2000" b="1" i="1" u="sng" dirty="0" err="1" smtClean="0">
                <a:solidFill>
                  <a:srgbClr val="002060"/>
                </a:solidFill>
              </a:rPr>
              <a:t>Geomorphological</a:t>
            </a:r>
            <a:r>
              <a:rPr lang="el-GR" sz="2000" b="1" i="1" u="sng" dirty="0" smtClean="0">
                <a:solidFill>
                  <a:srgbClr val="002060"/>
                </a:solidFill>
              </a:rPr>
              <a:t> </a:t>
            </a:r>
            <a:r>
              <a:rPr lang="el-GR" sz="2000" b="1" i="1" u="sng" dirty="0" err="1" smtClean="0">
                <a:solidFill>
                  <a:srgbClr val="002060"/>
                </a:solidFill>
              </a:rPr>
              <a:t>parameters</a:t>
            </a:r>
            <a:endParaRPr lang="el-GR" sz="2000" b="1" i="1" u="sng" dirty="0" smtClean="0">
              <a:solidFill>
                <a:srgbClr val="002060"/>
              </a:solidFill>
            </a:endParaRPr>
          </a:p>
          <a:p>
            <a:pPr algn="just"/>
            <a:r>
              <a:rPr lang="el-GR" sz="2000" b="1" dirty="0" smtClean="0">
                <a:solidFill>
                  <a:srgbClr val="002060"/>
                </a:solidFill>
              </a:rPr>
              <a:t>A </a:t>
            </a:r>
            <a:r>
              <a:rPr lang="el-GR" sz="2000" b="1" dirty="0" err="1" smtClean="0">
                <a:solidFill>
                  <a:srgbClr val="002060"/>
                </a:solidFill>
              </a:rPr>
              <a:t>determining</a:t>
            </a:r>
            <a:r>
              <a:rPr lang="el-GR" sz="2000" b="1" dirty="0" smtClean="0">
                <a:solidFill>
                  <a:srgbClr val="002060"/>
                </a:solidFill>
              </a:rPr>
              <a:t> </a:t>
            </a:r>
            <a:r>
              <a:rPr lang="el-GR" sz="2000" b="1" dirty="0" err="1" smtClean="0">
                <a:solidFill>
                  <a:srgbClr val="002060"/>
                </a:solidFill>
              </a:rPr>
              <a:t>parameter</a:t>
            </a:r>
            <a:r>
              <a:rPr lang="el-GR" sz="2000" b="1" dirty="0" smtClean="0">
                <a:solidFill>
                  <a:srgbClr val="002060"/>
                </a:solidFill>
              </a:rPr>
              <a:t> in </a:t>
            </a:r>
            <a:r>
              <a:rPr lang="el-GR" sz="2000" b="1" dirty="0" err="1" smtClean="0">
                <a:solidFill>
                  <a:srgbClr val="002060"/>
                </a:solidFill>
              </a:rPr>
              <a:t>order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select</a:t>
            </a:r>
            <a:r>
              <a:rPr lang="el-GR" sz="2000" b="1" dirty="0" smtClean="0">
                <a:solidFill>
                  <a:srgbClr val="002060"/>
                </a:solidFill>
              </a:rPr>
              <a:t> the </a:t>
            </a:r>
            <a:r>
              <a:rPr lang="el-GR" sz="2000" b="1" dirty="0" err="1" smtClean="0">
                <a:solidFill>
                  <a:srgbClr val="002060"/>
                </a:solidFill>
              </a:rPr>
              <a:t>most</a:t>
            </a:r>
            <a:r>
              <a:rPr lang="el-GR" sz="2000" b="1" dirty="0" smtClean="0">
                <a:solidFill>
                  <a:srgbClr val="002060"/>
                </a:solidFill>
              </a:rPr>
              <a:t> </a:t>
            </a:r>
            <a:r>
              <a:rPr lang="el-GR" sz="2000" b="1" dirty="0" err="1" smtClean="0">
                <a:solidFill>
                  <a:srgbClr val="002060"/>
                </a:solidFill>
              </a:rPr>
              <a:t>appropriate</a:t>
            </a:r>
            <a:r>
              <a:rPr lang="el-GR" sz="2000" b="1" dirty="0" smtClean="0">
                <a:solidFill>
                  <a:srgbClr val="002060"/>
                </a:solidFill>
              </a:rPr>
              <a:t> </a:t>
            </a:r>
            <a:r>
              <a:rPr lang="el-GR" sz="2000" b="1" dirty="0" err="1" smtClean="0">
                <a:solidFill>
                  <a:srgbClr val="002060"/>
                </a:solidFill>
              </a:rPr>
              <a:t>location</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the </a:t>
            </a:r>
            <a:r>
              <a:rPr lang="el-GR" sz="2000" b="1" dirty="0" err="1" smtClean="0">
                <a:solidFill>
                  <a:srgbClr val="002060"/>
                </a:solidFill>
              </a:rPr>
              <a:t>dam</a:t>
            </a:r>
            <a:r>
              <a:rPr lang="el-GR" sz="2000" b="1" dirty="0" smtClean="0">
                <a:solidFill>
                  <a:srgbClr val="002060"/>
                </a:solidFill>
              </a:rPr>
              <a:t> </a:t>
            </a:r>
            <a:r>
              <a:rPr lang="el-GR" sz="2000" b="1" dirty="0" err="1" smtClean="0">
                <a:solidFill>
                  <a:srgbClr val="002060"/>
                </a:solidFill>
              </a:rPr>
              <a:t>construction</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the </a:t>
            </a:r>
            <a:r>
              <a:rPr lang="el-GR" sz="2000" b="1" dirty="0" err="1" smtClean="0">
                <a:solidFill>
                  <a:srgbClr val="002060"/>
                </a:solidFill>
              </a:rPr>
              <a:t>cross</a:t>
            </a:r>
            <a:r>
              <a:rPr lang="el-GR" sz="2000" b="1" dirty="0" smtClean="0">
                <a:solidFill>
                  <a:srgbClr val="002060"/>
                </a:solidFill>
              </a:rPr>
              <a:t>-</a:t>
            </a:r>
            <a:r>
              <a:rPr lang="el-GR" sz="2000" b="1" dirty="0" err="1" smtClean="0">
                <a:solidFill>
                  <a:srgbClr val="002060"/>
                </a:solidFill>
              </a:rPr>
              <a:t>sectional</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 The </a:t>
            </a:r>
            <a:r>
              <a:rPr lang="el-GR" sz="2000" b="1" dirty="0" err="1" smtClean="0">
                <a:solidFill>
                  <a:srgbClr val="002060"/>
                </a:solidFill>
              </a:rPr>
              <a:t>ratio</a:t>
            </a:r>
            <a:r>
              <a:rPr lang="el-GR" sz="2000" b="1" dirty="0" smtClean="0">
                <a:solidFill>
                  <a:srgbClr val="002060"/>
                </a:solidFill>
              </a:rPr>
              <a:t> of </a:t>
            </a:r>
            <a:r>
              <a:rPr lang="el-GR" sz="2000" b="1" dirty="0">
                <a:solidFill>
                  <a:srgbClr val="002060"/>
                </a:solidFill>
              </a:rPr>
              <a:t>the </a:t>
            </a:r>
            <a:r>
              <a:rPr lang="el-GR" sz="2000" b="1" dirty="0" err="1">
                <a:solidFill>
                  <a:srgbClr val="002060"/>
                </a:solidFill>
              </a:rPr>
              <a:t>dam</a:t>
            </a:r>
            <a:r>
              <a:rPr lang="el-GR" sz="2000" b="1" dirty="0">
                <a:solidFill>
                  <a:srgbClr val="002060"/>
                </a:solidFill>
              </a:rPr>
              <a:t> (</a:t>
            </a:r>
            <a:r>
              <a:rPr lang="el-GR" sz="2000" b="1" dirty="0" err="1">
                <a:solidFill>
                  <a:srgbClr val="002060"/>
                </a:solidFill>
              </a:rPr>
              <a:t>reservoir</a:t>
            </a:r>
            <a:r>
              <a:rPr lang="el-GR" sz="2000" b="1" dirty="0">
                <a:solidFill>
                  <a:srgbClr val="002060"/>
                </a:solidFill>
              </a:rPr>
              <a:t>) </a:t>
            </a:r>
            <a:r>
              <a:rPr lang="el-GR" sz="2000" b="1" dirty="0" err="1">
                <a:solidFill>
                  <a:srgbClr val="002060"/>
                </a:solidFill>
              </a:rPr>
              <a:t>capacity</a:t>
            </a:r>
            <a:r>
              <a:rPr lang="el-GR" sz="2000" b="1" dirty="0">
                <a:solidFill>
                  <a:srgbClr val="002060"/>
                </a:solidFill>
              </a:rPr>
              <a:t> </a:t>
            </a:r>
            <a:r>
              <a:rPr lang="el-GR" sz="2000" b="1" dirty="0" err="1" smtClean="0">
                <a:solidFill>
                  <a:srgbClr val="002060"/>
                </a:solidFill>
              </a:rPr>
              <a:t>divided</a:t>
            </a:r>
            <a:r>
              <a:rPr lang="el-GR" sz="2000" b="1" dirty="0" smtClean="0">
                <a:solidFill>
                  <a:srgbClr val="002060"/>
                </a:solidFill>
              </a:rPr>
              <a:t> by the </a:t>
            </a:r>
            <a:r>
              <a:rPr lang="el-GR" sz="2000" b="1" dirty="0" err="1" smtClean="0">
                <a:solidFill>
                  <a:srgbClr val="002060"/>
                </a:solidFill>
              </a:rPr>
              <a:t>cross</a:t>
            </a:r>
            <a:r>
              <a:rPr lang="el-GR" sz="2000" b="1" dirty="0" smtClean="0">
                <a:solidFill>
                  <a:srgbClr val="002060"/>
                </a:solidFill>
              </a:rPr>
              <a:t>-</a:t>
            </a:r>
            <a:r>
              <a:rPr lang="el-GR" sz="2000" b="1" dirty="0" err="1" smtClean="0">
                <a:solidFill>
                  <a:srgbClr val="002060"/>
                </a:solidFill>
              </a:rPr>
              <a:t>sectional</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used</a:t>
            </a:r>
            <a:r>
              <a:rPr lang="el-GR" sz="2000" b="1" dirty="0">
                <a:solidFill>
                  <a:srgbClr val="002060"/>
                </a:solidFill>
              </a:rPr>
              <a:t> </a:t>
            </a:r>
            <a:r>
              <a:rPr lang="el-GR" sz="2000" b="1" dirty="0" smtClean="0">
                <a:solidFill>
                  <a:srgbClr val="002060"/>
                </a:solidFill>
              </a:rPr>
              <a:t> </a:t>
            </a:r>
            <a:r>
              <a:rPr lang="el-GR" sz="2000" b="1" dirty="0" err="1" smtClean="0">
                <a:solidFill>
                  <a:srgbClr val="002060"/>
                </a:solidFill>
              </a:rPr>
              <a:t>as</a:t>
            </a:r>
            <a:r>
              <a:rPr lang="el-GR" sz="2000" b="1" dirty="0" smtClean="0">
                <a:solidFill>
                  <a:srgbClr val="002060"/>
                </a:solidFill>
              </a:rPr>
              <a:t> a </a:t>
            </a:r>
            <a:r>
              <a:rPr lang="el-GR" sz="2000" b="1" dirty="0" err="1" smtClean="0">
                <a:solidFill>
                  <a:srgbClr val="002060"/>
                </a:solidFill>
              </a:rPr>
              <a:t>suitability</a:t>
            </a:r>
            <a:r>
              <a:rPr lang="el-GR" sz="2000" b="1" dirty="0" smtClean="0">
                <a:solidFill>
                  <a:srgbClr val="002060"/>
                </a:solidFill>
              </a:rPr>
              <a:t> </a:t>
            </a:r>
            <a:r>
              <a:rPr lang="el-GR" sz="2000" b="1" dirty="0" err="1" smtClean="0">
                <a:solidFill>
                  <a:srgbClr val="002060"/>
                </a:solidFill>
              </a:rPr>
              <a:t>criterion</a:t>
            </a:r>
            <a:r>
              <a:rPr lang="el-GR" sz="2000" b="1" dirty="0" smtClean="0">
                <a:solidFill>
                  <a:srgbClr val="002060"/>
                </a:solidFill>
              </a:rPr>
              <a:t> </a:t>
            </a:r>
          </a:p>
          <a:p>
            <a:pPr algn="just"/>
            <a:r>
              <a:rPr lang="el-GR" sz="2000" b="1" i="1" u="sng" dirty="0" err="1" smtClean="0">
                <a:solidFill>
                  <a:srgbClr val="002060"/>
                </a:solidFill>
              </a:rPr>
              <a:t>Mapping</a:t>
            </a:r>
            <a:r>
              <a:rPr lang="el-GR" sz="2000" b="1" i="1" u="sng" dirty="0" smtClean="0">
                <a:solidFill>
                  <a:srgbClr val="002060"/>
                </a:solidFill>
              </a:rPr>
              <a:t> of the </a:t>
            </a:r>
            <a:r>
              <a:rPr lang="el-GR" sz="2000" b="1" i="1" u="sng" dirty="0" err="1" smtClean="0">
                <a:solidFill>
                  <a:srgbClr val="002060"/>
                </a:solidFill>
              </a:rPr>
              <a:t>area</a:t>
            </a:r>
            <a:endParaRPr lang="el-GR" sz="2000" b="1" i="1" u="sng" dirty="0" smtClean="0">
              <a:solidFill>
                <a:srgbClr val="002060"/>
              </a:solidFill>
            </a:endParaRPr>
          </a:p>
          <a:p>
            <a:pPr algn="just"/>
            <a:r>
              <a:rPr lang="el-GR" sz="2000" b="1" dirty="0" smtClean="0">
                <a:solidFill>
                  <a:srgbClr val="002060"/>
                </a:solidFill>
              </a:rPr>
              <a:t>The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mapped</a:t>
            </a:r>
            <a:r>
              <a:rPr lang="el-GR" sz="2000" b="1" dirty="0" smtClean="0">
                <a:solidFill>
                  <a:srgbClr val="002060"/>
                </a:solidFill>
              </a:rPr>
              <a:t> in </a:t>
            </a:r>
            <a:r>
              <a:rPr lang="el-GR" sz="2000" b="1" dirty="0" err="1" smtClean="0">
                <a:solidFill>
                  <a:srgbClr val="002060"/>
                </a:solidFill>
              </a:rPr>
              <a:t>scale</a:t>
            </a:r>
            <a:r>
              <a:rPr lang="el-GR" sz="2000" b="1" dirty="0" smtClean="0">
                <a:solidFill>
                  <a:srgbClr val="002060"/>
                </a:solidFill>
              </a:rPr>
              <a:t> 1:100. The </a:t>
            </a:r>
            <a:r>
              <a:rPr lang="el-GR" sz="2000" b="1" dirty="0" err="1" smtClean="0">
                <a:solidFill>
                  <a:srgbClr val="002060"/>
                </a:solidFill>
              </a:rPr>
              <a:t>stability</a:t>
            </a:r>
            <a:r>
              <a:rPr lang="el-GR" sz="2000" b="1" dirty="0" smtClean="0">
                <a:solidFill>
                  <a:srgbClr val="002060"/>
                </a:solidFill>
              </a:rPr>
              <a:t>, </a:t>
            </a:r>
            <a:r>
              <a:rPr lang="el-GR" sz="2000" b="1" dirty="0" err="1" smtClean="0">
                <a:solidFill>
                  <a:srgbClr val="002060"/>
                </a:solidFill>
              </a:rPr>
              <a:t>strength</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permeability</a:t>
            </a:r>
            <a:r>
              <a:rPr lang="el-GR" sz="2000" b="1" dirty="0" smtClean="0">
                <a:solidFill>
                  <a:srgbClr val="002060"/>
                </a:solidFill>
              </a:rPr>
              <a:t> of the </a:t>
            </a:r>
            <a:r>
              <a:rPr lang="el-GR" sz="2000" b="1" dirty="0" err="1" smtClean="0">
                <a:solidFill>
                  <a:srgbClr val="002060"/>
                </a:solidFill>
              </a:rPr>
              <a:t>formations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investigated</a:t>
            </a:r>
            <a:endParaRPr lang="el-GR" sz="2000" b="1" dirty="0" smtClean="0">
              <a:solidFill>
                <a:srgbClr val="002060"/>
              </a:solidFill>
            </a:endParaRPr>
          </a:p>
        </p:txBody>
      </p:sp>
      <p:sp>
        <p:nvSpPr>
          <p:cNvPr id="2" name="Ορθογώνιο 1"/>
          <p:cNvSpPr/>
          <p:nvPr/>
        </p:nvSpPr>
        <p:spPr>
          <a:xfrm>
            <a:off x="425392" y="908720"/>
            <a:ext cx="3957430" cy="461665"/>
          </a:xfrm>
          <a:prstGeom prst="rect">
            <a:avLst/>
          </a:prstGeom>
        </p:spPr>
        <p:txBody>
          <a:bodyPr wrap="none">
            <a:spAutoFit/>
          </a:bodyPr>
          <a:lstStyle/>
          <a:p>
            <a:pPr algn="just"/>
            <a:r>
              <a:rPr lang="el-GR" sz="2400" b="1" dirty="0" err="1">
                <a:solidFill>
                  <a:srgbClr val="002060"/>
                </a:solidFill>
              </a:rPr>
              <a:t>Construction</a:t>
            </a:r>
            <a:r>
              <a:rPr lang="el-GR" sz="2400" b="1" dirty="0">
                <a:solidFill>
                  <a:srgbClr val="002060"/>
                </a:solidFill>
              </a:rPr>
              <a:t> </a:t>
            </a:r>
            <a:r>
              <a:rPr lang="el-GR" sz="2400" b="1" dirty="0" err="1">
                <a:solidFill>
                  <a:srgbClr val="002060"/>
                </a:solidFill>
              </a:rPr>
              <a:t>zone</a:t>
            </a:r>
            <a:r>
              <a:rPr lang="el-GR" sz="2400" b="1" dirty="0">
                <a:solidFill>
                  <a:srgbClr val="002060"/>
                </a:solidFill>
              </a:rPr>
              <a:t> of </a:t>
            </a:r>
            <a:r>
              <a:rPr lang="el-GR" sz="2400" b="1" dirty="0" err="1">
                <a:solidFill>
                  <a:srgbClr val="002060"/>
                </a:solidFill>
              </a:rPr>
              <a:t>the</a:t>
            </a:r>
            <a:r>
              <a:rPr lang="el-GR" sz="2400" b="1" dirty="0">
                <a:solidFill>
                  <a:srgbClr val="002060"/>
                </a:solidFill>
              </a:rPr>
              <a:t> </a:t>
            </a:r>
            <a:r>
              <a:rPr lang="el-GR" sz="2400" b="1" dirty="0" err="1">
                <a:solidFill>
                  <a:srgbClr val="002060"/>
                </a:solidFill>
              </a:rPr>
              <a:t>dam</a:t>
            </a:r>
            <a:endParaRPr lang="el-GR" sz="2400" b="1" dirty="0">
              <a:solidFill>
                <a:srgbClr val="002060"/>
              </a:solidFill>
            </a:endParaRPr>
          </a:p>
        </p:txBody>
      </p:sp>
    </p:spTree>
    <p:extLst>
      <p:ext uri="{BB962C8B-B14F-4D97-AF65-F5344CB8AC3E}">
        <p14:creationId xmlns:p14="http://schemas.microsoft.com/office/powerpoint/2010/main" val="188117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611560" y="1124744"/>
            <a:ext cx="7632848" cy="5016758"/>
          </a:xfrm>
          <a:prstGeom prst="rect">
            <a:avLst/>
          </a:prstGeom>
        </p:spPr>
        <p:txBody>
          <a:bodyPr wrap="square">
            <a:spAutoFit/>
          </a:bodyPr>
          <a:lstStyle/>
          <a:p>
            <a:pPr algn="just"/>
            <a:r>
              <a:rPr lang="el-GR" sz="2000" b="1" dirty="0" err="1" smtClean="0">
                <a:ln w="11430"/>
                <a:solidFill>
                  <a:srgbClr val="002060"/>
                </a:solidFill>
                <a:effectLst>
                  <a:outerShdw blurRad="50800" dist="39000" dir="5460000" algn="tl">
                    <a:srgbClr val="000000">
                      <a:alpha val="38000"/>
                    </a:srgbClr>
                  </a:outerShdw>
                </a:effectLst>
              </a:rPr>
              <a:t>Main</a:t>
            </a:r>
            <a:r>
              <a:rPr lang="el-GR" sz="2000" b="1" dirty="0" smtClean="0">
                <a:ln w="11430"/>
                <a:solidFill>
                  <a:srgbClr val="002060"/>
                </a:solidFill>
                <a:effectLst>
                  <a:outerShdw blurRad="50800" dist="39000" dir="5460000" algn="tl">
                    <a:srgbClr val="000000">
                      <a:alpha val="38000"/>
                    </a:srgbClr>
                  </a:outerShdw>
                </a:effectLst>
              </a:rPr>
              <a:t> </a:t>
            </a:r>
            <a:r>
              <a:rPr lang="el-GR" sz="2000" b="1" dirty="0" err="1" smtClean="0">
                <a:ln w="11430"/>
                <a:solidFill>
                  <a:srgbClr val="002060"/>
                </a:solidFill>
                <a:effectLst>
                  <a:outerShdw blurRad="50800" dist="39000" dir="5460000" algn="tl">
                    <a:srgbClr val="000000">
                      <a:alpha val="38000"/>
                    </a:srgbClr>
                  </a:outerShdw>
                </a:effectLst>
              </a:rPr>
              <a:t>environmental</a:t>
            </a:r>
            <a:r>
              <a:rPr lang="el-GR" sz="2000" b="1" dirty="0" smtClean="0">
                <a:ln w="11430"/>
                <a:solidFill>
                  <a:srgbClr val="002060"/>
                </a:solidFill>
                <a:effectLst>
                  <a:outerShdw blurRad="50800" dist="39000" dir="5460000" algn="tl">
                    <a:srgbClr val="000000">
                      <a:alpha val="38000"/>
                    </a:srgbClr>
                  </a:outerShdw>
                </a:effectLst>
              </a:rPr>
              <a:t> </a:t>
            </a:r>
            <a:r>
              <a:rPr lang="el-GR" sz="2000" b="1" dirty="0" err="1" smtClean="0">
                <a:ln w="11430"/>
                <a:solidFill>
                  <a:srgbClr val="002060"/>
                </a:solidFill>
                <a:effectLst>
                  <a:outerShdw blurRad="50800" dist="39000" dir="5460000" algn="tl">
                    <a:srgbClr val="000000">
                      <a:alpha val="38000"/>
                    </a:srgbClr>
                  </a:outerShdw>
                </a:effectLst>
              </a:rPr>
              <a:t>impacts</a:t>
            </a:r>
            <a:r>
              <a:rPr lang="el-GR" sz="2000" b="1" dirty="0" smtClean="0">
                <a:ln w="11430"/>
                <a:solidFill>
                  <a:srgbClr val="002060"/>
                </a:solidFill>
                <a:effectLst>
                  <a:outerShdw blurRad="50800" dist="39000" dir="5460000" algn="tl">
                    <a:srgbClr val="000000">
                      <a:alpha val="38000"/>
                    </a:srgbClr>
                  </a:outerShdw>
                </a:effectLst>
              </a:rPr>
              <a:t> </a:t>
            </a:r>
            <a:r>
              <a:rPr lang="el-GR" sz="2000" b="1" dirty="0" err="1" smtClean="0">
                <a:ln w="11430"/>
                <a:solidFill>
                  <a:srgbClr val="002060"/>
                </a:solidFill>
                <a:effectLst>
                  <a:outerShdw blurRad="50800" dist="39000" dir="5460000" algn="tl">
                    <a:srgbClr val="000000">
                      <a:alpha val="38000"/>
                    </a:srgbClr>
                  </a:outerShdw>
                </a:effectLst>
              </a:rPr>
              <a:t>caused</a:t>
            </a:r>
            <a:r>
              <a:rPr lang="el-GR" sz="2000" b="1" dirty="0" smtClean="0">
                <a:ln w="11430"/>
                <a:solidFill>
                  <a:srgbClr val="002060"/>
                </a:solidFill>
                <a:effectLst>
                  <a:outerShdw blurRad="50800" dist="39000" dir="5460000" algn="tl">
                    <a:srgbClr val="000000">
                      <a:alpha val="38000"/>
                    </a:srgbClr>
                  </a:outerShdw>
                </a:effectLst>
              </a:rPr>
              <a:t> by the </a:t>
            </a:r>
            <a:r>
              <a:rPr lang="el-GR" sz="2000" b="1" dirty="0" err="1" smtClean="0">
                <a:ln w="11430"/>
                <a:solidFill>
                  <a:srgbClr val="002060"/>
                </a:solidFill>
                <a:effectLst>
                  <a:outerShdw blurRad="50800" dist="39000" dir="5460000" algn="tl">
                    <a:srgbClr val="000000">
                      <a:alpha val="38000"/>
                    </a:srgbClr>
                  </a:outerShdw>
                </a:effectLst>
              </a:rPr>
              <a:t>dams</a:t>
            </a:r>
            <a:r>
              <a:rPr lang="el-GR" sz="2000" b="1" dirty="0" smtClean="0">
                <a:ln w="11430"/>
                <a:solidFill>
                  <a:srgbClr val="002060"/>
                </a:solidFill>
                <a:effectLst>
                  <a:outerShdw blurRad="50800" dist="39000" dir="5460000" algn="tl">
                    <a:srgbClr val="000000">
                      <a:alpha val="38000"/>
                    </a:srgbClr>
                  </a:outerShdw>
                </a:effectLst>
              </a:rPr>
              <a:t> </a:t>
            </a:r>
            <a:r>
              <a:rPr lang="el-GR" sz="2000" b="1" dirty="0" err="1" smtClean="0">
                <a:ln w="11430"/>
                <a:solidFill>
                  <a:srgbClr val="002060"/>
                </a:solidFill>
                <a:effectLst>
                  <a:outerShdw blurRad="50800" dist="39000" dir="5460000" algn="tl">
                    <a:srgbClr val="000000">
                      <a:alpha val="38000"/>
                    </a:srgbClr>
                  </a:outerShdw>
                </a:effectLst>
              </a:rPr>
              <a:t>are</a:t>
            </a:r>
            <a:r>
              <a:rPr lang="el-GR" sz="2000" b="1" dirty="0" smtClean="0">
                <a:ln w="11430"/>
                <a:solidFill>
                  <a:srgbClr val="002060"/>
                </a:solidFill>
                <a:effectLst>
                  <a:outerShdw blurRad="50800" dist="39000" dir="5460000" algn="tl">
                    <a:srgbClr val="000000">
                      <a:alpha val="38000"/>
                    </a:srgbClr>
                  </a:outerShdw>
                </a:effectLst>
              </a:rPr>
              <a:t> the </a:t>
            </a:r>
            <a:r>
              <a:rPr lang="el-GR" sz="2000" b="1" dirty="0" err="1" smtClean="0">
                <a:ln w="11430"/>
                <a:solidFill>
                  <a:srgbClr val="002060"/>
                </a:solidFill>
                <a:effectLst>
                  <a:outerShdw blurRad="50800" dist="39000" dir="5460000" algn="tl">
                    <a:srgbClr val="000000">
                      <a:alpha val="38000"/>
                    </a:srgbClr>
                  </a:outerShdw>
                </a:effectLst>
              </a:rPr>
              <a:t>following</a:t>
            </a:r>
            <a:r>
              <a:rPr lang="el-GR" sz="2000" b="1" dirty="0" smtClean="0">
                <a:ln w="11430"/>
                <a:solidFill>
                  <a:srgbClr val="002060"/>
                </a:solidFill>
                <a:effectLst>
                  <a:outerShdw blurRad="50800" dist="39000" dir="5460000" algn="tl">
                    <a:srgbClr val="000000">
                      <a:alpha val="38000"/>
                    </a:srgbClr>
                  </a:outerShdw>
                </a:effectLst>
              </a:rPr>
              <a:t>:</a:t>
            </a:r>
          </a:p>
          <a:p>
            <a:pPr algn="just"/>
            <a:endParaRPr lang="el-GR" sz="2000" b="1" dirty="0">
              <a:ln w="11430"/>
              <a:solidFill>
                <a:srgbClr val="002060"/>
              </a:solidFill>
              <a:effectLst>
                <a:outerShdw blurRad="50800" dist="39000" dir="5460000" algn="tl">
                  <a:srgbClr val="000000">
                    <a:alpha val="38000"/>
                  </a:srgbClr>
                </a:outerShdw>
              </a:effectLst>
            </a:endParaRPr>
          </a:p>
          <a:p>
            <a:pPr marL="342900" indent="-342900" algn="just">
              <a:buFont typeface="Wingdings" panose="05000000000000000000" pitchFamily="2" charset="2"/>
              <a:buChar char="Ø"/>
            </a:pPr>
            <a:r>
              <a:rPr lang="el-GR" sz="2000" b="1" dirty="0" smtClean="0">
                <a:solidFill>
                  <a:srgbClr val="002060"/>
                </a:solidFill>
              </a:rPr>
              <a:t>Impacts </a:t>
            </a:r>
            <a:r>
              <a:rPr lang="el-GR" sz="2000" b="1" dirty="0" err="1" smtClean="0">
                <a:solidFill>
                  <a:srgbClr val="002060"/>
                </a:solidFill>
              </a:rPr>
              <a:t>on</a:t>
            </a:r>
            <a:r>
              <a:rPr lang="el-GR" sz="2000" b="1" dirty="0" smtClean="0">
                <a:solidFill>
                  <a:srgbClr val="002060"/>
                </a:solidFill>
              </a:rPr>
              <a:t> </a:t>
            </a:r>
            <a:r>
              <a:rPr lang="el-GR" sz="2000" b="1" dirty="0" err="1" smtClean="0">
                <a:solidFill>
                  <a:srgbClr val="002060"/>
                </a:solidFill>
              </a:rPr>
              <a:t>flora</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fauna</a:t>
            </a:r>
            <a:endParaRPr lang="el-GR" sz="2000" b="1" dirty="0" smtClean="0">
              <a:solidFill>
                <a:srgbClr val="002060"/>
              </a:solidFill>
            </a:endParaRPr>
          </a:p>
          <a:p>
            <a:pPr marL="342900" indent="-342900" algn="just">
              <a:buFont typeface="Wingdings" panose="05000000000000000000" pitchFamily="2" charset="2"/>
              <a:buChar char="Ø"/>
            </a:pPr>
            <a:r>
              <a:rPr lang="el-GR" sz="2000" b="1" dirty="0" err="1" smtClean="0">
                <a:solidFill>
                  <a:srgbClr val="002060"/>
                </a:solidFill>
              </a:rPr>
              <a:t>Change</a:t>
            </a:r>
            <a:r>
              <a:rPr lang="el-GR" sz="2000" b="1" dirty="0" smtClean="0">
                <a:solidFill>
                  <a:srgbClr val="002060"/>
                </a:solidFill>
              </a:rPr>
              <a:t> in </a:t>
            </a:r>
            <a:r>
              <a:rPr lang="el-GR" sz="2000" b="1" dirty="0" err="1" smtClean="0">
                <a:solidFill>
                  <a:srgbClr val="002060"/>
                </a:solidFill>
              </a:rPr>
              <a:t>micro</a:t>
            </a:r>
            <a:r>
              <a:rPr lang="el-GR" sz="2000" b="1" dirty="0" smtClean="0">
                <a:solidFill>
                  <a:srgbClr val="002060"/>
                </a:solidFill>
              </a:rPr>
              <a:t>-</a:t>
            </a:r>
            <a:r>
              <a:rPr lang="el-GR" sz="2000" b="1" dirty="0" err="1" smtClean="0">
                <a:solidFill>
                  <a:srgbClr val="002060"/>
                </a:solidFill>
              </a:rPr>
              <a:t>climate</a:t>
            </a:r>
            <a:r>
              <a:rPr lang="el-GR" sz="2000" b="1" dirty="0" smtClean="0">
                <a:solidFill>
                  <a:srgbClr val="002060"/>
                </a:solidFill>
              </a:rPr>
              <a:t> of the </a:t>
            </a:r>
            <a:r>
              <a:rPr lang="el-GR" sz="2000" b="1" dirty="0" err="1" smtClean="0">
                <a:solidFill>
                  <a:srgbClr val="002060"/>
                </a:solidFill>
              </a:rPr>
              <a:t>area</a:t>
            </a:r>
            <a:endParaRPr lang="el-GR" sz="2000" b="1" dirty="0">
              <a:solidFill>
                <a:srgbClr val="002060"/>
              </a:solidFill>
            </a:endParaRPr>
          </a:p>
          <a:p>
            <a:pPr marL="342900" indent="-342900" algn="just">
              <a:buFont typeface="Wingdings" panose="05000000000000000000" pitchFamily="2" charset="2"/>
              <a:buChar char="Ø"/>
            </a:pPr>
            <a:r>
              <a:rPr lang="el-GR" sz="2000" b="1" dirty="0" err="1" smtClean="0">
                <a:solidFill>
                  <a:srgbClr val="002060"/>
                </a:solidFill>
              </a:rPr>
              <a:t>Interruption</a:t>
            </a:r>
            <a:r>
              <a:rPr lang="el-GR" sz="2000" b="1" dirty="0" smtClean="0">
                <a:solidFill>
                  <a:srgbClr val="002060"/>
                </a:solidFill>
              </a:rPr>
              <a:t> of the </a:t>
            </a:r>
            <a:r>
              <a:rPr lang="el-GR" sz="2000" b="1" dirty="0" err="1" smtClean="0">
                <a:solidFill>
                  <a:srgbClr val="002060"/>
                </a:solidFill>
              </a:rPr>
              <a:t>aquifers</a:t>
            </a:r>
            <a:r>
              <a:rPr lang="el-GR" sz="2000" b="1" dirty="0" smtClean="0">
                <a:solidFill>
                  <a:srgbClr val="002060"/>
                </a:solidFill>
              </a:rPr>
              <a:t> recharge </a:t>
            </a:r>
            <a:r>
              <a:rPr lang="el-GR" sz="2000" b="1" dirty="0" err="1" smtClean="0">
                <a:solidFill>
                  <a:srgbClr val="002060"/>
                </a:solidFill>
              </a:rPr>
              <a:t>downstream</a:t>
            </a:r>
            <a:r>
              <a:rPr lang="el-GR" sz="2000" b="1" dirty="0" smtClean="0">
                <a:solidFill>
                  <a:srgbClr val="002060"/>
                </a:solidFill>
              </a:rPr>
              <a:t> of the </a:t>
            </a:r>
            <a:r>
              <a:rPr lang="el-GR" sz="2000" b="1" dirty="0" err="1" smtClean="0">
                <a:solidFill>
                  <a:srgbClr val="002060"/>
                </a:solidFill>
              </a:rPr>
              <a:t>dam</a:t>
            </a:r>
            <a:endParaRPr lang="el-GR" sz="2000" b="1" dirty="0" smtClean="0">
              <a:solidFill>
                <a:srgbClr val="002060"/>
              </a:solidFill>
            </a:endParaRPr>
          </a:p>
          <a:p>
            <a:pPr marL="342900" indent="-342900" algn="just">
              <a:buFont typeface="Wingdings" panose="05000000000000000000" pitchFamily="2" charset="2"/>
              <a:buChar char="Ø"/>
            </a:pPr>
            <a:r>
              <a:rPr lang="el-GR" sz="2000" b="1" dirty="0" smtClean="0">
                <a:solidFill>
                  <a:srgbClr val="002060"/>
                </a:solidFill>
              </a:rPr>
              <a:t>The water </a:t>
            </a:r>
            <a:r>
              <a:rPr lang="el-GR" sz="2000" b="1" dirty="0" err="1" smtClean="0">
                <a:solidFill>
                  <a:srgbClr val="002060"/>
                </a:solidFill>
              </a:rPr>
              <a:t>after</a:t>
            </a:r>
            <a:r>
              <a:rPr lang="el-GR" sz="2000" b="1" dirty="0" smtClean="0">
                <a:solidFill>
                  <a:srgbClr val="002060"/>
                </a:solidFill>
              </a:rPr>
              <a:t> </a:t>
            </a:r>
            <a:r>
              <a:rPr lang="el-GR" sz="2000" b="1" dirty="0" err="1" smtClean="0">
                <a:solidFill>
                  <a:srgbClr val="002060"/>
                </a:solidFill>
              </a:rPr>
              <a:t>passing</a:t>
            </a:r>
            <a:r>
              <a:rPr lang="el-GR" sz="2000" b="1" dirty="0" smtClean="0">
                <a:solidFill>
                  <a:srgbClr val="002060"/>
                </a:solidFill>
              </a:rPr>
              <a:t> </a:t>
            </a:r>
            <a:r>
              <a:rPr lang="el-GR" sz="2000" b="1" dirty="0" err="1" smtClean="0">
                <a:solidFill>
                  <a:srgbClr val="002060"/>
                </a:solidFill>
              </a:rPr>
              <a:t>through</a:t>
            </a:r>
            <a:r>
              <a:rPr lang="el-GR" sz="2000" b="1" dirty="0" smtClean="0">
                <a:solidFill>
                  <a:srgbClr val="002060"/>
                </a:solidFill>
              </a:rPr>
              <a:t> a </a:t>
            </a:r>
            <a:r>
              <a:rPr lang="el-GR" sz="2000" b="1" dirty="0" err="1" smtClean="0">
                <a:solidFill>
                  <a:srgbClr val="002060"/>
                </a:solidFill>
              </a:rPr>
              <a:t>dam</a:t>
            </a:r>
            <a:r>
              <a:rPr lang="el-GR" sz="2000" b="1" dirty="0" smtClean="0">
                <a:solidFill>
                  <a:srgbClr val="002060"/>
                </a:solidFill>
              </a:rPr>
              <a:t> </a:t>
            </a:r>
            <a:r>
              <a:rPr lang="el-GR" sz="2000" b="1" dirty="0" err="1" smtClean="0">
                <a:solidFill>
                  <a:srgbClr val="002060"/>
                </a:solidFill>
              </a:rPr>
              <a:t>has</a:t>
            </a:r>
            <a:r>
              <a:rPr lang="el-GR" sz="2000" b="1" dirty="0" smtClean="0">
                <a:solidFill>
                  <a:srgbClr val="002060"/>
                </a:solidFill>
              </a:rPr>
              <a:t> </a:t>
            </a:r>
            <a:r>
              <a:rPr lang="el-GR" sz="2000" b="1" dirty="0" err="1" smtClean="0">
                <a:solidFill>
                  <a:srgbClr val="002060"/>
                </a:solidFill>
              </a:rPr>
              <a:t>erosional</a:t>
            </a:r>
            <a:r>
              <a:rPr lang="el-GR" sz="2000" b="1" dirty="0" smtClean="0">
                <a:solidFill>
                  <a:srgbClr val="002060"/>
                </a:solidFill>
              </a:rPr>
              <a:t> </a:t>
            </a:r>
            <a:r>
              <a:rPr lang="el-GR" sz="2000" b="1" dirty="0" err="1" smtClean="0">
                <a:solidFill>
                  <a:srgbClr val="002060"/>
                </a:solidFill>
              </a:rPr>
              <a:t>activity</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not</a:t>
            </a:r>
            <a:r>
              <a:rPr lang="el-GR" sz="2000" b="1" dirty="0" smtClean="0">
                <a:solidFill>
                  <a:srgbClr val="002060"/>
                </a:solidFill>
              </a:rPr>
              <a:t>  </a:t>
            </a:r>
            <a:r>
              <a:rPr lang="el-GR" sz="2000" b="1" dirty="0" err="1" smtClean="0">
                <a:solidFill>
                  <a:srgbClr val="002060"/>
                </a:solidFill>
              </a:rPr>
              <a:t>depositional</a:t>
            </a:r>
            <a:endParaRPr lang="el-GR" sz="2000" b="1" dirty="0">
              <a:solidFill>
                <a:srgbClr val="002060"/>
              </a:solidFill>
            </a:endParaRPr>
          </a:p>
          <a:p>
            <a:pPr marL="342900" indent="-342900" algn="just">
              <a:buFont typeface="Wingdings" panose="05000000000000000000" pitchFamily="2" charset="2"/>
              <a:buChar char="Ø"/>
            </a:pPr>
            <a:r>
              <a:rPr lang="el-GR" sz="2000" b="1" dirty="0" err="1" smtClean="0">
                <a:solidFill>
                  <a:srgbClr val="002060"/>
                </a:solidFill>
              </a:rPr>
              <a:t>Interruption</a:t>
            </a:r>
            <a:r>
              <a:rPr lang="el-GR" sz="2000" b="1" dirty="0" smtClean="0">
                <a:solidFill>
                  <a:srgbClr val="002060"/>
                </a:solidFill>
              </a:rPr>
              <a:t> of the recharge of </a:t>
            </a:r>
            <a:r>
              <a:rPr lang="el-GR" sz="2000" b="1" dirty="0" err="1" smtClean="0">
                <a:solidFill>
                  <a:srgbClr val="002060"/>
                </a:solidFill>
              </a:rPr>
              <a:t>deltaic</a:t>
            </a:r>
            <a:r>
              <a:rPr lang="el-GR" sz="2000" b="1" dirty="0" smtClean="0">
                <a:solidFill>
                  <a:srgbClr val="002060"/>
                </a:solidFill>
              </a:rPr>
              <a:t> </a:t>
            </a:r>
            <a:r>
              <a:rPr lang="el-GR" sz="2000" b="1" dirty="0" err="1" smtClean="0">
                <a:solidFill>
                  <a:srgbClr val="002060"/>
                </a:solidFill>
              </a:rPr>
              <a:t>areas</a:t>
            </a:r>
            <a:r>
              <a:rPr lang="el-GR" sz="2000" b="1" dirty="0" smtClean="0">
                <a:solidFill>
                  <a:srgbClr val="002060"/>
                </a:solidFill>
              </a:rPr>
              <a:t> in water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sediments</a:t>
            </a:r>
            <a:r>
              <a:rPr lang="el-GR" sz="2000" b="1" dirty="0" smtClean="0">
                <a:solidFill>
                  <a:srgbClr val="002060"/>
                </a:solidFill>
              </a:rPr>
              <a:t> </a:t>
            </a:r>
            <a:r>
              <a:rPr lang="el-GR" sz="2000" b="1" dirty="0" err="1" smtClean="0">
                <a:solidFill>
                  <a:srgbClr val="002060"/>
                </a:solidFill>
              </a:rPr>
              <a:t>at</a:t>
            </a:r>
            <a:r>
              <a:rPr lang="el-GR" sz="2000" b="1" dirty="0" smtClean="0">
                <a:solidFill>
                  <a:srgbClr val="002060"/>
                </a:solidFill>
              </a:rPr>
              <a:t> the </a:t>
            </a:r>
            <a:r>
              <a:rPr lang="el-GR" sz="2000" b="1" dirty="0" err="1" smtClean="0">
                <a:solidFill>
                  <a:srgbClr val="002060"/>
                </a:solidFill>
              </a:rPr>
              <a:t>estuaries</a:t>
            </a:r>
            <a:r>
              <a:rPr lang="el-GR" sz="2000" b="1" dirty="0" smtClean="0">
                <a:solidFill>
                  <a:srgbClr val="002060"/>
                </a:solidFill>
              </a:rPr>
              <a:t> of the </a:t>
            </a:r>
            <a:r>
              <a:rPr lang="el-GR" sz="2000" b="1" dirty="0" err="1" smtClean="0">
                <a:solidFill>
                  <a:srgbClr val="002060"/>
                </a:solidFill>
              </a:rPr>
              <a:t>rivers</a:t>
            </a:r>
            <a:endParaRPr lang="el-GR" sz="2000" b="1" dirty="0" smtClean="0">
              <a:solidFill>
                <a:srgbClr val="002060"/>
              </a:solidFill>
            </a:endParaRPr>
          </a:p>
          <a:p>
            <a:pPr marL="342900" indent="-342900" algn="just">
              <a:buFont typeface="Wingdings" panose="05000000000000000000" pitchFamily="2" charset="2"/>
              <a:buChar char="Ø"/>
            </a:pPr>
            <a:r>
              <a:rPr lang="el-GR" sz="2000" b="1" dirty="0" err="1" smtClean="0">
                <a:solidFill>
                  <a:srgbClr val="002060"/>
                </a:solidFill>
              </a:rPr>
              <a:t>Change</a:t>
            </a:r>
            <a:r>
              <a:rPr lang="el-GR" sz="2000" b="1" dirty="0" smtClean="0">
                <a:solidFill>
                  <a:srgbClr val="002060"/>
                </a:solidFill>
              </a:rPr>
              <a:t> of the </a:t>
            </a:r>
            <a:r>
              <a:rPr lang="el-GR" sz="2000" b="1" dirty="0" err="1" smtClean="0">
                <a:solidFill>
                  <a:srgbClr val="002060"/>
                </a:solidFill>
              </a:rPr>
              <a:t>basic</a:t>
            </a:r>
            <a:r>
              <a:rPr lang="el-GR" sz="2000" b="1" dirty="0" smtClean="0">
                <a:solidFill>
                  <a:srgbClr val="002060"/>
                </a:solidFill>
              </a:rPr>
              <a:t> level of the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alterating</a:t>
            </a:r>
            <a:r>
              <a:rPr lang="el-GR" sz="2000" b="1" dirty="0" smtClean="0">
                <a:solidFill>
                  <a:srgbClr val="002060"/>
                </a:solidFill>
              </a:rPr>
              <a:t> the </a:t>
            </a:r>
            <a:r>
              <a:rPr lang="el-GR" sz="2000" b="1" dirty="0" err="1" smtClean="0">
                <a:solidFill>
                  <a:srgbClr val="002060"/>
                </a:solidFill>
              </a:rPr>
              <a:t>erosion</a:t>
            </a:r>
            <a:r>
              <a:rPr lang="el-GR" sz="2000" b="1" dirty="0" smtClean="0">
                <a:solidFill>
                  <a:srgbClr val="002060"/>
                </a:solidFill>
              </a:rPr>
              <a:t>-</a:t>
            </a:r>
            <a:r>
              <a:rPr lang="el-GR" sz="2000" b="1" dirty="0" err="1" smtClean="0">
                <a:solidFill>
                  <a:srgbClr val="002060"/>
                </a:solidFill>
              </a:rPr>
              <a:t>deposition</a:t>
            </a:r>
            <a:r>
              <a:rPr lang="el-GR" sz="2000" b="1" dirty="0" smtClean="0">
                <a:solidFill>
                  <a:srgbClr val="002060"/>
                </a:solidFill>
              </a:rPr>
              <a:t> </a:t>
            </a:r>
            <a:r>
              <a:rPr lang="el-GR" sz="2000" b="1" dirty="0" err="1" smtClean="0">
                <a:solidFill>
                  <a:srgbClr val="002060"/>
                </a:solidFill>
              </a:rPr>
              <a:t>regime</a:t>
            </a:r>
            <a:r>
              <a:rPr lang="el-GR" sz="2000" b="1" dirty="0" smtClean="0">
                <a:solidFill>
                  <a:srgbClr val="002060"/>
                </a:solidFill>
              </a:rPr>
              <a:t> of the </a:t>
            </a:r>
            <a:r>
              <a:rPr lang="el-GR" sz="2000" b="1" dirty="0" err="1" smtClean="0">
                <a:solidFill>
                  <a:srgbClr val="002060"/>
                </a:solidFill>
              </a:rPr>
              <a:t>streams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rivers</a:t>
            </a:r>
            <a:r>
              <a:rPr lang="el-GR" sz="2000" b="1" dirty="0" smtClean="0">
                <a:solidFill>
                  <a:srgbClr val="002060"/>
                </a:solidFill>
              </a:rPr>
              <a:t> in the </a:t>
            </a:r>
            <a:r>
              <a:rPr lang="el-GR" sz="2000" b="1" dirty="0" err="1" smtClean="0">
                <a:solidFill>
                  <a:srgbClr val="002060"/>
                </a:solidFill>
              </a:rPr>
              <a:t>area</a:t>
            </a:r>
            <a:r>
              <a:rPr lang="el-GR" sz="2000" b="1" dirty="0" smtClean="0">
                <a:solidFill>
                  <a:srgbClr val="002060"/>
                </a:solidFill>
              </a:rPr>
              <a:t>  </a:t>
            </a:r>
            <a:endParaRPr lang="el-GR" sz="2000" b="1" dirty="0">
              <a:solidFill>
                <a:srgbClr val="002060"/>
              </a:solidFill>
            </a:endParaRPr>
          </a:p>
          <a:p>
            <a:pPr algn="just"/>
            <a:endParaRPr lang="el-GR" sz="2000" b="1" dirty="0" smtClean="0">
              <a:solidFill>
                <a:srgbClr val="002060"/>
              </a:solidFill>
            </a:endParaRPr>
          </a:p>
          <a:p>
            <a:pPr algn="just"/>
            <a:endParaRPr lang="el-GR" sz="2000" b="1" dirty="0">
              <a:solidFill>
                <a:srgbClr val="002060"/>
              </a:solidFill>
            </a:endParaRPr>
          </a:p>
          <a:p>
            <a:pPr algn="just"/>
            <a:r>
              <a:rPr lang="el-GR" sz="2000" b="1" dirty="0" err="1" smtClean="0">
                <a:solidFill>
                  <a:srgbClr val="002060"/>
                </a:solidFill>
              </a:rPr>
              <a:t>Possible</a:t>
            </a:r>
            <a:r>
              <a:rPr lang="el-GR" sz="2000" b="1" dirty="0" smtClean="0">
                <a:solidFill>
                  <a:srgbClr val="002060"/>
                </a:solidFill>
              </a:rPr>
              <a:t> </a:t>
            </a:r>
            <a:r>
              <a:rPr lang="el-GR" sz="2000" b="1" dirty="0" err="1" smtClean="0">
                <a:solidFill>
                  <a:srgbClr val="002060"/>
                </a:solidFill>
              </a:rPr>
              <a:t>results</a:t>
            </a:r>
            <a:r>
              <a:rPr lang="el-GR" sz="2000" b="1" dirty="0" smtClean="0">
                <a:solidFill>
                  <a:srgbClr val="002060"/>
                </a:solidFill>
              </a:rPr>
              <a:t> of the </a:t>
            </a:r>
            <a:r>
              <a:rPr lang="el-GR" sz="2000" b="1" dirty="0" err="1" smtClean="0">
                <a:solidFill>
                  <a:srgbClr val="002060"/>
                </a:solidFill>
              </a:rPr>
              <a:t>alteration</a:t>
            </a:r>
            <a:r>
              <a:rPr lang="el-GR" sz="2000" b="1" dirty="0" smtClean="0">
                <a:solidFill>
                  <a:srgbClr val="002060"/>
                </a:solidFill>
              </a:rPr>
              <a:t> of the </a:t>
            </a:r>
            <a:r>
              <a:rPr lang="el-GR" sz="2000" b="1" dirty="0" err="1" smtClean="0">
                <a:solidFill>
                  <a:srgbClr val="002060"/>
                </a:solidFill>
              </a:rPr>
              <a:t>environment</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the </a:t>
            </a:r>
            <a:r>
              <a:rPr lang="el-GR" sz="2000" b="1" dirty="0" err="1" smtClean="0">
                <a:solidFill>
                  <a:srgbClr val="002060"/>
                </a:solidFill>
              </a:rPr>
              <a:t>dam</a:t>
            </a:r>
            <a:r>
              <a:rPr lang="el-GR" sz="2000" b="1" dirty="0" smtClean="0">
                <a:solidFill>
                  <a:srgbClr val="002060"/>
                </a:solidFill>
              </a:rPr>
              <a:t> </a:t>
            </a:r>
            <a:r>
              <a:rPr lang="el-GR" sz="2000" b="1" dirty="0" err="1" smtClean="0">
                <a:solidFill>
                  <a:srgbClr val="002060"/>
                </a:solidFill>
              </a:rPr>
              <a:t>will</a:t>
            </a:r>
            <a:r>
              <a:rPr lang="el-GR" sz="2000" b="1" dirty="0" smtClean="0">
                <a:solidFill>
                  <a:srgbClr val="002060"/>
                </a:solidFill>
              </a:rPr>
              <a:t> </a:t>
            </a:r>
            <a:r>
              <a:rPr lang="el-GR" sz="2000" b="1" dirty="0" err="1" smtClean="0">
                <a:solidFill>
                  <a:srgbClr val="002060"/>
                </a:solidFill>
              </a:rPr>
              <a:t>cause</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the </a:t>
            </a:r>
            <a:r>
              <a:rPr lang="el-GR" sz="2000" b="1" dirty="0" err="1" smtClean="0">
                <a:solidFill>
                  <a:srgbClr val="002060"/>
                </a:solidFill>
              </a:rPr>
              <a:t>manifestation</a:t>
            </a:r>
            <a:r>
              <a:rPr lang="el-GR" sz="2000" b="1" dirty="0" smtClean="0">
                <a:solidFill>
                  <a:srgbClr val="002060"/>
                </a:solidFill>
              </a:rPr>
              <a:t> of </a:t>
            </a:r>
            <a:r>
              <a:rPr lang="el-GR" sz="2000" b="1" dirty="0" err="1" smtClean="0">
                <a:solidFill>
                  <a:srgbClr val="002060"/>
                </a:solidFill>
              </a:rPr>
              <a:t>springs</a:t>
            </a:r>
            <a:r>
              <a:rPr lang="el-GR" sz="2000" b="1" dirty="0" smtClean="0">
                <a:solidFill>
                  <a:srgbClr val="002060"/>
                </a:solidFill>
              </a:rPr>
              <a:t> </a:t>
            </a:r>
            <a:r>
              <a:rPr lang="el-GR" sz="2000" b="1" dirty="0" err="1" smtClean="0">
                <a:solidFill>
                  <a:srgbClr val="002060"/>
                </a:solidFill>
              </a:rPr>
              <a:t>or</a:t>
            </a:r>
            <a:r>
              <a:rPr lang="el-GR" sz="2000" b="1" dirty="0" smtClean="0">
                <a:solidFill>
                  <a:srgbClr val="002060"/>
                </a:solidFill>
              </a:rPr>
              <a:t> </a:t>
            </a:r>
            <a:r>
              <a:rPr lang="el-GR" sz="2000" b="1" dirty="0" err="1" smtClean="0">
                <a:solidFill>
                  <a:srgbClr val="002060"/>
                </a:solidFill>
              </a:rPr>
              <a:t>landslides</a:t>
            </a:r>
            <a:r>
              <a:rPr lang="el-GR" sz="2000" b="1" dirty="0" smtClean="0">
                <a:solidFill>
                  <a:srgbClr val="002060"/>
                </a:solidFill>
              </a:rPr>
              <a:t>. A land use </a:t>
            </a:r>
            <a:r>
              <a:rPr lang="el-GR" sz="2000" b="1" dirty="0" err="1" smtClean="0">
                <a:solidFill>
                  <a:srgbClr val="002060"/>
                </a:solidFill>
              </a:rPr>
              <a:t>change</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the </a:t>
            </a:r>
            <a:r>
              <a:rPr lang="el-GR" sz="2000" b="1" dirty="0" err="1" smtClean="0">
                <a:solidFill>
                  <a:srgbClr val="002060"/>
                </a:solidFill>
              </a:rPr>
              <a:t>inhabitants</a:t>
            </a:r>
            <a:r>
              <a:rPr lang="el-GR" sz="2000" b="1" dirty="0" smtClean="0">
                <a:solidFill>
                  <a:srgbClr val="002060"/>
                </a:solidFill>
              </a:rPr>
              <a:t> </a:t>
            </a:r>
            <a:r>
              <a:rPr lang="el-GR" sz="2000" b="1" dirty="0" err="1" smtClean="0">
                <a:solidFill>
                  <a:srgbClr val="002060"/>
                </a:solidFill>
              </a:rPr>
              <a:t>might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required</a:t>
            </a:r>
            <a:r>
              <a:rPr lang="el-GR" sz="2000" b="1" dirty="0" smtClean="0">
                <a:solidFill>
                  <a:srgbClr val="002060"/>
                </a:solidFill>
              </a:rPr>
              <a:t> in the </a:t>
            </a:r>
            <a:r>
              <a:rPr lang="el-GR" sz="2000" b="1" dirty="0" err="1" smtClean="0">
                <a:solidFill>
                  <a:srgbClr val="002060"/>
                </a:solidFill>
              </a:rPr>
              <a:t>broader</a:t>
            </a:r>
            <a:r>
              <a:rPr lang="el-GR" sz="2000" b="1" dirty="0" smtClean="0">
                <a:solidFill>
                  <a:srgbClr val="002060"/>
                </a:solidFill>
              </a:rPr>
              <a:t> </a:t>
            </a:r>
            <a:r>
              <a:rPr lang="el-GR" sz="2000" b="1" dirty="0" err="1" smtClean="0">
                <a:solidFill>
                  <a:srgbClr val="002060"/>
                </a:solidFill>
              </a:rPr>
              <a:t>dam</a:t>
            </a:r>
            <a:r>
              <a:rPr lang="el-GR" sz="2000" b="1" dirty="0" smtClean="0">
                <a:solidFill>
                  <a:srgbClr val="002060"/>
                </a:solidFill>
              </a:rPr>
              <a:t> </a:t>
            </a:r>
            <a:r>
              <a:rPr lang="el-GR" sz="2000" b="1" dirty="0" err="1" smtClean="0">
                <a:solidFill>
                  <a:srgbClr val="002060"/>
                </a:solidFill>
              </a:rPr>
              <a:t>area</a:t>
            </a:r>
            <a:r>
              <a:rPr lang="el-GR" sz="2000" b="1" dirty="0" smtClean="0">
                <a:solidFill>
                  <a:srgbClr val="002060"/>
                </a:solidFill>
              </a:rPr>
              <a:t> </a:t>
            </a:r>
            <a:endParaRPr lang="el-GR" sz="2000" b="1" dirty="0">
              <a:ln w="11430"/>
              <a:solidFill>
                <a:srgbClr val="002060"/>
              </a:solidFill>
              <a:effectLst>
                <a:outerShdw blurRad="50800" dist="39000" dir="5460000" algn="tl">
                  <a:srgbClr val="000000">
                    <a:alpha val="38000"/>
                  </a:srgbClr>
                </a:outerShdw>
              </a:effectLst>
            </a:endParaRPr>
          </a:p>
        </p:txBody>
      </p:sp>
      <p:sp>
        <p:nvSpPr>
          <p:cNvPr id="3" name="Ορθογώνιο 2"/>
          <p:cNvSpPr/>
          <p:nvPr/>
        </p:nvSpPr>
        <p:spPr>
          <a:xfrm>
            <a:off x="3942313" y="260648"/>
            <a:ext cx="1023037" cy="523220"/>
          </a:xfrm>
          <a:prstGeom prst="rect">
            <a:avLst/>
          </a:prstGeom>
        </p:spPr>
        <p:txBody>
          <a:bodyPr wrap="none">
            <a:spAutoFit/>
          </a:bodyPr>
          <a:lstStyle/>
          <a:p>
            <a:pPr algn="ctr"/>
            <a:r>
              <a:rPr lang="el-GR" sz="2800" b="1" u="sng" dirty="0" err="1" smtClean="0">
                <a:solidFill>
                  <a:srgbClr val="002060"/>
                </a:solidFill>
              </a:rPr>
              <a:t>Dams</a:t>
            </a:r>
            <a:endParaRPr lang="el-GR" sz="2800" b="1" u="sng" dirty="0">
              <a:solidFill>
                <a:srgbClr val="002060"/>
              </a:solidFill>
            </a:endParaRPr>
          </a:p>
        </p:txBody>
      </p:sp>
    </p:spTree>
    <p:extLst>
      <p:ext uri="{BB962C8B-B14F-4D97-AF65-F5344CB8AC3E}">
        <p14:creationId xmlns:p14="http://schemas.microsoft.com/office/powerpoint/2010/main" val="18727064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310530" y="652224"/>
            <a:ext cx="8496300" cy="6186309"/>
          </a:xfrm>
          <a:prstGeom prst="rect">
            <a:avLst/>
          </a:prstGeom>
          <a:noFill/>
          <a:ln w="9525">
            <a:noFill/>
            <a:miter lim="800000"/>
            <a:headEnd/>
            <a:tailEnd/>
          </a:ln>
        </p:spPr>
        <p:txBody>
          <a:bodyPr>
            <a:spAutoFit/>
          </a:bodyPr>
          <a:lstStyle/>
          <a:p>
            <a:pPr algn="just"/>
            <a:r>
              <a:rPr lang="el-GR" b="1" dirty="0" err="1" smtClean="0">
                <a:solidFill>
                  <a:srgbClr val="002060"/>
                </a:solidFill>
                <a:cs typeface="Times New Roman" pitchFamily="18" charset="0"/>
              </a:rPr>
              <a:t>Surface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reservoirs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are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constructed</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outside</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riverbed</a:t>
            </a:r>
            <a:r>
              <a:rPr lang="el-GR" b="1" dirty="0" smtClean="0">
                <a:solidFill>
                  <a:srgbClr val="002060"/>
                </a:solidFill>
                <a:cs typeface="Times New Roman" pitchFamily="18" charset="0"/>
              </a:rPr>
              <a:t>. </a:t>
            </a:r>
          </a:p>
          <a:p>
            <a:pPr algn="just"/>
            <a:endParaRPr lang="el-GR" b="1" dirty="0">
              <a:solidFill>
                <a:srgbClr val="002060"/>
              </a:solidFill>
              <a:cs typeface="Times New Roman" pitchFamily="18" charset="0"/>
            </a:endParaRPr>
          </a:p>
          <a:p>
            <a:pPr algn="just"/>
            <a:r>
              <a:rPr lang="el-GR" b="1" dirty="0" smtClean="0">
                <a:solidFill>
                  <a:srgbClr val="002060"/>
                </a:solidFill>
                <a:cs typeface="Times New Roman" pitchFamily="18" charset="0"/>
              </a:rPr>
              <a:t>The </a:t>
            </a:r>
            <a:r>
              <a:rPr lang="el-GR" b="1" dirty="0" err="1" smtClean="0">
                <a:solidFill>
                  <a:srgbClr val="002060"/>
                </a:solidFill>
                <a:cs typeface="Times New Roman" pitchFamily="18" charset="0"/>
              </a:rPr>
              <a:t>selcted</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area</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for</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construction</a:t>
            </a:r>
            <a:r>
              <a:rPr lang="el-GR" b="1" dirty="0">
                <a:solidFill>
                  <a:srgbClr val="002060"/>
                </a:solidFill>
                <a:cs typeface="Times New Roman" pitchFamily="18" charset="0"/>
              </a:rPr>
              <a:t> </a:t>
            </a:r>
            <a:r>
              <a:rPr lang="el-GR" b="1" dirty="0" err="1" smtClean="0">
                <a:solidFill>
                  <a:srgbClr val="002060"/>
                </a:solidFill>
                <a:cs typeface="Times New Roman" pitchFamily="18" charset="0"/>
              </a:rPr>
              <a:t>must</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fulfill</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following</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criteria</a:t>
            </a:r>
            <a:r>
              <a:rPr lang="el-GR" b="1" dirty="0" smtClean="0">
                <a:solidFill>
                  <a:srgbClr val="002060"/>
                </a:solidFill>
                <a:cs typeface="Times New Roman" pitchFamily="18" charset="0"/>
              </a:rPr>
              <a:t>:</a:t>
            </a:r>
            <a:endParaRPr lang="en-US" b="1" dirty="0">
              <a:solidFill>
                <a:srgbClr val="002060"/>
              </a:solidFill>
              <a:cs typeface="Times New Roman" pitchFamily="18" charset="0"/>
            </a:endParaRPr>
          </a:p>
          <a:p>
            <a:pPr algn="just"/>
            <a:endParaRPr lang="el-GR" b="1" dirty="0">
              <a:solidFill>
                <a:srgbClr val="002060"/>
              </a:solidFill>
              <a:cs typeface="Times New Roman" pitchFamily="18" charset="0"/>
            </a:endParaRPr>
          </a:p>
          <a:p>
            <a:pPr marL="285750" indent="-285750" algn="just">
              <a:buFontTx/>
              <a:buChar char="-"/>
            </a:pPr>
            <a:r>
              <a:rPr lang="el-GR" b="1" dirty="0" err="1">
                <a:solidFill>
                  <a:srgbClr val="002060"/>
                </a:solidFill>
                <a:cs typeface="Times New Roman" pitchFamily="18" charset="0"/>
              </a:rPr>
              <a:t>t</a:t>
            </a:r>
            <a:r>
              <a:rPr lang="el-GR" b="1" dirty="0" err="1" smtClean="0">
                <a:solidFill>
                  <a:srgbClr val="002060"/>
                </a:solidFill>
                <a:cs typeface="Times New Roman" pitchFamily="18" charset="0"/>
              </a:rPr>
              <a:t>o</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be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horizontal</a:t>
            </a:r>
            <a:r>
              <a:rPr lang="el-GR" b="1" dirty="0" smtClean="0">
                <a:solidFill>
                  <a:srgbClr val="002060"/>
                </a:solidFill>
                <a:cs typeface="Times New Roman" pitchFamily="18" charset="0"/>
              </a:rPr>
              <a:t> </a:t>
            </a:r>
          </a:p>
          <a:p>
            <a:pPr marL="285750" indent="-285750" algn="just">
              <a:buFontTx/>
              <a:buChar char="-"/>
            </a:pPr>
            <a:r>
              <a:rPr lang="el-GR" b="1" dirty="0">
                <a:solidFill>
                  <a:srgbClr val="002060"/>
                </a:solidFill>
                <a:cs typeface="Times New Roman" pitchFamily="18" charset="0"/>
              </a:rPr>
              <a:t>t</a:t>
            </a:r>
            <a:r>
              <a:rPr lang="el-GR" b="1" dirty="0" smtClean="0">
                <a:solidFill>
                  <a:srgbClr val="002060"/>
                </a:solidFill>
                <a:cs typeface="Times New Roman" pitchFamily="18" charset="0"/>
              </a:rPr>
              <a:t>he </a:t>
            </a:r>
            <a:r>
              <a:rPr lang="el-GR" b="1" dirty="0" err="1" smtClean="0">
                <a:solidFill>
                  <a:srgbClr val="002060"/>
                </a:solidFill>
                <a:cs typeface="Times New Roman" pitchFamily="18" charset="0"/>
              </a:rPr>
              <a:t>geological</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formations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should</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be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impervious</a:t>
            </a:r>
            <a:r>
              <a:rPr lang="el-GR" b="1" dirty="0" smtClean="0">
                <a:solidFill>
                  <a:srgbClr val="002060"/>
                </a:solidFill>
                <a:cs typeface="Times New Roman" pitchFamily="18" charset="0"/>
              </a:rPr>
              <a:t> (</a:t>
            </a:r>
            <a:r>
              <a:rPr lang="en-US" b="1" dirty="0" smtClean="0">
                <a:solidFill>
                  <a:srgbClr val="002060"/>
                </a:solidFill>
                <a:cs typeface="Times New Roman" pitchFamily="18" charset="0"/>
              </a:rPr>
              <a:t>k</a:t>
            </a:r>
            <a:r>
              <a:rPr lang="el-GR" b="1" dirty="0">
                <a:solidFill>
                  <a:srgbClr val="002060"/>
                </a:solidFill>
                <a:cs typeface="Times New Roman" pitchFamily="18" charset="0"/>
                <a:sym typeface="Symbol" pitchFamily="18" charset="2"/>
              </a:rPr>
              <a:t></a:t>
            </a:r>
            <a:r>
              <a:rPr lang="el-GR" b="1" dirty="0">
                <a:solidFill>
                  <a:srgbClr val="002060"/>
                </a:solidFill>
                <a:cs typeface="Times New Roman" pitchFamily="18" charset="0"/>
              </a:rPr>
              <a:t>10</a:t>
            </a:r>
            <a:r>
              <a:rPr lang="el-GR" b="1" baseline="30000" dirty="0">
                <a:solidFill>
                  <a:srgbClr val="002060"/>
                </a:solidFill>
                <a:cs typeface="Times New Roman" pitchFamily="18" charset="0"/>
              </a:rPr>
              <a:t>-7</a:t>
            </a:r>
            <a:r>
              <a:rPr lang="en-US" b="1" dirty="0">
                <a:solidFill>
                  <a:srgbClr val="002060"/>
                </a:solidFill>
                <a:cs typeface="Times New Roman" pitchFamily="18" charset="0"/>
              </a:rPr>
              <a:t>m</a:t>
            </a:r>
            <a:r>
              <a:rPr lang="el-GR" b="1" dirty="0">
                <a:solidFill>
                  <a:srgbClr val="002060"/>
                </a:solidFill>
                <a:cs typeface="Times New Roman" pitchFamily="18" charset="0"/>
              </a:rPr>
              <a:t>/</a:t>
            </a:r>
            <a:r>
              <a:rPr lang="en-US" b="1" dirty="0" smtClean="0">
                <a:solidFill>
                  <a:srgbClr val="002060"/>
                </a:solidFill>
                <a:cs typeface="Times New Roman" pitchFamily="18" charset="0"/>
              </a:rPr>
              <a:t>s</a:t>
            </a:r>
            <a:r>
              <a:rPr lang="el-GR" b="1" dirty="0" smtClean="0">
                <a:solidFill>
                  <a:srgbClr val="002060"/>
                </a:solidFill>
                <a:cs typeface="Times New Roman" pitchFamily="18" charset="0"/>
              </a:rPr>
              <a:t>) </a:t>
            </a:r>
          </a:p>
          <a:p>
            <a:pPr marL="285750" indent="-285750" algn="just">
              <a:buFontTx/>
              <a:buChar char="-"/>
            </a:pPr>
            <a:r>
              <a:rPr lang="el-GR" b="1" dirty="0" err="1">
                <a:solidFill>
                  <a:srgbClr val="002060"/>
                </a:solidFill>
                <a:cs typeface="Times New Roman" pitchFamily="18" charset="0"/>
              </a:rPr>
              <a:t>t</a:t>
            </a:r>
            <a:r>
              <a:rPr lang="el-GR" b="1" dirty="0" err="1" smtClean="0">
                <a:solidFill>
                  <a:srgbClr val="002060"/>
                </a:solidFill>
                <a:cs typeface="Times New Roman" pitchFamily="18" charset="0"/>
              </a:rPr>
              <a:t>o</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be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located</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close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to</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river</a:t>
            </a:r>
            <a:endParaRPr lang="el-GR" b="1" dirty="0" smtClean="0">
              <a:solidFill>
                <a:srgbClr val="002060"/>
              </a:solidFill>
              <a:cs typeface="Times New Roman" pitchFamily="18" charset="0"/>
            </a:endParaRPr>
          </a:p>
          <a:p>
            <a:pPr marL="285750" indent="-285750" algn="just">
              <a:buFontTx/>
              <a:buChar char="-"/>
            </a:pPr>
            <a:r>
              <a:rPr lang="el-GR" b="1" dirty="0" err="1" smtClean="0">
                <a:solidFill>
                  <a:srgbClr val="002060"/>
                </a:solidFill>
                <a:cs typeface="Times New Roman" pitchFamily="18" charset="0"/>
              </a:rPr>
              <a:t>to</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be</a:t>
            </a:r>
            <a:r>
              <a:rPr lang="el-GR" b="1" dirty="0" smtClean="0">
                <a:solidFill>
                  <a:srgbClr val="002060"/>
                </a:solidFill>
                <a:cs typeface="Times New Roman" pitchFamily="18" charset="0"/>
              </a:rPr>
              <a:t> in a </a:t>
            </a:r>
            <a:r>
              <a:rPr lang="el-GR" b="1" dirty="0" err="1" smtClean="0">
                <a:solidFill>
                  <a:srgbClr val="002060"/>
                </a:solidFill>
                <a:cs typeface="Times New Roman" pitchFamily="18" charset="0"/>
              </a:rPr>
              <a:t>lower</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elevation</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from</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river</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abstraction</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point</a:t>
            </a:r>
            <a:r>
              <a:rPr lang="el-GR" b="1" dirty="0" smtClean="0">
                <a:solidFill>
                  <a:srgbClr val="002060"/>
                </a:solidFill>
                <a:cs typeface="Times New Roman" pitchFamily="18" charset="0"/>
              </a:rPr>
              <a:t> in </a:t>
            </a:r>
            <a:r>
              <a:rPr lang="el-GR" b="1" dirty="0" err="1" smtClean="0">
                <a:solidFill>
                  <a:srgbClr val="002060"/>
                </a:solidFill>
                <a:cs typeface="Times New Roman" pitchFamily="18" charset="0"/>
              </a:rPr>
              <a:t>order</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to</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flow</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under</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gravity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without</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energy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cost</a:t>
            </a:r>
            <a:endParaRPr lang="el-GR" b="1" dirty="0">
              <a:solidFill>
                <a:srgbClr val="002060"/>
              </a:solidFill>
              <a:cs typeface="Times New Roman" pitchFamily="18" charset="0"/>
            </a:endParaRPr>
          </a:p>
          <a:p>
            <a:pPr marL="285750" indent="-285750" algn="just">
              <a:buFontTx/>
              <a:buChar char="-"/>
            </a:pPr>
            <a:r>
              <a:rPr lang="en-US" b="1" dirty="0" smtClean="0">
                <a:solidFill>
                  <a:srgbClr val="002060"/>
                </a:solidFill>
                <a:cs typeface="Times New Roman" pitchFamily="18" charset="0"/>
              </a:rPr>
              <a:t>R</a:t>
            </a:r>
            <a:r>
              <a:rPr lang="el-GR" b="1" dirty="0" err="1" smtClean="0">
                <a:solidFill>
                  <a:srgbClr val="002060"/>
                </a:solidFill>
                <a:cs typeface="Times New Roman" pitchFamily="18" charset="0"/>
              </a:rPr>
              <a:t>eservoirs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are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constructed</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with</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clay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material</a:t>
            </a:r>
            <a:r>
              <a:rPr lang="el-GR" b="1" dirty="0" smtClean="0">
                <a:solidFill>
                  <a:srgbClr val="002060"/>
                </a:solidFill>
                <a:cs typeface="Times New Roman" pitchFamily="18" charset="0"/>
              </a:rPr>
              <a:t> </a:t>
            </a:r>
          </a:p>
          <a:p>
            <a:pPr marL="285750" indent="-285750" algn="just">
              <a:buFontTx/>
              <a:buChar char="-"/>
            </a:pPr>
            <a:endParaRPr lang="el-GR" b="1" dirty="0">
              <a:solidFill>
                <a:srgbClr val="002060"/>
              </a:solidFill>
              <a:cs typeface="Times New Roman" pitchFamily="18" charset="0"/>
            </a:endParaRPr>
          </a:p>
          <a:p>
            <a:pPr algn="just"/>
            <a:r>
              <a:rPr lang="el-GR" b="1" dirty="0">
                <a:solidFill>
                  <a:srgbClr val="002060"/>
                </a:solidFill>
                <a:cs typeface="Times New Roman" pitchFamily="18" charset="0"/>
              </a:rPr>
              <a:t>. </a:t>
            </a:r>
            <a:r>
              <a:rPr lang="el-GR" b="1" dirty="0" err="1" smtClean="0">
                <a:solidFill>
                  <a:srgbClr val="002060"/>
                </a:solidFill>
                <a:cs typeface="Times New Roman" pitchFamily="18" charset="0"/>
              </a:rPr>
              <a:t>Advantages</a:t>
            </a:r>
            <a:r>
              <a:rPr lang="el-GR" b="1" dirty="0" smtClean="0">
                <a:solidFill>
                  <a:srgbClr val="002060"/>
                </a:solidFill>
                <a:cs typeface="Times New Roman" pitchFamily="18" charset="0"/>
              </a:rPr>
              <a:t> of </a:t>
            </a:r>
            <a:r>
              <a:rPr lang="el-GR" b="1" dirty="0" err="1" smtClean="0">
                <a:solidFill>
                  <a:srgbClr val="002060"/>
                </a:solidFill>
                <a:cs typeface="Times New Roman" pitchFamily="18" charset="0"/>
              </a:rPr>
              <a:t>reservoirs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compared</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to</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dams</a:t>
            </a:r>
            <a:r>
              <a:rPr lang="el-GR" b="1" dirty="0" smtClean="0">
                <a:solidFill>
                  <a:srgbClr val="002060"/>
                </a:solidFill>
                <a:cs typeface="Times New Roman" pitchFamily="18" charset="0"/>
              </a:rPr>
              <a:t>:</a:t>
            </a:r>
          </a:p>
          <a:p>
            <a:pPr algn="just"/>
            <a:r>
              <a:rPr lang="el-GR" b="1" dirty="0" smtClean="0">
                <a:solidFill>
                  <a:srgbClr val="002060"/>
                </a:solidFill>
                <a:cs typeface="Times New Roman" pitchFamily="18" charset="0"/>
              </a:rPr>
              <a:t>-</a:t>
            </a:r>
            <a:r>
              <a:rPr lang="el-GR" b="1" dirty="0" err="1" smtClean="0">
                <a:solidFill>
                  <a:srgbClr val="002060"/>
                </a:solidFill>
                <a:cs typeface="Times New Roman" pitchFamily="18" charset="0"/>
              </a:rPr>
              <a:t>it</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is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easier</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to</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detect</a:t>
            </a:r>
            <a:r>
              <a:rPr lang="el-GR" b="1" dirty="0" smtClean="0">
                <a:solidFill>
                  <a:srgbClr val="002060"/>
                </a:solidFill>
                <a:cs typeface="Times New Roman" pitchFamily="18" charset="0"/>
              </a:rPr>
              <a:t> a </a:t>
            </a:r>
            <a:r>
              <a:rPr lang="el-GR" b="1" dirty="0" err="1" smtClean="0">
                <a:solidFill>
                  <a:srgbClr val="002060"/>
                </a:solidFill>
                <a:cs typeface="Times New Roman" pitchFamily="18" charset="0"/>
              </a:rPr>
              <a:t>geological</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suitable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location</a:t>
            </a:r>
            <a:endParaRPr lang="el-GR" b="1" dirty="0" smtClean="0">
              <a:solidFill>
                <a:srgbClr val="002060"/>
              </a:solidFill>
              <a:cs typeface="Times New Roman" pitchFamily="18" charset="0"/>
            </a:endParaRPr>
          </a:p>
          <a:p>
            <a:pPr algn="just"/>
            <a:r>
              <a:rPr lang="en-US" b="1" dirty="0" smtClean="0">
                <a:solidFill>
                  <a:srgbClr val="002060"/>
                </a:solidFill>
                <a:cs typeface="Times New Roman" pitchFamily="18" charset="0"/>
              </a:rPr>
              <a:t>T</a:t>
            </a:r>
            <a:r>
              <a:rPr lang="el-GR" b="1" dirty="0" err="1" smtClean="0">
                <a:solidFill>
                  <a:srgbClr val="002060"/>
                </a:solidFill>
                <a:cs typeface="Times New Roman" pitchFamily="18" charset="0"/>
              </a:rPr>
              <a:t>he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construction</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cost</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is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significantly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lower</a:t>
            </a:r>
            <a:endParaRPr lang="el-GR" b="1" dirty="0" smtClean="0">
              <a:solidFill>
                <a:srgbClr val="002060"/>
              </a:solidFill>
              <a:cs typeface="Times New Roman" pitchFamily="18" charset="0"/>
            </a:endParaRPr>
          </a:p>
          <a:p>
            <a:pPr algn="just"/>
            <a:r>
              <a:rPr lang="el-GR" b="1" dirty="0" smtClean="0">
                <a:solidFill>
                  <a:srgbClr val="002060"/>
                </a:solidFill>
                <a:cs typeface="Times New Roman" pitchFamily="18" charset="0"/>
              </a:rPr>
              <a:t>-</a:t>
            </a:r>
            <a:r>
              <a:rPr lang="el-GR" b="1" dirty="0" err="1" smtClean="0">
                <a:solidFill>
                  <a:srgbClr val="002060"/>
                </a:solidFill>
                <a:cs typeface="Times New Roman" pitchFamily="18" charset="0"/>
              </a:rPr>
              <a:t>they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are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environmentaly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acceptable</a:t>
            </a:r>
            <a:endParaRPr lang="el-GR" b="1" dirty="0" smtClean="0">
              <a:solidFill>
                <a:srgbClr val="002060"/>
              </a:solidFill>
              <a:cs typeface="Times New Roman" pitchFamily="18" charset="0"/>
            </a:endParaRPr>
          </a:p>
          <a:p>
            <a:pPr algn="just"/>
            <a:endParaRPr lang="el-GR" b="1" dirty="0" smtClean="0">
              <a:solidFill>
                <a:srgbClr val="002060"/>
              </a:solidFill>
              <a:cs typeface="Times New Roman" pitchFamily="18" charset="0"/>
            </a:endParaRPr>
          </a:p>
          <a:p>
            <a:pPr algn="just"/>
            <a:r>
              <a:rPr lang="el-GR" b="1" dirty="0" smtClean="0">
                <a:solidFill>
                  <a:srgbClr val="002060"/>
                </a:solidFill>
                <a:cs typeface="Times New Roman" pitchFamily="18" charset="0"/>
              </a:rPr>
              <a:t>The </a:t>
            </a:r>
            <a:r>
              <a:rPr lang="el-GR" b="1" dirty="0" err="1" smtClean="0">
                <a:solidFill>
                  <a:srgbClr val="002060"/>
                </a:solidFill>
                <a:cs typeface="Times New Roman" pitchFamily="18" charset="0"/>
              </a:rPr>
              <a:t>disadvantages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are</a:t>
            </a:r>
            <a:r>
              <a:rPr lang="el-GR" b="1" dirty="0" smtClean="0">
                <a:solidFill>
                  <a:srgbClr val="002060"/>
                </a:solidFill>
                <a:cs typeface="Times New Roman" pitchFamily="18" charset="0"/>
              </a:rPr>
              <a:t>:</a:t>
            </a:r>
          </a:p>
          <a:p>
            <a:pPr marL="285750" indent="-285750" algn="just">
              <a:buFontTx/>
              <a:buChar char="-"/>
            </a:pPr>
            <a:r>
              <a:rPr lang="el-GR" b="1" dirty="0" err="1">
                <a:solidFill>
                  <a:srgbClr val="002060"/>
                </a:solidFill>
                <a:cs typeface="Times New Roman" pitchFamily="18" charset="0"/>
              </a:rPr>
              <a:t>t</a:t>
            </a:r>
            <a:r>
              <a:rPr lang="el-GR" b="1" dirty="0" err="1" smtClean="0">
                <a:solidFill>
                  <a:srgbClr val="002060"/>
                </a:solidFill>
                <a:cs typeface="Times New Roman" pitchFamily="18" charset="0"/>
              </a:rPr>
              <a:t>hey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have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relatively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small</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capacity</a:t>
            </a:r>
            <a:endParaRPr lang="el-GR" b="1" dirty="0" smtClean="0">
              <a:solidFill>
                <a:srgbClr val="002060"/>
              </a:solidFill>
              <a:cs typeface="Times New Roman" pitchFamily="18" charset="0"/>
            </a:endParaRPr>
          </a:p>
          <a:p>
            <a:pPr marL="285750" indent="-285750" algn="just">
              <a:buFontTx/>
              <a:buChar char="-"/>
            </a:pPr>
            <a:r>
              <a:rPr lang="el-GR" b="1" dirty="0" smtClean="0">
                <a:solidFill>
                  <a:srgbClr val="002060"/>
                </a:solidFill>
                <a:cs typeface="Times New Roman" pitchFamily="18" charset="0"/>
              </a:rPr>
              <a:t>the </a:t>
            </a:r>
            <a:r>
              <a:rPr lang="el-GR" b="1" dirty="0" err="1" smtClean="0">
                <a:solidFill>
                  <a:srgbClr val="002060"/>
                </a:solidFill>
                <a:cs typeface="Times New Roman" pitchFamily="18" charset="0"/>
              </a:rPr>
              <a:t>large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amount</a:t>
            </a:r>
            <a:r>
              <a:rPr lang="el-GR" b="1" dirty="0" smtClean="0">
                <a:solidFill>
                  <a:srgbClr val="002060"/>
                </a:solidFill>
                <a:cs typeface="Times New Roman" pitchFamily="18" charset="0"/>
              </a:rPr>
              <a:t> of </a:t>
            </a:r>
            <a:r>
              <a:rPr lang="el-GR" b="1" dirty="0" err="1" smtClean="0">
                <a:solidFill>
                  <a:srgbClr val="002060"/>
                </a:solidFill>
                <a:cs typeface="Times New Roman" pitchFamily="18" charset="0"/>
              </a:rPr>
              <a:t>evapotranspiration</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due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to</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small</a:t>
            </a:r>
            <a:r>
              <a:rPr lang="el-GR" b="1" dirty="0" smtClean="0">
                <a:solidFill>
                  <a:srgbClr val="002060"/>
                </a:solidFill>
                <a:cs typeface="Times New Roman" pitchFamily="18" charset="0"/>
              </a:rPr>
              <a:t> water </a:t>
            </a:r>
            <a:r>
              <a:rPr lang="el-GR" b="1" dirty="0" err="1" smtClean="0">
                <a:solidFill>
                  <a:srgbClr val="002060"/>
                </a:solidFill>
                <a:cs typeface="Times New Roman" pitchFamily="18" charset="0"/>
              </a:rPr>
              <a:t>depth</a:t>
            </a:r>
            <a:endParaRPr lang="el-GR" b="1" dirty="0" smtClean="0">
              <a:solidFill>
                <a:srgbClr val="002060"/>
              </a:solidFill>
              <a:cs typeface="Times New Roman" pitchFamily="18" charset="0"/>
            </a:endParaRPr>
          </a:p>
          <a:p>
            <a:pPr marL="285750" indent="-285750" algn="just">
              <a:buFontTx/>
              <a:buChar char="-"/>
            </a:pPr>
            <a:r>
              <a:rPr lang="en-US" b="1" dirty="0" smtClean="0">
                <a:solidFill>
                  <a:srgbClr val="002060"/>
                </a:solidFill>
                <a:cs typeface="Times New Roman" pitchFamily="18" charset="0"/>
              </a:rPr>
              <a:t>O</a:t>
            </a:r>
            <a:r>
              <a:rPr lang="el-GR" b="1" dirty="0" err="1" smtClean="0">
                <a:solidFill>
                  <a:srgbClr val="002060"/>
                </a:solidFill>
                <a:cs typeface="Times New Roman" pitchFamily="18" charset="0"/>
              </a:rPr>
              <a:t>nly</a:t>
            </a:r>
            <a:r>
              <a:rPr lang="el-GR" b="1" dirty="0" smtClean="0">
                <a:solidFill>
                  <a:srgbClr val="002060"/>
                </a:solidFill>
                <a:cs typeface="Times New Roman" pitchFamily="18" charset="0"/>
              </a:rPr>
              <a:t> a </a:t>
            </a:r>
            <a:r>
              <a:rPr lang="el-GR" b="1" dirty="0" err="1" smtClean="0">
                <a:solidFill>
                  <a:srgbClr val="002060"/>
                </a:solidFill>
                <a:cs typeface="Times New Roman" pitchFamily="18" charset="0"/>
              </a:rPr>
              <a:t>small</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percentage</a:t>
            </a:r>
            <a:r>
              <a:rPr lang="el-GR" b="1" dirty="0" smtClean="0">
                <a:solidFill>
                  <a:srgbClr val="002060"/>
                </a:solidFill>
                <a:cs typeface="Times New Roman" pitchFamily="18" charset="0"/>
              </a:rPr>
              <a:t> of the </a:t>
            </a:r>
            <a:r>
              <a:rPr lang="el-GR" b="1" dirty="0" err="1" smtClean="0">
                <a:solidFill>
                  <a:srgbClr val="002060"/>
                </a:solidFill>
                <a:cs typeface="Times New Roman" pitchFamily="18" charset="0"/>
              </a:rPr>
              <a:t>river</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discharge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is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exploitated</a:t>
            </a:r>
            <a:endParaRPr lang="el-GR" b="1" dirty="0" smtClean="0">
              <a:solidFill>
                <a:srgbClr val="002060"/>
              </a:solidFill>
              <a:cs typeface="Times New Roman" pitchFamily="18" charset="0"/>
            </a:endParaRPr>
          </a:p>
          <a:p>
            <a:pPr marL="285750" indent="-285750" algn="just">
              <a:buFontTx/>
              <a:buChar char="-"/>
            </a:pPr>
            <a:r>
              <a:rPr lang="en-US" b="1" dirty="0" smtClean="0">
                <a:solidFill>
                  <a:srgbClr val="002060"/>
                </a:solidFill>
                <a:cs typeface="Times New Roman" pitchFamily="18" charset="0"/>
              </a:rPr>
              <a:t>T</a:t>
            </a:r>
            <a:r>
              <a:rPr lang="el-GR" b="1" dirty="0" err="1" smtClean="0">
                <a:solidFill>
                  <a:srgbClr val="002060"/>
                </a:solidFill>
                <a:cs typeface="Times New Roman" pitchFamily="18" charset="0"/>
              </a:rPr>
              <a:t>he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cost</a:t>
            </a:r>
            <a:r>
              <a:rPr lang="el-GR" b="1" dirty="0" smtClean="0">
                <a:solidFill>
                  <a:srgbClr val="002060"/>
                </a:solidFill>
                <a:cs typeface="Times New Roman" pitchFamily="18" charset="0"/>
              </a:rPr>
              <a:t> of the </a:t>
            </a:r>
            <a:r>
              <a:rPr lang="el-GR" b="1" dirty="0" err="1" smtClean="0">
                <a:solidFill>
                  <a:srgbClr val="002060"/>
                </a:solidFill>
                <a:cs typeface="Times New Roman" pitchFamily="18" charset="0"/>
              </a:rPr>
              <a:t>channel</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for</a:t>
            </a:r>
            <a:r>
              <a:rPr lang="el-GR" b="1" dirty="0" smtClean="0">
                <a:solidFill>
                  <a:srgbClr val="002060"/>
                </a:solidFill>
                <a:cs typeface="Times New Roman" pitchFamily="18" charset="0"/>
              </a:rPr>
              <a:t> the </a:t>
            </a:r>
            <a:r>
              <a:rPr lang="el-GR" b="1" dirty="0" err="1" smtClean="0">
                <a:solidFill>
                  <a:srgbClr val="002060"/>
                </a:solidFill>
                <a:cs typeface="Times New Roman" pitchFamily="18" charset="0"/>
              </a:rPr>
              <a:t>transfer</a:t>
            </a:r>
            <a:r>
              <a:rPr lang="el-GR" b="1" dirty="0" smtClean="0">
                <a:solidFill>
                  <a:srgbClr val="002060"/>
                </a:solidFill>
                <a:cs typeface="Times New Roman" pitchFamily="18" charset="0"/>
              </a:rPr>
              <a:t> of the water </a:t>
            </a:r>
            <a:r>
              <a:rPr lang="el-GR" b="1" dirty="0" err="1" smtClean="0">
                <a:solidFill>
                  <a:srgbClr val="002060"/>
                </a:solidFill>
                <a:cs typeface="Times New Roman" pitchFamily="18" charset="0"/>
              </a:rPr>
              <a:t>might</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be</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high</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especially</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if</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pumping</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is</a:t>
            </a:r>
            <a:r>
              <a:rPr lang="el-GR" b="1" dirty="0" smtClean="0">
                <a:solidFill>
                  <a:srgbClr val="002060"/>
                </a:solidFill>
                <a:cs typeface="Times New Roman" pitchFamily="18" charset="0"/>
              </a:rPr>
              <a:t> </a:t>
            </a:r>
            <a:r>
              <a:rPr lang="el-GR" b="1" dirty="0" err="1" smtClean="0">
                <a:solidFill>
                  <a:srgbClr val="002060"/>
                </a:solidFill>
                <a:cs typeface="Times New Roman" pitchFamily="18" charset="0"/>
              </a:rPr>
              <a:t>required</a:t>
            </a:r>
            <a:endParaRPr lang="el-GR" b="1" dirty="0">
              <a:solidFill>
                <a:srgbClr val="002060"/>
              </a:solidFill>
              <a:cs typeface="Times New Roman" pitchFamily="18" charset="0"/>
            </a:endParaRPr>
          </a:p>
        </p:txBody>
      </p:sp>
      <p:sp>
        <p:nvSpPr>
          <p:cNvPr id="2" name="Ορθογώνιο 1"/>
          <p:cNvSpPr/>
          <p:nvPr/>
        </p:nvSpPr>
        <p:spPr>
          <a:xfrm>
            <a:off x="3347864" y="100169"/>
            <a:ext cx="2848921" cy="523220"/>
          </a:xfrm>
          <a:prstGeom prst="rect">
            <a:avLst/>
          </a:prstGeom>
        </p:spPr>
        <p:txBody>
          <a:bodyPr wrap="none">
            <a:spAutoFit/>
          </a:bodyPr>
          <a:lstStyle/>
          <a:p>
            <a:pPr algn="just"/>
            <a:r>
              <a:rPr lang="el-GR" sz="2800" b="1" u="sng" dirty="0" err="1" smtClean="0">
                <a:solidFill>
                  <a:srgbClr val="002060"/>
                </a:solidFill>
                <a:cs typeface="Times New Roman" pitchFamily="18" charset="0"/>
              </a:rPr>
              <a:t>Surface</a:t>
            </a:r>
            <a:r>
              <a:rPr lang="el-GR" sz="2800" b="1" u="sng" dirty="0" smtClean="0">
                <a:solidFill>
                  <a:srgbClr val="002060"/>
                </a:solidFill>
                <a:cs typeface="Times New Roman" pitchFamily="18" charset="0"/>
              </a:rPr>
              <a:t> </a:t>
            </a:r>
            <a:r>
              <a:rPr lang="el-GR" sz="2800" b="1" u="sng" dirty="0" err="1" smtClean="0">
                <a:solidFill>
                  <a:srgbClr val="002060"/>
                </a:solidFill>
                <a:cs typeface="Times New Roman" pitchFamily="18" charset="0"/>
              </a:rPr>
              <a:t>reservoirs</a:t>
            </a:r>
            <a:endParaRPr lang="el-GR" sz="2800" u="sng" dirty="0">
              <a:solidFill>
                <a:srgbClr val="002060"/>
              </a:solidFill>
              <a:cs typeface="Times New Roman" pitchFamily="18" charset="0"/>
            </a:endParaRPr>
          </a:p>
        </p:txBody>
      </p:sp>
    </p:spTree>
    <p:extLst>
      <p:ext uri="{BB962C8B-B14F-4D97-AF65-F5344CB8AC3E}">
        <p14:creationId xmlns:p14="http://schemas.microsoft.com/office/powerpoint/2010/main" val="16645211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539750" y="1350339"/>
            <a:ext cx="82804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228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l-GR" altLang="el-GR" sz="2000" b="1" dirty="0" err="1" smtClean="0">
                <a:solidFill>
                  <a:srgbClr val="002060"/>
                </a:solidFill>
              </a:rPr>
              <a:t>What</a:t>
            </a:r>
            <a:r>
              <a:rPr lang="el-GR" altLang="el-GR" sz="2000" b="1" dirty="0" smtClean="0">
                <a:solidFill>
                  <a:srgbClr val="002060"/>
                </a:solidFill>
              </a:rPr>
              <a:t> </a:t>
            </a:r>
            <a:r>
              <a:rPr lang="el-GR" altLang="el-GR" sz="2000" b="1" dirty="0" err="1" smtClean="0">
                <a:solidFill>
                  <a:srgbClr val="002060"/>
                </a:solidFill>
              </a:rPr>
              <a:t>is</a:t>
            </a:r>
            <a:r>
              <a:rPr lang="el-GR" altLang="el-GR" sz="2000" b="1" dirty="0" smtClean="0">
                <a:solidFill>
                  <a:srgbClr val="002060"/>
                </a:solidFill>
              </a:rPr>
              <a:t> the </a:t>
            </a:r>
            <a:r>
              <a:rPr lang="el-GR" altLang="el-GR" sz="2000" b="1" dirty="0" err="1" smtClean="0">
                <a:solidFill>
                  <a:srgbClr val="002060"/>
                </a:solidFill>
              </a:rPr>
              <a:t>purpose</a:t>
            </a:r>
            <a:r>
              <a:rPr lang="el-GR" altLang="el-GR" sz="2000" b="1" dirty="0" smtClean="0">
                <a:solidFill>
                  <a:srgbClr val="002060"/>
                </a:solidFill>
              </a:rPr>
              <a:t> </a:t>
            </a:r>
            <a:r>
              <a:rPr lang="el-GR" altLang="el-GR" sz="2000" b="1" dirty="0" err="1" smtClean="0">
                <a:solidFill>
                  <a:srgbClr val="002060"/>
                </a:solidFill>
              </a:rPr>
              <a:t>for</a:t>
            </a:r>
            <a:r>
              <a:rPr lang="el-GR" altLang="el-GR" sz="2000" b="1" dirty="0" smtClean="0">
                <a:solidFill>
                  <a:srgbClr val="002060"/>
                </a:solidFill>
              </a:rPr>
              <a:t> the </a:t>
            </a:r>
            <a:r>
              <a:rPr lang="el-GR" altLang="el-GR" sz="2000" b="1" dirty="0" err="1" smtClean="0">
                <a:solidFill>
                  <a:srgbClr val="002060"/>
                </a:solidFill>
              </a:rPr>
              <a:t>implementation</a:t>
            </a:r>
            <a:r>
              <a:rPr lang="el-GR" altLang="el-GR" sz="2000" b="1" dirty="0" smtClean="0">
                <a:solidFill>
                  <a:srgbClr val="002060"/>
                </a:solidFill>
              </a:rPr>
              <a:t> of </a:t>
            </a:r>
            <a:r>
              <a:rPr lang="el-GR" altLang="el-GR" sz="2000" b="1" dirty="0" err="1" smtClean="0">
                <a:solidFill>
                  <a:srgbClr val="002060"/>
                </a:solidFill>
              </a:rPr>
              <a:t>modelling</a:t>
            </a:r>
            <a:r>
              <a:rPr lang="el-GR" altLang="el-GR" sz="2000" b="1" dirty="0" smtClean="0">
                <a:solidFill>
                  <a:srgbClr val="002060"/>
                </a:solidFill>
              </a:rPr>
              <a:t>?</a:t>
            </a:r>
          </a:p>
          <a:p>
            <a:pPr algn="just" eaLnBrk="1" hangingPunct="1"/>
            <a:endParaRPr lang="el-GR" altLang="el-GR" sz="2000" b="1" dirty="0">
              <a:solidFill>
                <a:srgbClr val="002060"/>
              </a:solidFill>
            </a:endParaRPr>
          </a:p>
          <a:p>
            <a:pPr algn="just" eaLnBrk="1" hangingPunct="1"/>
            <a:r>
              <a:rPr lang="en-US" altLang="el-GR" sz="2000" b="1" dirty="0" smtClean="0">
                <a:solidFill>
                  <a:srgbClr val="002060"/>
                </a:solidFill>
              </a:rPr>
              <a:t>Simulation </a:t>
            </a:r>
            <a:r>
              <a:rPr lang="en-US" altLang="el-GR" sz="2000" b="1" dirty="0">
                <a:solidFill>
                  <a:srgbClr val="002060"/>
                </a:solidFill>
              </a:rPr>
              <a:t>of the procedures that control the function and development of an aquifer.</a:t>
            </a:r>
          </a:p>
          <a:p>
            <a:pPr algn="just" eaLnBrk="1" hangingPunct="1"/>
            <a:endParaRPr lang="el-GR" altLang="el-GR" sz="2000" b="1" dirty="0">
              <a:solidFill>
                <a:srgbClr val="002060"/>
              </a:solidFill>
            </a:endParaRPr>
          </a:p>
          <a:p>
            <a:pPr algn="just" eaLnBrk="1" hangingPunct="1"/>
            <a:r>
              <a:rPr lang="en-US" altLang="el-GR" sz="2000" b="1" dirty="0">
                <a:solidFill>
                  <a:srgbClr val="002060"/>
                </a:solidFill>
              </a:rPr>
              <a:t>Study and planning of alternative groundwater resources management actions.</a:t>
            </a:r>
          </a:p>
          <a:p>
            <a:pPr algn="just" eaLnBrk="1" hangingPunct="1"/>
            <a:endParaRPr lang="el-GR" altLang="el-GR" sz="2000" b="1" dirty="0">
              <a:solidFill>
                <a:srgbClr val="002060"/>
              </a:solidFill>
            </a:endParaRPr>
          </a:p>
          <a:p>
            <a:pPr algn="just" eaLnBrk="1" hangingPunct="1"/>
            <a:r>
              <a:rPr lang="en-US" altLang="el-GR" sz="2000" b="1" dirty="0">
                <a:solidFill>
                  <a:srgbClr val="002060"/>
                </a:solidFill>
              </a:rPr>
              <a:t>Project planning and implementation of the appropriate measures according to the best scenario for the water resources usage optimization.</a:t>
            </a:r>
            <a:endParaRPr lang="el-GR" altLang="el-GR" sz="2000" b="1" dirty="0">
              <a:solidFill>
                <a:srgbClr val="002060"/>
              </a:solidFill>
            </a:endParaRPr>
          </a:p>
        </p:txBody>
      </p:sp>
      <p:sp>
        <p:nvSpPr>
          <p:cNvPr id="2" name="TextBox 1"/>
          <p:cNvSpPr txBox="1"/>
          <p:nvPr/>
        </p:nvSpPr>
        <p:spPr>
          <a:xfrm>
            <a:off x="2627784" y="271230"/>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19179090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Ορθογώνιο 3"/>
          <p:cNvSpPr>
            <a:spLocks noChangeArrowheads="1"/>
          </p:cNvSpPr>
          <p:nvPr/>
        </p:nvSpPr>
        <p:spPr bwMode="auto">
          <a:xfrm>
            <a:off x="189143" y="644731"/>
            <a:ext cx="8568952" cy="5940088"/>
          </a:xfrm>
          <a:prstGeom prst="rect">
            <a:avLst/>
          </a:prstGeom>
          <a:solidFill>
            <a:schemeClr val="bg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l-GR" altLang="el-GR" sz="2000" b="1" dirty="0" smtClean="0">
                <a:solidFill>
                  <a:srgbClr val="002060"/>
                </a:solidFill>
              </a:rPr>
              <a:t>M</a:t>
            </a:r>
            <a:r>
              <a:rPr lang="en-US" altLang="el-GR" sz="2000" b="1" dirty="0" err="1" smtClean="0">
                <a:solidFill>
                  <a:srgbClr val="002060"/>
                </a:solidFill>
              </a:rPr>
              <a:t>athematical</a:t>
            </a:r>
            <a:r>
              <a:rPr lang="en-US" altLang="el-GR" sz="2000" b="1" dirty="0" smtClean="0">
                <a:solidFill>
                  <a:srgbClr val="002060"/>
                </a:solidFill>
              </a:rPr>
              <a:t> </a:t>
            </a:r>
            <a:r>
              <a:rPr lang="en-US" altLang="el-GR" sz="2000" b="1" dirty="0">
                <a:solidFill>
                  <a:srgbClr val="002060"/>
                </a:solidFill>
              </a:rPr>
              <a:t>models simulate the groundwater flow using differential equations that solve  equations that describe the groundwater flow (Darcy</a:t>
            </a:r>
            <a:r>
              <a:rPr lang="el-GR" altLang="el-GR" sz="2000" b="1" dirty="0">
                <a:solidFill>
                  <a:srgbClr val="002060"/>
                </a:solidFill>
              </a:rPr>
              <a:t>, </a:t>
            </a:r>
            <a:r>
              <a:rPr lang="en-US" altLang="el-GR" sz="2000" b="1" dirty="0" err="1">
                <a:solidFill>
                  <a:srgbClr val="002060"/>
                </a:solidFill>
              </a:rPr>
              <a:t>Boussinesq</a:t>
            </a:r>
            <a:r>
              <a:rPr lang="el-GR" altLang="el-GR" sz="2000" b="1" dirty="0">
                <a:solidFill>
                  <a:srgbClr val="002060"/>
                </a:solidFill>
              </a:rPr>
              <a:t>, </a:t>
            </a:r>
            <a:r>
              <a:rPr lang="en-US" altLang="el-GR" sz="2000" b="1" dirty="0">
                <a:solidFill>
                  <a:srgbClr val="002060"/>
                </a:solidFill>
              </a:rPr>
              <a:t>Laplace</a:t>
            </a:r>
            <a:r>
              <a:rPr lang="el-GR" altLang="el-GR" sz="2000" b="1" dirty="0">
                <a:solidFill>
                  <a:srgbClr val="002060"/>
                </a:solidFill>
              </a:rPr>
              <a:t>, </a:t>
            </a:r>
            <a:r>
              <a:rPr lang="en-US" altLang="el-GR" sz="2000" b="1" dirty="0">
                <a:solidFill>
                  <a:srgbClr val="002060"/>
                </a:solidFill>
              </a:rPr>
              <a:t>Bernoulli</a:t>
            </a:r>
            <a:r>
              <a:rPr lang="el-GR" altLang="el-GR" sz="2000" b="1" dirty="0">
                <a:solidFill>
                  <a:srgbClr val="002060"/>
                </a:solidFill>
              </a:rPr>
              <a:t>, </a:t>
            </a:r>
            <a:r>
              <a:rPr lang="en-US" altLang="el-GR" sz="2000" b="1" dirty="0">
                <a:solidFill>
                  <a:srgbClr val="002060"/>
                </a:solidFill>
              </a:rPr>
              <a:t>continuity equation, diffusion and heat transfer) using analytical or numerical methods.</a:t>
            </a:r>
            <a:endParaRPr lang="el-GR" altLang="el-GR" sz="2000" b="1" dirty="0">
              <a:solidFill>
                <a:srgbClr val="002060"/>
              </a:solidFill>
            </a:endParaRPr>
          </a:p>
          <a:p>
            <a:pPr eaLnBrk="1" hangingPunct="1"/>
            <a:endParaRPr lang="el-GR" altLang="el-GR" sz="2000" b="1" dirty="0">
              <a:solidFill>
                <a:srgbClr val="002060"/>
              </a:solidFill>
            </a:endParaRPr>
          </a:p>
          <a:p>
            <a:pPr eaLnBrk="1" hangingPunct="1"/>
            <a:r>
              <a:rPr lang="el-GR" altLang="el-GR" sz="2000" b="1" i="1" u="sng" dirty="0">
                <a:solidFill>
                  <a:srgbClr val="002060"/>
                </a:solidFill>
              </a:rPr>
              <a:t>α. </a:t>
            </a:r>
            <a:r>
              <a:rPr lang="en-US" altLang="el-GR" sz="2000" b="1" i="1" u="sng" dirty="0">
                <a:solidFill>
                  <a:srgbClr val="002060"/>
                </a:solidFill>
              </a:rPr>
              <a:t>Analytical methods</a:t>
            </a:r>
            <a:r>
              <a:rPr lang="el-GR" altLang="el-GR" sz="2000" b="1" i="1" u="sng" dirty="0">
                <a:solidFill>
                  <a:srgbClr val="002060"/>
                </a:solidFill>
              </a:rPr>
              <a:t>.</a:t>
            </a:r>
            <a:endParaRPr lang="el-GR" altLang="el-GR" sz="2000" b="1" dirty="0">
              <a:solidFill>
                <a:srgbClr val="002060"/>
              </a:solidFill>
            </a:endParaRPr>
          </a:p>
          <a:p>
            <a:pPr algn="just" eaLnBrk="1" hangingPunct="1"/>
            <a:r>
              <a:rPr lang="el-GR" altLang="el-GR" sz="2000" b="1" i="1" dirty="0">
                <a:solidFill>
                  <a:srgbClr val="002060"/>
                </a:solidFill>
              </a:rPr>
              <a:t> </a:t>
            </a:r>
            <a:r>
              <a:rPr lang="en-US" altLang="el-GR" sz="2000" b="1" dirty="0">
                <a:solidFill>
                  <a:srgbClr val="002060"/>
                </a:solidFill>
              </a:rPr>
              <a:t>They are precise and no errors are involved. They approximate quite well </a:t>
            </a:r>
            <a:r>
              <a:rPr lang="el-GR" altLang="el-GR" sz="2000" b="1" dirty="0">
                <a:solidFill>
                  <a:srgbClr val="002060"/>
                </a:solidFill>
              </a:rPr>
              <a:t> </a:t>
            </a:r>
            <a:r>
              <a:rPr lang="en-US" altLang="el-GR" sz="2000" b="1" dirty="0">
                <a:solidFill>
                  <a:srgbClr val="002060"/>
                </a:solidFill>
              </a:rPr>
              <a:t>hydraulic parameters values (e.g. transmissivity). The structure complexity of the aquifers sometimes makes analytical methods solution not possible or deteriorates the implementation in simple cases.</a:t>
            </a:r>
            <a:r>
              <a:rPr lang="el-GR" altLang="el-GR" sz="2000" b="1" dirty="0">
                <a:solidFill>
                  <a:srgbClr val="002060"/>
                </a:solidFill>
              </a:rPr>
              <a:t> </a:t>
            </a:r>
          </a:p>
          <a:p>
            <a:pPr algn="just" eaLnBrk="1" hangingPunct="1"/>
            <a:endParaRPr lang="el-GR" altLang="el-GR" sz="2000" b="1" dirty="0">
              <a:solidFill>
                <a:srgbClr val="002060"/>
              </a:solidFill>
            </a:endParaRPr>
          </a:p>
          <a:p>
            <a:pPr eaLnBrk="1" hangingPunct="1"/>
            <a:r>
              <a:rPr lang="el-GR" altLang="el-GR" sz="2000" b="1" i="1" u="sng" dirty="0">
                <a:solidFill>
                  <a:srgbClr val="002060"/>
                </a:solidFill>
              </a:rPr>
              <a:t>β. </a:t>
            </a:r>
            <a:r>
              <a:rPr lang="en-US" altLang="el-GR" sz="2000" b="1" i="1" u="sng" dirty="0">
                <a:solidFill>
                  <a:srgbClr val="002060"/>
                </a:solidFill>
              </a:rPr>
              <a:t>Numerical methods</a:t>
            </a:r>
            <a:r>
              <a:rPr lang="el-GR" altLang="el-GR" sz="2000" b="1" i="1" u="sng" dirty="0">
                <a:solidFill>
                  <a:srgbClr val="002060"/>
                </a:solidFill>
              </a:rPr>
              <a:t>.</a:t>
            </a:r>
            <a:endParaRPr lang="el-GR" altLang="el-GR" sz="2000" b="1" dirty="0">
              <a:solidFill>
                <a:srgbClr val="002060"/>
              </a:solidFill>
            </a:endParaRPr>
          </a:p>
          <a:p>
            <a:pPr algn="just" eaLnBrk="1" hangingPunct="1"/>
            <a:r>
              <a:rPr lang="el-GR" altLang="el-GR" sz="2000" b="1" dirty="0">
                <a:solidFill>
                  <a:srgbClr val="002060"/>
                </a:solidFill>
              </a:rPr>
              <a:t> </a:t>
            </a:r>
            <a:r>
              <a:rPr lang="en-US" altLang="el-GR" sz="2000" b="1" dirty="0">
                <a:solidFill>
                  <a:srgbClr val="002060"/>
                </a:solidFill>
              </a:rPr>
              <a:t>Numerical methods are applied when solution with analytical methods is not possible. The calculation of the unknown parameter (load) takes place in nodes spatially and versus time.</a:t>
            </a:r>
            <a:r>
              <a:rPr lang="el-GR" altLang="el-GR" sz="2000" b="1" dirty="0">
                <a:solidFill>
                  <a:srgbClr val="002060"/>
                </a:solidFill>
              </a:rPr>
              <a:t> </a:t>
            </a:r>
            <a:r>
              <a:rPr lang="en-US" altLang="el-GR" sz="2000" b="1" dirty="0">
                <a:solidFill>
                  <a:srgbClr val="002060"/>
                </a:solidFill>
              </a:rPr>
              <a:t>For the groundwater flow the most common methods are, finite differences, finite elements, boundary elements and moving averages. </a:t>
            </a:r>
            <a:endParaRPr lang="el-GR" altLang="el-GR" sz="2000" b="1" dirty="0">
              <a:solidFill>
                <a:srgbClr val="002060"/>
              </a:solidFill>
            </a:endParaRPr>
          </a:p>
        </p:txBody>
      </p:sp>
      <p:sp>
        <p:nvSpPr>
          <p:cNvPr id="3" name="TextBox 2"/>
          <p:cNvSpPr txBox="1"/>
          <p:nvPr/>
        </p:nvSpPr>
        <p:spPr>
          <a:xfrm>
            <a:off x="3059832" y="121511"/>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26033762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27088" y="71438"/>
            <a:ext cx="7772400" cy="434975"/>
          </a:xfrm>
        </p:spPr>
        <p:txBody>
          <a:bodyPr>
            <a:noAutofit/>
          </a:bodyPr>
          <a:lstStyle/>
          <a:p>
            <a:pPr eaLnBrk="1" hangingPunct="1"/>
            <a:r>
              <a:rPr lang="en-US" altLang="el-GR" sz="2800" b="1" u="sng" smtClean="0">
                <a:solidFill>
                  <a:srgbClr val="002060"/>
                </a:solidFill>
              </a:rPr>
              <a:t>Mathematical model construction:</a:t>
            </a:r>
            <a:endParaRPr lang="el-GR" altLang="el-GR" sz="2800" b="1" u="sng" smtClean="0">
              <a:solidFill>
                <a:srgbClr val="002060"/>
              </a:solidFill>
            </a:endParaRPr>
          </a:p>
        </p:txBody>
      </p:sp>
      <p:sp>
        <p:nvSpPr>
          <p:cNvPr id="5123" name="Rectangle 3"/>
          <p:cNvSpPr>
            <a:spLocks noGrp="1" noChangeArrowheads="1"/>
          </p:cNvSpPr>
          <p:nvPr>
            <p:ph type="subTitle" idx="1"/>
          </p:nvPr>
        </p:nvSpPr>
        <p:spPr>
          <a:xfrm>
            <a:off x="107504" y="548680"/>
            <a:ext cx="8784976" cy="6192688"/>
          </a:xfrm>
        </p:spPr>
        <p:txBody>
          <a:bodyPr>
            <a:noAutofit/>
          </a:bodyPr>
          <a:lstStyle/>
          <a:p>
            <a:pPr marL="609600" indent="-609600" eaLnBrk="1" hangingPunct="1">
              <a:lnSpc>
                <a:spcPct val="80000"/>
              </a:lnSpc>
            </a:pPr>
            <a:r>
              <a:rPr lang="en-US" altLang="el-GR" sz="1800" b="1" dirty="0" smtClean="0">
                <a:solidFill>
                  <a:srgbClr val="002060"/>
                </a:solidFill>
              </a:rPr>
              <a:t>According to </a:t>
            </a:r>
            <a:r>
              <a:rPr lang="el-GR" altLang="el-GR" sz="1800" b="1" dirty="0" smtClean="0">
                <a:solidFill>
                  <a:srgbClr val="002060"/>
                </a:solidFill>
              </a:rPr>
              <a:t> </a:t>
            </a:r>
            <a:r>
              <a:rPr lang="en-US" altLang="el-GR" sz="1800" b="1" dirty="0" smtClean="0">
                <a:solidFill>
                  <a:srgbClr val="002060"/>
                </a:solidFill>
              </a:rPr>
              <a:t>Anderson</a:t>
            </a:r>
            <a:r>
              <a:rPr lang="el-GR" altLang="el-GR" sz="1800" b="1" dirty="0" smtClean="0">
                <a:solidFill>
                  <a:srgbClr val="002060"/>
                </a:solidFill>
              </a:rPr>
              <a:t> &amp; </a:t>
            </a:r>
            <a:r>
              <a:rPr lang="en-US" altLang="el-GR" sz="1800" b="1" dirty="0" err="1" smtClean="0">
                <a:solidFill>
                  <a:srgbClr val="002060"/>
                </a:solidFill>
              </a:rPr>
              <a:t>Woessner</a:t>
            </a:r>
            <a:r>
              <a:rPr lang="el-GR" altLang="el-GR" sz="1800" b="1" dirty="0" smtClean="0">
                <a:solidFill>
                  <a:srgbClr val="002060"/>
                </a:solidFill>
              </a:rPr>
              <a:t> (1992), </a:t>
            </a:r>
            <a:r>
              <a:rPr lang="en-US" altLang="el-GR" sz="1800" b="1" dirty="0" smtClean="0">
                <a:solidFill>
                  <a:srgbClr val="002060"/>
                </a:solidFill>
              </a:rPr>
              <a:t> for  the  construction  of groundwater flow model the following stages are necessary</a:t>
            </a:r>
            <a:r>
              <a:rPr lang="el-GR" altLang="el-GR" sz="1800" b="1" dirty="0" smtClean="0">
                <a:solidFill>
                  <a:srgbClr val="002060"/>
                </a:solidFill>
              </a:rPr>
              <a:t>:</a:t>
            </a:r>
            <a:endParaRPr lang="en-US" altLang="el-GR" sz="1800" b="1" dirty="0" smtClean="0">
              <a:solidFill>
                <a:srgbClr val="002060"/>
              </a:solidFill>
            </a:endParaRPr>
          </a:p>
          <a:p>
            <a:pPr marL="609600" indent="-609600" eaLnBrk="1" hangingPunct="1">
              <a:lnSpc>
                <a:spcPct val="80000"/>
              </a:lnSpc>
            </a:pPr>
            <a:endParaRPr lang="el-GR" altLang="el-GR" sz="1800" b="1" dirty="0" smtClean="0">
              <a:solidFill>
                <a:srgbClr val="002060"/>
              </a:solidFill>
            </a:endParaRPr>
          </a:p>
          <a:p>
            <a:pPr marL="609600" indent="-609600" algn="l" eaLnBrk="1" hangingPunct="1">
              <a:lnSpc>
                <a:spcPct val="80000"/>
              </a:lnSpc>
              <a:buFontTx/>
              <a:buChar char="•"/>
            </a:pPr>
            <a:r>
              <a:rPr lang="en-US" altLang="el-GR" sz="1800" b="1" dirty="0" smtClean="0">
                <a:solidFill>
                  <a:srgbClr val="002060"/>
                </a:solidFill>
              </a:rPr>
              <a:t>Objective of the model  </a:t>
            </a:r>
            <a:r>
              <a:rPr lang="el-GR" altLang="el-GR" sz="1800" b="1" dirty="0" smtClean="0">
                <a:solidFill>
                  <a:srgbClr val="002060"/>
                </a:solidFill>
              </a:rPr>
              <a:t>(</a:t>
            </a:r>
            <a:r>
              <a:rPr lang="en-US" altLang="el-GR" sz="1800" b="1" dirty="0" smtClean="0">
                <a:solidFill>
                  <a:srgbClr val="002060"/>
                </a:solidFill>
              </a:rPr>
              <a:t>determination of the problems that the model is going to solve</a:t>
            </a:r>
            <a:r>
              <a:rPr lang="el-GR" altLang="el-GR" sz="1800" b="1" dirty="0" smtClean="0">
                <a:solidFill>
                  <a:srgbClr val="002060"/>
                </a:solidFill>
              </a:rPr>
              <a:t>).</a:t>
            </a:r>
          </a:p>
          <a:p>
            <a:pPr marL="609600" indent="-609600" algn="l" eaLnBrk="1" hangingPunct="1">
              <a:lnSpc>
                <a:spcPct val="80000"/>
              </a:lnSpc>
              <a:buFontTx/>
              <a:buChar char="•"/>
            </a:pPr>
            <a:r>
              <a:rPr lang="en-US" altLang="el-GR" sz="1800" b="1" dirty="0" smtClean="0">
                <a:solidFill>
                  <a:srgbClr val="002060"/>
                </a:solidFill>
              </a:rPr>
              <a:t>Collection of the geological, hydrogeological data for the designing of the conceptual model. </a:t>
            </a:r>
            <a:r>
              <a:rPr lang="el-GR" altLang="el-GR" sz="1800" b="1" dirty="0" smtClean="0">
                <a:solidFill>
                  <a:srgbClr val="002060"/>
                </a:solidFill>
              </a:rPr>
              <a:t> </a:t>
            </a:r>
            <a:r>
              <a:rPr lang="en-US" altLang="el-GR" sz="1800" b="1" dirty="0" smtClean="0">
                <a:solidFill>
                  <a:srgbClr val="002060"/>
                </a:solidFill>
              </a:rPr>
              <a:t> The conceptual model is consisting of assumptions that simplify the problem.  </a:t>
            </a:r>
            <a:endParaRPr lang="el-GR" altLang="el-GR" sz="1800" b="1" dirty="0" smtClean="0">
              <a:solidFill>
                <a:srgbClr val="002060"/>
              </a:solidFill>
            </a:endParaRPr>
          </a:p>
          <a:p>
            <a:pPr marL="609600" indent="-609600" algn="l" eaLnBrk="1" hangingPunct="1">
              <a:lnSpc>
                <a:spcPct val="80000"/>
              </a:lnSpc>
              <a:buFontTx/>
              <a:buChar char="•"/>
            </a:pPr>
            <a:r>
              <a:rPr lang="en-US" altLang="el-GR" sz="1800" b="1" dirty="0" smtClean="0">
                <a:solidFill>
                  <a:srgbClr val="002060"/>
                </a:solidFill>
              </a:rPr>
              <a:t>Selection of the appropriate code (MODFLOW</a:t>
            </a:r>
            <a:r>
              <a:rPr lang="el-GR" altLang="el-GR" sz="1800" b="1" dirty="0" smtClean="0">
                <a:solidFill>
                  <a:srgbClr val="002060"/>
                </a:solidFill>
              </a:rPr>
              <a:t>, </a:t>
            </a:r>
            <a:r>
              <a:rPr lang="en-US" altLang="el-GR" sz="1800" b="1" dirty="0" smtClean="0">
                <a:solidFill>
                  <a:srgbClr val="002060"/>
                </a:solidFill>
              </a:rPr>
              <a:t>PTC)</a:t>
            </a:r>
            <a:r>
              <a:rPr lang="el-GR" altLang="el-GR" sz="1800" b="1" dirty="0" smtClean="0">
                <a:solidFill>
                  <a:srgbClr val="002060"/>
                </a:solidFill>
              </a:rPr>
              <a:t> </a:t>
            </a:r>
            <a:r>
              <a:rPr lang="en-US" altLang="el-GR" sz="1800" b="1" dirty="0" smtClean="0">
                <a:solidFill>
                  <a:srgbClr val="002060"/>
                </a:solidFill>
              </a:rPr>
              <a:t> that  can accomplish the target and will be compatible  to the available data. </a:t>
            </a:r>
            <a:endParaRPr lang="el-GR" altLang="el-GR" sz="1800" b="1" dirty="0" smtClean="0">
              <a:solidFill>
                <a:srgbClr val="002060"/>
              </a:solidFill>
            </a:endParaRPr>
          </a:p>
          <a:p>
            <a:pPr marL="609600" indent="-609600" algn="l" eaLnBrk="1" hangingPunct="1">
              <a:lnSpc>
                <a:spcPct val="80000"/>
              </a:lnSpc>
              <a:buFontTx/>
              <a:buChar char="•"/>
            </a:pPr>
            <a:r>
              <a:rPr lang="en-US" altLang="el-GR" sz="1800" b="1" dirty="0" smtClean="0">
                <a:solidFill>
                  <a:srgbClr val="002060"/>
                </a:solidFill>
              </a:rPr>
              <a:t>Model design</a:t>
            </a:r>
            <a:r>
              <a:rPr lang="el-GR" altLang="el-GR" sz="1800" b="1" dirty="0" smtClean="0">
                <a:solidFill>
                  <a:srgbClr val="002060"/>
                </a:solidFill>
              </a:rPr>
              <a:t>. </a:t>
            </a:r>
            <a:r>
              <a:rPr lang="en-US" altLang="el-GR" sz="1800" b="1" dirty="0" smtClean="0">
                <a:solidFill>
                  <a:srgbClr val="002060"/>
                </a:solidFill>
              </a:rPr>
              <a:t>The grid, initial and boundary conditions are chosen. </a:t>
            </a:r>
            <a:endParaRPr lang="el-GR" altLang="el-GR" sz="1800" b="1" dirty="0" smtClean="0">
              <a:solidFill>
                <a:srgbClr val="002060"/>
              </a:solidFill>
            </a:endParaRPr>
          </a:p>
          <a:p>
            <a:pPr marL="609600" indent="-609600" algn="l" eaLnBrk="1" hangingPunct="1">
              <a:lnSpc>
                <a:spcPct val="80000"/>
              </a:lnSpc>
              <a:buFontTx/>
              <a:buChar char="•"/>
            </a:pPr>
            <a:r>
              <a:rPr lang="en-US" altLang="el-GR" sz="1800" b="1" dirty="0" smtClean="0">
                <a:solidFill>
                  <a:srgbClr val="002060"/>
                </a:solidFill>
              </a:rPr>
              <a:t>C</a:t>
            </a:r>
            <a:r>
              <a:rPr lang="el-GR" altLang="el-GR" sz="1800" b="1" dirty="0" err="1" smtClean="0">
                <a:solidFill>
                  <a:srgbClr val="002060"/>
                </a:solidFill>
              </a:rPr>
              <a:t>alibration</a:t>
            </a:r>
            <a:r>
              <a:rPr lang="el-GR" altLang="el-GR" sz="1800" b="1" dirty="0" smtClean="0">
                <a:solidFill>
                  <a:srgbClr val="002060"/>
                </a:solidFill>
              </a:rPr>
              <a:t>. </a:t>
            </a:r>
            <a:r>
              <a:rPr lang="en-US" altLang="el-GR" sz="1800" b="1" dirty="0" smtClean="0">
                <a:solidFill>
                  <a:srgbClr val="002060"/>
                </a:solidFill>
              </a:rPr>
              <a:t> Many  “runs”  are executed and the parameters are adjusted  in order to determine if the model results represent /reproduce the  measured  (</a:t>
            </a:r>
            <a:r>
              <a:rPr lang="en-US" altLang="el-GR" sz="1800" b="1" dirty="0" err="1" smtClean="0">
                <a:solidFill>
                  <a:srgbClr val="002060"/>
                </a:solidFill>
              </a:rPr>
              <a:t>fileld</a:t>
            </a:r>
            <a:r>
              <a:rPr lang="en-US" altLang="el-GR" sz="1800" b="1" dirty="0" smtClean="0">
                <a:solidFill>
                  <a:srgbClr val="002060"/>
                </a:solidFill>
              </a:rPr>
              <a:t>) data. The “trial and error”  technique is applied.</a:t>
            </a:r>
            <a:r>
              <a:rPr lang="el-GR" altLang="el-GR" sz="1800" b="1" dirty="0" smtClean="0">
                <a:solidFill>
                  <a:srgbClr val="002060"/>
                </a:solidFill>
              </a:rPr>
              <a:t> </a:t>
            </a:r>
          </a:p>
          <a:p>
            <a:pPr marL="609600" indent="-609600" algn="l" eaLnBrk="1" hangingPunct="1">
              <a:lnSpc>
                <a:spcPct val="80000"/>
              </a:lnSpc>
              <a:buFontTx/>
              <a:buChar char="•"/>
            </a:pPr>
            <a:r>
              <a:rPr lang="en-US" altLang="el-GR" sz="1800" b="1" dirty="0" smtClean="0">
                <a:solidFill>
                  <a:srgbClr val="002060"/>
                </a:solidFill>
              </a:rPr>
              <a:t>Sensitivity analysis.  In order to increase the reliability  of the calibrated model , the  effects of the input parameter changes  on  the model results  is examined. </a:t>
            </a:r>
            <a:endParaRPr lang="el-GR" altLang="el-GR" sz="1800" b="1" dirty="0" smtClean="0">
              <a:solidFill>
                <a:srgbClr val="002060"/>
              </a:solidFill>
            </a:endParaRPr>
          </a:p>
          <a:p>
            <a:pPr marL="609600" indent="-609600" algn="l" eaLnBrk="1" hangingPunct="1">
              <a:lnSpc>
                <a:spcPct val="80000"/>
              </a:lnSpc>
              <a:buFontTx/>
              <a:buChar char="•"/>
            </a:pPr>
            <a:r>
              <a:rPr lang="en-US" altLang="el-GR" sz="1800" b="1" dirty="0" smtClean="0">
                <a:solidFill>
                  <a:srgbClr val="002060"/>
                </a:solidFill>
              </a:rPr>
              <a:t>Verification.  If a second data set is available a second calibration takes place. If the calibrated model  is verified the credibility level is increased.</a:t>
            </a:r>
            <a:endParaRPr lang="el-GR" altLang="el-GR" sz="1800" b="1" dirty="0" smtClean="0">
              <a:solidFill>
                <a:srgbClr val="002060"/>
              </a:solidFill>
            </a:endParaRPr>
          </a:p>
          <a:p>
            <a:pPr marL="609600" indent="-609600" algn="l" eaLnBrk="1" hangingPunct="1">
              <a:lnSpc>
                <a:spcPct val="80000"/>
              </a:lnSpc>
              <a:buFontTx/>
              <a:buChar char="•"/>
            </a:pPr>
            <a:r>
              <a:rPr lang="en-US" altLang="el-GR" sz="1800" b="1" dirty="0" smtClean="0">
                <a:solidFill>
                  <a:srgbClr val="002060"/>
                </a:solidFill>
              </a:rPr>
              <a:t>The verified and calibrated model can be used for prediction.  If a calibrated but not verified model is used for prediction the reliability level is very low. </a:t>
            </a:r>
            <a:endParaRPr lang="el-GR" altLang="el-GR" sz="1800" b="1" dirty="0" smtClean="0">
              <a:solidFill>
                <a:srgbClr val="002060"/>
              </a:solidFill>
            </a:endParaRPr>
          </a:p>
          <a:p>
            <a:pPr marL="609600" indent="-609600" algn="just" eaLnBrk="1" hangingPunct="1">
              <a:lnSpc>
                <a:spcPct val="80000"/>
              </a:lnSpc>
              <a:buFontTx/>
              <a:buChar char="•"/>
            </a:pPr>
            <a:r>
              <a:rPr lang="en-US" altLang="el-GR" sz="1800" b="1" dirty="0" smtClean="0">
                <a:solidFill>
                  <a:srgbClr val="002060"/>
                </a:solidFill>
              </a:rPr>
              <a:t>P</a:t>
            </a:r>
            <a:r>
              <a:rPr lang="el-GR" altLang="el-GR" sz="1800" b="1" dirty="0" err="1" smtClean="0">
                <a:solidFill>
                  <a:srgbClr val="002060"/>
                </a:solidFill>
              </a:rPr>
              <a:t>rediction</a:t>
            </a:r>
            <a:r>
              <a:rPr lang="el-GR" altLang="el-GR" sz="1800" b="1" dirty="0" smtClean="0">
                <a:solidFill>
                  <a:srgbClr val="002060"/>
                </a:solidFill>
              </a:rPr>
              <a:t>  </a:t>
            </a:r>
            <a:r>
              <a:rPr lang="en-US" altLang="el-GR" sz="1800" b="1" dirty="0" smtClean="0">
                <a:solidFill>
                  <a:srgbClr val="002060"/>
                </a:solidFill>
              </a:rPr>
              <a:t>sensitivity analysis .  Given that there is uncertainty even for a calibrated and verified model prediction sensitivity analysis is performed. </a:t>
            </a:r>
          </a:p>
          <a:p>
            <a:pPr algn="just" eaLnBrk="1" hangingPunct="1">
              <a:lnSpc>
                <a:spcPct val="80000"/>
              </a:lnSpc>
            </a:pPr>
            <a:endParaRPr lang="el-GR" altLang="el-GR" sz="1800" b="1" dirty="0" smtClean="0">
              <a:solidFill>
                <a:srgbClr val="002060"/>
              </a:solidFill>
            </a:endParaRPr>
          </a:p>
          <a:p>
            <a:pPr marL="609600" indent="-609600" eaLnBrk="1" hangingPunct="1">
              <a:lnSpc>
                <a:spcPct val="80000"/>
              </a:lnSpc>
            </a:pPr>
            <a:r>
              <a:rPr lang="en-US" altLang="el-GR" sz="1800" b="1" dirty="0" smtClean="0">
                <a:solidFill>
                  <a:srgbClr val="002060"/>
                </a:solidFill>
              </a:rPr>
              <a:t>The user is rea</a:t>
            </a:r>
            <a:r>
              <a:rPr lang="el-GR" altLang="el-GR" sz="1800" b="1" dirty="0" smtClean="0">
                <a:solidFill>
                  <a:srgbClr val="002060"/>
                </a:solidFill>
              </a:rPr>
              <a:t>d</a:t>
            </a:r>
            <a:r>
              <a:rPr lang="en-US" altLang="el-GR" sz="1800" b="1" dirty="0" smtClean="0">
                <a:solidFill>
                  <a:srgbClr val="002060"/>
                </a:solidFill>
              </a:rPr>
              <a:t>y to present the model results </a:t>
            </a:r>
            <a:endParaRPr lang="el-GR" altLang="el-GR" sz="1800" b="1" dirty="0" smtClean="0">
              <a:solidFill>
                <a:srgbClr val="002060"/>
              </a:solidFill>
            </a:endParaRPr>
          </a:p>
        </p:txBody>
      </p:sp>
    </p:spTree>
    <p:extLst>
      <p:ext uri="{BB962C8B-B14F-4D97-AF65-F5344CB8AC3E}">
        <p14:creationId xmlns:p14="http://schemas.microsoft.com/office/powerpoint/2010/main" val="10095625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Ορθογώνιο 3"/>
          <p:cNvSpPr>
            <a:spLocks noChangeArrowheads="1"/>
          </p:cNvSpPr>
          <p:nvPr/>
        </p:nvSpPr>
        <p:spPr bwMode="auto">
          <a:xfrm>
            <a:off x="467544" y="836712"/>
            <a:ext cx="8137525" cy="5632311"/>
          </a:xfrm>
          <a:prstGeom prst="rect">
            <a:avLst/>
          </a:prstGeom>
          <a:solidFill>
            <a:schemeClr val="bg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b="1" dirty="0">
                <a:solidFill>
                  <a:srgbClr val="002060"/>
                </a:solidFill>
                <a:latin typeface="+mn-lt"/>
              </a:rPr>
              <a:t>Basic principals regulating the code: </a:t>
            </a:r>
            <a:endParaRPr lang="el-GR" altLang="el-GR" sz="2000" b="1" dirty="0">
              <a:solidFill>
                <a:srgbClr val="002060"/>
              </a:solidFill>
              <a:latin typeface="+mn-lt"/>
            </a:endParaRPr>
          </a:p>
          <a:p>
            <a:pPr eaLnBrk="1" hangingPunct="1"/>
            <a:endParaRPr lang="el-GR" altLang="el-GR" sz="2000" b="1" dirty="0">
              <a:solidFill>
                <a:srgbClr val="002060"/>
              </a:solidFill>
              <a:latin typeface="+mn-lt"/>
            </a:endParaRPr>
          </a:p>
          <a:p>
            <a:pPr algn="just" eaLnBrk="1" hangingPunct="1"/>
            <a:r>
              <a:rPr lang="el-GR" altLang="el-GR" sz="2000" b="1" dirty="0">
                <a:solidFill>
                  <a:srgbClr val="002060"/>
                </a:solidFill>
                <a:latin typeface="+mn-lt"/>
              </a:rPr>
              <a:t>-</a:t>
            </a:r>
            <a:r>
              <a:rPr lang="en-US" altLang="el-GR" sz="2000" b="1" dirty="0">
                <a:solidFill>
                  <a:srgbClr val="002060"/>
                </a:solidFill>
                <a:latin typeface="+mn-lt"/>
              </a:rPr>
              <a:t>The aquifer can be simulated for steady state and transient state.</a:t>
            </a:r>
            <a:endParaRPr lang="el-GR" altLang="el-GR" sz="2000" b="1" dirty="0">
              <a:solidFill>
                <a:srgbClr val="002060"/>
              </a:solidFill>
              <a:latin typeface="+mn-lt"/>
            </a:endParaRPr>
          </a:p>
          <a:p>
            <a:pPr algn="just" eaLnBrk="1" hangingPunct="1"/>
            <a:endParaRPr lang="el-GR" altLang="el-GR" sz="2000" b="1" dirty="0">
              <a:solidFill>
                <a:srgbClr val="002060"/>
              </a:solidFill>
              <a:latin typeface="+mn-lt"/>
            </a:endParaRPr>
          </a:p>
          <a:p>
            <a:pPr algn="just" eaLnBrk="1" hangingPunct="1"/>
            <a:r>
              <a:rPr lang="el-GR" altLang="el-GR" sz="2000" b="1" dirty="0">
                <a:solidFill>
                  <a:srgbClr val="002060"/>
                </a:solidFill>
                <a:latin typeface="+mn-lt"/>
              </a:rPr>
              <a:t>-</a:t>
            </a:r>
            <a:r>
              <a:rPr lang="en-US" altLang="el-GR" sz="2000" b="1" dirty="0">
                <a:solidFill>
                  <a:srgbClr val="002060"/>
                </a:solidFill>
                <a:latin typeface="+mn-lt"/>
              </a:rPr>
              <a:t>The mathematical background is based on finite differences for the center of each cell</a:t>
            </a:r>
            <a:r>
              <a:rPr lang="el-GR" altLang="el-GR" sz="2000" b="1" dirty="0">
                <a:solidFill>
                  <a:srgbClr val="002060"/>
                </a:solidFill>
                <a:latin typeface="+mn-lt"/>
              </a:rPr>
              <a:t>.</a:t>
            </a:r>
          </a:p>
          <a:p>
            <a:pPr algn="just" eaLnBrk="1" hangingPunct="1"/>
            <a:r>
              <a:rPr lang="el-GR" altLang="el-GR" sz="2000" b="1" dirty="0">
                <a:solidFill>
                  <a:srgbClr val="002060"/>
                </a:solidFill>
                <a:latin typeface="+mn-lt"/>
              </a:rPr>
              <a:t> </a:t>
            </a:r>
          </a:p>
          <a:p>
            <a:pPr algn="just" eaLnBrk="1" hangingPunct="1"/>
            <a:r>
              <a:rPr lang="el-GR" altLang="el-GR" sz="2000" b="1" dirty="0">
                <a:solidFill>
                  <a:srgbClr val="002060"/>
                </a:solidFill>
                <a:latin typeface="+mn-lt"/>
              </a:rPr>
              <a:t>-</a:t>
            </a:r>
            <a:r>
              <a:rPr lang="en-US" altLang="el-GR" sz="2000" b="1" dirty="0">
                <a:solidFill>
                  <a:srgbClr val="002060"/>
                </a:solidFill>
                <a:latin typeface="+mn-lt"/>
              </a:rPr>
              <a:t>There is no flow outside the model boundaries</a:t>
            </a:r>
            <a:r>
              <a:rPr lang="el-GR" altLang="el-GR" sz="2000" b="1" dirty="0">
                <a:solidFill>
                  <a:srgbClr val="002060"/>
                </a:solidFill>
                <a:latin typeface="+mn-lt"/>
              </a:rPr>
              <a:t>.</a:t>
            </a:r>
          </a:p>
          <a:p>
            <a:pPr algn="just" eaLnBrk="1" hangingPunct="1"/>
            <a:endParaRPr lang="el-GR" altLang="el-GR" sz="2000" b="1" dirty="0">
              <a:solidFill>
                <a:srgbClr val="002060"/>
              </a:solidFill>
              <a:latin typeface="+mn-lt"/>
            </a:endParaRPr>
          </a:p>
          <a:p>
            <a:pPr algn="just" eaLnBrk="1" hangingPunct="1"/>
            <a:r>
              <a:rPr lang="el-GR" altLang="el-GR" sz="2000" b="1" dirty="0">
                <a:solidFill>
                  <a:srgbClr val="002060"/>
                </a:solidFill>
                <a:latin typeface="+mn-lt"/>
              </a:rPr>
              <a:t>-</a:t>
            </a:r>
            <a:r>
              <a:rPr lang="en-US" altLang="el-GR" sz="2000" b="1" dirty="0">
                <a:solidFill>
                  <a:srgbClr val="002060"/>
                </a:solidFill>
                <a:latin typeface="+mn-lt"/>
              </a:rPr>
              <a:t>The porous media must be homogeneous.</a:t>
            </a:r>
            <a:endParaRPr lang="el-GR" altLang="el-GR" sz="2000" b="1" dirty="0">
              <a:solidFill>
                <a:srgbClr val="002060"/>
              </a:solidFill>
              <a:latin typeface="+mn-lt"/>
            </a:endParaRPr>
          </a:p>
          <a:p>
            <a:pPr algn="just" eaLnBrk="1" hangingPunct="1"/>
            <a:endParaRPr lang="el-GR" altLang="el-GR" sz="2000" b="1" dirty="0">
              <a:solidFill>
                <a:srgbClr val="002060"/>
              </a:solidFill>
              <a:latin typeface="+mn-lt"/>
            </a:endParaRPr>
          </a:p>
          <a:p>
            <a:pPr algn="just" eaLnBrk="1" hangingPunct="1"/>
            <a:r>
              <a:rPr lang="el-GR" altLang="el-GR" sz="2000" b="1" dirty="0">
                <a:solidFill>
                  <a:srgbClr val="002060"/>
                </a:solidFill>
                <a:latin typeface="+mn-lt"/>
              </a:rPr>
              <a:t>-</a:t>
            </a:r>
            <a:r>
              <a:rPr lang="en-US" altLang="el-GR" sz="2000" b="1" dirty="0">
                <a:solidFill>
                  <a:srgbClr val="002060"/>
                </a:solidFill>
                <a:latin typeface="+mn-lt"/>
              </a:rPr>
              <a:t>The porous media can be anisotropic</a:t>
            </a:r>
            <a:endParaRPr lang="el-GR" altLang="el-GR" sz="2000" b="1" dirty="0">
              <a:solidFill>
                <a:srgbClr val="002060"/>
              </a:solidFill>
              <a:latin typeface="+mn-lt"/>
            </a:endParaRPr>
          </a:p>
          <a:p>
            <a:pPr algn="just" eaLnBrk="1" hangingPunct="1"/>
            <a:endParaRPr lang="el-GR" altLang="el-GR" sz="2000" b="1" dirty="0">
              <a:solidFill>
                <a:srgbClr val="002060"/>
              </a:solidFill>
              <a:latin typeface="+mn-lt"/>
            </a:endParaRPr>
          </a:p>
          <a:p>
            <a:pPr algn="just" eaLnBrk="1" hangingPunct="1"/>
            <a:r>
              <a:rPr lang="el-GR" altLang="el-GR" sz="2000" b="1" dirty="0">
                <a:solidFill>
                  <a:srgbClr val="002060"/>
                </a:solidFill>
                <a:latin typeface="+mn-lt"/>
              </a:rPr>
              <a:t>-</a:t>
            </a:r>
            <a:r>
              <a:rPr lang="en-US" altLang="el-GR" sz="2000" b="1" dirty="0">
                <a:solidFill>
                  <a:srgbClr val="002060"/>
                </a:solidFill>
                <a:latin typeface="+mn-lt"/>
              </a:rPr>
              <a:t>The groundwater flow system can be a combination of unconfined, semi-confined and confined aquifers. The upper layer is usually considered to be unconfined.</a:t>
            </a:r>
            <a:endParaRPr lang="el-GR" altLang="el-GR" sz="2000" b="1" dirty="0">
              <a:solidFill>
                <a:srgbClr val="002060"/>
              </a:solidFill>
              <a:latin typeface="+mn-lt"/>
            </a:endParaRPr>
          </a:p>
          <a:p>
            <a:pPr algn="just" eaLnBrk="1" hangingPunct="1"/>
            <a:endParaRPr lang="el-GR" altLang="el-GR" sz="2000" b="1" dirty="0">
              <a:solidFill>
                <a:srgbClr val="002060"/>
              </a:solidFill>
              <a:latin typeface="+mn-lt"/>
            </a:endParaRPr>
          </a:p>
          <a:p>
            <a:pPr algn="just" eaLnBrk="1" hangingPunct="1"/>
            <a:r>
              <a:rPr lang="el-GR" altLang="el-GR" sz="2000" b="1" dirty="0">
                <a:solidFill>
                  <a:srgbClr val="002060"/>
                </a:solidFill>
                <a:latin typeface="+mn-lt"/>
              </a:rPr>
              <a:t>-</a:t>
            </a:r>
            <a:r>
              <a:rPr lang="el-GR" altLang="el-GR" sz="2000" b="1" dirty="0" err="1">
                <a:solidFill>
                  <a:srgbClr val="002060"/>
                </a:solidFill>
                <a:latin typeface="+mn-lt"/>
              </a:rPr>
              <a:t>Flow</a:t>
            </a:r>
            <a:r>
              <a:rPr lang="el-GR" altLang="el-GR" sz="2000" b="1" dirty="0">
                <a:solidFill>
                  <a:srgbClr val="002060"/>
                </a:solidFill>
                <a:latin typeface="+mn-lt"/>
              </a:rPr>
              <a:t> </a:t>
            </a:r>
            <a:r>
              <a:rPr lang="el-GR" altLang="el-GR" sz="2000" b="1" dirty="0" err="1">
                <a:solidFill>
                  <a:srgbClr val="002060"/>
                </a:solidFill>
                <a:latin typeface="+mn-lt"/>
              </a:rPr>
              <a:t>can</a:t>
            </a:r>
            <a:r>
              <a:rPr lang="el-GR" altLang="el-GR" sz="2000" b="1" dirty="0">
                <a:solidFill>
                  <a:srgbClr val="002060"/>
                </a:solidFill>
                <a:latin typeface="+mn-lt"/>
              </a:rPr>
              <a:t> </a:t>
            </a:r>
            <a:r>
              <a:rPr lang="el-GR" altLang="el-GR" sz="2000" b="1" dirty="0" err="1">
                <a:solidFill>
                  <a:srgbClr val="002060"/>
                </a:solidFill>
                <a:latin typeface="+mn-lt"/>
              </a:rPr>
              <a:t>be</a:t>
            </a:r>
            <a:r>
              <a:rPr lang="el-GR" altLang="el-GR" sz="2000" b="1" dirty="0">
                <a:solidFill>
                  <a:srgbClr val="002060"/>
                </a:solidFill>
                <a:latin typeface="+mn-lt"/>
              </a:rPr>
              <a:t> </a:t>
            </a:r>
            <a:r>
              <a:rPr lang="el-GR" altLang="el-GR" sz="2000" b="1" dirty="0" err="1">
                <a:solidFill>
                  <a:srgbClr val="002060"/>
                </a:solidFill>
                <a:latin typeface="+mn-lt"/>
              </a:rPr>
              <a:t>simulated</a:t>
            </a:r>
            <a:r>
              <a:rPr lang="el-GR" altLang="el-GR" sz="2000" b="1" dirty="0">
                <a:solidFill>
                  <a:srgbClr val="002060"/>
                </a:solidFill>
                <a:latin typeface="+mn-lt"/>
              </a:rPr>
              <a:t> in 3D</a:t>
            </a:r>
            <a:r>
              <a:rPr lang="el-GR" altLang="el-GR" sz="2000" b="1" dirty="0" smtClean="0">
                <a:solidFill>
                  <a:srgbClr val="002060"/>
                </a:solidFill>
                <a:latin typeface="+mn-lt"/>
              </a:rPr>
              <a:t>.</a:t>
            </a:r>
            <a:endParaRPr lang="el-GR" altLang="el-GR" sz="2000" b="1" dirty="0">
              <a:solidFill>
                <a:srgbClr val="002060"/>
              </a:solidFill>
              <a:latin typeface="+mn-lt"/>
            </a:endParaRPr>
          </a:p>
        </p:txBody>
      </p:sp>
      <p:sp>
        <p:nvSpPr>
          <p:cNvPr id="3" name="TextBox 2"/>
          <p:cNvSpPr txBox="1"/>
          <p:nvPr/>
        </p:nvSpPr>
        <p:spPr>
          <a:xfrm>
            <a:off x="2915816" y="54436"/>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21050278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19441" y="188640"/>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
        <p:nvSpPr>
          <p:cNvPr id="5" name="TextBox 4"/>
          <p:cNvSpPr txBox="1"/>
          <p:nvPr/>
        </p:nvSpPr>
        <p:spPr>
          <a:xfrm>
            <a:off x="683569" y="2329159"/>
            <a:ext cx="7920880" cy="830997"/>
          </a:xfrm>
          <a:prstGeom prst="rect">
            <a:avLst/>
          </a:prstGeom>
          <a:noFill/>
        </p:spPr>
        <p:txBody>
          <a:bodyPr wrap="square" rtlCol="0">
            <a:spAutoFit/>
          </a:bodyPr>
          <a:lstStyle/>
          <a:p>
            <a:pPr algn="ctr"/>
            <a:r>
              <a:rPr lang="el-GR" sz="2400" b="1" dirty="0" smtClean="0">
                <a:solidFill>
                  <a:srgbClr val="002060"/>
                </a:solidFill>
              </a:rPr>
              <a:t>MODFLOW </a:t>
            </a:r>
            <a:r>
              <a:rPr lang="el-GR" sz="2400" b="1" dirty="0" err="1" smtClean="0">
                <a:solidFill>
                  <a:srgbClr val="002060"/>
                </a:solidFill>
              </a:rPr>
              <a:t>is</a:t>
            </a:r>
            <a:r>
              <a:rPr lang="el-GR" sz="2400" b="1" dirty="0" smtClean="0">
                <a:solidFill>
                  <a:srgbClr val="002060"/>
                </a:solidFill>
              </a:rPr>
              <a:t> the </a:t>
            </a:r>
            <a:r>
              <a:rPr lang="el-GR" sz="2400" b="1" dirty="0" err="1" smtClean="0">
                <a:solidFill>
                  <a:srgbClr val="002060"/>
                </a:solidFill>
              </a:rPr>
              <a:t>most</a:t>
            </a:r>
            <a:r>
              <a:rPr lang="el-GR" sz="2400" b="1" dirty="0" smtClean="0">
                <a:solidFill>
                  <a:srgbClr val="002060"/>
                </a:solidFill>
              </a:rPr>
              <a:t> </a:t>
            </a:r>
            <a:r>
              <a:rPr lang="el-GR" sz="2400" b="1" dirty="0" err="1" smtClean="0">
                <a:solidFill>
                  <a:srgbClr val="002060"/>
                </a:solidFill>
              </a:rPr>
              <a:t>common</a:t>
            </a:r>
            <a:r>
              <a:rPr lang="el-GR" sz="2400" b="1" dirty="0" smtClean="0">
                <a:solidFill>
                  <a:srgbClr val="002060"/>
                </a:solidFill>
              </a:rPr>
              <a:t> </a:t>
            </a:r>
            <a:r>
              <a:rPr lang="el-GR" sz="2400" b="1" dirty="0" err="1" smtClean="0">
                <a:solidFill>
                  <a:srgbClr val="002060"/>
                </a:solidFill>
              </a:rPr>
              <a:t>code</a:t>
            </a:r>
            <a:r>
              <a:rPr lang="el-GR" sz="2400" b="1" dirty="0" smtClean="0">
                <a:solidFill>
                  <a:srgbClr val="002060"/>
                </a:solidFill>
              </a:rPr>
              <a:t> </a:t>
            </a:r>
            <a:r>
              <a:rPr lang="el-GR" sz="2400" b="1" dirty="0" err="1" smtClean="0">
                <a:solidFill>
                  <a:srgbClr val="002060"/>
                </a:solidFill>
              </a:rPr>
              <a:t>used</a:t>
            </a:r>
            <a:r>
              <a:rPr lang="el-GR" sz="2400" b="1" dirty="0" smtClean="0">
                <a:solidFill>
                  <a:srgbClr val="002060"/>
                </a:solidFill>
              </a:rPr>
              <a:t> </a:t>
            </a:r>
            <a:r>
              <a:rPr lang="el-GR" sz="2400" b="1" dirty="0" err="1" smtClean="0">
                <a:solidFill>
                  <a:srgbClr val="002060"/>
                </a:solidFill>
              </a:rPr>
              <a:t>for</a:t>
            </a:r>
            <a:r>
              <a:rPr lang="el-GR" sz="2400" b="1" dirty="0" smtClean="0">
                <a:solidFill>
                  <a:srgbClr val="002060"/>
                </a:solidFill>
              </a:rPr>
              <a:t> </a:t>
            </a:r>
            <a:r>
              <a:rPr lang="el-GR" sz="2400" b="1" dirty="0" err="1" smtClean="0">
                <a:solidFill>
                  <a:srgbClr val="002060"/>
                </a:solidFill>
              </a:rPr>
              <a:t>groundwater</a:t>
            </a:r>
            <a:r>
              <a:rPr lang="el-GR" sz="2400" b="1" dirty="0" smtClean="0">
                <a:solidFill>
                  <a:srgbClr val="002060"/>
                </a:solidFill>
              </a:rPr>
              <a:t>  </a:t>
            </a:r>
            <a:r>
              <a:rPr lang="el-GR" sz="2400" b="1" dirty="0" err="1" smtClean="0">
                <a:solidFill>
                  <a:srgbClr val="002060"/>
                </a:solidFill>
              </a:rPr>
              <a:t>modelling</a:t>
            </a:r>
            <a:r>
              <a:rPr lang="el-GR" sz="2400" b="1" dirty="0" smtClean="0">
                <a:solidFill>
                  <a:srgbClr val="002060"/>
                </a:solidFill>
              </a:rPr>
              <a:t> </a:t>
            </a:r>
            <a:r>
              <a:rPr lang="el-GR" sz="2400" b="1" dirty="0" err="1" smtClean="0">
                <a:solidFill>
                  <a:srgbClr val="002060"/>
                </a:solidFill>
              </a:rPr>
              <a:t>worldwide</a:t>
            </a:r>
            <a:endParaRPr lang="el-GR" sz="2400" b="1" dirty="0">
              <a:solidFill>
                <a:srgbClr val="002060"/>
              </a:solidFill>
            </a:endParaRPr>
          </a:p>
        </p:txBody>
      </p:sp>
    </p:spTree>
    <p:extLst>
      <p:ext uri="{BB962C8B-B14F-4D97-AF65-F5344CB8AC3E}">
        <p14:creationId xmlns:p14="http://schemas.microsoft.com/office/powerpoint/2010/main" val="348380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13551" y="677009"/>
            <a:ext cx="8280920" cy="5632311"/>
          </a:xfrm>
          <a:prstGeom prst="rect">
            <a:avLst/>
          </a:prstGeom>
          <a:solidFill>
            <a:schemeClr val="bg1"/>
          </a:solidFill>
        </p:spPr>
        <p:txBody>
          <a:bodyPr wrap="square">
            <a:spAutoFit/>
          </a:bodyPr>
          <a:lstStyle/>
          <a:p>
            <a:pPr algn="just"/>
            <a:r>
              <a:rPr lang="en-US" sz="2000" b="1" dirty="0">
                <a:solidFill>
                  <a:srgbClr val="002060"/>
                </a:solidFill>
              </a:rPr>
              <a:t>According to GWP, today more than 2 billion people are affected by water shortages in over 40 countries</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263 </a:t>
            </a:r>
            <a:r>
              <a:rPr lang="en-US" sz="2000" b="1" dirty="0">
                <a:solidFill>
                  <a:srgbClr val="002060"/>
                </a:solidFill>
              </a:rPr>
              <a:t>river basins are shared by two or more nations; 2 million </a:t>
            </a:r>
            <a:r>
              <a:rPr lang="en-US" sz="2000" b="1" dirty="0" err="1">
                <a:solidFill>
                  <a:srgbClr val="002060"/>
                </a:solidFill>
              </a:rPr>
              <a:t>tonnes</a:t>
            </a:r>
            <a:r>
              <a:rPr lang="en-US" sz="2000" b="1" dirty="0">
                <a:solidFill>
                  <a:srgbClr val="002060"/>
                </a:solidFill>
              </a:rPr>
              <a:t> per day of human waste </a:t>
            </a:r>
            <a:r>
              <a:rPr lang="en-US" sz="2000" b="1" dirty="0" smtClean="0">
                <a:solidFill>
                  <a:srgbClr val="002060"/>
                </a:solidFill>
              </a:rPr>
              <a:t>are</a:t>
            </a:r>
            <a:r>
              <a:rPr lang="el-GR" sz="2000" b="1" dirty="0" smtClean="0">
                <a:solidFill>
                  <a:srgbClr val="002060"/>
                </a:solidFill>
              </a:rPr>
              <a:t> </a:t>
            </a:r>
            <a:r>
              <a:rPr lang="en-US" sz="2000" b="1" dirty="0" smtClean="0">
                <a:solidFill>
                  <a:srgbClr val="002060"/>
                </a:solidFill>
              </a:rPr>
              <a:t>deposited </a:t>
            </a:r>
            <a:r>
              <a:rPr lang="en-US" sz="2000" b="1" dirty="0">
                <a:solidFill>
                  <a:srgbClr val="002060"/>
                </a:solidFill>
              </a:rPr>
              <a:t>in water courses. It is further estimated that half the population of the developing world </a:t>
            </a:r>
            <a:r>
              <a:rPr lang="en-US" sz="2000" b="1" dirty="0" smtClean="0">
                <a:solidFill>
                  <a:srgbClr val="002060"/>
                </a:solidFill>
              </a:rPr>
              <a:t>are</a:t>
            </a:r>
            <a:r>
              <a:rPr lang="el-GR" sz="2000" b="1" dirty="0" smtClean="0">
                <a:solidFill>
                  <a:srgbClr val="002060"/>
                </a:solidFill>
              </a:rPr>
              <a:t> </a:t>
            </a:r>
            <a:r>
              <a:rPr lang="en-US" sz="2000" b="1" dirty="0" smtClean="0">
                <a:solidFill>
                  <a:srgbClr val="002060"/>
                </a:solidFill>
              </a:rPr>
              <a:t>exposed </a:t>
            </a:r>
            <a:r>
              <a:rPr lang="en-US" sz="2000" b="1" dirty="0">
                <a:solidFill>
                  <a:srgbClr val="002060"/>
                </a:solidFill>
              </a:rPr>
              <a:t>to polluted sources of water that increase disease incidence. 90% of natural disasters in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1990s </a:t>
            </a:r>
            <a:r>
              <a:rPr lang="en-US" sz="2000" b="1" dirty="0">
                <a:solidFill>
                  <a:srgbClr val="002060"/>
                </a:solidFill>
              </a:rPr>
              <a:t>were water related. The increase in numbers of people from 6 billion to 9 billion will be the </a:t>
            </a:r>
            <a:r>
              <a:rPr lang="en-US" sz="2000" b="1" dirty="0" smtClean="0">
                <a:solidFill>
                  <a:srgbClr val="002060"/>
                </a:solidFill>
              </a:rPr>
              <a:t>main</a:t>
            </a:r>
            <a:r>
              <a:rPr lang="el-GR" sz="2000" b="1" dirty="0" smtClean="0">
                <a:solidFill>
                  <a:srgbClr val="002060"/>
                </a:solidFill>
              </a:rPr>
              <a:t> </a:t>
            </a:r>
            <a:r>
              <a:rPr lang="en-US" sz="2000" b="1" dirty="0" smtClean="0">
                <a:solidFill>
                  <a:srgbClr val="002060"/>
                </a:solidFill>
              </a:rPr>
              <a:t>driver </a:t>
            </a:r>
            <a:r>
              <a:rPr lang="en-US" sz="2000" b="1" dirty="0">
                <a:solidFill>
                  <a:srgbClr val="002060"/>
                </a:solidFill>
              </a:rPr>
              <a:t>of water resources management for the next 50 years</a:t>
            </a:r>
            <a:r>
              <a:rPr lang="en-US" sz="2000" b="1" dirty="0" smtClean="0">
                <a:solidFill>
                  <a:srgbClr val="002060"/>
                </a:solidFill>
              </a:rPr>
              <a:t>.</a:t>
            </a:r>
            <a:endParaRPr lang="el-GR" sz="2000" b="1" dirty="0" smtClean="0">
              <a:solidFill>
                <a:srgbClr val="002060"/>
              </a:solidFill>
            </a:endParaRPr>
          </a:p>
          <a:p>
            <a:pPr algn="just"/>
            <a:endParaRPr lang="el-GR" sz="2000" b="1" dirty="0">
              <a:solidFill>
                <a:srgbClr val="002060"/>
              </a:solidFill>
            </a:endParaRPr>
          </a:p>
          <a:p>
            <a:pPr algn="just"/>
            <a:r>
              <a:rPr lang="en-US" sz="2000" b="1" dirty="0">
                <a:solidFill>
                  <a:srgbClr val="002060"/>
                </a:solidFill>
              </a:rPr>
              <a:t>During the latter half of this century, the pressure on natural water resources in many regions of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world </a:t>
            </a:r>
            <a:r>
              <a:rPr lang="en-US" sz="2000" b="1" dirty="0">
                <a:solidFill>
                  <a:srgbClr val="002060"/>
                </a:solidFill>
              </a:rPr>
              <a:t>has been increasing dramatically. Currently humans are extracting about half the 12,500 </a:t>
            </a:r>
            <a:r>
              <a:rPr lang="en-US" sz="2000" b="1" dirty="0" smtClean="0">
                <a:solidFill>
                  <a:srgbClr val="002060"/>
                </a:solidFill>
              </a:rPr>
              <a:t>cubic</a:t>
            </a:r>
            <a:r>
              <a:rPr lang="el-GR" sz="2000" b="1" dirty="0" smtClean="0">
                <a:solidFill>
                  <a:srgbClr val="002060"/>
                </a:solidFill>
              </a:rPr>
              <a:t> </a:t>
            </a:r>
            <a:r>
              <a:rPr lang="en-US" sz="2000" b="1" dirty="0" err="1" smtClean="0">
                <a:solidFill>
                  <a:srgbClr val="002060"/>
                </a:solidFill>
              </a:rPr>
              <a:t>kilometres</a:t>
            </a:r>
            <a:r>
              <a:rPr lang="en-US" sz="2000" b="1" dirty="0" smtClean="0">
                <a:solidFill>
                  <a:srgbClr val="002060"/>
                </a:solidFill>
              </a:rPr>
              <a:t> </a:t>
            </a:r>
            <a:r>
              <a:rPr lang="en-US" sz="2000" b="1" dirty="0">
                <a:solidFill>
                  <a:srgbClr val="002060"/>
                </a:solidFill>
              </a:rPr>
              <a:t>of water that are readily available. Demand is now growing at twice the rate of </a:t>
            </a:r>
            <a:r>
              <a:rPr lang="en-US" sz="2000" b="1" dirty="0" smtClean="0">
                <a:solidFill>
                  <a:srgbClr val="002060"/>
                </a:solidFill>
              </a:rPr>
              <a:t>population</a:t>
            </a:r>
            <a:r>
              <a:rPr lang="el-GR" sz="2000" b="1" dirty="0" smtClean="0">
                <a:solidFill>
                  <a:srgbClr val="002060"/>
                </a:solidFill>
              </a:rPr>
              <a:t> </a:t>
            </a:r>
            <a:r>
              <a:rPr lang="en-US" sz="2000" b="1" dirty="0" smtClean="0">
                <a:solidFill>
                  <a:srgbClr val="002060"/>
                </a:solidFill>
              </a:rPr>
              <a:t>increase </a:t>
            </a:r>
            <a:r>
              <a:rPr lang="en-US" sz="2000" b="1" dirty="0">
                <a:solidFill>
                  <a:srgbClr val="002060"/>
                </a:solidFill>
              </a:rPr>
              <a:t>and accelerating. This can be attributed to the rapid growth in urban sprawl, the </a:t>
            </a:r>
            <a:r>
              <a:rPr lang="en-US" sz="2000" b="1" dirty="0" smtClean="0">
                <a:solidFill>
                  <a:srgbClr val="002060"/>
                </a:solidFill>
              </a:rPr>
              <a:t>increased</a:t>
            </a:r>
            <a:r>
              <a:rPr lang="el-GR" sz="2000" b="1" dirty="0" smtClean="0">
                <a:solidFill>
                  <a:srgbClr val="002060"/>
                </a:solidFill>
              </a:rPr>
              <a:t> </a:t>
            </a:r>
            <a:r>
              <a:rPr lang="en-US" sz="2000" b="1" dirty="0" smtClean="0">
                <a:solidFill>
                  <a:srgbClr val="002060"/>
                </a:solidFill>
              </a:rPr>
              <a:t>pace </a:t>
            </a:r>
            <a:r>
              <a:rPr lang="en-US" sz="2000" b="1" dirty="0">
                <a:solidFill>
                  <a:srgbClr val="002060"/>
                </a:solidFill>
              </a:rPr>
              <a:t>of industrialization, agriculture and irrigation development and pollution. It is adverted that in </a:t>
            </a:r>
            <a:r>
              <a:rPr lang="en-US" sz="2000" b="1" dirty="0" smtClean="0">
                <a:solidFill>
                  <a:srgbClr val="002060"/>
                </a:solidFill>
              </a:rPr>
              <a:t>1995</a:t>
            </a:r>
            <a:r>
              <a:rPr lang="el-GR" sz="2000" b="1" dirty="0" smtClean="0">
                <a:solidFill>
                  <a:srgbClr val="002060"/>
                </a:solidFill>
              </a:rPr>
              <a:t> 0</a:t>
            </a:r>
            <a:r>
              <a:rPr lang="en-US" sz="2000" b="1" dirty="0" smtClean="0">
                <a:solidFill>
                  <a:srgbClr val="002060"/>
                </a:solidFill>
              </a:rPr>
              <a:t>water </a:t>
            </a:r>
            <a:r>
              <a:rPr lang="en-US" sz="2000" b="1" dirty="0">
                <a:solidFill>
                  <a:srgbClr val="002060"/>
                </a:solidFill>
              </a:rPr>
              <a:t>availability was estimated to be 7,500 cubic meters per person per year, compared to 12,900 </a:t>
            </a:r>
            <a:r>
              <a:rPr lang="en-US" sz="2000" b="1" dirty="0" smtClean="0">
                <a:solidFill>
                  <a:srgbClr val="002060"/>
                </a:solidFill>
              </a:rPr>
              <a:t>cubic</a:t>
            </a:r>
            <a:r>
              <a:rPr lang="el-GR" sz="2000" b="1" dirty="0" smtClean="0">
                <a:solidFill>
                  <a:srgbClr val="002060"/>
                </a:solidFill>
              </a:rPr>
              <a:t> </a:t>
            </a:r>
            <a:r>
              <a:rPr lang="en-US" sz="2000" b="1" dirty="0" smtClean="0">
                <a:solidFill>
                  <a:srgbClr val="002060"/>
                </a:solidFill>
              </a:rPr>
              <a:t>meters </a:t>
            </a:r>
            <a:r>
              <a:rPr lang="en-US" sz="2000" b="1" dirty="0">
                <a:solidFill>
                  <a:srgbClr val="002060"/>
                </a:solidFill>
              </a:rPr>
              <a:t>in 1970.</a:t>
            </a:r>
            <a:endParaRPr lang="el-GR" sz="2000" b="1" dirty="0">
              <a:solidFill>
                <a:srgbClr val="002060"/>
              </a:solidFill>
            </a:endParaRPr>
          </a:p>
        </p:txBody>
      </p:sp>
      <p:sp>
        <p:nvSpPr>
          <p:cNvPr id="5" name="Ορθογώνιο 4"/>
          <p:cNvSpPr/>
          <p:nvPr/>
        </p:nvSpPr>
        <p:spPr>
          <a:xfrm>
            <a:off x="436680" y="6256476"/>
            <a:ext cx="8280920" cy="523220"/>
          </a:xfrm>
          <a:prstGeom prst="rect">
            <a:avLst/>
          </a:prstGeom>
        </p:spPr>
        <p:txBody>
          <a:bodyPr wrap="square">
            <a:spAutoFit/>
          </a:bodyPr>
          <a:lstStyle/>
          <a:p>
            <a:r>
              <a:rPr lang="en-US" sz="1400" dirty="0">
                <a:solidFill>
                  <a:srgbClr val="002060"/>
                </a:solidFill>
              </a:rPr>
              <a:t>IUCN and PBWB (2011). </a:t>
            </a:r>
            <a:r>
              <a:rPr lang="en-US" sz="1400" i="1" dirty="0">
                <a:solidFill>
                  <a:srgbClr val="002060"/>
                </a:solidFill>
              </a:rPr>
              <a:t>Module 2: Integrated Water </a:t>
            </a:r>
            <a:r>
              <a:rPr lang="en-US" sz="1400" i="1" dirty="0" smtClean="0">
                <a:solidFill>
                  <a:srgbClr val="002060"/>
                </a:solidFill>
              </a:rPr>
              <a:t>Resources</a:t>
            </a:r>
            <a:r>
              <a:rPr lang="el-GR" sz="1400" i="1" dirty="0" smtClean="0">
                <a:solidFill>
                  <a:srgbClr val="002060"/>
                </a:solidFill>
              </a:rPr>
              <a:t> </a:t>
            </a:r>
            <a:r>
              <a:rPr lang="en-US" sz="1400" i="1" dirty="0" smtClean="0">
                <a:solidFill>
                  <a:srgbClr val="002060"/>
                </a:solidFill>
              </a:rPr>
              <a:t>Management</a:t>
            </a:r>
            <a:r>
              <a:rPr lang="en-US" sz="1400" i="1" dirty="0">
                <a:solidFill>
                  <a:srgbClr val="002060"/>
                </a:solidFill>
              </a:rPr>
              <a:t>. </a:t>
            </a:r>
            <a:r>
              <a:rPr lang="en-US" sz="1400" dirty="0">
                <a:solidFill>
                  <a:srgbClr val="002060"/>
                </a:solidFill>
              </a:rPr>
              <a:t>Gland, Switzerland: IUCN and Moshi, Tanzania: PBWB </a:t>
            </a:r>
            <a:r>
              <a:rPr lang="en-US" sz="1400" dirty="0" smtClean="0">
                <a:solidFill>
                  <a:srgbClr val="002060"/>
                </a:solidFill>
              </a:rPr>
              <a:t>.</a:t>
            </a:r>
            <a:r>
              <a:rPr lang="el-GR" sz="1400" dirty="0" smtClean="0">
                <a:solidFill>
                  <a:srgbClr val="002060"/>
                </a:solidFill>
              </a:rPr>
              <a:t> </a:t>
            </a:r>
            <a:r>
              <a:rPr lang="en-US" sz="1400" dirty="0" smtClean="0">
                <a:solidFill>
                  <a:srgbClr val="002060"/>
                </a:solidFill>
              </a:rPr>
              <a:t>viii </a:t>
            </a:r>
            <a:r>
              <a:rPr lang="en-US" sz="1400" dirty="0">
                <a:solidFill>
                  <a:srgbClr val="002060"/>
                </a:solidFill>
              </a:rPr>
              <a:t>+ 96 pp.</a:t>
            </a:r>
            <a:endParaRPr lang="el-GR" sz="1400" dirty="0">
              <a:solidFill>
                <a:srgbClr val="002060"/>
              </a:solidFill>
            </a:endParaRPr>
          </a:p>
        </p:txBody>
      </p:sp>
      <p:sp>
        <p:nvSpPr>
          <p:cNvPr id="6" name="TextBox 5"/>
          <p:cNvSpPr txBox="1"/>
          <p:nvPr/>
        </p:nvSpPr>
        <p:spPr>
          <a:xfrm>
            <a:off x="827584" y="34350"/>
            <a:ext cx="6408712" cy="523220"/>
          </a:xfrm>
          <a:prstGeom prst="rect">
            <a:avLst/>
          </a:prstGeom>
          <a:noFill/>
        </p:spPr>
        <p:txBody>
          <a:bodyPr wrap="square" rtlCol="0">
            <a:spAutoFit/>
          </a:bodyPr>
          <a:lstStyle/>
          <a:p>
            <a:r>
              <a:rPr lang="el-GR" sz="2800" b="1" u="sng" dirty="0" smtClean="0">
                <a:solidFill>
                  <a:srgbClr val="002060"/>
                </a:solidFill>
              </a:rPr>
              <a:t>Water resources </a:t>
            </a:r>
            <a:r>
              <a:rPr lang="el-GR" sz="2800" b="1" u="sng" dirty="0" err="1" smtClean="0">
                <a:solidFill>
                  <a:srgbClr val="002060"/>
                </a:solidFill>
              </a:rPr>
              <a:t>current</a:t>
            </a:r>
            <a:r>
              <a:rPr lang="el-GR" sz="2800" b="1" u="sng" dirty="0" smtClean="0">
                <a:solidFill>
                  <a:srgbClr val="002060"/>
                </a:solidFill>
              </a:rPr>
              <a:t> </a:t>
            </a:r>
            <a:r>
              <a:rPr lang="el-GR" sz="2800" b="1" u="sng" dirty="0" err="1" smtClean="0">
                <a:solidFill>
                  <a:srgbClr val="002060"/>
                </a:solidFill>
              </a:rPr>
              <a:t>state</a:t>
            </a:r>
            <a:endParaRPr lang="en-US" sz="2800" b="1" u="sng" dirty="0">
              <a:solidFill>
                <a:srgbClr val="002060"/>
              </a:solidFill>
            </a:endParaRPr>
          </a:p>
        </p:txBody>
      </p:sp>
    </p:spTree>
    <p:extLst>
      <p:ext uri="{BB962C8B-B14F-4D97-AF65-F5344CB8AC3E}">
        <p14:creationId xmlns:p14="http://schemas.microsoft.com/office/powerpoint/2010/main" val="42731398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Ορθογώνιο 3"/>
          <p:cNvSpPr>
            <a:spLocks noChangeArrowheads="1"/>
          </p:cNvSpPr>
          <p:nvPr/>
        </p:nvSpPr>
        <p:spPr bwMode="auto">
          <a:xfrm>
            <a:off x="684213" y="1341438"/>
            <a:ext cx="7991475" cy="2554545"/>
          </a:xfrm>
          <a:prstGeom prst="rect">
            <a:avLst/>
          </a:prstGeom>
          <a:solidFill>
            <a:schemeClr val="bg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l-GR" altLang="el-GR" sz="2000" b="1" dirty="0" err="1" smtClean="0">
                <a:solidFill>
                  <a:srgbClr val="002060"/>
                </a:solidFill>
              </a:rPr>
              <a:t>Some</a:t>
            </a:r>
            <a:r>
              <a:rPr lang="el-GR" altLang="el-GR" sz="2000" b="1" dirty="0" smtClean="0">
                <a:solidFill>
                  <a:srgbClr val="002060"/>
                </a:solidFill>
              </a:rPr>
              <a:t> </a:t>
            </a:r>
            <a:r>
              <a:rPr lang="el-GR" altLang="el-GR" sz="2000" b="1" dirty="0" err="1">
                <a:solidFill>
                  <a:srgbClr val="002060"/>
                </a:solidFill>
              </a:rPr>
              <a:t>assumptions</a:t>
            </a:r>
            <a:r>
              <a:rPr lang="el-GR" altLang="el-GR" sz="2000" b="1" dirty="0">
                <a:solidFill>
                  <a:srgbClr val="002060"/>
                </a:solidFill>
              </a:rPr>
              <a:t>  of the MOD</a:t>
            </a:r>
            <a:r>
              <a:rPr lang="en-US" altLang="el-GR" sz="2000" b="1" dirty="0">
                <a:solidFill>
                  <a:srgbClr val="002060"/>
                </a:solidFill>
              </a:rPr>
              <a:t>FLOW </a:t>
            </a:r>
            <a:r>
              <a:rPr lang="el-GR" altLang="el-GR" sz="2000" b="1" dirty="0">
                <a:solidFill>
                  <a:srgbClr val="002060"/>
                </a:solidFill>
              </a:rPr>
              <a:t> </a:t>
            </a:r>
            <a:r>
              <a:rPr lang="el-GR" altLang="el-GR" sz="2000" b="1" dirty="0" err="1">
                <a:solidFill>
                  <a:srgbClr val="002060"/>
                </a:solidFill>
              </a:rPr>
              <a:t>code</a:t>
            </a:r>
            <a:r>
              <a:rPr lang="el-GR" altLang="el-GR" sz="2000" b="1" dirty="0">
                <a:solidFill>
                  <a:srgbClr val="002060"/>
                </a:solidFill>
              </a:rPr>
              <a:t> </a:t>
            </a:r>
            <a:r>
              <a:rPr lang="el-GR" altLang="el-GR" sz="2000" b="1" dirty="0" err="1">
                <a:solidFill>
                  <a:srgbClr val="002060"/>
                </a:solidFill>
              </a:rPr>
              <a:t>are</a:t>
            </a:r>
            <a:r>
              <a:rPr lang="el-GR" altLang="el-GR" sz="2000" b="1" dirty="0">
                <a:solidFill>
                  <a:srgbClr val="002060"/>
                </a:solidFill>
              </a:rPr>
              <a:t> </a:t>
            </a:r>
            <a:r>
              <a:rPr lang="el-GR" altLang="el-GR" sz="2000" b="1" dirty="0" err="1">
                <a:solidFill>
                  <a:srgbClr val="002060"/>
                </a:solidFill>
              </a:rPr>
              <a:t>shown</a:t>
            </a:r>
            <a:r>
              <a:rPr lang="el-GR" altLang="el-GR" sz="2000" b="1" dirty="0">
                <a:solidFill>
                  <a:srgbClr val="002060"/>
                </a:solidFill>
              </a:rPr>
              <a:t> </a:t>
            </a:r>
            <a:r>
              <a:rPr lang="el-GR" altLang="el-GR" sz="2000" b="1" dirty="0" err="1">
                <a:solidFill>
                  <a:srgbClr val="002060"/>
                </a:solidFill>
              </a:rPr>
              <a:t>below</a:t>
            </a:r>
            <a:r>
              <a:rPr lang="el-GR" altLang="el-GR" sz="2000" b="1" dirty="0">
                <a:solidFill>
                  <a:srgbClr val="002060"/>
                </a:solidFill>
              </a:rPr>
              <a:t>:</a:t>
            </a:r>
          </a:p>
          <a:p>
            <a:pPr algn="just" eaLnBrk="1" hangingPunct="1"/>
            <a:endParaRPr lang="el-GR" altLang="el-GR" sz="2000" b="1" dirty="0">
              <a:solidFill>
                <a:srgbClr val="002060"/>
              </a:solidFill>
            </a:endParaRPr>
          </a:p>
          <a:p>
            <a:pPr algn="just" eaLnBrk="1" hangingPunct="1"/>
            <a:r>
              <a:rPr lang="el-GR" altLang="el-GR" sz="2000" b="1" dirty="0">
                <a:solidFill>
                  <a:srgbClr val="002060"/>
                </a:solidFill>
              </a:rPr>
              <a:t>-The water </a:t>
            </a:r>
            <a:r>
              <a:rPr lang="el-GR" altLang="el-GR" sz="2000" b="1" dirty="0" err="1">
                <a:solidFill>
                  <a:srgbClr val="002060"/>
                </a:solidFill>
              </a:rPr>
              <a:t>density</a:t>
            </a:r>
            <a:r>
              <a:rPr lang="el-GR" altLang="el-GR" sz="2000" b="1" dirty="0">
                <a:solidFill>
                  <a:srgbClr val="002060"/>
                </a:solidFill>
              </a:rPr>
              <a:t> </a:t>
            </a:r>
            <a:r>
              <a:rPr lang="el-GR" altLang="el-GR" sz="2000" b="1" dirty="0" err="1">
                <a:solidFill>
                  <a:srgbClr val="002060"/>
                </a:solidFill>
              </a:rPr>
              <a:t>is</a:t>
            </a:r>
            <a:r>
              <a:rPr lang="el-GR" altLang="el-GR" sz="2000" b="1" dirty="0">
                <a:solidFill>
                  <a:srgbClr val="002060"/>
                </a:solidFill>
              </a:rPr>
              <a:t> </a:t>
            </a:r>
            <a:r>
              <a:rPr lang="el-GR" altLang="el-GR" sz="2000" b="1" dirty="0" err="1">
                <a:solidFill>
                  <a:srgbClr val="002060"/>
                </a:solidFill>
              </a:rPr>
              <a:t>considered</a:t>
            </a:r>
            <a:r>
              <a:rPr lang="el-GR" altLang="el-GR" sz="2000" b="1" dirty="0">
                <a:solidFill>
                  <a:srgbClr val="002060"/>
                </a:solidFill>
              </a:rPr>
              <a:t> </a:t>
            </a:r>
            <a:r>
              <a:rPr lang="el-GR" altLang="el-GR" sz="2000" b="1" dirty="0" err="1">
                <a:solidFill>
                  <a:srgbClr val="002060"/>
                </a:solidFill>
              </a:rPr>
              <a:t>steady</a:t>
            </a:r>
            <a:r>
              <a:rPr lang="el-GR" altLang="el-GR" sz="2000" b="1" dirty="0">
                <a:solidFill>
                  <a:srgbClr val="002060"/>
                </a:solidFill>
              </a:rPr>
              <a:t>.</a:t>
            </a:r>
          </a:p>
          <a:p>
            <a:pPr algn="just" eaLnBrk="1" hangingPunct="1"/>
            <a:endParaRPr lang="el-GR" altLang="el-GR" sz="2000" b="1" dirty="0">
              <a:solidFill>
                <a:srgbClr val="002060"/>
              </a:solidFill>
            </a:endParaRPr>
          </a:p>
          <a:p>
            <a:pPr algn="just" eaLnBrk="1" hangingPunct="1"/>
            <a:r>
              <a:rPr lang="el-GR" altLang="el-GR" sz="2000" b="1" dirty="0">
                <a:solidFill>
                  <a:srgbClr val="002060"/>
                </a:solidFill>
              </a:rPr>
              <a:t>-The </a:t>
            </a:r>
            <a:r>
              <a:rPr lang="el-GR" altLang="el-GR" sz="2000" b="1" dirty="0" err="1">
                <a:solidFill>
                  <a:srgbClr val="002060"/>
                </a:solidFill>
              </a:rPr>
              <a:t>flow</a:t>
            </a:r>
            <a:r>
              <a:rPr lang="el-GR" altLang="el-GR" sz="2000" b="1" dirty="0">
                <a:solidFill>
                  <a:srgbClr val="002060"/>
                </a:solidFill>
              </a:rPr>
              <a:t> </a:t>
            </a:r>
            <a:r>
              <a:rPr lang="el-GR" altLang="el-GR" sz="2000" b="1" dirty="0" err="1">
                <a:solidFill>
                  <a:srgbClr val="002060"/>
                </a:solidFill>
              </a:rPr>
              <a:t>takes</a:t>
            </a:r>
            <a:r>
              <a:rPr lang="el-GR" altLang="el-GR" sz="2000" b="1" dirty="0">
                <a:solidFill>
                  <a:srgbClr val="002060"/>
                </a:solidFill>
              </a:rPr>
              <a:t> </a:t>
            </a:r>
            <a:r>
              <a:rPr lang="el-GR" altLang="el-GR" sz="2000" b="1" dirty="0" err="1">
                <a:solidFill>
                  <a:srgbClr val="002060"/>
                </a:solidFill>
              </a:rPr>
              <a:t>place</a:t>
            </a:r>
            <a:r>
              <a:rPr lang="el-GR" altLang="el-GR" sz="2000" b="1" dirty="0">
                <a:solidFill>
                  <a:srgbClr val="002060"/>
                </a:solidFill>
              </a:rPr>
              <a:t> in </a:t>
            </a:r>
            <a:r>
              <a:rPr lang="el-GR" altLang="el-GR" sz="2000" b="1" dirty="0" err="1">
                <a:solidFill>
                  <a:srgbClr val="002060"/>
                </a:solidFill>
              </a:rPr>
              <a:t>three</a:t>
            </a:r>
            <a:r>
              <a:rPr lang="el-GR" altLang="el-GR" sz="2000" b="1" dirty="0">
                <a:solidFill>
                  <a:srgbClr val="002060"/>
                </a:solidFill>
              </a:rPr>
              <a:t> </a:t>
            </a:r>
            <a:r>
              <a:rPr lang="el-GR" altLang="el-GR" sz="2000" b="1" dirty="0" err="1">
                <a:solidFill>
                  <a:srgbClr val="002060"/>
                </a:solidFill>
              </a:rPr>
              <a:t>dimensions</a:t>
            </a:r>
            <a:r>
              <a:rPr lang="el-GR" altLang="el-GR" sz="2000" b="1" dirty="0">
                <a:solidFill>
                  <a:srgbClr val="002060"/>
                </a:solidFill>
              </a:rPr>
              <a:t>( x,</a:t>
            </a:r>
            <a:r>
              <a:rPr lang="en-US" altLang="el-GR" sz="2000" b="1" dirty="0">
                <a:solidFill>
                  <a:srgbClr val="002060"/>
                </a:solidFill>
              </a:rPr>
              <a:t>y</a:t>
            </a:r>
            <a:r>
              <a:rPr lang="el-GR" altLang="el-GR" sz="2000" b="1" dirty="0">
                <a:solidFill>
                  <a:srgbClr val="002060"/>
                </a:solidFill>
              </a:rPr>
              <a:t>,</a:t>
            </a:r>
            <a:r>
              <a:rPr lang="en-US" altLang="el-GR" sz="2000" b="1" dirty="0">
                <a:solidFill>
                  <a:srgbClr val="002060"/>
                </a:solidFill>
              </a:rPr>
              <a:t>z</a:t>
            </a:r>
            <a:r>
              <a:rPr lang="el-GR" altLang="el-GR" sz="2000" b="1" dirty="0">
                <a:solidFill>
                  <a:srgbClr val="002060"/>
                </a:solidFill>
              </a:rPr>
              <a:t>).</a:t>
            </a:r>
          </a:p>
          <a:p>
            <a:pPr algn="just" eaLnBrk="1" hangingPunct="1"/>
            <a:endParaRPr lang="el-GR" altLang="el-GR" sz="2000" b="1" dirty="0">
              <a:solidFill>
                <a:srgbClr val="002060"/>
              </a:solidFill>
            </a:endParaRPr>
          </a:p>
          <a:p>
            <a:pPr algn="just" eaLnBrk="1" hangingPunct="1"/>
            <a:r>
              <a:rPr lang="el-GR" altLang="el-GR" sz="2000" b="1" dirty="0">
                <a:solidFill>
                  <a:srgbClr val="002060"/>
                </a:solidFill>
              </a:rPr>
              <a:t>-</a:t>
            </a:r>
            <a:r>
              <a:rPr lang="el-GR" altLang="el-GR" sz="2000" b="1" dirty="0" err="1">
                <a:solidFill>
                  <a:srgbClr val="002060"/>
                </a:solidFill>
              </a:rPr>
              <a:t>Each</a:t>
            </a:r>
            <a:r>
              <a:rPr lang="el-GR" altLang="el-GR" sz="2000" b="1" dirty="0">
                <a:solidFill>
                  <a:srgbClr val="002060"/>
                </a:solidFill>
              </a:rPr>
              <a:t> </a:t>
            </a:r>
            <a:r>
              <a:rPr lang="el-GR" altLang="el-GR" sz="2000" b="1" dirty="0" err="1">
                <a:solidFill>
                  <a:srgbClr val="002060"/>
                </a:solidFill>
              </a:rPr>
              <a:t>cell</a:t>
            </a:r>
            <a:r>
              <a:rPr lang="el-GR" altLang="el-GR" sz="2000" b="1" dirty="0">
                <a:solidFill>
                  <a:srgbClr val="002060"/>
                </a:solidFill>
              </a:rPr>
              <a:t> </a:t>
            </a:r>
            <a:r>
              <a:rPr lang="el-GR" altLang="el-GR" sz="2000" b="1" dirty="0" err="1">
                <a:solidFill>
                  <a:srgbClr val="002060"/>
                </a:solidFill>
              </a:rPr>
              <a:t>properties</a:t>
            </a:r>
            <a:r>
              <a:rPr lang="el-GR" altLang="el-GR" sz="2000" b="1" dirty="0">
                <a:solidFill>
                  <a:srgbClr val="002060"/>
                </a:solidFill>
              </a:rPr>
              <a:t> </a:t>
            </a:r>
            <a:r>
              <a:rPr lang="el-GR" altLang="el-GR" sz="2000" b="1" dirty="0" err="1">
                <a:solidFill>
                  <a:srgbClr val="002060"/>
                </a:solidFill>
              </a:rPr>
              <a:t>are</a:t>
            </a:r>
            <a:r>
              <a:rPr lang="el-GR" altLang="el-GR" sz="2000" b="1" dirty="0">
                <a:solidFill>
                  <a:srgbClr val="002060"/>
                </a:solidFill>
              </a:rPr>
              <a:t> </a:t>
            </a:r>
            <a:r>
              <a:rPr lang="el-GR" altLang="el-GR" sz="2000" b="1" dirty="0" err="1">
                <a:solidFill>
                  <a:srgbClr val="002060"/>
                </a:solidFill>
              </a:rPr>
              <a:t>distributed</a:t>
            </a:r>
            <a:r>
              <a:rPr lang="el-GR" altLang="el-GR" sz="2000" b="1" dirty="0">
                <a:solidFill>
                  <a:srgbClr val="002060"/>
                </a:solidFill>
              </a:rPr>
              <a:t> </a:t>
            </a:r>
            <a:r>
              <a:rPr lang="el-GR" altLang="el-GR" sz="2000" b="1" dirty="0" err="1">
                <a:solidFill>
                  <a:srgbClr val="002060"/>
                </a:solidFill>
              </a:rPr>
              <a:t>uniformaly</a:t>
            </a:r>
            <a:r>
              <a:rPr lang="el-GR" altLang="el-GR" sz="2000" b="1" dirty="0">
                <a:solidFill>
                  <a:srgbClr val="002060"/>
                </a:solidFill>
              </a:rPr>
              <a:t> </a:t>
            </a:r>
            <a:r>
              <a:rPr lang="el-GR" altLang="el-GR" sz="2000" b="1" dirty="0" err="1">
                <a:solidFill>
                  <a:srgbClr val="002060"/>
                </a:solidFill>
              </a:rPr>
              <a:t>and</a:t>
            </a:r>
            <a:r>
              <a:rPr lang="el-GR" altLang="el-GR" sz="2000" b="1" dirty="0">
                <a:solidFill>
                  <a:srgbClr val="002060"/>
                </a:solidFill>
              </a:rPr>
              <a:t> </a:t>
            </a:r>
            <a:r>
              <a:rPr lang="el-GR" altLang="el-GR" sz="2000" b="1" dirty="0" err="1">
                <a:solidFill>
                  <a:srgbClr val="002060"/>
                </a:solidFill>
              </a:rPr>
              <a:t>homogeneously</a:t>
            </a:r>
            <a:r>
              <a:rPr lang="el-GR" altLang="el-GR" sz="2000" b="1" dirty="0" smtClean="0">
                <a:solidFill>
                  <a:srgbClr val="002060"/>
                </a:solidFill>
              </a:rPr>
              <a:t>.</a:t>
            </a:r>
            <a:endParaRPr lang="el-GR" altLang="el-GR" sz="2000" b="1" dirty="0">
              <a:solidFill>
                <a:srgbClr val="002060"/>
              </a:solidFill>
            </a:endParaRPr>
          </a:p>
        </p:txBody>
      </p:sp>
      <p:sp>
        <p:nvSpPr>
          <p:cNvPr id="3" name="TextBox 2"/>
          <p:cNvSpPr txBox="1"/>
          <p:nvPr/>
        </p:nvSpPr>
        <p:spPr>
          <a:xfrm>
            <a:off x="2555776" y="298939"/>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33977748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476250"/>
            <a:ext cx="8229600" cy="5649913"/>
          </a:xfrm>
        </p:spPr>
        <p:txBody>
          <a:bodyPr/>
          <a:lstStyle/>
          <a:p>
            <a:pPr algn="ctr" eaLnBrk="1" hangingPunct="1">
              <a:lnSpc>
                <a:spcPct val="80000"/>
              </a:lnSpc>
              <a:buFontTx/>
              <a:buNone/>
              <a:defRPr/>
            </a:pPr>
            <a:r>
              <a:rPr lang="el-GR" sz="2800" b="1" dirty="0" err="1">
                <a:solidFill>
                  <a:srgbClr val="002060"/>
                </a:solidFill>
                <a:effectLst>
                  <a:outerShdw blurRad="38100" dist="38100" dir="2700000" algn="tl">
                    <a:srgbClr val="000000">
                      <a:alpha val="43137"/>
                    </a:srgbClr>
                  </a:outerShdw>
                </a:effectLst>
              </a:rPr>
              <a:t>D</a:t>
            </a:r>
            <a:r>
              <a:rPr lang="el-GR" sz="2800" b="1" dirty="0" err="1" smtClean="0">
                <a:solidFill>
                  <a:srgbClr val="002060"/>
                </a:solidFill>
                <a:effectLst>
                  <a:outerShdw blurRad="38100" dist="38100" dir="2700000" algn="tl">
                    <a:srgbClr val="000000">
                      <a:alpha val="43137"/>
                    </a:srgbClr>
                  </a:outerShdw>
                </a:effectLst>
              </a:rPr>
              <a:t>ata</a:t>
            </a:r>
            <a:r>
              <a:rPr lang="el-GR" sz="2800" b="1" dirty="0" smtClean="0">
                <a:solidFill>
                  <a:srgbClr val="002060"/>
                </a:solidFill>
                <a:effectLst>
                  <a:outerShdw blurRad="38100" dist="38100" dir="2700000" algn="tl">
                    <a:srgbClr val="000000">
                      <a:alpha val="43137"/>
                    </a:srgbClr>
                  </a:outerShdw>
                </a:effectLst>
              </a:rPr>
              <a:t> </a:t>
            </a:r>
            <a:r>
              <a:rPr lang="el-GR" sz="2800" b="1" dirty="0" err="1" smtClean="0">
                <a:solidFill>
                  <a:srgbClr val="002060"/>
                </a:solidFill>
                <a:effectLst>
                  <a:outerShdw blurRad="38100" dist="38100" dir="2700000" algn="tl">
                    <a:srgbClr val="000000">
                      <a:alpha val="43137"/>
                    </a:srgbClr>
                  </a:outerShdw>
                </a:effectLst>
              </a:rPr>
              <a:t>required</a:t>
            </a:r>
            <a:r>
              <a:rPr lang="el-GR" sz="2800" b="1" dirty="0" smtClean="0">
                <a:solidFill>
                  <a:srgbClr val="002060"/>
                </a:solidFill>
                <a:effectLst>
                  <a:outerShdw blurRad="38100" dist="38100" dir="2700000" algn="tl">
                    <a:srgbClr val="000000">
                      <a:alpha val="43137"/>
                    </a:srgbClr>
                  </a:outerShdw>
                </a:effectLst>
              </a:rPr>
              <a:t> </a:t>
            </a:r>
            <a:r>
              <a:rPr lang="el-GR" sz="2800" b="1" dirty="0" err="1" smtClean="0">
                <a:solidFill>
                  <a:srgbClr val="002060"/>
                </a:solidFill>
                <a:effectLst>
                  <a:outerShdw blurRad="38100" dist="38100" dir="2700000" algn="tl">
                    <a:srgbClr val="000000">
                      <a:alpha val="43137"/>
                    </a:srgbClr>
                  </a:outerShdw>
                </a:effectLst>
              </a:rPr>
              <a:t>for</a:t>
            </a:r>
            <a:r>
              <a:rPr lang="el-GR" sz="2800" b="1" dirty="0" smtClean="0">
                <a:solidFill>
                  <a:srgbClr val="002060"/>
                </a:solidFill>
                <a:effectLst>
                  <a:outerShdw blurRad="38100" dist="38100" dir="2700000" algn="tl">
                    <a:srgbClr val="000000">
                      <a:alpha val="43137"/>
                    </a:srgbClr>
                  </a:outerShdw>
                </a:effectLst>
              </a:rPr>
              <a:t> the  Μ</a:t>
            </a:r>
            <a:r>
              <a:rPr lang="en-US" sz="2800" b="1" dirty="0" smtClean="0">
                <a:solidFill>
                  <a:srgbClr val="002060"/>
                </a:solidFill>
                <a:effectLst>
                  <a:outerShdw blurRad="38100" dist="38100" dir="2700000" algn="tl">
                    <a:srgbClr val="000000">
                      <a:alpha val="43137"/>
                    </a:srgbClr>
                  </a:outerShdw>
                </a:effectLst>
              </a:rPr>
              <a:t>ODFLOW </a:t>
            </a:r>
            <a:r>
              <a:rPr lang="el-GR" sz="2800" b="1" dirty="0" err="1" smtClean="0">
                <a:solidFill>
                  <a:srgbClr val="002060"/>
                </a:solidFill>
                <a:effectLst>
                  <a:outerShdw blurRad="38100" dist="38100" dir="2700000" algn="tl">
                    <a:srgbClr val="000000">
                      <a:alpha val="43137"/>
                    </a:srgbClr>
                  </a:outerShdw>
                </a:effectLst>
              </a:rPr>
              <a:t>implementation</a:t>
            </a:r>
            <a:r>
              <a:rPr lang="el-GR" sz="2400" b="1" dirty="0" smtClean="0">
                <a:solidFill>
                  <a:srgbClr val="002060"/>
                </a:solidFill>
                <a:effectLst>
                  <a:outerShdw blurRad="38100" dist="38100" dir="2700000" algn="tl">
                    <a:srgbClr val="000000">
                      <a:alpha val="43137"/>
                    </a:srgbClr>
                  </a:outerShdw>
                </a:effectLst>
              </a:rPr>
              <a:t>:</a:t>
            </a:r>
          </a:p>
          <a:p>
            <a:pPr algn="ctr" eaLnBrk="1" hangingPunct="1">
              <a:lnSpc>
                <a:spcPct val="80000"/>
              </a:lnSpc>
              <a:buFontTx/>
              <a:buNone/>
              <a:defRPr/>
            </a:pPr>
            <a:endParaRPr lang="el-GR" sz="2400" dirty="0" smtClean="0">
              <a:solidFill>
                <a:srgbClr val="540C27"/>
              </a:solidFill>
            </a:endParaRPr>
          </a:p>
          <a:p>
            <a:pPr algn="just" eaLnBrk="1" hangingPunct="1">
              <a:lnSpc>
                <a:spcPct val="80000"/>
              </a:lnSpc>
              <a:defRPr/>
            </a:pPr>
            <a:r>
              <a:rPr lang="el-GR" sz="2400" b="1" dirty="0" err="1" smtClean="0">
                <a:solidFill>
                  <a:srgbClr val="002060"/>
                </a:solidFill>
              </a:rPr>
              <a:t>Geometrical</a:t>
            </a:r>
            <a:r>
              <a:rPr lang="el-GR" sz="2400" b="1" dirty="0" smtClean="0">
                <a:solidFill>
                  <a:srgbClr val="002060"/>
                </a:solidFill>
              </a:rPr>
              <a:t> </a:t>
            </a:r>
            <a:r>
              <a:rPr lang="el-GR" sz="2400" b="1" dirty="0" err="1" smtClean="0">
                <a:solidFill>
                  <a:srgbClr val="002060"/>
                </a:solidFill>
              </a:rPr>
              <a:t>characteristics</a:t>
            </a:r>
            <a:r>
              <a:rPr lang="el-GR" sz="2400" b="1" dirty="0" smtClean="0">
                <a:solidFill>
                  <a:srgbClr val="002060"/>
                </a:solidFill>
              </a:rPr>
              <a:t> of the </a:t>
            </a:r>
            <a:r>
              <a:rPr lang="el-GR" sz="2400" b="1" dirty="0" err="1" smtClean="0">
                <a:solidFill>
                  <a:srgbClr val="002060"/>
                </a:solidFill>
              </a:rPr>
              <a:t>aquifer</a:t>
            </a:r>
            <a:endParaRPr lang="el-GR" sz="2400" b="1" dirty="0" smtClean="0">
              <a:solidFill>
                <a:srgbClr val="002060"/>
              </a:solidFill>
            </a:endParaRPr>
          </a:p>
          <a:p>
            <a:pPr algn="just" eaLnBrk="1" hangingPunct="1">
              <a:lnSpc>
                <a:spcPct val="80000"/>
              </a:lnSpc>
              <a:defRPr/>
            </a:pPr>
            <a:r>
              <a:rPr lang="el-GR" sz="2400" b="1" dirty="0" err="1" smtClean="0">
                <a:solidFill>
                  <a:srgbClr val="002060"/>
                </a:solidFill>
              </a:rPr>
              <a:t>Initial</a:t>
            </a:r>
            <a:r>
              <a:rPr lang="el-GR" sz="2400" b="1" dirty="0" smtClean="0">
                <a:solidFill>
                  <a:srgbClr val="002060"/>
                </a:solidFill>
              </a:rPr>
              <a:t> </a:t>
            </a:r>
            <a:r>
              <a:rPr lang="el-GR" sz="2400" b="1" dirty="0" err="1" smtClean="0">
                <a:solidFill>
                  <a:srgbClr val="002060"/>
                </a:solidFill>
              </a:rPr>
              <a:t>heads</a:t>
            </a:r>
            <a:r>
              <a:rPr lang="el-GR" sz="2400" b="1" dirty="0" smtClean="0">
                <a:solidFill>
                  <a:srgbClr val="002060"/>
                </a:solidFill>
              </a:rPr>
              <a:t> </a:t>
            </a:r>
            <a:r>
              <a:rPr lang="el-GR" sz="2400" b="1" dirty="0" err="1" smtClean="0">
                <a:solidFill>
                  <a:srgbClr val="002060"/>
                </a:solidFill>
              </a:rPr>
              <a:t>i.e</a:t>
            </a:r>
            <a:r>
              <a:rPr lang="el-GR" sz="2400" b="1" dirty="0" smtClean="0">
                <a:solidFill>
                  <a:srgbClr val="002060"/>
                </a:solidFill>
              </a:rPr>
              <a:t>. </a:t>
            </a:r>
            <a:r>
              <a:rPr lang="en-US" sz="2400" b="1" dirty="0" smtClean="0">
                <a:solidFill>
                  <a:srgbClr val="002060"/>
                </a:solidFill>
              </a:rPr>
              <a:t>T</a:t>
            </a:r>
            <a:r>
              <a:rPr lang="el-GR" sz="2400" b="1" dirty="0" err="1" smtClean="0">
                <a:solidFill>
                  <a:srgbClr val="002060"/>
                </a:solidFill>
              </a:rPr>
              <a:t>he</a:t>
            </a:r>
            <a:r>
              <a:rPr lang="el-GR" sz="2400" b="1" dirty="0" smtClean="0">
                <a:solidFill>
                  <a:srgbClr val="002060"/>
                </a:solidFill>
              </a:rPr>
              <a:t> </a:t>
            </a:r>
            <a:r>
              <a:rPr lang="el-GR" sz="2400" b="1" dirty="0" err="1" smtClean="0">
                <a:solidFill>
                  <a:srgbClr val="002060"/>
                </a:solidFill>
              </a:rPr>
              <a:t>initial</a:t>
            </a:r>
            <a:r>
              <a:rPr lang="el-GR" sz="2400" b="1" dirty="0" smtClean="0">
                <a:solidFill>
                  <a:srgbClr val="002060"/>
                </a:solidFill>
              </a:rPr>
              <a:t> </a:t>
            </a:r>
            <a:r>
              <a:rPr lang="el-GR" sz="2400" b="1" dirty="0" err="1" smtClean="0">
                <a:solidFill>
                  <a:srgbClr val="002060"/>
                </a:solidFill>
              </a:rPr>
              <a:t>groundwater</a:t>
            </a:r>
            <a:r>
              <a:rPr lang="el-GR" sz="2400" b="1" dirty="0" smtClean="0">
                <a:solidFill>
                  <a:srgbClr val="002060"/>
                </a:solidFill>
              </a:rPr>
              <a:t> level </a:t>
            </a:r>
            <a:r>
              <a:rPr lang="el-GR" sz="2400" b="1" dirty="0" err="1" smtClean="0">
                <a:solidFill>
                  <a:srgbClr val="002060"/>
                </a:solidFill>
              </a:rPr>
              <a:t>to</a:t>
            </a:r>
            <a:r>
              <a:rPr lang="el-GR" sz="2400" b="1" dirty="0" smtClean="0">
                <a:solidFill>
                  <a:srgbClr val="002060"/>
                </a:solidFill>
              </a:rPr>
              <a:t> </a:t>
            </a:r>
            <a:r>
              <a:rPr lang="el-GR" sz="2400" b="1" dirty="0" err="1" smtClean="0">
                <a:solidFill>
                  <a:srgbClr val="002060"/>
                </a:solidFill>
              </a:rPr>
              <a:t>all</a:t>
            </a:r>
            <a:r>
              <a:rPr lang="el-GR" sz="2400" b="1" dirty="0" smtClean="0">
                <a:solidFill>
                  <a:srgbClr val="002060"/>
                </a:solidFill>
              </a:rPr>
              <a:t> the </a:t>
            </a:r>
            <a:r>
              <a:rPr lang="el-GR" sz="2400" b="1" dirty="0" err="1" smtClean="0">
                <a:solidFill>
                  <a:srgbClr val="002060"/>
                </a:solidFill>
              </a:rPr>
              <a:t>nodes</a:t>
            </a:r>
            <a:r>
              <a:rPr lang="el-GR" sz="2400" b="1" dirty="0" smtClean="0">
                <a:solidFill>
                  <a:srgbClr val="002060"/>
                </a:solidFill>
              </a:rPr>
              <a:t> of the </a:t>
            </a:r>
            <a:r>
              <a:rPr lang="el-GR" sz="2400" b="1" dirty="0" err="1" smtClean="0">
                <a:solidFill>
                  <a:srgbClr val="002060"/>
                </a:solidFill>
              </a:rPr>
              <a:t>grid</a:t>
            </a:r>
            <a:endParaRPr lang="el-GR" sz="2400" b="1" dirty="0" smtClean="0">
              <a:solidFill>
                <a:srgbClr val="002060"/>
              </a:solidFill>
            </a:endParaRPr>
          </a:p>
          <a:p>
            <a:pPr algn="just" eaLnBrk="1" hangingPunct="1">
              <a:lnSpc>
                <a:spcPct val="80000"/>
              </a:lnSpc>
              <a:defRPr/>
            </a:pPr>
            <a:r>
              <a:rPr lang="el-GR" sz="2400" b="1" dirty="0" err="1" smtClean="0">
                <a:solidFill>
                  <a:srgbClr val="002060"/>
                </a:solidFill>
              </a:rPr>
              <a:t>Boundary</a:t>
            </a:r>
            <a:r>
              <a:rPr lang="el-GR" sz="2400" b="1" dirty="0" smtClean="0">
                <a:solidFill>
                  <a:srgbClr val="002060"/>
                </a:solidFill>
              </a:rPr>
              <a:t> </a:t>
            </a:r>
            <a:r>
              <a:rPr lang="el-GR" sz="2400" b="1" dirty="0" err="1" smtClean="0">
                <a:solidFill>
                  <a:srgbClr val="002060"/>
                </a:solidFill>
              </a:rPr>
              <a:t>conditions</a:t>
            </a:r>
            <a:r>
              <a:rPr lang="el-GR" sz="2400" b="1" dirty="0" smtClean="0">
                <a:solidFill>
                  <a:srgbClr val="002060"/>
                </a:solidFill>
              </a:rPr>
              <a:t> </a:t>
            </a:r>
          </a:p>
          <a:p>
            <a:pPr algn="just" eaLnBrk="1" hangingPunct="1">
              <a:lnSpc>
                <a:spcPct val="80000"/>
              </a:lnSpc>
              <a:defRPr/>
            </a:pPr>
            <a:r>
              <a:rPr lang="el-GR" sz="2400" b="1" dirty="0" err="1" smtClean="0">
                <a:solidFill>
                  <a:srgbClr val="002060"/>
                </a:solidFill>
              </a:rPr>
              <a:t>Aquifer’s</a:t>
            </a:r>
            <a:r>
              <a:rPr lang="el-GR" sz="2400" b="1" dirty="0" smtClean="0">
                <a:solidFill>
                  <a:srgbClr val="002060"/>
                </a:solidFill>
              </a:rPr>
              <a:t> </a:t>
            </a:r>
            <a:r>
              <a:rPr lang="el-GR" sz="2400" b="1" dirty="0" err="1" smtClean="0">
                <a:solidFill>
                  <a:srgbClr val="002060"/>
                </a:solidFill>
              </a:rPr>
              <a:t>depth</a:t>
            </a:r>
            <a:endParaRPr lang="el-GR" sz="2400" b="1" dirty="0" smtClean="0">
              <a:solidFill>
                <a:srgbClr val="002060"/>
              </a:solidFill>
            </a:endParaRPr>
          </a:p>
          <a:p>
            <a:pPr algn="just" eaLnBrk="1" hangingPunct="1">
              <a:lnSpc>
                <a:spcPct val="80000"/>
              </a:lnSpc>
              <a:defRPr/>
            </a:pPr>
            <a:r>
              <a:rPr lang="el-GR" sz="2400" b="1" dirty="0" err="1" smtClean="0">
                <a:solidFill>
                  <a:srgbClr val="002060"/>
                </a:solidFill>
              </a:rPr>
              <a:t>Hydraulic</a:t>
            </a:r>
            <a:r>
              <a:rPr lang="el-GR" sz="2400" b="1" dirty="0" smtClean="0">
                <a:solidFill>
                  <a:srgbClr val="002060"/>
                </a:solidFill>
              </a:rPr>
              <a:t> </a:t>
            </a:r>
            <a:r>
              <a:rPr lang="el-GR" sz="2400" b="1" dirty="0" err="1" smtClean="0">
                <a:solidFill>
                  <a:srgbClr val="002060"/>
                </a:solidFill>
              </a:rPr>
              <a:t>parameters</a:t>
            </a:r>
            <a:r>
              <a:rPr lang="el-GR" sz="2400" b="1" dirty="0" smtClean="0">
                <a:solidFill>
                  <a:srgbClr val="002060"/>
                </a:solidFill>
              </a:rPr>
              <a:t> (</a:t>
            </a:r>
            <a:r>
              <a:rPr lang="el-GR" sz="2400" b="1" dirty="0" err="1" smtClean="0">
                <a:solidFill>
                  <a:srgbClr val="002060"/>
                </a:solidFill>
              </a:rPr>
              <a:t>Hydraulic</a:t>
            </a:r>
            <a:r>
              <a:rPr lang="el-GR" sz="2400" b="1" dirty="0" smtClean="0">
                <a:solidFill>
                  <a:srgbClr val="002060"/>
                </a:solidFill>
              </a:rPr>
              <a:t> </a:t>
            </a:r>
            <a:r>
              <a:rPr lang="el-GR" sz="2400" b="1" dirty="0" err="1" smtClean="0">
                <a:solidFill>
                  <a:srgbClr val="002060"/>
                </a:solidFill>
              </a:rPr>
              <a:t>conductivity</a:t>
            </a:r>
            <a:r>
              <a:rPr lang="el-GR" sz="2400" b="1" dirty="0" smtClean="0">
                <a:solidFill>
                  <a:srgbClr val="002060"/>
                </a:solidFill>
              </a:rPr>
              <a:t>, </a:t>
            </a:r>
            <a:r>
              <a:rPr lang="el-GR" sz="2400" b="1" dirty="0" err="1" smtClean="0">
                <a:solidFill>
                  <a:srgbClr val="002060"/>
                </a:solidFill>
              </a:rPr>
              <a:t>transmissivity</a:t>
            </a:r>
            <a:r>
              <a:rPr lang="el-GR" sz="2400" b="1" dirty="0" smtClean="0">
                <a:solidFill>
                  <a:srgbClr val="002060"/>
                </a:solidFill>
              </a:rPr>
              <a:t>, </a:t>
            </a:r>
            <a:r>
              <a:rPr lang="el-GR" sz="2400" b="1" dirty="0" err="1" smtClean="0">
                <a:solidFill>
                  <a:srgbClr val="002060"/>
                </a:solidFill>
              </a:rPr>
              <a:t>storage</a:t>
            </a:r>
            <a:r>
              <a:rPr lang="el-GR" sz="2400" b="1" dirty="0" smtClean="0">
                <a:solidFill>
                  <a:srgbClr val="002060"/>
                </a:solidFill>
              </a:rPr>
              <a:t> </a:t>
            </a:r>
            <a:r>
              <a:rPr lang="el-GR" sz="2400" b="1" dirty="0" err="1" smtClean="0">
                <a:solidFill>
                  <a:srgbClr val="002060"/>
                </a:solidFill>
              </a:rPr>
              <a:t>coefficient</a:t>
            </a:r>
            <a:r>
              <a:rPr lang="el-GR" sz="2400" b="1" dirty="0" smtClean="0">
                <a:solidFill>
                  <a:srgbClr val="002060"/>
                </a:solidFill>
              </a:rPr>
              <a:t> )</a:t>
            </a:r>
            <a:endParaRPr lang="en-US" sz="2400" b="1" dirty="0" smtClean="0">
              <a:solidFill>
                <a:srgbClr val="002060"/>
              </a:solidFill>
            </a:endParaRPr>
          </a:p>
          <a:p>
            <a:pPr algn="just" eaLnBrk="1" hangingPunct="1">
              <a:lnSpc>
                <a:spcPct val="80000"/>
              </a:lnSpc>
              <a:defRPr/>
            </a:pPr>
            <a:r>
              <a:rPr lang="el-GR" sz="2400" b="1" dirty="0" err="1" smtClean="0">
                <a:solidFill>
                  <a:srgbClr val="002060"/>
                </a:solidFill>
              </a:rPr>
              <a:t>Pumping</a:t>
            </a:r>
            <a:r>
              <a:rPr lang="el-GR" sz="2400" b="1" dirty="0" smtClean="0">
                <a:solidFill>
                  <a:srgbClr val="002060"/>
                </a:solidFill>
              </a:rPr>
              <a:t> </a:t>
            </a:r>
            <a:r>
              <a:rPr lang="el-GR" sz="2400" b="1" dirty="0" err="1" smtClean="0">
                <a:solidFill>
                  <a:srgbClr val="002060"/>
                </a:solidFill>
              </a:rPr>
              <a:t>or</a:t>
            </a:r>
            <a:r>
              <a:rPr lang="el-GR" sz="2400" b="1" dirty="0" smtClean="0">
                <a:solidFill>
                  <a:srgbClr val="002060"/>
                </a:solidFill>
              </a:rPr>
              <a:t> </a:t>
            </a:r>
            <a:r>
              <a:rPr lang="el-GR" sz="2400" b="1" dirty="0" err="1" smtClean="0">
                <a:solidFill>
                  <a:srgbClr val="002060"/>
                </a:solidFill>
              </a:rPr>
              <a:t>recharge</a:t>
            </a:r>
            <a:r>
              <a:rPr lang="el-GR" sz="2400" b="1" dirty="0" smtClean="0">
                <a:solidFill>
                  <a:srgbClr val="002060"/>
                </a:solidFill>
              </a:rPr>
              <a:t> </a:t>
            </a:r>
            <a:r>
              <a:rPr lang="el-GR" sz="2400" b="1" dirty="0" err="1" smtClean="0">
                <a:solidFill>
                  <a:srgbClr val="002060"/>
                </a:solidFill>
              </a:rPr>
              <a:t>yields</a:t>
            </a:r>
            <a:endParaRPr lang="el-GR" sz="2400" b="1" dirty="0" smtClean="0">
              <a:solidFill>
                <a:srgbClr val="002060"/>
              </a:solidFill>
            </a:endParaRPr>
          </a:p>
          <a:p>
            <a:pPr algn="just" eaLnBrk="1" hangingPunct="1">
              <a:lnSpc>
                <a:spcPct val="80000"/>
              </a:lnSpc>
              <a:defRPr/>
            </a:pPr>
            <a:r>
              <a:rPr lang="el-GR" sz="2400" b="1" dirty="0" err="1" smtClean="0">
                <a:solidFill>
                  <a:srgbClr val="002060"/>
                </a:solidFill>
              </a:rPr>
              <a:t>Infiltration</a:t>
            </a:r>
            <a:r>
              <a:rPr lang="el-GR" sz="2400" b="1" dirty="0" smtClean="0">
                <a:solidFill>
                  <a:srgbClr val="002060"/>
                </a:solidFill>
              </a:rPr>
              <a:t> </a:t>
            </a:r>
            <a:r>
              <a:rPr lang="el-GR" sz="2400" b="1" dirty="0" err="1" smtClean="0">
                <a:solidFill>
                  <a:srgbClr val="002060"/>
                </a:solidFill>
              </a:rPr>
              <a:t>data</a:t>
            </a:r>
            <a:endParaRPr lang="en-US" sz="2400" b="1" dirty="0" smtClean="0">
              <a:solidFill>
                <a:srgbClr val="002060"/>
              </a:solidFill>
            </a:endParaRPr>
          </a:p>
          <a:p>
            <a:pPr algn="just" eaLnBrk="1" hangingPunct="1">
              <a:lnSpc>
                <a:spcPct val="80000"/>
              </a:lnSpc>
              <a:defRPr/>
            </a:pPr>
            <a:r>
              <a:rPr lang="el-GR" sz="2400" b="1" dirty="0" err="1" smtClean="0">
                <a:solidFill>
                  <a:srgbClr val="002060"/>
                </a:solidFill>
              </a:rPr>
              <a:t>River</a:t>
            </a:r>
            <a:r>
              <a:rPr lang="el-GR" sz="2400" b="1" dirty="0" smtClean="0">
                <a:solidFill>
                  <a:srgbClr val="002060"/>
                </a:solidFill>
              </a:rPr>
              <a:t> </a:t>
            </a:r>
            <a:r>
              <a:rPr lang="el-GR" sz="2400" b="1" dirty="0" err="1" smtClean="0">
                <a:solidFill>
                  <a:srgbClr val="002060"/>
                </a:solidFill>
              </a:rPr>
              <a:t>percolation</a:t>
            </a:r>
            <a:endParaRPr lang="en-US" sz="2400" b="1" dirty="0" smtClean="0">
              <a:solidFill>
                <a:srgbClr val="002060"/>
              </a:solidFill>
            </a:endParaRPr>
          </a:p>
          <a:p>
            <a:pPr algn="just" eaLnBrk="1" hangingPunct="1">
              <a:lnSpc>
                <a:spcPct val="80000"/>
              </a:lnSpc>
              <a:defRPr/>
            </a:pPr>
            <a:r>
              <a:rPr lang="el-GR" sz="2400" b="1" dirty="0" err="1" smtClean="0">
                <a:solidFill>
                  <a:srgbClr val="002060"/>
                </a:solidFill>
              </a:rPr>
              <a:t>Irrigation</a:t>
            </a:r>
            <a:r>
              <a:rPr lang="el-GR" sz="2400" b="1" dirty="0" smtClean="0">
                <a:solidFill>
                  <a:srgbClr val="002060"/>
                </a:solidFill>
              </a:rPr>
              <a:t> </a:t>
            </a:r>
            <a:r>
              <a:rPr lang="el-GR" sz="2400" b="1" dirty="0" err="1" smtClean="0">
                <a:solidFill>
                  <a:srgbClr val="002060"/>
                </a:solidFill>
              </a:rPr>
              <a:t>return</a:t>
            </a:r>
            <a:endParaRPr lang="el-GR" sz="2400" b="1" dirty="0" smtClean="0">
              <a:solidFill>
                <a:srgbClr val="002060"/>
              </a:solidFill>
            </a:endParaRPr>
          </a:p>
        </p:txBody>
      </p:sp>
    </p:spTree>
    <p:extLst>
      <p:ext uri="{BB962C8B-B14F-4D97-AF65-F5344CB8AC3E}">
        <p14:creationId xmlns:p14="http://schemas.microsoft.com/office/powerpoint/2010/main" val="36839686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830342"/>
            <a:ext cx="8229600" cy="777875"/>
          </a:xfrm>
        </p:spPr>
        <p:txBody>
          <a:bodyPr>
            <a:noAutofit/>
          </a:bodyPr>
          <a:lstStyle/>
          <a:p>
            <a:pPr eaLnBrk="1" hangingPunct="1"/>
            <a:r>
              <a:rPr lang="el-GR" altLang="el-GR" sz="2400" b="1" dirty="0" smtClean="0">
                <a:solidFill>
                  <a:srgbClr val="002060"/>
                </a:solidFill>
              </a:rPr>
              <a:t>The </a:t>
            </a:r>
            <a:r>
              <a:rPr lang="el-GR" altLang="el-GR" sz="2400" b="1" dirty="0" err="1" smtClean="0">
                <a:solidFill>
                  <a:srgbClr val="002060"/>
                </a:solidFill>
              </a:rPr>
              <a:t>most</a:t>
            </a:r>
            <a:r>
              <a:rPr lang="el-GR" altLang="el-GR" sz="2400" b="1" dirty="0" smtClean="0">
                <a:solidFill>
                  <a:srgbClr val="002060"/>
                </a:solidFill>
              </a:rPr>
              <a:t> </a:t>
            </a:r>
            <a:r>
              <a:rPr lang="el-GR" altLang="el-GR" sz="2400" b="1" dirty="0" err="1" smtClean="0">
                <a:solidFill>
                  <a:srgbClr val="002060"/>
                </a:solidFill>
              </a:rPr>
              <a:t>common</a:t>
            </a:r>
            <a:r>
              <a:rPr lang="el-GR" altLang="el-GR" sz="2400" b="1" dirty="0" smtClean="0">
                <a:solidFill>
                  <a:srgbClr val="002060"/>
                </a:solidFill>
              </a:rPr>
              <a:t> </a:t>
            </a:r>
            <a:r>
              <a:rPr lang="el-GR" altLang="el-GR" sz="2400" b="1" dirty="0" err="1" smtClean="0">
                <a:solidFill>
                  <a:srgbClr val="002060"/>
                </a:solidFill>
              </a:rPr>
              <a:t>boundary</a:t>
            </a:r>
            <a:r>
              <a:rPr lang="el-GR" altLang="el-GR" sz="2400" b="1" dirty="0" smtClean="0">
                <a:solidFill>
                  <a:srgbClr val="002060"/>
                </a:solidFill>
              </a:rPr>
              <a:t> </a:t>
            </a:r>
            <a:r>
              <a:rPr lang="el-GR" altLang="el-GR" sz="2400" b="1" dirty="0" err="1" smtClean="0">
                <a:solidFill>
                  <a:srgbClr val="002060"/>
                </a:solidFill>
              </a:rPr>
              <a:t>conditions</a:t>
            </a:r>
            <a:r>
              <a:rPr lang="el-GR" altLang="el-GR" sz="2400" b="1" dirty="0" smtClean="0">
                <a:solidFill>
                  <a:srgbClr val="002060"/>
                </a:solidFill>
              </a:rPr>
              <a:t> of </a:t>
            </a:r>
            <a:r>
              <a:rPr lang="el-GR" altLang="el-GR" sz="2400" b="1" dirty="0" err="1" smtClean="0">
                <a:solidFill>
                  <a:srgbClr val="002060"/>
                </a:solidFill>
              </a:rPr>
              <a:t>groundwater</a:t>
            </a:r>
            <a:r>
              <a:rPr lang="el-GR" altLang="el-GR" sz="2400" b="1" dirty="0" smtClean="0">
                <a:solidFill>
                  <a:srgbClr val="002060"/>
                </a:solidFill>
              </a:rPr>
              <a:t> </a:t>
            </a:r>
            <a:r>
              <a:rPr lang="el-GR" altLang="el-GR" sz="2400" b="1" dirty="0" err="1" smtClean="0">
                <a:solidFill>
                  <a:srgbClr val="002060"/>
                </a:solidFill>
              </a:rPr>
              <a:t>are</a:t>
            </a:r>
            <a:r>
              <a:rPr lang="el-GR" altLang="el-GR" sz="2400" b="1" dirty="0" smtClean="0">
                <a:solidFill>
                  <a:srgbClr val="002060"/>
                </a:solidFill>
              </a:rPr>
              <a:t>: </a:t>
            </a:r>
          </a:p>
        </p:txBody>
      </p:sp>
      <p:sp>
        <p:nvSpPr>
          <p:cNvPr id="10243" name="Rectangle 3"/>
          <p:cNvSpPr>
            <a:spLocks noGrp="1" noChangeArrowheads="1"/>
          </p:cNvSpPr>
          <p:nvPr>
            <p:ph type="body" idx="1"/>
          </p:nvPr>
        </p:nvSpPr>
        <p:spPr>
          <a:xfrm>
            <a:off x="539552" y="1988840"/>
            <a:ext cx="8229600" cy="1656184"/>
          </a:xfrm>
        </p:spPr>
        <p:txBody>
          <a:bodyPr>
            <a:noAutofit/>
          </a:bodyPr>
          <a:lstStyle/>
          <a:p>
            <a:pPr marL="609600" indent="-609600" algn="just" eaLnBrk="1" hangingPunct="1">
              <a:defRPr/>
            </a:pPr>
            <a:r>
              <a:rPr lang="en-GB" sz="2400" b="1" dirty="0" err="1" smtClean="0">
                <a:solidFill>
                  <a:srgbClr val="002060"/>
                </a:solidFill>
              </a:rPr>
              <a:t>Dirichlet</a:t>
            </a:r>
            <a:r>
              <a:rPr lang="el-GR" sz="2400" b="1" dirty="0" smtClean="0">
                <a:solidFill>
                  <a:srgbClr val="002060"/>
                </a:solidFill>
              </a:rPr>
              <a:t> </a:t>
            </a:r>
            <a:r>
              <a:rPr lang="el-GR" sz="2400" b="1" dirty="0" err="1" smtClean="0">
                <a:solidFill>
                  <a:srgbClr val="002060"/>
                </a:solidFill>
              </a:rPr>
              <a:t>condition</a:t>
            </a:r>
            <a:r>
              <a:rPr lang="el-GR" sz="2400" b="1" dirty="0" smtClean="0">
                <a:solidFill>
                  <a:srgbClr val="002060"/>
                </a:solidFill>
              </a:rPr>
              <a:t>. </a:t>
            </a:r>
            <a:r>
              <a:rPr lang="el-GR" sz="2400" b="1" dirty="0" err="1" smtClean="0">
                <a:solidFill>
                  <a:srgbClr val="002060"/>
                </a:solidFill>
              </a:rPr>
              <a:t>This</a:t>
            </a:r>
            <a:r>
              <a:rPr lang="el-GR" sz="2400" b="1" dirty="0" smtClean="0">
                <a:solidFill>
                  <a:srgbClr val="002060"/>
                </a:solidFill>
              </a:rPr>
              <a:t> </a:t>
            </a:r>
            <a:r>
              <a:rPr lang="el-GR" sz="2400" b="1" dirty="0" err="1" smtClean="0">
                <a:solidFill>
                  <a:srgbClr val="002060"/>
                </a:solidFill>
              </a:rPr>
              <a:t>kind</a:t>
            </a:r>
            <a:r>
              <a:rPr lang="el-GR" sz="2400" b="1" dirty="0" smtClean="0">
                <a:solidFill>
                  <a:srgbClr val="002060"/>
                </a:solidFill>
              </a:rPr>
              <a:t> </a:t>
            </a:r>
            <a:r>
              <a:rPr lang="el-GR" sz="2400" b="1" dirty="0" err="1" smtClean="0">
                <a:solidFill>
                  <a:srgbClr val="002060"/>
                </a:solidFill>
              </a:rPr>
              <a:t>of</a:t>
            </a:r>
            <a:r>
              <a:rPr lang="el-GR" sz="2400" b="1" dirty="0" smtClean="0">
                <a:solidFill>
                  <a:srgbClr val="002060"/>
                </a:solidFill>
              </a:rPr>
              <a:t> </a:t>
            </a:r>
            <a:r>
              <a:rPr lang="el-GR" sz="2400" b="1" dirty="0" err="1" smtClean="0">
                <a:solidFill>
                  <a:srgbClr val="002060"/>
                </a:solidFill>
              </a:rPr>
              <a:t>boundary</a:t>
            </a:r>
            <a:r>
              <a:rPr lang="el-GR" sz="2400" b="1" dirty="0" smtClean="0">
                <a:solidFill>
                  <a:srgbClr val="002060"/>
                </a:solidFill>
              </a:rPr>
              <a:t> </a:t>
            </a:r>
            <a:r>
              <a:rPr lang="el-GR" sz="2400" b="1" dirty="0" err="1" smtClean="0">
                <a:solidFill>
                  <a:srgbClr val="002060"/>
                </a:solidFill>
              </a:rPr>
              <a:t>condition</a:t>
            </a:r>
            <a:r>
              <a:rPr lang="el-GR" sz="2400" b="1" dirty="0" smtClean="0">
                <a:solidFill>
                  <a:srgbClr val="002060"/>
                </a:solidFill>
              </a:rPr>
              <a:t> </a:t>
            </a:r>
            <a:r>
              <a:rPr lang="el-GR" sz="2400" b="1" dirty="0" err="1" smtClean="0">
                <a:solidFill>
                  <a:srgbClr val="002060"/>
                </a:solidFill>
              </a:rPr>
              <a:t>appears</a:t>
            </a:r>
            <a:r>
              <a:rPr lang="el-GR" sz="2400" b="1" dirty="0" smtClean="0">
                <a:solidFill>
                  <a:srgbClr val="002060"/>
                </a:solidFill>
              </a:rPr>
              <a:t> </a:t>
            </a:r>
            <a:r>
              <a:rPr lang="el-GR" sz="2400" b="1" dirty="0" err="1" smtClean="0">
                <a:solidFill>
                  <a:srgbClr val="002060"/>
                </a:solidFill>
              </a:rPr>
              <a:t>when</a:t>
            </a:r>
            <a:r>
              <a:rPr lang="el-GR" sz="2400" b="1" dirty="0" smtClean="0">
                <a:solidFill>
                  <a:srgbClr val="002060"/>
                </a:solidFill>
              </a:rPr>
              <a:t> </a:t>
            </a:r>
            <a:r>
              <a:rPr lang="el-GR" sz="2400" b="1" dirty="0" err="1" smtClean="0">
                <a:solidFill>
                  <a:srgbClr val="002060"/>
                </a:solidFill>
              </a:rPr>
              <a:t>we</a:t>
            </a:r>
            <a:r>
              <a:rPr lang="el-GR" sz="2400" b="1" dirty="0" smtClean="0">
                <a:solidFill>
                  <a:srgbClr val="002060"/>
                </a:solidFill>
              </a:rPr>
              <a:t> </a:t>
            </a:r>
            <a:r>
              <a:rPr lang="el-GR" sz="2400" b="1" dirty="0" err="1" smtClean="0">
                <a:solidFill>
                  <a:srgbClr val="002060"/>
                </a:solidFill>
              </a:rPr>
              <a:t>have</a:t>
            </a:r>
            <a:r>
              <a:rPr lang="el-GR" sz="2400" b="1" dirty="0" smtClean="0">
                <a:solidFill>
                  <a:srgbClr val="002060"/>
                </a:solidFill>
              </a:rPr>
              <a:t> </a:t>
            </a:r>
            <a:r>
              <a:rPr lang="el-GR" sz="2400" b="1" dirty="0" err="1" smtClean="0">
                <a:solidFill>
                  <a:srgbClr val="002060"/>
                </a:solidFill>
              </a:rPr>
              <a:t>constant</a:t>
            </a:r>
            <a:r>
              <a:rPr lang="el-GR" sz="2400" b="1" dirty="0" smtClean="0">
                <a:solidFill>
                  <a:srgbClr val="002060"/>
                </a:solidFill>
              </a:rPr>
              <a:t> </a:t>
            </a:r>
            <a:r>
              <a:rPr lang="el-GR" sz="2400" b="1" dirty="0" err="1" smtClean="0">
                <a:solidFill>
                  <a:srgbClr val="002060"/>
                </a:solidFill>
              </a:rPr>
              <a:t>head</a:t>
            </a:r>
            <a:r>
              <a:rPr lang="el-GR" sz="2400" b="1" dirty="0" smtClean="0">
                <a:solidFill>
                  <a:srgbClr val="002060"/>
                </a:solidFill>
              </a:rPr>
              <a:t> (</a:t>
            </a:r>
            <a:r>
              <a:rPr lang="el-GR" sz="2400" b="1" dirty="0" err="1" smtClean="0">
                <a:solidFill>
                  <a:srgbClr val="002060"/>
                </a:solidFill>
              </a:rPr>
              <a:t>e.g</a:t>
            </a:r>
            <a:r>
              <a:rPr lang="el-GR" sz="2400" b="1" dirty="0" smtClean="0">
                <a:solidFill>
                  <a:srgbClr val="002060"/>
                </a:solidFill>
              </a:rPr>
              <a:t>. </a:t>
            </a:r>
            <a:r>
              <a:rPr lang="en-US" sz="2400" b="1" dirty="0" smtClean="0">
                <a:solidFill>
                  <a:srgbClr val="002060"/>
                </a:solidFill>
              </a:rPr>
              <a:t>L</a:t>
            </a:r>
            <a:r>
              <a:rPr lang="el-GR" sz="2400" b="1" dirty="0" err="1" smtClean="0">
                <a:solidFill>
                  <a:srgbClr val="002060"/>
                </a:solidFill>
              </a:rPr>
              <a:t>ake</a:t>
            </a:r>
            <a:r>
              <a:rPr lang="el-GR" sz="2400" b="1" dirty="0" smtClean="0">
                <a:solidFill>
                  <a:srgbClr val="002060"/>
                </a:solidFill>
              </a:rPr>
              <a:t> </a:t>
            </a:r>
            <a:r>
              <a:rPr lang="el-GR" sz="2400" b="1" dirty="0" err="1" smtClean="0">
                <a:solidFill>
                  <a:srgbClr val="002060"/>
                </a:solidFill>
              </a:rPr>
              <a:t>or</a:t>
            </a:r>
            <a:r>
              <a:rPr lang="el-GR" sz="2400" b="1" dirty="0" smtClean="0">
                <a:solidFill>
                  <a:srgbClr val="002060"/>
                </a:solidFill>
              </a:rPr>
              <a:t> </a:t>
            </a:r>
            <a:r>
              <a:rPr lang="el-GR" sz="2400" b="1" dirty="0" err="1" smtClean="0">
                <a:solidFill>
                  <a:srgbClr val="002060"/>
                </a:solidFill>
              </a:rPr>
              <a:t>sea</a:t>
            </a:r>
            <a:r>
              <a:rPr lang="el-GR" sz="2400" b="1" dirty="0" smtClean="0">
                <a:solidFill>
                  <a:srgbClr val="002060"/>
                </a:solidFill>
              </a:rPr>
              <a:t>)</a:t>
            </a:r>
          </a:p>
          <a:p>
            <a:pPr marL="609600" indent="-609600" algn="just" eaLnBrk="1" hangingPunct="1">
              <a:defRPr/>
            </a:pPr>
            <a:r>
              <a:rPr lang="el-GR" sz="2400" b="1" dirty="0" err="1" smtClean="0">
                <a:solidFill>
                  <a:srgbClr val="002060"/>
                </a:solidFill>
              </a:rPr>
              <a:t>Neuman</a:t>
            </a:r>
            <a:r>
              <a:rPr lang="el-GR" sz="2400" b="1" dirty="0" smtClean="0">
                <a:solidFill>
                  <a:srgbClr val="002060"/>
                </a:solidFill>
              </a:rPr>
              <a:t> </a:t>
            </a:r>
            <a:r>
              <a:rPr lang="el-GR" sz="2400" b="1" dirty="0" err="1" smtClean="0">
                <a:solidFill>
                  <a:srgbClr val="002060"/>
                </a:solidFill>
              </a:rPr>
              <a:t>condition</a:t>
            </a:r>
            <a:r>
              <a:rPr lang="el-GR" sz="2400" b="1" dirty="0" smtClean="0">
                <a:solidFill>
                  <a:srgbClr val="002060"/>
                </a:solidFill>
              </a:rPr>
              <a:t> (</a:t>
            </a:r>
            <a:r>
              <a:rPr lang="el-GR" sz="2400" b="1" dirty="0" err="1" smtClean="0">
                <a:solidFill>
                  <a:srgbClr val="002060"/>
                </a:solidFill>
              </a:rPr>
              <a:t>or</a:t>
            </a:r>
            <a:r>
              <a:rPr lang="el-GR" sz="2400" b="1" dirty="0" smtClean="0">
                <a:solidFill>
                  <a:srgbClr val="002060"/>
                </a:solidFill>
              </a:rPr>
              <a:t> </a:t>
            </a:r>
            <a:r>
              <a:rPr lang="el-GR" sz="2400" b="1" dirty="0" err="1" smtClean="0">
                <a:solidFill>
                  <a:srgbClr val="002060"/>
                </a:solidFill>
              </a:rPr>
              <a:t>condition</a:t>
            </a:r>
            <a:r>
              <a:rPr lang="el-GR" sz="2400" b="1" dirty="0" smtClean="0">
                <a:solidFill>
                  <a:srgbClr val="002060"/>
                </a:solidFill>
              </a:rPr>
              <a:t> of </a:t>
            </a:r>
            <a:r>
              <a:rPr lang="el-GR" sz="2400" b="1" dirty="0" err="1" smtClean="0">
                <a:solidFill>
                  <a:srgbClr val="002060"/>
                </a:solidFill>
              </a:rPr>
              <a:t>steady</a:t>
            </a:r>
            <a:r>
              <a:rPr lang="el-GR" sz="2400" b="1" dirty="0" smtClean="0">
                <a:solidFill>
                  <a:srgbClr val="002060"/>
                </a:solidFill>
              </a:rPr>
              <a:t> </a:t>
            </a:r>
            <a:r>
              <a:rPr lang="el-GR" sz="2400" b="1" dirty="0" err="1" smtClean="0">
                <a:solidFill>
                  <a:srgbClr val="002060"/>
                </a:solidFill>
              </a:rPr>
              <a:t>flow</a:t>
            </a:r>
            <a:r>
              <a:rPr lang="el-GR" sz="2400" b="1" dirty="0" smtClean="0">
                <a:solidFill>
                  <a:srgbClr val="002060"/>
                </a:solidFill>
              </a:rPr>
              <a:t>)</a:t>
            </a:r>
          </a:p>
          <a:p>
            <a:pPr marL="609600" indent="-609600" algn="just" eaLnBrk="1" hangingPunct="1">
              <a:defRPr/>
            </a:pPr>
            <a:r>
              <a:rPr lang="en-US" sz="2400" b="1" dirty="0" smtClean="0">
                <a:solidFill>
                  <a:srgbClr val="002060"/>
                </a:solidFill>
              </a:rPr>
              <a:t>Cauchy </a:t>
            </a:r>
            <a:r>
              <a:rPr lang="el-GR" sz="2400" b="1" dirty="0" err="1" smtClean="0">
                <a:solidFill>
                  <a:srgbClr val="002060"/>
                </a:solidFill>
              </a:rPr>
              <a:t>condition</a:t>
            </a:r>
            <a:r>
              <a:rPr lang="el-GR" sz="2400" b="1" dirty="0" smtClean="0">
                <a:solidFill>
                  <a:srgbClr val="002060"/>
                </a:solidFill>
              </a:rPr>
              <a:t>. The </a:t>
            </a:r>
            <a:r>
              <a:rPr lang="el-GR" sz="2400" b="1" dirty="0" err="1" smtClean="0">
                <a:solidFill>
                  <a:srgbClr val="002060"/>
                </a:solidFill>
              </a:rPr>
              <a:t>flow</a:t>
            </a:r>
            <a:r>
              <a:rPr lang="el-GR" sz="2400" b="1" dirty="0" smtClean="0">
                <a:solidFill>
                  <a:srgbClr val="002060"/>
                </a:solidFill>
              </a:rPr>
              <a:t> </a:t>
            </a:r>
            <a:r>
              <a:rPr lang="el-GR" sz="2400" b="1" dirty="0" err="1" smtClean="0">
                <a:solidFill>
                  <a:srgbClr val="002060"/>
                </a:solidFill>
              </a:rPr>
              <a:t>rate</a:t>
            </a:r>
            <a:r>
              <a:rPr lang="el-GR" sz="2400" b="1" dirty="0" smtClean="0">
                <a:solidFill>
                  <a:srgbClr val="002060"/>
                </a:solidFill>
              </a:rPr>
              <a:t> </a:t>
            </a:r>
            <a:r>
              <a:rPr lang="el-GR" sz="2400" b="1" dirty="0" err="1" smtClean="0">
                <a:solidFill>
                  <a:srgbClr val="002060"/>
                </a:solidFill>
              </a:rPr>
              <a:t>depends</a:t>
            </a:r>
            <a:r>
              <a:rPr lang="el-GR" sz="2400" b="1" dirty="0" smtClean="0">
                <a:solidFill>
                  <a:srgbClr val="002060"/>
                </a:solidFill>
              </a:rPr>
              <a:t> </a:t>
            </a:r>
            <a:r>
              <a:rPr lang="el-GR" sz="2400" b="1" dirty="0" err="1" smtClean="0">
                <a:solidFill>
                  <a:srgbClr val="002060"/>
                </a:solidFill>
              </a:rPr>
              <a:t>on</a:t>
            </a:r>
            <a:r>
              <a:rPr lang="el-GR" sz="2400" b="1" dirty="0" smtClean="0">
                <a:solidFill>
                  <a:srgbClr val="002060"/>
                </a:solidFill>
              </a:rPr>
              <a:t> the </a:t>
            </a:r>
            <a:r>
              <a:rPr lang="el-GR" sz="2400" b="1" dirty="0" err="1" smtClean="0">
                <a:solidFill>
                  <a:srgbClr val="002060"/>
                </a:solidFill>
              </a:rPr>
              <a:t>head</a:t>
            </a:r>
            <a:endParaRPr lang="el-GR" sz="2400" b="1" dirty="0" smtClean="0">
              <a:solidFill>
                <a:srgbClr val="002060"/>
              </a:solidFill>
            </a:endParaRPr>
          </a:p>
        </p:txBody>
      </p:sp>
      <p:sp>
        <p:nvSpPr>
          <p:cNvPr id="4" name="TextBox 3"/>
          <p:cNvSpPr txBox="1"/>
          <p:nvPr/>
        </p:nvSpPr>
        <p:spPr>
          <a:xfrm>
            <a:off x="2771800" y="188640"/>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1452304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67544" y="620688"/>
            <a:ext cx="8229600" cy="2015505"/>
          </a:xfrm>
        </p:spPr>
        <p:txBody>
          <a:bodyPr>
            <a:normAutofit fontScale="77500" lnSpcReduction="20000"/>
          </a:bodyPr>
          <a:lstStyle/>
          <a:p>
            <a:pPr algn="ctr" eaLnBrk="1" hangingPunct="1">
              <a:buFontTx/>
              <a:buNone/>
            </a:pPr>
            <a:r>
              <a:rPr lang="en-US" altLang="el-GR" sz="2800" b="1" dirty="0" smtClean="0">
                <a:solidFill>
                  <a:srgbClr val="002060"/>
                </a:solidFill>
              </a:rPr>
              <a:t>Groundwater flow mathematical models, take place in two stages</a:t>
            </a:r>
            <a:r>
              <a:rPr lang="el-GR" altLang="el-GR" sz="2800" b="1" dirty="0" smtClean="0">
                <a:solidFill>
                  <a:srgbClr val="002060"/>
                </a:solidFill>
              </a:rPr>
              <a:t>:</a:t>
            </a:r>
          </a:p>
          <a:p>
            <a:pPr algn="ctr" eaLnBrk="1" hangingPunct="1">
              <a:buFontTx/>
              <a:buNone/>
            </a:pPr>
            <a:endParaRPr lang="el-GR" altLang="el-GR" dirty="0" smtClean="0">
              <a:solidFill>
                <a:srgbClr val="540C27"/>
              </a:solidFill>
            </a:endParaRPr>
          </a:p>
          <a:p>
            <a:pPr eaLnBrk="1" hangingPunct="1"/>
            <a:r>
              <a:rPr lang="en-US" altLang="el-GR" sz="3100" b="1" dirty="0" smtClean="0">
                <a:solidFill>
                  <a:srgbClr val="002060"/>
                </a:solidFill>
              </a:rPr>
              <a:t>Steady state</a:t>
            </a:r>
            <a:r>
              <a:rPr lang="el-GR" altLang="el-GR" sz="3100" b="1" dirty="0" smtClean="0">
                <a:solidFill>
                  <a:srgbClr val="002060"/>
                </a:solidFill>
              </a:rPr>
              <a:t> (</a:t>
            </a:r>
            <a:r>
              <a:rPr lang="el-GR" altLang="el-GR" sz="3100" b="1" dirty="0" err="1" smtClean="0">
                <a:solidFill>
                  <a:srgbClr val="002060"/>
                </a:solidFill>
              </a:rPr>
              <a:t>does</a:t>
            </a:r>
            <a:r>
              <a:rPr lang="el-GR" altLang="el-GR" sz="3100" b="1" dirty="0" smtClean="0">
                <a:solidFill>
                  <a:srgbClr val="002060"/>
                </a:solidFill>
              </a:rPr>
              <a:t> </a:t>
            </a:r>
            <a:r>
              <a:rPr lang="el-GR" altLang="el-GR" sz="3100" b="1" dirty="0" err="1" smtClean="0">
                <a:solidFill>
                  <a:srgbClr val="002060"/>
                </a:solidFill>
              </a:rPr>
              <a:t>not</a:t>
            </a:r>
            <a:r>
              <a:rPr lang="el-GR" altLang="el-GR" sz="3100" b="1" dirty="0" smtClean="0">
                <a:solidFill>
                  <a:srgbClr val="002060"/>
                </a:solidFill>
              </a:rPr>
              <a:t> </a:t>
            </a:r>
            <a:r>
              <a:rPr lang="el-GR" altLang="el-GR" sz="3100" b="1" dirty="0" err="1" smtClean="0">
                <a:solidFill>
                  <a:srgbClr val="002060"/>
                </a:solidFill>
              </a:rPr>
              <a:t>take</a:t>
            </a:r>
            <a:r>
              <a:rPr lang="el-GR" altLang="el-GR" sz="3100" b="1" dirty="0" smtClean="0">
                <a:solidFill>
                  <a:srgbClr val="002060"/>
                </a:solidFill>
              </a:rPr>
              <a:t> </a:t>
            </a:r>
            <a:r>
              <a:rPr lang="el-GR" altLang="el-GR" sz="3100" b="1" dirty="0" err="1" smtClean="0">
                <a:solidFill>
                  <a:srgbClr val="002060"/>
                </a:solidFill>
              </a:rPr>
              <a:t>into</a:t>
            </a:r>
            <a:r>
              <a:rPr lang="el-GR" altLang="el-GR" sz="3100" b="1" dirty="0" smtClean="0">
                <a:solidFill>
                  <a:srgbClr val="002060"/>
                </a:solidFill>
              </a:rPr>
              <a:t> </a:t>
            </a:r>
            <a:r>
              <a:rPr lang="el-GR" altLang="el-GR" sz="3100" b="1" dirty="0" err="1" smtClean="0">
                <a:solidFill>
                  <a:srgbClr val="002060"/>
                </a:solidFill>
              </a:rPr>
              <a:t>account</a:t>
            </a:r>
            <a:r>
              <a:rPr lang="el-GR" altLang="el-GR" sz="3100" b="1" dirty="0" smtClean="0">
                <a:solidFill>
                  <a:srgbClr val="002060"/>
                </a:solidFill>
              </a:rPr>
              <a:t> </a:t>
            </a:r>
            <a:r>
              <a:rPr lang="el-GR" altLang="el-GR" sz="3100" b="1" dirty="0" err="1" smtClean="0">
                <a:solidFill>
                  <a:srgbClr val="002060"/>
                </a:solidFill>
              </a:rPr>
              <a:t>time</a:t>
            </a:r>
            <a:r>
              <a:rPr lang="el-GR" altLang="el-GR" sz="3100" b="1" dirty="0" smtClean="0">
                <a:solidFill>
                  <a:srgbClr val="002060"/>
                </a:solidFill>
              </a:rPr>
              <a:t>)</a:t>
            </a:r>
          </a:p>
          <a:p>
            <a:pPr eaLnBrk="1" hangingPunct="1"/>
            <a:endParaRPr lang="el-GR" altLang="el-GR" sz="3100" b="1" dirty="0" smtClean="0">
              <a:solidFill>
                <a:srgbClr val="002060"/>
              </a:solidFill>
            </a:endParaRPr>
          </a:p>
          <a:p>
            <a:pPr eaLnBrk="1" hangingPunct="1"/>
            <a:r>
              <a:rPr lang="el-GR" altLang="el-GR" sz="3100" b="1" dirty="0" smtClean="0">
                <a:solidFill>
                  <a:srgbClr val="002060"/>
                </a:solidFill>
              </a:rPr>
              <a:t>T</a:t>
            </a:r>
            <a:r>
              <a:rPr lang="en-US" altLang="el-GR" sz="3100" b="1" dirty="0" err="1" smtClean="0">
                <a:solidFill>
                  <a:srgbClr val="002060"/>
                </a:solidFill>
              </a:rPr>
              <a:t>ransient</a:t>
            </a:r>
            <a:r>
              <a:rPr lang="en-US" altLang="el-GR" sz="3100" b="1" dirty="0" smtClean="0">
                <a:solidFill>
                  <a:srgbClr val="002060"/>
                </a:solidFill>
              </a:rPr>
              <a:t> case</a:t>
            </a:r>
            <a:endParaRPr lang="el-GR" altLang="el-GR" sz="3100" b="1" dirty="0" smtClean="0">
              <a:solidFill>
                <a:srgbClr val="002060"/>
              </a:solidFill>
            </a:endParaRPr>
          </a:p>
        </p:txBody>
      </p:sp>
    </p:spTree>
    <p:extLst>
      <p:ext uri="{BB962C8B-B14F-4D97-AF65-F5344CB8AC3E}">
        <p14:creationId xmlns:p14="http://schemas.microsoft.com/office/powerpoint/2010/main" val="21499142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61938" y="1341438"/>
            <a:ext cx="8713787" cy="3477875"/>
          </a:xfrm>
          <a:prstGeom prst="rect">
            <a:avLst/>
          </a:prstGeom>
        </p:spPr>
        <p:txBody>
          <a:bodyPr>
            <a:spAutoFit/>
          </a:bodyPr>
          <a:lstStyle/>
          <a:p>
            <a:pPr algn="just">
              <a:defRPr/>
            </a:pPr>
            <a:r>
              <a:rPr lang="el-GR" sz="2000" b="1" dirty="0" err="1">
                <a:solidFill>
                  <a:srgbClr val="002060"/>
                </a:solidFill>
              </a:rPr>
              <a:t>Cell</a:t>
            </a:r>
            <a:r>
              <a:rPr lang="el-GR" sz="2000" b="1" dirty="0">
                <a:solidFill>
                  <a:srgbClr val="002060"/>
                </a:solidFill>
              </a:rPr>
              <a:t> </a:t>
            </a:r>
            <a:r>
              <a:rPr lang="el-GR" sz="2000" b="1" dirty="0" err="1">
                <a:solidFill>
                  <a:srgbClr val="002060"/>
                </a:solidFill>
              </a:rPr>
              <a:t>types</a:t>
            </a:r>
            <a:r>
              <a:rPr lang="el-GR" sz="2000" b="1" dirty="0">
                <a:solidFill>
                  <a:srgbClr val="002060"/>
                </a:solidFill>
              </a:rPr>
              <a:t> </a:t>
            </a:r>
            <a:r>
              <a:rPr lang="el-GR" sz="2000" b="1" dirty="0" err="1">
                <a:solidFill>
                  <a:srgbClr val="002060"/>
                </a:solidFill>
              </a:rPr>
              <a:t>according</a:t>
            </a:r>
            <a:r>
              <a:rPr lang="el-GR" sz="2000" b="1" dirty="0">
                <a:solidFill>
                  <a:srgbClr val="002060"/>
                </a:solidFill>
              </a:rPr>
              <a:t> </a:t>
            </a:r>
            <a:r>
              <a:rPr lang="el-GR" sz="2000" b="1" dirty="0" err="1">
                <a:solidFill>
                  <a:srgbClr val="002060"/>
                </a:solidFill>
              </a:rPr>
              <a:t>to</a:t>
            </a:r>
            <a:r>
              <a:rPr lang="el-GR" sz="2000" b="1" dirty="0">
                <a:solidFill>
                  <a:srgbClr val="002060"/>
                </a:solidFill>
              </a:rPr>
              <a:t> </a:t>
            </a:r>
            <a:r>
              <a:rPr lang="el-GR" sz="2000" b="1" dirty="0" err="1">
                <a:solidFill>
                  <a:srgbClr val="002060"/>
                </a:solidFill>
              </a:rPr>
              <a:t>their</a:t>
            </a:r>
            <a:r>
              <a:rPr lang="el-GR" sz="2000" b="1" dirty="0">
                <a:solidFill>
                  <a:srgbClr val="002060"/>
                </a:solidFill>
              </a:rPr>
              <a:t> </a:t>
            </a:r>
            <a:r>
              <a:rPr lang="el-GR" sz="2000" b="1" dirty="0" err="1">
                <a:solidFill>
                  <a:srgbClr val="002060"/>
                </a:solidFill>
              </a:rPr>
              <a:t>prevailing</a:t>
            </a:r>
            <a:r>
              <a:rPr lang="el-GR" sz="2000" b="1" dirty="0">
                <a:solidFill>
                  <a:srgbClr val="002060"/>
                </a:solidFill>
              </a:rPr>
              <a:t> </a:t>
            </a:r>
            <a:r>
              <a:rPr lang="el-GR" sz="2000" b="1" dirty="0" err="1">
                <a:solidFill>
                  <a:srgbClr val="002060"/>
                </a:solidFill>
              </a:rPr>
              <a:t>properties</a:t>
            </a:r>
            <a:r>
              <a:rPr lang="el-GR" sz="2000" b="1" dirty="0">
                <a:solidFill>
                  <a:srgbClr val="002060"/>
                </a:solidFill>
              </a:rPr>
              <a:t> </a:t>
            </a:r>
            <a:r>
              <a:rPr lang="el-GR" sz="2000" b="1" dirty="0" err="1">
                <a:solidFill>
                  <a:srgbClr val="002060"/>
                </a:solidFill>
              </a:rPr>
              <a:t>that</a:t>
            </a:r>
            <a:r>
              <a:rPr lang="el-GR" sz="2000" b="1" dirty="0">
                <a:solidFill>
                  <a:srgbClr val="002060"/>
                </a:solidFill>
              </a:rPr>
              <a:t> MODFLOW </a:t>
            </a:r>
            <a:r>
              <a:rPr lang="el-GR" sz="2000" b="1" dirty="0" err="1">
                <a:solidFill>
                  <a:srgbClr val="002060"/>
                </a:solidFill>
              </a:rPr>
              <a:t>code</a:t>
            </a:r>
            <a:r>
              <a:rPr lang="el-GR" sz="2000" b="1" dirty="0">
                <a:solidFill>
                  <a:srgbClr val="002060"/>
                </a:solidFill>
              </a:rPr>
              <a:t> </a:t>
            </a:r>
            <a:r>
              <a:rPr lang="el-GR" sz="2000" b="1" dirty="0" err="1">
                <a:solidFill>
                  <a:srgbClr val="002060"/>
                </a:solidFill>
              </a:rPr>
              <a:t>uses</a:t>
            </a:r>
            <a:r>
              <a:rPr lang="el-GR" sz="2000" b="1" dirty="0">
                <a:solidFill>
                  <a:srgbClr val="002060"/>
                </a:solidFill>
              </a:rPr>
              <a:t>:</a:t>
            </a:r>
          </a:p>
          <a:p>
            <a:pPr algn="just">
              <a:defRPr/>
            </a:pPr>
            <a:endParaRPr lang="el-GR" sz="2000" b="1" dirty="0">
              <a:solidFill>
                <a:srgbClr val="002060"/>
              </a:solidFill>
            </a:endParaRPr>
          </a:p>
          <a:p>
            <a:pPr algn="just">
              <a:defRPr/>
            </a:pPr>
            <a:r>
              <a:rPr lang="el-GR" sz="2000" b="1" dirty="0">
                <a:solidFill>
                  <a:srgbClr val="002060"/>
                </a:solidFill>
              </a:rPr>
              <a:t>-C</a:t>
            </a:r>
            <a:r>
              <a:rPr lang="en-US" sz="2000" b="1" dirty="0" err="1">
                <a:solidFill>
                  <a:srgbClr val="002060"/>
                </a:solidFill>
              </a:rPr>
              <a:t>onstant</a:t>
            </a:r>
            <a:r>
              <a:rPr lang="el-GR" sz="2000" b="1" dirty="0">
                <a:solidFill>
                  <a:srgbClr val="002060"/>
                </a:solidFill>
              </a:rPr>
              <a:t>-</a:t>
            </a:r>
            <a:r>
              <a:rPr lang="en-US" sz="2000" b="1" dirty="0">
                <a:solidFill>
                  <a:srgbClr val="002060"/>
                </a:solidFill>
              </a:rPr>
              <a:t>head</a:t>
            </a:r>
            <a:r>
              <a:rPr lang="el-GR" sz="2000" b="1" dirty="0">
                <a:solidFill>
                  <a:srgbClr val="002060"/>
                </a:solidFill>
              </a:rPr>
              <a:t>, </a:t>
            </a:r>
            <a:r>
              <a:rPr lang="el-GR" sz="2000" b="1" dirty="0" err="1">
                <a:solidFill>
                  <a:srgbClr val="002060"/>
                </a:solidFill>
              </a:rPr>
              <a:t>where</a:t>
            </a:r>
            <a:r>
              <a:rPr lang="el-GR" sz="2000" b="1" dirty="0">
                <a:solidFill>
                  <a:srgbClr val="002060"/>
                </a:solidFill>
              </a:rPr>
              <a:t> the water level </a:t>
            </a:r>
            <a:r>
              <a:rPr lang="el-GR" sz="2000" b="1" dirty="0" err="1">
                <a:solidFill>
                  <a:srgbClr val="002060"/>
                </a:solidFill>
              </a:rPr>
              <a:t>is</a:t>
            </a:r>
            <a:r>
              <a:rPr lang="el-GR" sz="2000" b="1" dirty="0">
                <a:solidFill>
                  <a:srgbClr val="002060"/>
                </a:solidFill>
              </a:rPr>
              <a:t> </a:t>
            </a:r>
            <a:r>
              <a:rPr lang="el-GR" sz="2000" b="1" dirty="0" err="1">
                <a:solidFill>
                  <a:srgbClr val="002060"/>
                </a:solidFill>
              </a:rPr>
              <a:t>determined</a:t>
            </a:r>
            <a:r>
              <a:rPr lang="el-GR" sz="2000" b="1" dirty="0">
                <a:solidFill>
                  <a:srgbClr val="002060"/>
                </a:solidFill>
              </a:rPr>
              <a:t> in </a:t>
            </a:r>
            <a:r>
              <a:rPr lang="el-GR" sz="2000" b="1" dirty="0" err="1">
                <a:solidFill>
                  <a:srgbClr val="002060"/>
                </a:solidFill>
              </a:rPr>
              <a:t>advance</a:t>
            </a:r>
            <a:r>
              <a:rPr lang="el-GR" sz="2000" b="1" dirty="0">
                <a:solidFill>
                  <a:srgbClr val="002060"/>
                </a:solidFill>
              </a:rPr>
              <a:t> </a:t>
            </a:r>
            <a:r>
              <a:rPr lang="el-GR" sz="2000" b="1" dirty="0" err="1">
                <a:solidFill>
                  <a:srgbClr val="002060"/>
                </a:solidFill>
              </a:rPr>
              <a:t>and</a:t>
            </a:r>
            <a:r>
              <a:rPr lang="el-GR" sz="2000" b="1" dirty="0">
                <a:solidFill>
                  <a:srgbClr val="002060"/>
                </a:solidFill>
              </a:rPr>
              <a:t> </a:t>
            </a:r>
            <a:r>
              <a:rPr lang="el-GR" sz="2000" b="1" dirty="0" err="1">
                <a:solidFill>
                  <a:srgbClr val="002060"/>
                </a:solidFill>
              </a:rPr>
              <a:t>keeps</a:t>
            </a:r>
            <a:r>
              <a:rPr lang="el-GR" sz="2000" b="1" dirty="0">
                <a:solidFill>
                  <a:srgbClr val="002060"/>
                </a:solidFill>
              </a:rPr>
              <a:t> </a:t>
            </a:r>
            <a:r>
              <a:rPr lang="el-GR" sz="2000" b="1" dirty="0" err="1">
                <a:solidFill>
                  <a:srgbClr val="002060"/>
                </a:solidFill>
              </a:rPr>
              <a:t>this</a:t>
            </a:r>
            <a:r>
              <a:rPr lang="el-GR" sz="2000" b="1" dirty="0">
                <a:solidFill>
                  <a:srgbClr val="002060"/>
                </a:solidFill>
              </a:rPr>
              <a:t> </a:t>
            </a:r>
            <a:r>
              <a:rPr lang="el-GR" sz="2000" b="1" dirty="0" err="1">
                <a:solidFill>
                  <a:srgbClr val="002060"/>
                </a:solidFill>
              </a:rPr>
              <a:t>value</a:t>
            </a:r>
            <a:r>
              <a:rPr lang="el-GR" sz="2000" b="1" dirty="0">
                <a:solidFill>
                  <a:srgbClr val="002060"/>
                </a:solidFill>
              </a:rPr>
              <a:t> </a:t>
            </a:r>
            <a:r>
              <a:rPr lang="el-GR" sz="2000" b="1" dirty="0" err="1">
                <a:solidFill>
                  <a:srgbClr val="002060"/>
                </a:solidFill>
              </a:rPr>
              <a:t>for</a:t>
            </a:r>
            <a:r>
              <a:rPr lang="el-GR" sz="2000" b="1" dirty="0">
                <a:solidFill>
                  <a:srgbClr val="002060"/>
                </a:solidFill>
              </a:rPr>
              <a:t> a  </a:t>
            </a:r>
            <a:r>
              <a:rPr lang="en-US" sz="2000" b="1" dirty="0">
                <a:solidFill>
                  <a:srgbClr val="002060"/>
                </a:solidFill>
              </a:rPr>
              <a:t>stress period</a:t>
            </a:r>
            <a:r>
              <a:rPr lang="el-GR" sz="2000" b="1" dirty="0">
                <a:solidFill>
                  <a:srgbClr val="002060"/>
                </a:solidFill>
              </a:rPr>
              <a:t>, </a:t>
            </a:r>
            <a:r>
              <a:rPr lang="el-GR" sz="2000" b="1" dirty="0" err="1">
                <a:solidFill>
                  <a:srgbClr val="002060"/>
                </a:solidFill>
              </a:rPr>
              <a:t>but</a:t>
            </a:r>
            <a:r>
              <a:rPr lang="el-GR" sz="2000" b="1" dirty="0">
                <a:solidFill>
                  <a:srgbClr val="002060"/>
                </a:solidFill>
              </a:rPr>
              <a:t> the </a:t>
            </a:r>
            <a:r>
              <a:rPr lang="el-GR" sz="2000" b="1" dirty="0" err="1">
                <a:solidFill>
                  <a:srgbClr val="002060"/>
                </a:solidFill>
              </a:rPr>
              <a:t>amount</a:t>
            </a:r>
            <a:r>
              <a:rPr lang="el-GR" sz="2000" b="1" dirty="0">
                <a:solidFill>
                  <a:srgbClr val="002060"/>
                </a:solidFill>
              </a:rPr>
              <a:t> of water </a:t>
            </a:r>
            <a:r>
              <a:rPr lang="el-GR" sz="2000" b="1" dirty="0" err="1">
                <a:solidFill>
                  <a:srgbClr val="002060"/>
                </a:solidFill>
              </a:rPr>
              <a:t>that</a:t>
            </a:r>
            <a:r>
              <a:rPr lang="el-GR" sz="2000" b="1" dirty="0">
                <a:solidFill>
                  <a:srgbClr val="002060"/>
                </a:solidFill>
              </a:rPr>
              <a:t> </a:t>
            </a:r>
            <a:r>
              <a:rPr lang="el-GR" sz="2000" b="1" dirty="0" err="1">
                <a:solidFill>
                  <a:srgbClr val="002060"/>
                </a:solidFill>
              </a:rPr>
              <a:t>enters</a:t>
            </a:r>
            <a:r>
              <a:rPr lang="el-GR" sz="2000" b="1" dirty="0">
                <a:solidFill>
                  <a:srgbClr val="002060"/>
                </a:solidFill>
              </a:rPr>
              <a:t> </a:t>
            </a:r>
            <a:r>
              <a:rPr lang="el-GR" sz="2000" b="1" dirty="0" err="1">
                <a:solidFill>
                  <a:srgbClr val="002060"/>
                </a:solidFill>
              </a:rPr>
              <a:t>or</a:t>
            </a:r>
            <a:r>
              <a:rPr lang="el-GR" sz="2000" b="1" dirty="0">
                <a:solidFill>
                  <a:srgbClr val="002060"/>
                </a:solidFill>
              </a:rPr>
              <a:t> </a:t>
            </a:r>
            <a:r>
              <a:rPr lang="el-GR" sz="2000" b="1" dirty="0" err="1">
                <a:solidFill>
                  <a:srgbClr val="002060"/>
                </a:solidFill>
              </a:rPr>
              <a:t>exit</a:t>
            </a:r>
            <a:r>
              <a:rPr lang="el-GR" sz="2000" b="1" dirty="0">
                <a:solidFill>
                  <a:srgbClr val="002060"/>
                </a:solidFill>
              </a:rPr>
              <a:t> the </a:t>
            </a:r>
            <a:r>
              <a:rPr lang="el-GR" sz="2000" b="1" dirty="0" err="1">
                <a:solidFill>
                  <a:srgbClr val="002060"/>
                </a:solidFill>
              </a:rPr>
              <a:t>cell</a:t>
            </a:r>
            <a:r>
              <a:rPr lang="el-GR" sz="2000" b="1" dirty="0">
                <a:solidFill>
                  <a:srgbClr val="002060"/>
                </a:solidFill>
              </a:rPr>
              <a:t> </a:t>
            </a:r>
            <a:r>
              <a:rPr lang="el-GR" sz="2000" b="1" dirty="0" err="1">
                <a:solidFill>
                  <a:srgbClr val="002060"/>
                </a:solidFill>
              </a:rPr>
              <a:t>varies</a:t>
            </a:r>
            <a:r>
              <a:rPr lang="el-GR" sz="2000" b="1" dirty="0">
                <a:solidFill>
                  <a:srgbClr val="002060"/>
                </a:solidFill>
              </a:rPr>
              <a:t> in </a:t>
            </a:r>
            <a:r>
              <a:rPr lang="el-GR" sz="2000" b="1" dirty="0" err="1">
                <a:solidFill>
                  <a:srgbClr val="002060"/>
                </a:solidFill>
              </a:rPr>
              <a:t>relation</a:t>
            </a:r>
            <a:r>
              <a:rPr lang="el-GR" sz="2000" b="1" dirty="0">
                <a:solidFill>
                  <a:srgbClr val="002060"/>
                </a:solidFill>
              </a:rPr>
              <a:t> </a:t>
            </a:r>
            <a:r>
              <a:rPr lang="el-GR" sz="2000" b="1" dirty="0" err="1">
                <a:solidFill>
                  <a:srgbClr val="002060"/>
                </a:solidFill>
              </a:rPr>
              <a:t>to</a:t>
            </a:r>
            <a:r>
              <a:rPr lang="el-GR" sz="2000" b="1" dirty="0">
                <a:solidFill>
                  <a:srgbClr val="002060"/>
                </a:solidFill>
              </a:rPr>
              <a:t> the </a:t>
            </a:r>
            <a:r>
              <a:rPr lang="el-GR" sz="2000" b="1" dirty="0" err="1">
                <a:solidFill>
                  <a:srgbClr val="002060"/>
                </a:solidFill>
              </a:rPr>
              <a:t>head</a:t>
            </a:r>
            <a:r>
              <a:rPr lang="el-GR" sz="2000" b="1" dirty="0">
                <a:solidFill>
                  <a:srgbClr val="002060"/>
                </a:solidFill>
              </a:rPr>
              <a:t> </a:t>
            </a:r>
            <a:r>
              <a:rPr lang="el-GR" sz="2000" b="1" dirty="0" err="1">
                <a:solidFill>
                  <a:srgbClr val="002060"/>
                </a:solidFill>
              </a:rPr>
              <a:t>changes</a:t>
            </a:r>
            <a:r>
              <a:rPr lang="el-GR" sz="2000" b="1" dirty="0">
                <a:solidFill>
                  <a:srgbClr val="002060"/>
                </a:solidFill>
              </a:rPr>
              <a:t> of the </a:t>
            </a:r>
            <a:r>
              <a:rPr lang="el-GR" sz="2000" b="1" dirty="0" err="1">
                <a:solidFill>
                  <a:srgbClr val="002060"/>
                </a:solidFill>
              </a:rPr>
              <a:t>neighboring</a:t>
            </a:r>
            <a:r>
              <a:rPr lang="el-GR" sz="2000" b="1" dirty="0">
                <a:solidFill>
                  <a:srgbClr val="002060"/>
                </a:solidFill>
              </a:rPr>
              <a:t> </a:t>
            </a:r>
            <a:r>
              <a:rPr lang="el-GR" sz="2000" b="1" dirty="0" err="1">
                <a:solidFill>
                  <a:srgbClr val="002060"/>
                </a:solidFill>
              </a:rPr>
              <a:t>cells</a:t>
            </a:r>
            <a:endParaRPr lang="el-GR" sz="2000" b="1" dirty="0">
              <a:solidFill>
                <a:srgbClr val="002060"/>
              </a:solidFill>
            </a:endParaRPr>
          </a:p>
          <a:p>
            <a:pPr algn="just">
              <a:defRPr/>
            </a:pPr>
            <a:endParaRPr lang="el-GR" sz="2000" b="1" dirty="0">
              <a:solidFill>
                <a:srgbClr val="002060"/>
              </a:solidFill>
            </a:endParaRPr>
          </a:p>
          <a:p>
            <a:pPr algn="just">
              <a:defRPr/>
            </a:pPr>
            <a:r>
              <a:rPr lang="el-GR" sz="2000" b="1" dirty="0">
                <a:solidFill>
                  <a:srgbClr val="002060"/>
                </a:solidFill>
              </a:rPr>
              <a:t>-</a:t>
            </a:r>
            <a:r>
              <a:rPr lang="el-GR" sz="2000" b="1" dirty="0" err="1">
                <a:solidFill>
                  <a:srgbClr val="002060"/>
                </a:solidFill>
              </a:rPr>
              <a:t>Transient</a:t>
            </a:r>
            <a:r>
              <a:rPr lang="el-GR" sz="2000" b="1" dirty="0">
                <a:solidFill>
                  <a:srgbClr val="002060"/>
                </a:solidFill>
              </a:rPr>
              <a:t>-</a:t>
            </a:r>
            <a:r>
              <a:rPr lang="en-US" sz="2000" b="1" dirty="0">
                <a:solidFill>
                  <a:srgbClr val="002060"/>
                </a:solidFill>
              </a:rPr>
              <a:t>head</a:t>
            </a:r>
            <a:r>
              <a:rPr lang="el-GR" sz="2000" b="1" dirty="0">
                <a:solidFill>
                  <a:srgbClr val="002060"/>
                </a:solidFill>
              </a:rPr>
              <a:t>, </a:t>
            </a:r>
            <a:r>
              <a:rPr lang="el-GR" sz="2000" b="1" dirty="0" err="1">
                <a:solidFill>
                  <a:srgbClr val="002060"/>
                </a:solidFill>
              </a:rPr>
              <a:t>where</a:t>
            </a:r>
            <a:r>
              <a:rPr lang="el-GR" sz="2000" b="1" dirty="0">
                <a:solidFill>
                  <a:srgbClr val="002060"/>
                </a:solidFill>
              </a:rPr>
              <a:t> </a:t>
            </a:r>
            <a:r>
              <a:rPr lang="el-GR" sz="2000" b="1" dirty="0" err="1">
                <a:solidFill>
                  <a:srgbClr val="002060"/>
                </a:solidFill>
              </a:rPr>
              <a:t>head</a:t>
            </a:r>
            <a:r>
              <a:rPr lang="el-GR" sz="2000" b="1" dirty="0">
                <a:solidFill>
                  <a:srgbClr val="002060"/>
                </a:solidFill>
              </a:rPr>
              <a:t> </a:t>
            </a:r>
            <a:r>
              <a:rPr lang="el-GR" sz="2000" b="1" dirty="0" err="1">
                <a:solidFill>
                  <a:srgbClr val="002060"/>
                </a:solidFill>
              </a:rPr>
              <a:t>is</a:t>
            </a:r>
            <a:r>
              <a:rPr lang="el-GR" sz="2000" b="1" dirty="0">
                <a:solidFill>
                  <a:srgbClr val="002060"/>
                </a:solidFill>
              </a:rPr>
              <a:t> </a:t>
            </a:r>
            <a:r>
              <a:rPr lang="el-GR" sz="2000" b="1" dirty="0" err="1">
                <a:solidFill>
                  <a:srgbClr val="002060"/>
                </a:solidFill>
              </a:rPr>
              <a:t>changing</a:t>
            </a:r>
            <a:r>
              <a:rPr lang="el-GR" sz="2000" b="1" dirty="0">
                <a:solidFill>
                  <a:srgbClr val="002060"/>
                </a:solidFill>
              </a:rPr>
              <a:t> </a:t>
            </a:r>
            <a:r>
              <a:rPr lang="el-GR" sz="2000" b="1" dirty="0" err="1">
                <a:solidFill>
                  <a:srgbClr val="002060"/>
                </a:solidFill>
              </a:rPr>
              <a:t>during</a:t>
            </a:r>
            <a:r>
              <a:rPr lang="el-GR" sz="2000" b="1" dirty="0">
                <a:solidFill>
                  <a:srgbClr val="002060"/>
                </a:solidFill>
              </a:rPr>
              <a:t> </a:t>
            </a:r>
            <a:r>
              <a:rPr lang="el-GR" sz="2000" b="1" dirty="0" err="1">
                <a:solidFill>
                  <a:srgbClr val="002060"/>
                </a:solidFill>
              </a:rPr>
              <a:t>time</a:t>
            </a:r>
            <a:r>
              <a:rPr lang="el-GR" sz="2000" b="1" dirty="0">
                <a:solidFill>
                  <a:srgbClr val="002060"/>
                </a:solidFill>
              </a:rPr>
              <a:t>. </a:t>
            </a:r>
            <a:r>
              <a:rPr lang="el-GR" sz="2000" b="1" dirty="0" err="1">
                <a:solidFill>
                  <a:srgbClr val="002060"/>
                </a:solidFill>
              </a:rPr>
              <a:t>This</a:t>
            </a:r>
            <a:r>
              <a:rPr lang="el-GR" sz="2000" b="1" dirty="0">
                <a:solidFill>
                  <a:srgbClr val="002060"/>
                </a:solidFill>
              </a:rPr>
              <a:t> </a:t>
            </a:r>
            <a:r>
              <a:rPr lang="el-GR" sz="2000" b="1" dirty="0" err="1">
                <a:solidFill>
                  <a:srgbClr val="002060"/>
                </a:solidFill>
              </a:rPr>
              <a:t>general</a:t>
            </a:r>
            <a:r>
              <a:rPr lang="el-GR" sz="2000" b="1" dirty="0">
                <a:solidFill>
                  <a:srgbClr val="002060"/>
                </a:solidFill>
              </a:rPr>
              <a:t> </a:t>
            </a:r>
            <a:r>
              <a:rPr lang="el-GR" sz="2000" b="1" dirty="0" err="1">
                <a:solidFill>
                  <a:srgbClr val="002060"/>
                </a:solidFill>
              </a:rPr>
              <a:t>condition</a:t>
            </a:r>
            <a:r>
              <a:rPr lang="el-GR" sz="2000" b="1" dirty="0">
                <a:solidFill>
                  <a:srgbClr val="002060"/>
                </a:solidFill>
              </a:rPr>
              <a:t> </a:t>
            </a:r>
            <a:r>
              <a:rPr lang="el-GR" sz="2000" b="1" dirty="0" err="1">
                <a:solidFill>
                  <a:srgbClr val="002060"/>
                </a:solidFill>
              </a:rPr>
              <a:t>characterizes</a:t>
            </a:r>
            <a:r>
              <a:rPr lang="el-GR" sz="2000" b="1" dirty="0">
                <a:solidFill>
                  <a:srgbClr val="002060"/>
                </a:solidFill>
              </a:rPr>
              <a:t> </a:t>
            </a:r>
            <a:r>
              <a:rPr lang="el-GR" sz="2000" b="1" dirty="0" err="1">
                <a:solidFill>
                  <a:srgbClr val="002060"/>
                </a:solidFill>
              </a:rPr>
              <a:t>all</a:t>
            </a:r>
            <a:r>
              <a:rPr lang="el-GR" sz="2000" b="1" dirty="0">
                <a:solidFill>
                  <a:srgbClr val="002060"/>
                </a:solidFill>
              </a:rPr>
              <a:t> the </a:t>
            </a:r>
            <a:r>
              <a:rPr lang="el-GR" sz="2000" b="1" dirty="0" err="1">
                <a:solidFill>
                  <a:srgbClr val="002060"/>
                </a:solidFill>
              </a:rPr>
              <a:t>cells</a:t>
            </a:r>
            <a:r>
              <a:rPr lang="el-GR" sz="2000" b="1" dirty="0">
                <a:solidFill>
                  <a:srgbClr val="002060"/>
                </a:solidFill>
              </a:rPr>
              <a:t> </a:t>
            </a:r>
            <a:r>
              <a:rPr lang="el-GR" sz="2000" b="1" dirty="0" err="1">
                <a:solidFill>
                  <a:srgbClr val="002060"/>
                </a:solidFill>
              </a:rPr>
              <a:t>for</a:t>
            </a:r>
            <a:r>
              <a:rPr lang="el-GR" sz="2000" b="1" dirty="0">
                <a:solidFill>
                  <a:srgbClr val="002060"/>
                </a:solidFill>
              </a:rPr>
              <a:t> </a:t>
            </a:r>
            <a:r>
              <a:rPr lang="el-GR" sz="2000" b="1" dirty="0" err="1">
                <a:solidFill>
                  <a:srgbClr val="002060"/>
                </a:solidFill>
              </a:rPr>
              <a:t>which</a:t>
            </a:r>
            <a:r>
              <a:rPr lang="el-GR" sz="2000" b="1" dirty="0">
                <a:solidFill>
                  <a:srgbClr val="002060"/>
                </a:solidFill>
              </a:rPr>
              <a:t> </a:t>
            </a:r>
            <a:r>
              <a:rPr lang="el-GR" sz="2000" b="1" dirty="0" err="1">
                <a:solidFill>
                  <a:srgbClr val="002060"/>
                </a:solidFill>
              </a:rPr>
              <a:t>no</a:t>
            </a:r>
            <a:r>
              <a:rPr lang="el-GR" sz="2000" b="1" dirty="0">
                <a:solidFill>
                  <a:srgbClr val="002060"/>
                </a:solidFill>
              </a:rPr>
              <a:t> </a:t>
            </a:r>
            <a:r>
              <a:rPr lang="el-GR" sz="2000" b="1" dirty="0" err="1">
                <a:solidFill>
                  <a:srgbClr val="002060"/>
                </a:solidFill>
              </a:rPr>
              <a:t>boundary</a:t>
            </a:r>
            <a:r>
              <a:rPr lang="el-GR" sz="2000" b="1" dirty="0">
                <a:solidFill>
                  <a:srgbClr val="002060"/>
                </a:solidFill>
              </a:rPr>
              <a:t> </a:t>
            </a:r>
            <a:r>
              <a:rPr lang="el-GR" sz="2000" b="1" dirty="0" err="1">
                <a:solidFill>
                  <a:srgbClr val="002060"/>
                </a:solidFill>
              </a:rPr>
              <a:t>condition</a:t>
            </a:r>
            <a:r>
              <a:rPr lang="el-GR" sz="2000" b="1" dirty="0">
                <a:solidFill>
                  <a:srgbClr val="002060"/>
                </a:solidFill>
              </a:rPr>
              <a:t> </a:t>
            </a:r>
            <a:r>
              <a:rPr lang="el-GR" sz="2000" b="1" dirty="0" err="1">
                <a:solidFill>
                  <a:srgbClr val="002060"/>
                </a:solidFill>
              </a:rPr>
              <a:t>has</a:t>
            </a:r>
            <a:r>
              <a:rPr lang="el-GR" sz="2000" b="1" dirty="0">
                <a:solidFill>
                  <a:srgbClr val="002060"/>
                </a:solidFill>
              </a:rPr>
              <a:t> </a:t>
            </a:r>
            <a:r>
              <a:rPr lang="el-GR" sz="2000" b="1" dirty="0" err="1">
                <a:solidFill>
                  <a:srgbClr val="002060"/>
                </a:solidFill>
              </a:rPr>
              <a:t>been</a:t>
            </a:r>
            <a:r>
              <a:rPr lang="el-GR" sz="2000" b="1" dirty="0">
                <a:solidFill>
                  <a:srgbClr val="002060"/>
                </a:solidFill>
              </a:rPr>
              <a:t> </a:t>
            </a:r>
            <a:r>
              <a:rPr lang="el-GR" sz="2000" b="1" dirty="0" err="1">
                <a:solidFill>
                  <a:srgbClr val="002060"/>
                </a:solidFill>
              </a:rPr>
              <a:t>determined</a:t>
            </a:r>
            <a:r>
              <a:rPr lang="el-GR" sz="2000" b="1" dirty="0">
                <a:solidFill>
                  <a:srgbClr val="002060"/>
                </a:solidFill>
              </a:rPr>
              <a:t> </a:t>
            </a:r>
            <a:r>
              <a:rPr lang="el-GR" sz="2000" b="1" dirty="0" err="1">
                <a:solidFill>
                  <a:srgbClr val="002060"/>
                </a:solidFill>
              </a:rPr>
              <a:t>and</a:t>
            </a:r>
            <a:r>
              <a:rPr lang="el-GR" sz="2000" b="1" dirty="0">
                <a:solidFill>
                  <a:srgbClr val="002060"/>
                </a:solidFill>
              </a:rPr>
              <a:t> the </a:t>
            </a:r>
            <a:r>
              <a:rPr lang="el-GR" sz="2000" b="1" dirty="0" err="1">
                <a:solidFill>
                  <a:srgbClr val="002060"/>
                </a:solidFill>
              </a:rPr>
              <a:t>code</a:t>
            </a:r>
            <a:r>
              <a:rPr lang="el-GR" sz="2000" b="1" dirty="0">
                <a:solidFill>
                  <a:srgbClr val="002060"/>
                </a:solidFill>
              </a:rPr>
              <a:t> </a:t>
            </a:r>
            <a:r>
              <a:rPr lang="el-GR" sz="2000" b="1" dirty="0" err="1">
                <a:solidFill>
                  <a:srgbClr val="002060"/>
                </a:solidFill>
              </a:rPr>
              <a:t>calculates</a:t>
            </a:r>
            <a:r>
              <a:rPr lang="el-GR" sz="2000" b="1" dirty="0">
                <a:solidFill>
                  <a:srgbClr val="002060"/>
                </a:solidFill>
              </a:rPr>
              <a:t> </a:t>
            </a:r>
            <a:r>
              <a:rPr lang="el-GR" sz="2000" b="1" dirty="0" err="1">
                <a:solidFill>
                  <a:srgbClr val="002060"/>
                </a:solidFill>
              </a:rPr>
              <a:t>through</a:t>
            </a:r>
            <a:r>
              <a:rPr lang="el-GR" sz="2000" b="1" dirty="0">
                <a:solidFill>
                  <a:srgbClr val="002060"/>
                </a:solidFill>
              </a:rPr>
              <a:t> the </a:t>
            </a:r>
            <a:r>
              <a:rPr lang="el-GR" sz="2000" b="1" dirty="0" err="1">
                <a:solidFill>
                  <a:srgbClr val="002060"/>
                </a:solidFill>
              </a:rPr>
              <a:t>solution</a:t>
            </a:r>
            <a:r>
              <a:rPr lang="el-GR" sz="2000" b="1" dirty="0">
                <a:solidFill>
                  <a:srgbClr val="002060"/>
                </a:solidFill>
              </a:rPr>
              <a:t> of the </a:t>
            </a:r>
            <a:r>
              <a:rPr lang="el-GR" sz="2000" b="1" dirty="0" err="1">
                <a:solidFill>
                  <a:srgbClr val="002060"/>
                </a:solidFill>
              </a:rPr>
              <a:t>equations</a:t>
            </a:r>
            <a:r>
              <a:rPr lang="el-GR" sz="2000" b="1" dirty="0">
                <a:solidFill>
                  <a:srgbClr val="002060"/>
                </a:solidFill>
              </a:rPr>
              <a:t> a </a:t>
            </a:r>
            <a:r>
              <a:rPr lang="el-GR" sz="2000" b="1" dirty="0" err="1">
                <a:solidFill>
                  <a:srgbClr val="002060"/>
                </a:solidFill>
              </a:rPr>
              <a:t>head</a:t>
            </a:r>
            <a:r>
              <a:rPr lang="el-GR" sz="2000" b="1" dirty="0">
                <a:solidFill>
                  <a:srgbClr val="002060"/>
                </a:solidFill>
              </a:rPr>
              <a:t> </a:t>
            </a:r>
            <a:r>
              <a:rPr lang="el-GR" sz="2000" b="1" dirty="0" err="1">
                <a:solidFill>
                  <a:srgbClr val="002060"/>
                </a:solidFill>
              </a:rPr>
              <a:t>for</a:t>
            </a:r>
            <a:r>
              <a:rPr lang="el-GR" sz="2000" b="1" dirty="0">
                <a:solidFill>
                  <a:srgbClr val="002060"/>
                </a:solidFill>
              </a:rPr>
              <a:t> </a:t>
            </a:r>
            <a:r>
              <a:rPr lang="el-GR" sz="2000" b="1" dirty="0" err="1">
                <a:solidFill>
                  <a:srgbClr val="002060"/>
                </a:solidFill>
              </a:rPr>
              <a:t>each</a:t>
            </a:r>
            <a:r>
              <a:rPr lang="el-GR" sz="2000" b="1" dirty="0">
                <a:solidFill>
                  <a:srgbClr val="002060"/>
                </a:solidFill>
              </a:rPr>
              <a:t> </a:t>
            </a:r>
            <a:r>
              <a:rPr lang="el-GR" sz="2000" b="1" dirty="0" err="1">
                <a:solidFill>
                  <a:srgbClr val="002060"/>
                </a:solidFill>
              </a:rPr>
              <a:t>cell</a:t>
            </a:r>
            <a:r>
              <a:rPr lang="el-GR" sz="2000" b="1" dirty="0">
                <a:solidFill>
                  <a:srgbClr val="002060"/>
                </a:solidFill>
              </a:rPr>
              <a:t> </a:t>
            </a:r>
            <a:r>
              <a:rPr lang="el-GR" sz="2000" b="1" dirty="0" err="1">
                <a:solidFill>
                  <a:srgbClr val="002060"/>
                </a:solidFill>
              </a:rPr>
              <a:t>and</a:t>
            </a:r>
            <a:r>
              <a:rPr lang="el-GR" sz="2000" b="1" dirty="0">
                <a:solidFill>
                  <a:srgbClr val="002060"/>
                </a:solidFill>
              </a:rPr>
              <a:t> </a:t>
            </a:r>
            <a:r>
              <a:rPr lang="el-GR" sz="2000" b="1" dirty="0" err="1">
                <a:solidFill>
                  <a:srgbClr val="002060"/>
                </a:solidFill>
              </a:rPr>
              <a:t>stress</a:t>
            </a:r>
            <a:r>
              <a:rPr lang="el-GR" sz="2000" b="1" dirty="0">
                <a:solidFill>
                  <a:srgbClr val="002060"/>
                </a:solidFill>
              </a:rPr>
              <a:t> </a:t>
            </a:r>
            <a:r>
              <a:rPr lang="el-GR" sz="2000" b="1" dirty="0" err="1">
                <a:solidFill>
                  <a:srgbClr val="002060"/>
                </a:solidFill>
              </a:rPr>
              <a:t>period</a:t>
            </a:r>
            <a:r>
              <a:rPr lang="el-GR" sz="2000" b="1" dirty="0">
                <a:solidFill>
                  <a:srgbClr val="002060"/>
                </a:solidFill>
              </a:rPr>
              <a:t>.  </a:t>
            </a:r>
          </a:p>
          <a:p>
            <a:pPr algn="just">
              <a:defRPr/>
            </a:pPr>
            <a:endParaRPr lang="el-GR" sz="2000" b="1" dirty="0">
              <a:solidFill>
                <a:srgbClr val="002060"/>
              </a:solidFill>
            </a:endParaRPr>
          </a:p>
        </p:txBody>
      </p:sp>
      <p:sp>
        <p:nvSpPr>
          <p:cNvPr id="3" name="TextBox 2"/>
          <p:cNvSpPr txBox="1"/>
          <p:nvPr/>
        </p:nvSpPr>
        <p:spPr>
          <a:xfrm>
            <a:off x="3059832" y="282714"/>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39145981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Ορθογώνιο 3"/>
          <p:cNvSpPr>
            <a:spLocks noChangeArrowheads="1"/>
          </p:cNvSpPr>
          <p:nvPr/>
        </p:nvSpPr>
        <p:spPr bwMode="auto">
          <a:xfrm>
            <a:off x="395288" y="1052513"/>
            <a:ext cx="8137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buFontTx/>
              <a:buChar char="-"/>
              <a:defRPr/>
            </a:pPr>
            <a:r>
              <a:rPr lang="el-GR" sz="2000" b="1" dirty="0">
                <a:solidFill>
                  <a:srgbClr val="002060"/>
                </a:solidFill>
              </a:rPr>
              <a:t>G</a:t>
            </a:r>
            <a:r>
              <a:rPr lang="en-US" sz="2000" b="1" dirty="0" err="1">
                <a:solidFill>
                  <a:srgbClr val="002060"/>
                </a:solidFill>
              </a:rPr>
              <a:t>eneral</a:t>
            </a:r>
            <a:r>
              <a:rPr lang="en-US" sz="2000" b="1" dirty="0">
                <a:solidFill>
                  <a:srgbClr val="002060"/>
                </a:solidFill>
              </a:rPr>
              <a:t> head boundaries</a:t>
            </a:r>
            <a:r>
              <a:rPr lang="el-GR" sz="2000" b="1" dirty="0">
                <a:solidFill>
                  <a:srgbClr val="002060"/>
                </a:solidFill>
              </a:rPr>
              <a:t>, </a:t>
            </a:r>
            <a:r>
              <a:rPr lang="el-GR" sz="2000" b="1" dirty="0" err="1">
                <a:solidFill>
                  <a:srgbClr val="002060"/>
                </a:solidFill>
              </a:rPr>
              <a:t>these</a:t>
            </a:r>
            <a:r>
              <a:rPr lang="el-GR" sz="2000" b="1" dirty="0">
                <a:solidFill>
                  <a:srgbClr val="002060"/>
                </a:solidFill>
              </a:rPr>
              <a:t> </a:t>
            </a:r>
            <a:r>
              <a:rPr lang="el-GR" sz="2000" b="1" dirty="0" err="1">
                <a:solidFill>
                  <a:srgbClr val="002060"/>
                </a:solidFill>
              </a:rPr>
              <a:t>are</a:t>
            </a:r>
            <a:r>
              <a:rPr lang="el-GR" sz="2000" b="1" dirty="0">
                <a:solidFill>
                  <a:srgbClr val="002060"/>
                </a:solidFill>
              </a:rPr>
              <a:t> </a:t>
            </a:r>
            <a:r>
              <a:rPr lang="el-GR" sz="2000" b="1" dirty="0" err="1">
                <a:solidFill>
                  <a:srgbClr val="002060"/>
                </a:solidFill>
              </a:rPr>
              <a:t>cells</a:t>
            </a:r>
            <a:r>
              <a:rPr lang="el-GR" sz="2000" b="1" dirty="0">
                <a:solidFill>
                  <a:srgbClr val="002060"/>
                </a:solidFill>
              </a:rPr>
              <a:t> </a:t>
            </a:r>
            <a:r>
              <a:rPr lang="el-GR" sz="2000" b="1" dirty="0" err="1">
                <a:solidFill>
                  <a:srgbClr val="002060"/>
                </a:solidFill>
              </a:rPr>
              <a:t>where</a:t>
            </a:r>
            <a:r>
              <a:rPr lang="el-GR" sz="2000" b="1" dirty="0">
                <a:solidFill>
                  <a:srgbClr val="002060"/>
                </a:solidFill>
              </a:rPr>
              <a:t> the </a:t>
            </a:r>
            <a:r>
              <a:rPr lang="el-GR" sz="2000" b="1" dirty="0" err="1">
                <a:solidFill>
                  <a:srgbClr val="002060"/>
                </a:solidFill>
              </a:rPr>
              <a:t>flowrate</a:t>
            </a:r>
            <a:r>
              <a:rPr lang="el-GR" sz="2000" b="1" dirty="0">
                <a:solidFill>
                  <a:srgbClr val="002060"/>
                </a:solidFill>
              </a:rPr>
              <a:t> </a:t>
            </a:r>
            <a:r>
              <a:rPr lang="el-GR" sz="2000" b="1" dirty="0" err="1">
                <a:solidFill>
                  <a:srgbClr val="002060"/>
                </a:solidFill>
              </a:rPr>
              <a:t>depends</a:t>
            </a:r>
            <a:r>
              <a:rPr lang="el-GR" sz="2000" b="1" dirty="0">
                <a:solidFill>
                  <a:srgbClr val="002060"/>
                </a:solidFill>
              </a:rPr>
              <a:t> </a:t>
            </a:r>
            <a:r>
              <a:rPr lang="el-GR" sz="2000" b="1" dirty="0" err="1">
                <a:solidFill>
                  <a:srgbClr val="002060"/>
                </a:solidFill>
              </a:rPr>
              <a:t>on</a:t>
            </a:r>
            <a:r>
              <a:rPr lang="el-GR" sz="2000" b="1" dirty="0">
                <a:solidFill>
                  <a:srgbClr val="002060"/>
                </a:solidFill>
              </a:rPr>
              <a:t> a </a:t>
            </a:r>
            <a:r>
              <a:rPr lang="el-GR" sz="2000" b="1" dirty="0" err="1">
                <a:solidFill>
                  <a:srgbClr val="002060"/>
                </a:solidFill>
              </a:rPr>
              <a:t>steady</a:t>
            </a:r>
            <a:r>
              <a:rPr lang="el-GR" sz="2000" b="1" dirty="0">
                <a:solidFill>
                  <a:srgbClr val="002060"/>
                </a:solidFill>
              </a:rPr>
              <a:t> </a:t>
            </a:r>
            <a:r>
              <a:rPr lang="el-GR" sz="2000" b="1" dirty="0" err="1">
                <a:solidFill>
                  <a:srgbClr val="002060"/>
                </a:solidFill>
              </a:rPr>
              <a:t>visual</a:t>
            </a:r>
            <a:r>
              <a:rPr lang="el-GR" sz="2000" b="1" dirty="0">
                <a:solidFill>
                  <a:srgbClr val="002060"/>
                </a:solidFill>
              </a:rPr>
              <a:t> </a:t>
            </a:r>
            <a:r>
              <a:rPr lang="el-GR" sz="2000" b="1" dirty="0" err="1">
                <a:solidFill>
                  <a:srgbClr val="002060"/>
                </a:solidFill>
              </a:rPr>
              <a:t>head</a:t>
            </a:r>
            <a:r>
              <a:rPr lang="el-GR" sz="2000" b="1" dirty="0">
                <a:solidFill>
                  <a:srgbClr val="002060"/>
                </a:solidFill>
              </a:rPr>
              <a:t> </a:t>
            </a:r>
            <a:r>
              <a:rPr lang="el-GR" sz="2000" b="1" dirty="0" err="1">
                <a:solidFill>
                  <a:srgbClr val="002060"/>
                </a:solidFill>
              </a:rPr>
              <a:t>and</a:t>
            </a:r>
            <a:r>
              <a:rPr lang="el-GR" sz="2000" b="1" dirty="0">
                <a:solidFill>
                  <a:srgbClr val="002060"/>
                </a:solidFill>
              </a:rPr>
              <a:t> </a:t>
            </a:r>
            <a:r>
              <a:rPr lang="el-GR" sz="2000" b="1" dirty="0" err="1">
                <a:solidFill>
                  <a:srgbClr val="002060"/>
                </a:solidFill>
              </a:rPr>
              <a:t>changes</a:t>
            </a:r>
            <a:r>
              <a:rPr lang="el-GR" sz="2000" b="1" dirty="0">
                <a:solidFill>
                  <a:srgbClr val="002060"/>
                </a:solidFill>
              </a:rPr>
              <a:t> in </a:t>
            </a:r>
            <a:r>
              <a:rPr lang="el-GR" sz="2000" b="1" dirty="0" err="1">
                <a:solidFill>
                  <a:srgbClr val="002060"/>
                </a:solidFill>
              </a:rPr>
              <a:t>every</a:t>
            </a:r>
            <a:r>
              <a:rPr lang="el-GR" sz="2000" b="1" dirty="0">
                <a:solidFill>
                  <a:srgbClr val="002060"/>
                </a:solidFill>
              </a:rPr>
              <a:t> </a:t>
            </a:r>
            <a:r>
              <a:rPr lang="el-GR" sz="2000" b="1" dirty="0" err="1">
                <a:solidFill>
                  <a:srgbClr val="002060"/>
                </a:solidFill>
              </a:rPr>
              <a:t>stress</a:t>
            </a:r>
            <a:r>
              <a:rPr lang="el-GR" sz="2000" b="1" dirty="0">
                <a:solidFill>
                  <a:srgbClr val="002060"/>
                </a:solidFill>
              </a:rPr>
              <a:t> </a:t>
            </a:r>
            <a:r>
              <a:rPr lang="el-GR" sz="2000" b="1" dirty="0" err="1">
                <a:solidFill>
                  <a:srgbClr val="002060"/>
                </a:solidFill>
              </a:rPr>
              <a:t>period</a:t>
            </a:r>
            <a:r>
              <a:rPr lang="el-GR" sz="2000" b="1" dirty="0">
                <a:solidFill>
                  <a:srgbClr val="002060"/>
                </a:solidFill>
              </a:rPr>
              <a:t>. The </a:t>
            </a:r>
            <a:r>
              <a:rPr lang="el-GR" sz="2000" b="1" dirty="0" err="1">
                <a:solidFill>
                  <a:srgbClr val="002060"/>
                </a:solidFill>
              </a:rPr>
              <a:t>visual</a:t>
            </a:r>
            <a:r>
              <a:rPr lang="el-GR" sz="2000" b="1" dirty="0">
                <a:solidFill>
                  <a:srgbClr val="002060"/>
                </a:solidFill>
              </a:rPr>
              <a:t> </a:t>
            </a:r>
            <a:r>
              <a:rPr lang="el-GR" sz="2000" b="1" dirty="0" err="1">
                <a:solidFill>
                  <a:srgbClr val="002060"/>
                </a:solidFill>
              </a:rPr>
              <a:t>head</a:t>
            </a:r>
            <a:r>
              <a:rPr lang="el-GR" sz="2000" b="1" dirty="0">
                <a:solidFill>
                  <a:srgbClr val="002060"/>
                </a:solidFill>
              </a:rPr>
              <a:t> </a:t>
            </a:r>
            <a:r>
              <a:rPr lang="el-GR" sz="2000" b="1" dirty="0" err="1">
                <a:solidFill>
                  <a:srgbClr val="002060"/>
                </a:solidFill>
              </a:rPr>
              <a:t>it</a:t>
            </a:r>
            <a:r>
              <a:rPr lang="el-GR" sz="2000" b="1" dirty="0">
                <a:solidFill>
                  <a:srgbClr val="002060"/>
                </a:solidFill>
              </a:rPr>
              <a:t> </a:t>
            </a:r>
            <a:r>
              <a:rPr lang="el-GR" sz="2000" b="1" dirty="0" err="1">
                <a:solidFill>
                  <a:srgbClr val="002060"/>
                </a:solidFill>
              </a:rPr>
              <a:t>is</a:t>
            </a:r>
            <a:r>
              <a:rPr lang="el-GR" sz="2000" b="1" dirty="0">
                <a:solidFill>
                  <a:srgbClr val="002060"/>
                </a:solidFill>
              </a:rPr>
              <a:t> </a:t>
            </a:r>
            <a:r>
              <a:rPr lang="el-GR" sz="2000" b="1" dirty="0" err="1" smtClean="0">
                <a:solidFill>
                  <a:srgbClr val="002060"/>
                </a:solidFill>
              </a:rPr>
              <a:t>considered</a:t>
            </a:r>
            <a:r>
              <a:rPr lang="el-GR" sz="2000" b="1" dirty="0" smtClean="0">
                <a:solidFill>
                  <a:srgbClr val="002060"/>
                </a:solidFill>
              </a:rPr>
              <a:t> </a:t>
            </a:r>
            <a:r>
              <a:rPr lang="el-GR" sz="2000" b="1" dirty="0" err="1">
                <a:solidFill>
                  <a:srgbClr val="002060"/>
                </a:solidFill>
              </a:rPr>
              <a:t>to</a:t>
            </a:r>
            <a:r>
              <a:rPr lang="el-GR" sz="2000" b="1" dirty="0">
                <a:solidFill>
                  <a:srgbClr val="002060"/>
                </a:solidFill>
              </a:rPr>
              <a:t> be </a:t>
            </a:r>
            <a:r>
              <a:rPr lang="el-GR" sz="2000" b="1" dirty="0" err="1">
                <a:solidFill>
                  <a:srgbClr val="002060"/>
                </a:solidFill>
              </a:rPr>
              <a:t>so</a:t>
            </a:r>
            <a:r>
              <a:rPr lang="el-GR" sz="2000" b="1" dirty="0">
                <a:solidFill>
                  <a:srgbClr val="002060"/>
                </a:solidFill>
              </a:rPr>
              <a:t> </a:t>
            </a:r>
            <a:r>
              <a:rPr lang="el-GR" sz="2000" b="1" dirty="0" err="1">
                <a:solidFill>
                  <a:srgbClr val="002060"/>
                </a:solidFill>
              </a:rPr>
              <a:t>far</a:t>
            </a:r>
            <a:r>
              <a:rPr lang="el-GR" sz="2000" b="1" dirty="0">
                <a:solidFill>
                  <a:srgbClr val="002060"/>
                </a:solidFill>
              </a:rPr>
              <a:t> </a:t>
            </a:r>
            <a:r>
              <a:rPr lang="el-GR" sz="2000" b="1" dirty="0" err="1">
                <a:solidFill>
                  <a:srgbClr val="002060"/>
                </a:solidFill>
              </a:rPr>
              <a:t>from</a:t>
            </a:r>
            <a:r>
              <a:rPr lang="el-GR" sz="2000" b="1" dirty="0">
                <a:solidFill>
                  <a:srgbClr val="002060"/>
                </a:solidFill>
              </a:rPr>
              <a:t> the </a:t>
            </a:r>
            <a:r>
              <a:rPr lang="el-GR" sz="2000" b="1" dirty="0" err="1">
                <a:solidFill>
                  <a:srgbClr val="002060"/>
                </a:solidFill>
              </a:rPr>
              <a:t>model</a:t>
            </a:r>
            <a:r>
              <a:rPr lang="el-GR" sz="2000" b="1" dirty="0">
                <a:solidFill>
                  <a:srgbClr val="002060"/>
                </a:solidFill>
              </a:rPr>
              <a:t> </a:t>
            </a:r>
            <a:r>
              <a:rPr lang="el-GR" sz="2000" b="1" dirty="0" err="1">
                <a:solidFill>
                  <a:srgbClr val="002060"/>
                </a:solidFill>
              </a:rPr>
              <a:t>area</a:t>
            </a:r>
            <a:r>
              <a:rPr lang="el-GR" sz="2000" b="1" dirty="0">
                <a:solidFill>
                  <a:srgbClr val="002060"/>
                </a:solidFill>
              </a:rPr>
              <a:t> </a:t>
            </a:r>
            <a:r>
              <a:rPr lang="el-GR" sz="2000" b="1" dirty="0" err="1">
                <a:solidFill>
                  <a:srgbClr val="002060"/>
                </a:solidFill>
              </a:rPr>
              <a:t>that</a:t>
            </a:r>
            <a:r>
              <a:rPr lang="el-GR" sz="2000" b="1" dirty="0">
                <a:solidFill>
                  <a:srgbClr val="002060"/>
                </a:solidFill>
              </a:rPr>
              <a:t> </a:t>
            </a:r>
            <a:r>
              <a:rPr lang="el-GR" sz="2000" b="1" dirty="0" err="1">
                <a:solidFill>
                  <a:srgbClr val="002060"/>
                </a:solidFill>
              </a:rPr>
              <a:t>does</a:t>
            </a:r>
            <a:r>
              <a:rPr lang="el-GR" sz="2000" b="1" dirty="0">
                <a:solidFill>
                  <a:srgbClr val="002060"/>
                </a:solidFill>
              </a:rPr>
              <a:t> </a:t>
            </a:r>
            <a:r>
              <a:rPr lang="el-GR" sz="2000" b="1" dirty="0" err="1">
                <a:solidFill>
                  <a:srgbClr val="002060"/>
                </a:solidFill>
              </a:rPr>
              <a:t>not</a:t>
            </a:r>
            <a:r>
              <a:rPr lang="el-GR" sz="2000" b="1" dirty="0">
                <a:solidFill>
                  <a:srgbClr val="002060"/>
                </a:solidFill>
              </a:rPr>
              <a:t> </a:t>
            </a:r>
            <a:r>
              <a:rPr lang="el-GR" sz="2000" b="1" dirty="0" err="1">
                <a:solidFill>
                  <a:srgbClr val="002060"/>
                </a:solidFill>
              </a:rPr>
              <a:t>affect</a:t>
            </a:r>
            <a:r>
              <a:rPr lang="el-GR" sz="2000" b="1" dirty="0">
                <a:solidFill>
                  <a:srgbClr val="002060"/>
                </a:solidFill>
              </a:rPr>
              <a:t> the </a:t>
            </a:r>
            <a:r>
              <a:rPr lang="el-GR" sz="2000" b="1" dirty="0" err="1">
                <a:solidFill>
                  <a:srgbClr val="002060"/>
                </a:solidFill>
              </a:rPr>
              <a:t>models</a:t>
            </a:r>
            <a:r>
              <a:rPr lang="el-GR" sz="2000" b="1" dirty="0">
                <a:solidFill>
                  <a:srgbClr val="002060"/>
                </a:solidFill>
              </a:rPr>
              <a:t> </a:t>
            </a:r>
            <a:r>
              <a:rPr lang="el-GR" sz="2000" b="1" dirty="0" err="1">
                <a:solidFill>
                  <a:srgbClr val="002060"/>
                </a:solidFill>
              </a:rPr>
              <a:t>heads</a:t>
            </a:r>
            <a:r>
              <a:rPr lang="el-GR" sz="2000" b="1" dirty="0">
                <a:solidFill>
                  <a:srgbClr val="002060"/>
                </a:solidFill>
              </a:rPr>
              <a:t>.  </a:t>
            </a:r>
          </a:p>
          <a:p>
            <a:pPr marL="285750" indent="-285750" algn="just">
              <a:buFontTx/>
              <a:buChar char="-"/>
              <a:defRPr/>
            </a:pPr>
            <a:endParaRPr lang="el-GR" sz="2000" b="1" dirty="0">
              <a:solidFill>
                <a:srgbClr val="002060"/>
              </a:solidFill>
            </a:endParaRPr>
          </a:p>
          <a:p>
            <a:pPr algn="just">
              <a:defRPr/>
            </a:pPr>
            <a:endParaRPr lang="el-GR" sz="2000" b="1" dirty="0">
              <a:solidFill>
                <a:srgbClr val="002060"/>
              </a:solidFill>
            </a:endParaRPr>
          </a:p>
          <a:p>
            <a:pPr algn="just">
              <a:defRPr/>
            </a:pPr>
            <a:r>
              <a:rPr lang="el-GR" sz="2000" b="1" dirty="0">
                <a:solidFill>
                  <a:srgbClr val="002060"/>
                </a:solidFill>
              </a:rPr>
              <a:t>-N</a:t>
            </a:r>
            <a:r>
              <a:rPr lang="en-US" sz="2000" b="1" dirty="0">
                <a:solidFill>
                  <a:srgbClr val="002060"/>
                </a:solidFill>
              </a:rPr>
              <a:t>o flow </a:t>
            </a:r>
            <a:r>
              <a:rPr lang="el-GR" sz="2000" b="1" dirty="0" err="1">
                <a:solidFill>
                  <a:srgbClr val="002060"/>
                </a:solidFill>
              </a:rPr>
              <a:t>or</a:t>
            </a:r>
            <a:r>
              <a:rPr lang="el-GR" sz="2000" b="1" dirty="0">
                <a:solidFill>
                  <a:srgbClr val="002060"/>
                </a:solidFill>
              </a:rPr>
              <a:t> </a:t>
            </a:r>
            <a:r>
              <a:rPr lang="en-US" sz="2000" b="1" dirty="0">
                <a:solidFill>
                  <a:srgbClr val="002060"/>
                </a:solidFill>
              </a:rPr>
              <a:t>inactive</a:t>
            </a:r>
            <a:r>
              <a:rPr lang="el-GR" sz="2000" b="1" dirty="0">
                <a:solidFill>
                  <a:srgbClr val="002060"/>
                </a:solidFill>
              </a:rPr>
              <a:t>, </a:t>
            </a:r>
            <a:r>
              <a:rPr lang="el-GR" sz="2000" b="1" dirty="0" err="1">
                <a:solidFill>
                  <a:srgbClr val="002060"/>
                </a:solidFill>
              </a:rPr>
              <a:t>where</a:t>
            </a:r>
            <a:r>
              <a:rPr lang="el-GR" sz="2000" b="1" dirty="0">
                <a:solidFill>
                  <a:srgbClr val="002060"/>
                </a:solidFill>
              </a:rPr>
              <a:t> </a:t>
            </a:r>
            <a:r>
              <a:rPr lang="el-GR" sz="2000" b="1" dirty="0" err="1">
                <a:solidFill>
                  <a:srgbClr val="002060"/>
                </a:solidFill>
              </a:rPr>
              <a:t>no</a:t>
            </a:r>
            <a:r>
              <a:rPr lang="el-GR" sz="2000" b="1" dirty="0">
                <a:solidFill>
                  <a:srgbClr val="002060"/>
                </a:solidFill>
              </a:rPr>
              <a:t> </a:t>
            </a:r>
            <a:r>
              <a:rPr lang="el-GR" sz="2000" b="1" dirty="0" err="1">
                <a:solidFill>
                  <a:srgbClr val="002060"/>
                </a:solidFill>
              </a:rPr>
              <a:t>flow</a:t>
            </a:r>
            <a:r>
              <a:rPr lang="el-GR" sz="2000" b="1" dirty="0">
                <a:solidFill>
                  <a:srgbClr val="002060"/>
                </a:solidFill>
              </a:rPr>
              <a:t> </a:t>
            </a:r>
            <a:r>
              <a:rPr lang="el-GR" sz="2000" b="1" dirty="0" err="1">
                <a:solidFill>
                  <a:srgbClr val="002060"/>
                </a:solidFill>
              </a:rPr>
              <a:t>between</a:t>
            </a:r>
            <a:r>
              <a:rPr lang="el-GR" sz="2000" b="1" dirty="0">
                <a:solidFill>
                  <a:srgbClr val="002060"/>
                </a:solidFill>
              </a:rPr>
              <a:t> the </a:t>
            </a:r>
            <a:r>
              <a:rPr lang="el-GR" sz="2000" b="1" dirty="0" err="1">
                <a:solidFill>
                  <a:srgbClr val="002060"/>
                </a:solidFill>
              </a:rPr>
              <a:t>cells</a:t>
            </a:r>
            <a:r>
              <a:rPr lang="el-GR" sz="2000" b="1" dirty="0">
                <a:solidFill>
                  <a:srgbClr val="002060"/>
                </a:solidFill>
              </a:rPr>
              <a:t> </a:t>
            </a:r>
            <a:r>
              <a:rPr lang="el-GR" sz="2000" b="1" dirty="0" err="1">
                <a:solidFill>
                  <a:srgbClr val="002060"/>
                </a:solidFill>
              </a:rPr>
              <a:t>and</a:t>
            </a:r>
            <a:r>
              <a:rPr lang="el-GR" sz="2000" b="1" dirty="0">
                <a:solidFill>
                  <a:srgbClr val="002060"/>
                </a:solidFill>
              </a:rPr>
              <a:t> the </a:t>
            </a:r>
            <a:r>
              <a:rPr lang="el-GR" sz="2000" b="1" dirty="0" err="1">
                <a:solidFill>
                  <a:srgbClr val="002060"/>
                </a:solidFill>
              </a:rPr>
              <a:t>outside</a:t>
            </a:r>
            <a:r>
              <a:rPr lang="el-GR" sz="2000" b="1" dirty="0">
                <a:solidFill>
                  <a:srgbClr val="002060"/>
                </a:solidFill>
              </a:rPr>
              <a:t> </a:t>
            </a:r>
            <a:r>
              <a:rPr lang="el-GR" sz="2000" b="1" dirty="0" err="1">
                <a:solidFill>
                  <a:srgbClr val="002060"/>
                </a:solidFill>
              </a:rPr>
              <a:t>space</a:t>
            </a:r>
            <a:r>
              <a:rPr lang="el-GR" sz="2000" b="1" dirty="0">
                <a:solidFill>
                  <a:srgbClr val="002060"/>
                </a:solidFill>
              </a:rPr>
              <a:t> </a:t>
            </a:r>
            <a:r>
              <a:rPr lang="el-GR" sz="2000" b="1" dirty="0" err="1">
                <a:solidFill>
                  <a:srgbClr val="002060"/>
                </a:solidFill>
              </a:rPr>
              <a:t>takes</a:t>
            </a:r>
            <a:r>
              <a:rPr lang="el-GR" sz="2000" b="1" dirty="0">
                <a:solidFill>
                  <a:srgbClr val="002060"/>
                </a:solidFill>
              </a:rPr>
              <a:t> </a:t>
            </a:r>
            <a:r>
              <a:rPr lang="el-GR" sz="2000" b="1" dirty="0" err="1">
                <a:solidFill>
                  <a:srgbClr val="002060"/>
                </a:solidFill>
              </a:rPr>
              <a:t>place</a:t>
            </a:r>
            <a:r>
              <a:rPr lang="el-GR" sz="2000" b="1" dirty="0">
                <a:solidFill>
                  <a:srgbClr val="002060"/>
                </a:solidFill>
              </a:rPr>
              <a:t>. </a:t>
            </a:r>
          </a:p>
          <a:p>
            <a:pPr algn="just">
              <a:defRPr/>
            </a:pPr>
            <a:endParaRPr lang="el-GR" sz="2000" b="1" dirty="0">
              <a:solidFill>
                <a:srgbClr val="002060"/>
              </a:solidFill>
            </a:endParaRPr>
          </a:p>
          <a:p>
            <a:pPr algn="just">
              <a:defRPr/>
            </a:pPr>
            <a:r>
              <a:rPr lang="el-GR" sz="2000" b="1" dirty="0">
                <a:solidFill>
                  <a:srgbClr val="002060"/>
                </a:solidFill>
              </a:rPr>
              <a:t>-</a:t>
            </a:r>
            <a:r>
              <a:rPr lang="el-GR" sz="2000" b="1" dirty="0" err="1">
                <a:solidFill>
                  <a:srgbClr val="002060"/>
                </a:solidFill>
              </a:rPr>
              <a:t>Steady</a:t>
            </a:r>
            <a:r>
              <a:rPr lang="el-GR" sz="2000" b="1" dirty="0">
                <a:solidFill>
                  <a:srgbClr val="002060"/>
                </a:solidFill>
              </a:rPr>
              <a:t> </a:t>
            </a:r>
            <a:r>
              <a:rPr lang="el-GR" sz="2000" b="1" dirty="0" err="1">
                <a:solidFill>
                  <a:srgbClr val="002060"/>
                </a:solidFill>
              </a:rPr>
              <a:t>flowrate</a:t>
            </a:r>
            <a:r>
              <a:rPr lang="el-GR" sz="2000" b="1" dirty="0">
                <a:solidFill>
                  <a:srgbClr val="002060"/>
                </a:solidFill>
              </a:rPr>
              <a:t>, </a:t>
            </a:r>
            <a:r>
              <a:rPr lang="el-GR" sz="2000" b="1" dirty="0" err="1">
                <a:solidFill>
                  <a:srgbClr val="002060"/>
                </a:solidFill>
              </a:rPr>
              <a:t>where</a:t>
            </a:r>
            <a:r>
              <a:rPr lang="el-GR" sz="2000" b="1" dirty="0">
                <a:solidFill>
                  <a:srgbClr val="002060"/>
                </a:solidFill>
              </a:rPr>
              <a:t> the </a:t>
            </a:r>
            <a:r>
              <a:rPr lang="el-GR" sz="2000" b="1" dirty="0" err="1">
                <a:solidFill>
                  <a:srgbClr val="002060"/>
                </a:solidFill>
              </a:rPr>
              <a:t>flow</a:t>
            </a:r>
            <a:r>
              <a:rPr lang="el-GR" sz="2000" b="1" dirty="0">
                <a:solidFill>
                  <a:srgbClr val="002060"/>
                </a:solidFill>
              </a:rPr>
              <a:t> </a:t>
            </a:r>
            <a:r>
              <a:rPr lang="el-GR" sz="2000" b="1" dirty="0" err="1">
                <a:solidFill>
                  <a:srgbClr val="002060"/>
                </a:solidFill>
              </a:rPr>
              <a:t>between</a:t>
            </a:r>
            <a:r>
              <a:rPr lang="el-GR" sz="2000" b="1" dirty="0">
                <a:solidFill>
                  <a:srgbClr val="002060"/>
                </a:solidFill>
              </a:rPr>
              <a:t> the </a:t>
            </a:r>
            <a:r>
              <a:rPr lang="el-GR" sz="2000" b="1" dirty="0" err="1">
                <a:solidFill>
                  <a:srgbClr val="002060"/>
                </a:solidFill>
              </a:rPr>
              <a:t>cell</a:t>
            </a:r>
            <a:r>
              <a:rPr lang="el-GR" sz="2000" b="1" dirty="0">
                <a:solidFill>
                  <a:srgbClr val="002060"/>
                </a:solidFill>
              </a:rPr>
              <a:t> </a:t>
            </a:r>
            <a:r>
              <a:rPr lang="el-GR" sz="2000" b="1" dirty="0" err="1">
                <a:solidFill>
                  <a:srgbClr val="002060"/>
                </a:solidFill>
              </a:rPr>
              <a:t>and</a:t>
            </a:r>
            <a:r>
              <a:rPr lang="el-GR" sz="2000" b="1" dirty="0">
                <a:solidFill>
                  <a:srgbClr val="002060"/>
                </a:solidFill>
              </a:rPr>
              <a:t> the </a:t>
            </a:r>
            <a:r>
              <a:rPr lang="el-GR" sz="2000" b="1" dirty="0" err="1">
                <a:solidFill>
                  <a:srgbClr val="002060"/>
                </a:solidFill>
              </a:rPr>
              <a:t>outside</a:t>
            </a:r>
            <a:r>
              <a:rPr lang="el-GR" sz="2000" b="1" dirty="0">
                <a:solidFill>
                  <a:srgbClr val="002060"/>
                </a:solidFill>
              </a:rPr>
              <a:t> </a:t>
            </a:r>
            <a:r>
              <a:rPr lang="el-GR" sz="2000" b="1" dirty="0" err="1">
                <a:solidFill>
                  <a:srgbClr val="002060"/>
                </a:solidFill>
              </a:rPr>
              <a:t>space</a:t>
            </a:r>
            <a:r>
              <a:rPr lang="el-GR" sz="2000" b="1" dirty="0">
                <a:solidFill>
                  <a:srgbClr val="002060"/>
                </a:solidFill>
              </a:rPr>
              <a:t> </a:t>
            </a:r>
            <a:r>
              <a:rPr lang="el-GR" sz="2000" b="1" dirty="0" err="1">
                <a:solidFill>
                  <a:srgbClr val="002060"/>
                </a:solidFill>
              </a:rPr>
              <a:t>reserves</a:t>
            </a:r>
            <a:r>
              <a:rPr lang="el-GR" sz="2000" b="1" dirty="0">
                <a:solidFill>
                  <a:srgbClr val="002060"/>
                </a:solidFill>
              </a:rPr>
              <a:t> </a:t>
            </a:r>
            <a:r>
              <a:rPr lang="el-GR" sz="2000" b="1" dirty="0" err="1">
                <a:solidFill>
                  <a:srgbClr val="002060"/>
                </a:solidFill>
              </a:rPr>
              <a:t>steady</a:t>
            </a:r>
            <a:r>
              <a:rPr lang="el-GR" sz="2000" b="1" dirty="0">
                <a:solidFill>
                  <a:srgbClr val="002060"/>
                </a:solidFill>
              </a:rPr>
              <a:t> </a:t>
            </a:r>
            <a:r>
              <a:rPr lang="el-GR" sz="2000" b="1" dirty="0" err="1">
                <a:solidFill>
                  <a:srgbClr val="002060"/>
                </a:solidFill>
              </a:rPr>
              <a:t>for</a:t>
            </a:r>
            <a:r>
              <a:rPr lang="el-GR" sz="2000" b="1" dirty="0">
                <a:solidFill>
                  <a:srgbClr val="002060"/>
                </a:solidFill>
              </a:rPr>
              <a:t> a </a:t>
            </a:r>
            <a:r>
              <a:rPr lang="el-GR" sz="2000" b="1" dirty="0" err="1">
                <a:solidFill>
                  <a:srgbClr val="002060"/>
                </a:solidFill>
              </a:rPr>
              <a:t>stress</a:t>
            </a:r>
            <a:r>
              <a:rPr lang="el-GR" sz="2000" b="1" dirty="0">
                <a:solidFill>
                  <a:srgbClr val="002060"/>
                </a:solidFill>
              </a:rPr>
              <a:t> </a:t>
            </a:r>
            <a:r>
              <a:rPr lang="el-GR" sz="2000" b="1" dirty="0" err="1">
                <a:solidFill>
                  <a:srgbClr val="002060"/>
                </a:solidFill>
              </a:rPr>
              <a:t>period</a:t>
            </a:r>
            <a:r>
              <a:rPr lang="el-GR" sz="2000" b="1" dirty="0">
                <a:solidFill>
                  <a:srgbClr val="002060"/>
                </a:solidFill>
              </a:rPr>
              <a:t>. </a:t>
            </a:r>
          </a:p>
          <a:p>
            <a:pPr algn="just">
              <a:defRPr/>
            </a:pPr>
            <a:endParaRPr lang="el-GR" sz="2000" b="1" dirty="0">
              <a:solidFill>
                <a:srgbClr val="002060"/>
              </a:solidFill>
            </a:endParaRPr>
          </a:p>
          <a:p>
            <a:pPr algn="just">
              <a:defRPr/>
            </a:pPr>
            <a:r>
              <a:rPr lang="el-GR" sz="2000" b="1" dirty="0">
                <a:solidFill>
                  <a:srgbClr val="002060"/>
                </a:solidFill>
              </a:rPr>
              <a:t>The </a:t>
            </a:r>
            <a:r>
              <a:rPr lang="el-GR" sz="2000" b="1" dirty="0" err="1">
                <a:solidFill>
                  <a:srgbClr val="002060"/>
                </a:solidFill>
              </a:rPr>
              <a:t>number</a:t>
            </a:r>
            <a:r>
              <a:rPr lang="el-GR" sz="2000" b="1" dirty="0">
                <a:solidFill>
                  <a:srgbClr val="002060"/>
                </a:solidFill>
              </a:rPr>
              <a:t> of </a:t>
            </a:r>
            <a:r>
              <a:rPr lang="el-GR" sz="2000" b="1" dirty="0" err="1">
                <a:solidFill>
                  <a:srgbClr val="002060"/>
                </a:solidFill>
              </a:rPr>
              <a:t>cells</a:t>
            </a:r>
            <a:r>
              <a:rPr lang="el-GR" sz="2000" b="1" dirty="0">
                <a:solidFill>
                  <a:srgbClr val="002060"/>
                </a:solidFill>
              </a:rPr>
              <a:t> </a:t>
            </a:r>
            <a:r>
              <a:rPr lang="el-GR" sz="2000" b="1" dirty="0" err="1">
                <a:solidFill>
                  <a:srgbClr val="002060"/>
                </a:solidFill>
              </a:rPr>
              <a:t>that</a:t>
            </a:r>
            <a:r>
              <a:rPr lang="el-GR" sz="2000" b="1" dirty="0">
                <a:solidFill>
                  <a:srgbClr val="002060"/>
                </a:solidFill>
              </a:rPr>
              <a:t> can be </a:t>
            </a:r>
            <a:r>
              <a:rPr lang="el-GR" sz="2000" b="1" dirty="0" err="1">
                <a:solidFill>
                  <a:srgbClr val="002060"/>
                </a:solidFill>
              </a:rPr>
              <a:t>used</a:t>
            </a:r>
            <a:r>
              <a:rPr lang="el-GR" sz="2000" b="1" dirty="0">
                <a:solidFill>
                  <a:srgbClr val="002060"/>
                </a:solidFill>
              </a:rPr>
              <a:t> </a:t>
            </a:r>
            <a:r>
              <a:rPr lang="el-GR" sz="2000" b="1" dirty="0" err="1">
                <a:solidFill>
                  <a:srgbClr val="002060"/>
                </a:solidFill>
              </a:rPr>
              <a:t>is</a:t>
            </a:r>
            <a:r>
              <a:rPr lang="el-GR" sz="2000" b="1" dirty="0">
                <a:solidFill>
                  <a:srgbClr val="002060"/>
                </a:solidFill>
              </a:rPr>
              <a:t> </a:t>
            </a:r>
            <a:r>
              <a:rPr lang="el-GR" sz="2000" b="1" dirty="0" err="1">
                <a:solidFill>
                  <a:srgbClr val="002060"/>
                </a:solidFill>
              </a:rPr>
              <a:t>unlimited</a:t>
            </a:r>
            <a:r>
              <a:rPr lang="el-GR" sz="2000" b="1" dirty="0">
                <a:solidFill>
                  <a:srgbClr val="002060"/>
                </a:solidFill>
              </a:rPr>
              <a:t> </a:t>
            </a:r>
            <a:r>
              <a:rPr lang="el-GR" sz="2000" b="1" dirty="0" err="1">
                <a:solidFill>
                  <a:srgbClr val="002060"/>
                </a:solidFill>
              </a:rPr>
              <a:t>and</a:t>
            </a:r>
            <a:r>
              <a:rPr lang="el-GR" sz="2000" b="1" dirty="0">
                <a:solidFill>
                  <a:srgbClr val="002060"/>
                </a:solidFill>
              </a:rPr>
              <a:t> </a:t>
            </a:r>
            <a:r>
              <a:rPr lang="el-GR" sz="2000" b="1" dirty="0" err="1">
                <a:solidFill>
                  <a:srgbClr val="002060"/>
                </a:solidFill>
              </a:rPr>
              <a:t>depends</a:t>
            </a:r>
            <a:r>
              <a:rPr lang="el-GR" sz="2000" b="1" dirty="0">
                <a:solidFill>
                  <a:srgbClr val="002060"/>
                </a:solidFill>
              </a:rPr>
              <a:t> </a:t>
            </a:r>
            <a:r>
              <a:rPr lang="el-GR" sz="2000" b="1" dirty="0" err="1">
                <a:solidFill>
                  <a:srgbClr val="002060"/>
                </a:solidFill>
              </a:rPr>
              <a:t>on</a:t>
            </a:r>
            <a:r>
              <a:rPr lang="el-GR" sz="2000" b="1" dirty="0">
                <a:solidFill>
                  <a:srgbClr val="002060"/>
                </a:solidFill>
              </a:rPr>
              <a:t> the </a:t>
            </a:r>
            <a:r>
              <a:rPr lang="el-GR" sz="2000" b="1" dirty="0" err="1">
                <a:solidFill>
                  <a:srgbClr val="002060"/>
                </a:solidFill>
              </a:rPr>
              <a:t>computer</a:t>
            </a:r>
            <a:r>
              <a:rPr lang="el-GR" sz="2000" b="1" dirty="0">
                <a:solidFill>
                  <a:srgbClr val="002060"/>
                </a:solidFill>
              </a:rPr>
              <a:t> </a:t>
            </a:r>
            <a:r>
              <a:rPr lang="el-GR" sz="2000" b="1" dirty="0" err="1">
                <a:solidFill>
                  <a:srgbClr val="002060"/>
                </a:solidFill>
              </a:rPr>
              <a:t>capabilities</a:t>
            </a:r>
            <a:r>
              <a:rPr lang="el-GR" sz="2000" b="1" dirty="0">
                <a:solidFill>
                  <a:srgbClr val="002060"/>
                </a:solidFill>
              </a:rPr>
              <a:t>.</a:t>
            </a:r>
          </a:p>
        </p:txBody>
      </p:sp>
      <p:sp>
        <p:nvSpPr>
          <p:cNvPr id="3" name="TextBox 2"/>
          <p:cNvSpPr txBox="1"/>
          <p:nvPr/>
        </p:nvSpPr>
        <p:spPr>
          <a:xfrm>
            <a:off x="2593121" y="68291"/>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1284654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611188" y="2349500"/>
            <a:ext cx="8229600" cy="2016125"/>
          </a:xfrm>
        </p:spPr>
        <p:txBody>
          <a:bodyPr/>
          <a:lstStyle/>
          <a:p>
            <a:pPr algn="just" eaLnBrk="1" hangingPunct="1">
              <a:buFontTx/>
              <a:buNone/>
            </a:pPr>
            <a:r>
              <a:rPr lang="el-GR" altLang="el-GR" b="1" dirty="0" err="1" smtClean="0">
                <a:solidFill>
                  <a:srgbClr val="002060"/>
                </a:solidFill>
              </a:rPr>
              <a:t>For</a:t>
            </a:r>
            <a:r>
              <a:rPr lang="el-GR" altLang="el-GR" b="1" dirty="0" smtClean="0">
                <a:solidFill>
                  <a:srgbClr val="002060"/>
                </a:solidFill>
              </a:rPr>
              <a:t> the </a:t>
            </a:r>
            <a:r>
              <a:rPr lang="el-GR" altLang="el-GR" b="1" dirty="0" err="1" smtClean="0">
                <a:solidFill>
                  <a:srgbClr val="002060"/>
                </a:solidFill>
              </a:rPr>
              <a:t>calibration</a:t>
            </a:r>
            <a:r>
              <a:rPr lang="el-GR" altLang="el-GR" b="1" dirty="0" smtClean="0">
                <a:solidFill>
                  <a:srgbClr val="002060"/>
                </a:solidFill>
              </a:rPr>
              <a:t> of a </a:t>
            </a:r>
            <a:r>
              <a:rPr lang="el-GR" altLang="el-GR" b="1" dirty="0" err="1" smtClean="0">
                <a:solidFill>
                  <a:srgbClr val="002060"/>
                </a:solidFill>
              </a:rPr>
              <a:t>model</a:t>
            </a:r>
            <a:r>
              <a:rPr lang="el-GR" altLang="el-GR" b="1" dirty="0" smtClean="0">
                <a:solidFill>
                  <a:srgbClr val="002060"/>
                </a:solidFill>
              </a:rPr>
              <a:t> the </a:t>
            </a:r>
            <a:r>
              <a:rPr lang="el-GR" altLang="el-GR" b="1" dirty="0" err="1" smtClean="0">
                <a:solidFill>
                  <a:srgbClr val="002060"/>
                </a:solidFill>
              </a:rPr>
              <a:t>most</a:t>
            </a:r>
            <a:r>
              <a:rPr lang="el-GR" altLang="el-GR" b="1" dirty="0" smtClean="0">
                <a:solidFill>
                  <a:srgbClr val="002060"/>
                </a:solidFill>
              </a:rPr>
              <a:t> </a:t>
            </a:r>
            <a:r>
              <a:rPr lang="el-GR" altLang="el-GR" b="1" dirty="0" err="1" smtClean="0">
                <a:solidFill>
                  <a:srgbClr val="002060"/>
                </a:solidFill>
              </a:rPr>
              <a:t>usual</a:t>
            </a:r>
            <a:r>
              <a:rPr lang="el-GR" altLang="el-GR" b="1" dirty="0" smtClean="0">
                <a:solidFill>
                  <a:srgbClr val="002060"/>
                </a:solidFill>
              </a:rPr>
              <a:t> </a:t>
            </a:r>
            <a:r>
              <a:rPr lang="el-GR" altLang="el-GR" b="1" dirty="0" err="1" smtClean="0">
                <a:solidFill>
                  <a:srgbClr val="002060"/>
                </a:solidFill>
              </a:rPr>
              <a:t>convergence</a:t>
            </a:r>
            <a:r>
              <a:rPr lang="el-GR" altLang="el-GR" b="1" dirty="0" smtClean="0">
                <a:solidFill>
                  <a:srgbClr val="002060"/>
                </a:solidFill>
              </a:rPr>
              <a:t> </a:t>
            </a:r>
            <a:r>
              <a:rPr lang="el-GR" altLang="el-GR" b="1" dirty="0" err="1" smtClean="0">
                <a:solidFill>
                  <a:srgbClr val="002060"/>
                </a:solidFill>
              </a:rPr>
              <a:t>criteria</a:t>
            </a:r>
            <a:r>
              <a:rPr lang="el-GR" altLang="el-GR" b="1" dirty="0" smtClean="0">
                <a:solidFill>
                  <a:srgbClr val="002060"/>
                </a:solidFill>
              </a:rPr>
              <a:t> </a:t>
            </a:r>
            <a:r>
              <a:rPr lang="el-GR" altLang="el-GR" b="1" dirty="0" err="1" smtClean="0">
                <a:solidFill>
                  <a:srgbClr val="002060"/>
                </a:solidFill>
              </a:rPr>
              <a:t>are</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groundwater</a:t>
            </a:r>
            <a:r>
              <a:rPr lang="el-GR" altLang="el-GR" b="1" dirty="0" smtClean="0">
                <a:solidFill>
                  <a:srgbClr val="002060"/>
                </a:solidFill>
              </a:rPr>
              <a:t> </a:t>
            </a:r>
            <a:r>
              <a:rPr lang="el-GR" altLang="el-GR" b="1" dirty="0" err="1" smtClean="0">
                <a:solidFill>
                  <a:srgbClr val="002060"/>
                </a:solidFill>
              </a:rPr>
              <a:t>tablde</a:t>
            </a:r>
            <a:r>
              <a:rPr lang="el-GR" altLang="el-GR" b="1" dirty="0" smtClean="0">
                <a:solidFill>
                  <a:srgbClr val="002060"/>
                </a:solidFill>
              </a:rPr>
              <a:t> </a:t>
            </a:r>
            <a:r>
              <a:rPr lang="el-GR" altLang="el-GR" b="1" dirty="0" smtClean="0">
                <a:solidFill>
                  <a:srgbClr val="002060"/>
                </a:solidFill>
              </a:rPr>
              <a:t>level </a:t>
            </a:r>
            <a:r>
              <a:rPr lang="el-GR" altLang="el-GR" b="1" dirty="0" err="1" smtClean="0">
                <a:solidFill>
                  <a:srgbClr val="002060"/>
                </a:solidFill>
              </a:rPr>
              <a:t>and</a:t>
            </a:r>
            <a:r>
              <a:rPr lang="el-GR" altLang="el-GR" b="1" dirty="0" smtClean="0">
                <a:solidFill>
                  <a:srgbClr val="002060"/>
                </a:solidFill>
              </a:rPr>
              <a:t> </a:t>
            </a:r>
            <a:r>
              <a:rPr lang="el-GR" altLang="el-GR" b="1" dirty="0" err="1" smtClean="0">
                <a:solidFill>
                  <a:srgbClr val="002060"/>
                </a:solidFill>
              </a:rPr>
              <a:t>the</a:t>
            </a:r>
            <a:r>
              <a:rPr lang="el-GR" altLang="el-GR" b="1" dirty="0" smtClean="0">
                <a:solidFill>
                  <a:srgbClr val="002060"/>
                </a:solidFill>
              </a:rPr>
              <a:t> </a:t>
            </a:r>
            <a:r>
              <a:rPr lang="el-GR" altLang="el-GR" b="1" dirty="0" err="1" smtClean="0">
                <a:solidFill>
                  <a:srgbClr val="002060"/>
                </a:solidFill>
              </a:rPr>
              <a:t>hydrological</a:t>
            </a:r>
            <a:r>
              <a:rPr lang="el-GR" altLang="el-GR" b="1" dirty="0" smtClean="0">
                <a:solidFill>
                  <a:srgbClr val="002060"/>
                </a:solidFill>
              </a:rPr>
              <a:t> </a:t>
            </a:r>
            <a:r>
              <a:rPr lang="el-GR" altLang="el-GR" b="1" dirty="0" err="1" smtClean="0">
                <a:solidFill>
                  <a:srgbClr val="002060"/>
                </a:solidFill>
              </a:rPr>
              <a:t>balance</a:t>
            </a:r>
            <a:endParaRPr lang="el-GR" altLang="el-GR" sz="2400" b="1" dirty="0" smtClean="0">
              <a:solidFill>
                <a:srgbClr val="002060"/>
              </a:solidFill>
            </a:endParaRPr>
          </a:p>
        </p:txBody>
      </p:sp>
      <p:sp>
        <p:nvSpPr>
          <p:cNvPr id="3" name="TextBox 2"/>
          <p:cNvSpPr txBox="1"/>
          <p:nvPr/>
        </p:nvSpPr>
        <p:spPr>
          <a:xfrm>
            <a:off x="3059832" y="323364"/>
            <a:ext cx="3741858" cy="523220"/>
          </a:xfrm>
          <a:prstGeom prst="rect">
            <a:avLst/>
          </a:prstGeom>
          <a:noFill/>
        </p:spPr>
        <p:txBody>
          <a:bodyPr wrap="none" rtlCol="0">
            <a:spAutoFit/>
          </a:bodyPr>
          <a:lstStyle/>
          <a:p>
            <a:r>
              <a:rPr lang="en-US" sz="2800" b="1" u="sng" dirty="0" smtClean="0">
                <a:solidFill>
                  <a:srgbClr val="002060"/>
                </a:solidFill>
              </a:rPr>
              <a:t>G</a:t>
            </a:r>
            <a:r>
              <a:rPr lang="el-GR" sz="2800" b="1" u="sng" dirty="0" err="1" smtClean="0">
                <a:solidFill>
                  <a:srgbClr val="002060"/>
                </a:solidFill>
              </a:rPr>
              <a:t>roundwater</a:t>
            </a:r>
            <a:r>
              <a:rPr lang="el-GR" sz="2800" b="1" u="sng" dirty="0" smtClean="0">
                <a:solidFill>
                  <a:srgbClr val="002060"/>
                </a:solidFill>
              </a:rPr>
              <a:t> </a:t>
            </a:r>
            <a:r>
              <a:rPr lang="el-GR" sz="2800" b="1" u="sng" dirty="0" err="1" smtClean="0">
                <a:solidFill>
                  <a:srgbClr val="002060"/>
                </a:solidFill>
              </a:rPr>
              <a:t>modelling</a:t>
            </a:r>
            <a:endParaRPr lang="el-GR" sz="2800" b="1" u="sng" dirty="0">
              <a:solidFill>
                <a:srgbClr val="002060"/>
              </a:solidFill>
            </a:endParaRPr>
          </a:p>
        </p:txBody>
      </p:sp>
    </p:spTree>
    <p:extLst>
      <p:ext uri="{BB962C8B-B14F-4D97-AF65-F5344CB8AC3E}">
        <p14:creationId xmlns:p14="http://schemas.microsoft.com/office/powerpoint/2010/main" val="6359365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188640"/>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
        <p:nvSpPr>
          <p:cNvPr id="5" name="Ορθογώνιο 4"/>
          <p:cNvSpPr/>
          <p:nvPr/>
        </p:nvSpPr>
        <p:spPr>
          <a:xfrm>
            <a:off x="956644" y="6309320"/>
            <a:ext cx="7200800" cy="307777"/>
          </a:xfrm>
          <a:prstGeom prst="rect">
            <a:avLst/>
          </a:prstGeom>
        </p:spPr>
        <p:txBody>
          <a:bodyPr wrap="square">
            <a:spAutoFit/>
          </a:bodyPr>
          <a:lstStyle/>
          <a:p>
            <a:pPr algn="ctr"/>
            <a:r>
              <a:rPr lang="el-GR" sz="1400" dirty="0" err="1" smtClean="0"/>
              <a:t>Source</a:t>
            </a:r>
            <a:r>
              <a:rPr lang="el-GR" sz="1400" dirty="0" smtClean="0"/>
              <a:t>: </a:t>
            </a:r>
            <a:r>
              <a:rPr lang="en-US" sz="1400" dirty="0" smtClean="0"/>
              <a:t>http</a:t>
            </a:r>
            <a:r>
              <a:rPr lang="en-US" sz="1400" dirty="0"/>
              <a:t>://www.lenntech.com/groundwater/seawater-intrusions.htm</a:t>
            </a:r>
            <a:endParaRPr lang="el-GR" sz="1400" dirty="0"/>
          </a:p>
        </p:txBody>
      </p:sp>
      <p:sp>
        <p:nvSpPr>
          <p:cNvPr id="2" name="Ορθογώνιο 1"/>
          <p:cNvSpPr/>
          <p:nvPr/>
        </p:nvSpPr>
        <p:spPr>
          <a:xfrm>
            <a:off x="164556" y="1052735"/>
            <a:ext cx="8784976" cy="4708981"/>
          </a:xfrm>
          <a:prstGeom prst="rect">
            <a:avLst/>
          </a:prstGeom>
          <a:solidFill>
            <a:schemeClr val="bg1"/>
          </a:solidFill>
        </p:spPr>
        <p:txBody>
          <a:bodyPr wrap="square">
            <a:spAutoFit/>
          </a:bodyPr>
          <a:lstStyle/>
          <a:p>
            <a:r>
              <a:rPr lang="en-US" sz="2000" b="1" dirty="0">
                <a:solidFill>
                  <a:srgbClr val="002060"/>
                </a:solidFill>
              </a:rPr>
              <a:t>Seawater intrusion is the movement of seawater into fresh water aquifers due to natural processes or human activities. Seawater intrusion is caused by decreases in groundwater levels or by rises in seawater </a:t>
            </a:r>
            <a:r>
              <a:rPr lang="en-US" sz="2000" b="1" dirty="0" smtClean="0">
                <a:solidFill>
                  <a:srgbClr val="002060"/>
                </a:solidFill>
              </a:rPr>
              <a:t>levels</a:t>
            </a:r>
            <a:r>
              <a:rPr lang="el-GR" sz="2000" b="1" dirty="0" smtClean="0">
                <a:solidFill>
                  <a:srgbClr val="002060"/>
                </a:solidFill>
              </a:rPr>
              <a:t>. </a:t>
            </a:r>
            <a:r>
              <a:rPr lang="el-GR" sz="2000" b="1" dirty="0" err="1" smtClean="0">
                <a:solidFill>
                  <a:srgbClr val="002060"/>
                </a:solidFill>
              </a:rPr>
              <a:t>Sea</a:t>
            </a:r>
            <a:r>
              <a:rPr lang="en-US" sz="2000" b="1" dirty="0" smtClean="0">
                <a:solidFill>
                  <a:srgbClr val="002060"/>
                </a:solidFill>
              </a:rPr>
              <a:t>water </a:t>
            </a:r>
            <a:r>
              <a:rPr lang="en-US" sz="2000" b="1" dirty="0">
                <a:solidFill>
                  <a:srgbClr val="002060"/>
                </a:solidFill>
              </a:rPr>
              <a:t>intrusion occurs in coastal freshwater </a:t>
            </a:r>
            <a:r>
              <a:rPr lang="en-US" sz="2000" b="1" dirty="0" smtClean="0">
                <a:solidFill>
                  <a:srgbClr val="002060"/>
                </a:solidFill>
              </a:rPr>
              <a:t>aquifers</a:t>
            </a:r>
            <a:r>
              <a:rPr lang="el-GR" sz="2000" b="1" dirty="0" smtClean="0">
                <a:solidFill>
                  <a:srgbClr val="002060"/>
                </a:solidFill>
              </a:rPr>
              <a:t>. </a:t>
            </a:r>
          </a:p>
          <a:p>
            <a:endParaRPr lang="el-GR" sz="2000" b="1" dirty="0">
              <a:solidFill>
                <a:srgbClr val="002060"/>
              </a:solidFill>
            </a:endParaRPr>
          </a:p>
          <a:p>
            <a:r>
              <a:rPr lang="el-GR" sz="2000" b="1" dirty="0" smtClean="0">
                <a:solidFill>
                  <a:srgbClr val="002060"/>
                </a:solidFill>
              </a:rPr>
              <a:t>The </a:t>
            </a:r>
            <a:r>
              <a:rPr lang="el-GR" sz="2000" b="1" dirty="0" err="1" smtClean="0">
                <a:solidFill>
                  <a:srgbClr val="002060"/>
                </a:solidFill>
              </a:rPr>
              <a:t>reasons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can</a:t>
            </a:r>
            <a:r>
              <a:rPr lang="el-GR" sz="2000" b="1" dirty="0" smtClean="0">
                <a:solidFill>
                  <a:srgbClr val="002060"/>
                </a:solidFill>
              </a:rPr>
              <a:t> </a:t>
            </a:r>
            <a:r>
              <a:rPr lang="el-GR" sz="2000" b="1" dirty="0" err="1" smtClean="0">
                <a:solidFill>
                  <a:srgbClr val="002060"/>
                </a:solidFill>
              </a:rPr>
              <a:t>cause</a:t>
            </a:r>
            <a:r>
              <a:rPr lang="el-GR" sz="2000" b="1" dirty="0" smtClean="0">
                <a:solidFill>
                  <a:srgbClr val="002060"/>
                </a:solidFill>
              </a:rPr>
              <a:t>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a:t>
            </a:r>
          </a:p>
          <a:p>
            <a:endParaRPr lang="el-GR" sz="2000" b="1" dirty="0">
              <a:solidFill>
                <a:srgbClr val="002060"/>
              </a:solidFill>
            </a:endParaRPr>
          </a:p>
          <a:p>
            <a:pPr marL="285750" indent="-285750">
              <a:buFont typeface="Wingdings" panose="05000000000000000000" pitchFamily="2" charset="2"/>
              <a:buChar char="Ø"/>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overpumping</a:t>
            </a:r>
            <a:r>
              <a:rPr lang="el-GR" sz="2000" b="1" dirty="0" smtClean="0">
                <a:solidFill>
                  <a:srgbClr val="002060"/>
                </a:solidFill>
              </a:rPr>
              <a:t> of the </a:t>
            </a: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means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the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withdraw</a:t>
            </a:r>
            <a:r>
              <a:rPr lang="el-GR" sz="2000" b="1" dirty="0" smtClean="0">
                <a:solidFill>
                  <a:srgbClr val="002060"/>
                </a:solidFill>
              </a:rPr>
              <a:t> </a:t>
            </a:r>
            <a:r>
              <a:rPr lang="el-GR" sz="2000" b="1" dirty="0" err="1" smtClean="0">
                <a:solidFill>
                  <a:srgbClr val="002060"/>
                </a:solidFill>
              </a:rPr>
              <a:t>exceeds</a:t>
            </a:r>
            <a:r>
              <a:rPr lang="el-GR" sz="2000" b="1" dirty="0" smtClean="0">
                <a:solidFill>
                  <a:srgbClr val="002060"/>
                </a:solidFill>
              </a:rPr>
              <a:t> the recharge </a:t>
            </a:r>
            <a:r>
              <a:rPr lang="el-GR" sz="2000" b="1" dirty="0" err="1" smtClean="0">
                <a:solidFill>
                  <a:srgbClr val="002060"/>
                </a:solidFill>
              </a:rPr>
              <a:t>rate</a:t>
            </a:r>
            <a:r>
              <a:rPr lang="el-GR" sz="2000" b="1" dirty="0" smtClean="0">
                <a:solidFill>
                  <a:srgbClr val="002060"/>
                </a:solidFill>
              </a:rPr>
              <a:t>. Overpumping </a:t>
            </a:r>
            <a:r>
              <a:rPr lang="el-GR" sz="2000" b="1" dirty="0" err="1" smtClean="0">
                <a:solidFill>
                  <a:srgbClr val="002060"/>
                </a:solidFill>
              </a:rPr>
              <a:t>is</a:t>
            </a:r>
            <a:r>
              <a:rPr lang="el-GR" sz="2000" b="1" dirty="0" smtClean="0">
                <a:solidFill>
                  <a:srgbClr val="002060"/>
                </a:solidFill>
              </a:rPr>
              <a:t> by </a:t>
            </a:r>
            <a:r>
              <a:rPr lang="el-GR" sz="2000" b="1" dirty="0" err="1" smtClean="0">
                <a:solidFill>
                  <a:srgbClr val="002060"/>
                </a:solidFill>
              </a:rPr>
              <a:t>far</a:t>
            </a:r>
            <a:r>
              <a:rPr lang="el-GR" sz="2000" b="1" dirty="0" smtClean="0">
                <a:solidFill>
                  <a:srgbClr val="002060"/>
                </a:solidFill>
              </a:rPr>
              <a:t> the </a:t>
            </a:r>
            <a:r>
              <a:rPr lang="el-GR" sz="2000" b="1" dirty="0" err="1" smtClean="0">
                <a:solidFill>
                  <a:srgbClr val="002060"/>
                </a:solidFill>
              </a:rPr>
              <a:t>most</a:t>
            </a:r>
            <a:r>
              <a:rPr lang="el-GR" sz="2000" b="1" dirty="0" smtClean="0">
                <a:solidFill>
                  <a:srgbClr val="002060"/>
                </a:solidFill>
              </a:rPr>
              <a:t> </a:t>
            </a:r>
            <a:r>
              <a:rPr lang="el-GR" sz="2000" b="1" dirty="0" err="1" smtClean="0">
                <a:solidFill>
                  <a:srgbClr val="002060"/>
                </a:solidFill>
              </a:rPr>
              <a:t>important</a:t>
            </a:r>
            <a:r>
              <a:rPr lang="el-GR" sz="2000" b="1" dirty="0" smtClean="0">
                <a:solidFill>
                  <a:srgbClr val="002060"/>
                </a:solidFill>
              </a:rPr>
              <a:t> </a:t>
            </a:r>
            <a:r>
              <a:rPr lang="el-GR" sz="2000" b="1" dirty="0" err="1" smtClean="0">
                <a:solidFill>
                  <a:srgbClr val="002060"/>
                </a:solidFill>
              </a:rPr>
              <a:t>factor</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cause</a:t>
            </a:r>
            <a:r>
              <a:rPr lang="el-GR" sz="2000" b="1" dirty="0" smtClean="0">
                <a:solidFill>
                  <a:srgbClr val="002060"/>
                </a:solidFill>
              </a:rPr>
              <a:t>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endParaRPr lang="el-GR" sz="2000" b="1" dirty="0" smtClean="0">
              <a:solidFill>
                <a:srgbClr val="002060"/>
              </a:solidFill>
            </a:endParaRPr>
          </a:p>
          <a:p>
            <a:pPr marL="285750" indent="-285750">
              <a:buFont typeface="Wingdings" panose="05000000000000000000" pitchFamily="2" charset="2"/>
              <a:buChar char="Ø"/>
            </a:pPr>
            <a:r>
              <a:rPr lang="en-US" sz="2000" b="1" dirty="0" smtClean="0">
                <a:solidFill>
                  <a:srgbClr val="002060"/>
                </a:solidFill>
              </a:rPr>
              <a:t>R</a:t>
            </a:r>
            <a:r>
              <a:rPr lang="el-GR" sz="2000" b="1" dirty="0" err="1" smtClean="0">
                <a:solidFill>
                  <a:srgbClr val="002060"/>
                </a:solidFill>
              </a:rPr>
              <a:t>eduction</a:t>
            </a:r>
            <a:r>
              <a:rPr lang="el-GR" sz="2000" b="1" dirty="0" smtClean="0">
                <a:solidFill>
                  <a:srgbClr val="002060"/>
                </a:solidFill>
              </a:rPr>
              <a:t> of the </a:t>
            </a:r>
            <a:r>
              <a:rPr lang="el-GR" sz="2000" b="1" dirty="0" err="1" smtClean="0">
                <a:solidFill>
                  <a:srgbClr val="002060"/>
                </a:solidFill>
              </a:rPr>
              <a:t>rivers</a:t>
            </a:r>
            <a:r>
              <a:rPr lang="el-GR" sz="2000" b="1" dirty="0" smtClean="0">
                <a:solidFill>
                  <a:srgbClr val="002060"/>
                </a:solidFill>
              </a:rPr>
              <a:t> </a:t>
            </a:r>
            <a:r>
              <a:rPr lang="el-GR" sz="2000" b="1" dirty="0" err="1" smtClean="0">
                <a:solidFill>
                  <a:srgbClr val="002060"/>
                </a:solidFill>
              </a:rPr>
              <a:t>discharge</a:t>
            </a:r>
            <a:r>
              <a:rPr lang="el-GR" sz="2000" b="1" dirty="0" smtClean="0">
                <a:solidFill>
                  <a:srgbClr val="002060"/>
                </a:solidFill>
              </a:rPr>
              <a:t> </a:t>
            </a:r>
            <a:r>
              <a:rPr lang="el-GR" sz="2000" b="1" dirty="0" err="1" smtClean="0">
                <a:solidFill>
                  <a:srgbClr val="002060"/>
                </a:solidFill>
              </a:rPr>
              <a:t>at</a:t>
            </a:r>
            <a:r>
              <a:rPr lang="el-GR" sz="2000" b="1" dirty="0" smtClean="0">
                <a:solidFill>
                  <a:srgbClr val="002060"/>
                </a:solidFill>
              </a:rPr>
              <a:t> the </a:t>
            </a:r>
            <a:r>
              <a:rPr lang="el-GR" sz="2000" b="1" dirty="0" err="1" smtClean="0">
                <a:solidFill>
                  <a:srgbClr val="002060"/>
                </a:solidFill>
              </a:rPr>
              <a:t>estuaries</a:t>
            </a:r>
            <a:endParaRPr lang="el-GR" sz="2000" b="1" dirty="0" smtClean="0">
              <a:solidFill>
                <a:srgbClr val="002060"/>
              </a:solidFill>
            </a:endParaRPr>
          </a:p>
          <a:p>
            <a:pPr marL="285750" indent="-285750">
              <a:buFont typeface="Wingdings" panose="05000000000000000000" pitchFamily="2" charset="2"/>
              <a:buChar char="Ø"/>
            </a:pPr>
            <a:r>
              <a:rPr lang="en-US" sz="2000" b="1" dirty="0" smtClean="0">
                <a:solidFill>
                  <a:srgbClr val="002060"/>
                </a:solidFill>
              </a:rPr>
              <a:t>A</a:t>
            </a:r>
            <a:r>
              <a:rPr lang="el-GR" sz="2000" b="1" dirty="0" err="1" smtClean="0">
                <a:solidFill>
                  <a:srgbClr val="002060"/>
                </a:solidFill>
              </a:rPr>
              <a:t>rtificial</a:t>
            </a:r>
            <a:r>
              <a:rPr lang="el-GR" sz="2000" b="1" dirty="0" smtClean="0">
                <a:solidFill>
                  <a:srgbClr val="002060"/>
                </a:solidFill>
              </a:rPr>
              <a:t> </a:t>
            </a:r>
            <a:r>
              <a:rPr lang="el-GR" sz="2000" b="1" dirty="0" err="1" smtClean="0">
                <a:solidFill>
                  <a:srgbClr val="002060"/>
                </a:solidFill>
              </a:rPr>
              <a:t>channel</a:t>
            </a:r>
            <a:r>
              <a:rPr lang="el-GR" sz="2000" b="1" dirty="0" smtClean="0">
                <a:solidFill>
                  <a:srgbClr val="002060"/>
                </a:solidFill>
              </a:rPr>
              <a:t> </a:t>
            </a:r>
            <a:r>
              <a:rPr lang="el-GR" sz="2000" b="1" dirty="0" err="1" smtClean="0">
                <a:solidFill>
                  <a:srgbClr val="002060"/>
                </a:solidFill>
              </a:rPr>
              <a:t>construction</a:t>
            </a:r>
            <a:r>
              <a:rPr lang="el-GR" sz="2000" b="1" dirty="0" smtClean="0">
                <a:solidFill>
                  <a:srgbClr val="002060"/>
                </a:solidFill>
              </a:rPr>
              <a:t> </a:t>
            </a:r>
          </a:p>
          <a:p>
            <a:pPr marL="285750" indent="-285750">
              <a:buFont typeface="Wingdings" panose="05000000000000000000" pitchFamily="2" charset="2"/>
              <a:buChar char="Ø"/>
            </a:pPr>
            <a:r>
              <a:rPr lang="el-GR" sz="2000" b="1" dirty="0" err="1" smtClean="0">
                <a:solidFill>
                  <a:srgbClr val="002060"/>
                </a:solidFill>
              </a:rPr>
              <a:t>Climate</a:t>
            </a:r>
            <a:r>
              <a:rPr lang="el-GR" sz="2000" b="1" dirty="0" smtClean="0">
                <a:solidFill>
                  <a:srgbClr val="002060"/>
                </a:solidFill>
              </a:rPr>
              <a:t> </a:t>
            </a:r>
            <a:r>
              <a:rPr lang="el-GR" sz="2000" b="1" dirty="0" err="1" smtClean="0">
                <a:solidFill>
                  <a:srgbClr val="002060"/>
                </a:solidFill>
              </a:rPr>
              <a:t>change</a:t>
            </a:r>
            <a:endParaRPr lang="el-GR" sz="2000" b="1" dirty="0" smtClean="0">
              <a:solidFill>
                <a:srgbClr val="002060"/>
              </a:solidFill>
            </a:endParaRPr>
          </a:p>
          <a:p>
            <a:pPr marL="285750" indent="-285750">
              <a:buFont typeface="Wingdings" panose="05000000000000000000" pitchFamily="2" charset="2"/>
              <a:buChar char="Ø"/>
            </a:pPr>
            <a:r>
              <a:rPr lang="el-GR" sz="2000" b="1" dirty="0" err="1" smtClean="0">
                <a:solidFill>
                  <a:srgbClr val="002060"/>
                </a:solidFill>
              </a:rPr>
              <a:t>Interventions</a:t>
            </a:r>
            <a:r>
              <a:rPr lang="el-GR" sz="2000" b="1" dirty="0" smtClean="0">
                <a:solidFill>
                  <a:srgbClr val="002060"/>
                </a:solidFill>
              </a:rPr>
              <a:t> </a:t>
            </a:r>
            <a:r>
              <a:rPr lang="el-GR" sz="2000" b="1" dirty="0" err="1" smtClean="0">
                <a:solidFill>
                  <a:srgbClr val="002060"/>
                </a:solidFill>
              </a:rPr>
              <a:t>at</a:t>
            </a:r>
            <a:r>
              <a:rPr lang="el-GR" sz="2000" b="1" dirty="0" smtClean="0">
                <a:solidFill>
                  <a:srgbClr val="002060"/>
                </a:solidFill>
              </a:rPr>
              <a:t> the </a:t>
            </a:r>
            <a:r>
              <a:rPr lang="el-GR" sz="2000" b="1" dirty="0" err="1" smtClean="0">
                <a:solidFill>
                  <a:srgbClr val="002060"/>
                </a:solidFill>
              </a:rPr>
              <a:t>rivers</a:t>
            </a:r>
            <a:r>
              <a:rPr lang="el-GR" sz="2000" b="1" dirty="0" smtClean="0">
                <a:solidFill>
                  <a:srgbClr val="002060"/>
                </a:solidFill>
              </a:rPr>
              <a:t> </a:t>
            </a:r>
            <a:r>
              <a:rPr lang="el-GR" sz="2000" b="1" dirty="0" err="1" smtClean="0">
                <a:solidFill>
                  <a:srgbClr val="002060"/>
                </a:solidFill>
              </a:rPr>
              <a:t>flow</a:t>
            </a:r>
            <a:r>
              <a:rPr lang="el-GR" sz="2000" b="1" dirty="0" smtClean="0">
                <a:solidFill>
                  <a:srgbClr val="002060"/>
                </a:solidFill>
              </a:rPr>
              <a:t> </a:t>
            </a:r>
            <a:r>
              <a:rPr lang="el-GR" sz="2000" b="1" dirty="0" err="1" smtClean="0">
                <a:solidFill>
                  <a:srgbClr val="002060"/>
                </a:solidFill>
              </a:rPr>
              <a:t>regime</a:t>
            </a:r>
            <a:endParaRPr lang="el-GR" sz="2000" b="1" dirty="0" smtClean="0">
              <a:solidFill>
                <a:srgbClr val="002060"/>
              </a:solidFill>
            </a:endParaRPr>
          </a:p>
          <a:p>
            <a:pPr marL="285750" indent="-285750">
              <a:buFont typeface="Wingdings" panose="05000000000000000000" pitchFamily="2" charset="2"/>
              <a:buChar char="Ø"/>
            </a:pPr>
            <a:r>
              <a:rPr lang="el-GR" sz="2000" b="1" dirty="0" err="1" smtClean="0">
                <a:solidFill>
                  <a:srgbClr val="002060"/>
                </a:solidFill>
              </a:rPr>
              <a:t>Tide</a:t>
            </a:r>
            <a:endParaRPr lang="en-US" sz="2000" b="1" dirty="0">
              <a:solidFill>
                <a:srgbClr val="002060"/>
              </a:solidFill>
            </a:endParaRPr>
          </a:p>
        </p:txBody>
      </p:sp>
    </p:spTree>
    <p:extLst>
      <p:ext uri="{BB962C8B-B14F-4D97-AF65-F5344CB8AC3E}">
        <p14:creationId xmlns:p14="http://schemas.microsoft.com/office/powerpoint/2010/main" val="1521246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47864" y="98048"/>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
        <p:nvSpPr>
          <p:cNvPr id="5" name="Ορθογώνιο 4"/>
          <p:cNvSpPr/>
          <p:nvPr/>
        </p:nvSpPr>
        <p:spPr>
          <a:xfrm>
            <a:off x="956644" y="6309320"/>
            <a:ext cx="7200800"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://www.lenntech.com/groundwater/seawater-intrusions.htm</a:t>
            </a:r>
            <a:endParaRPr lang="el-GR" sz="1400" dirty="0">
              <a:solidFill>
                <a:srgbClr val="002060"/>
              </a:solidFill>
            </a:endParaRP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720" y="652046"/>
            <a:ext cx="4866481" cy="2577969"/>
          </a:xfrm>
          <a:prstGeom prst="rect">
            <a:avLst/>
          </a:prstGeom>
        </p:spPr>
      </p:pic>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20" y="3429000"/>
            <a:ext cx="4866481" cy="2592288"/>
          </a:xfrm>
          <a:prstGeom prst="rect">
            <a:avLst/>
          </a:prstGeom>
        </p:spPr>
      </p:pic>
      <p:sp>
        <p:nvSpPr>
          <p:cNvPr id="6" name="TextBox 5"/>
          <p:cNvSpPr txBox="1"/>
          <p:nvPr/>
        </p:nvSpPr>
        <p:spPr>
          <a:xfrm>
            <a:off x="5724128" y="764704"/>
            <a:ext cx="3240360" cy="2862322"/>
          </a:xfrm>
          <a:prstGeom prst="rect">
            <a:avLst/>
          </a:prstGeom>
          <a:noFill/>
        </p:spPr>
        <p:txBody>
          <a:bodyPr wrap="square" rtlCol="0">
            <a:spAutoFit/>
          </a:bodyPr>
          <a:lstStyle/>
          <a:p>
            <a:r>
              <a:rPr lang="el-GR" b="1" dirty="0" smtClean="0">
                <a:solidFill>
                  <a:srgbClr val="002060"/>
                </a:solidFill>
              </a:rPr>
              <a:t>The </a:t>
            </a:r>
            <a:r>
              <a:rPr lang="el-GR" b="1" dirty="0" err="1" smtClean="0">
                <a:solidFill>
                  <a:srgbClr val="002060"/>
                </a:solidFill>
              </a:rPr>
              <a:t>figure</a:t>
            </a:r>
            <a:r>
              <a:rPr lang="el-GR" b="1" dirty="0" smtClean="0">
                <a:solidFill>
                  <a:srgbClr val="002060"/>
                </a:solidFill>
              </a:rPr>
              <a:t> </a:t>
            </a:r>
            <a:r>
              <a:rPr lang="el-GR" b="1" dirty="0" err="1" smtClean="0">
                <a:solidFill>
                  <a:srgbClr val="002060"/>
                </a:solidFill>
              </a:rPr>
              <a:t>depicts</a:t>
            </a:r>
            <a:r>
              <a:rPr lang="el-GR" b="1" dirty="0" smtClean="0">
                <a:solidFill>
                  <a:srgbClr val="002060"/>
                </a:solidFill>
              </a:rPr>
              <a:t> the </a:t>
            </a:r>
            <a:r>
              <a:rPr lang="el-GR" b="1" dirty="0" err="1" smtClean="0">
                <a:solidFill>
                  <a:srgbClr val="002060"/>
                </a:solidFill>
              </a:rPr>
              <a:t>relation</a:t>
            </a:r>
            <a:r>
              <a:rPr lang="el-GR" b="1" dirty="0" smtClean="0">
                <a:solidFill>
                  <a:srgbClr val="002060"/>
                </a:solidFill>
              </a:rPr>
              <a:t> of </a:t>
            </a:r>
            <a:r>
              <a:rPr lang="el-GR" b="1" dirty="0" err="1" smtClean="0">
                <a:solidFill>
                  <a:srgbClr val="002060"/>
                </a:solidFill>
              </a:rPr>
              <a:t>fresh</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sea</a:t>
            </a:r>
            <a:r>
              <a:rPr lang="el-GR" b="1" dirty="0" smtClean="0">
                <a:solidFill>
                  <a:srgbClr val="002060"/>
                </a:solidFill>
              </a:rPr>
              <a:t> water in a </a:t>
            </a:r>
            <a:r>
              <a:rPr lang="el-GR" b="1" dirty="0" err="1" smtClean="0">
                <a:solidFill>
                  <a:srgbClr val="002060"/>
                </a:solidFill>
              </a:rPr>
              <a:t>coastal</a:t>
            </a:r>
            <a:r>
              <a:rPr lang="el-GR" b="1" dirty="0" smtClean="0">
                <a:solidFill>
                  <a:srgbClr val="002060"/>
                </a:solidFill>
              </a:rPr>
              <a:t> </a:t>
            </a:r>
            <a:r>
              <a:rPr lang="el-GR" b="1" dirty="0" err="1" smtClean="0">
                <a:solidFill>
                  <a:srgbClr val="002060"/>
                </a:solidFill>
              </a:rPr>
              <a:t>aquifer</a:t>
            </a:r>
            <a:r>
              <a:rPr lang="el-GR" b="1" dirty="0" smtClean="0">
                <a:solidFill>
                  <a:srgbClr val="002060"/>
                </a:solidFill>
              </a:rPr>
              <a:t>.</a:t>
            </a:r>
          </a:p>
          <a:p>
            <a:pPr algn="just"/>
            <a:r>
              <a:rPr lang="el-GR" b="1" dirty="0" smtClean="0">
                <a:solidFill>
                  <a:srgbClr val="002060"/>
                </a:solidFill>
              </a:rPr>
              <a:t>The </a:t>
            </a:r>
            <a:r>
              <a:rPr lang="el-GR" b="1" dirty="0" err="1" smtClean="0">
                <a:solidFill>
                  <a:srgbClr val="002060"/>
                </a:solidFill>
              </a:rPr>
              <a:t>depth</a:t>
            </a:r>
            <a:r>
              <a:rPr lang="el-GR" b="1" dirty="0" smtClean="0">
                <a:solidFill>
                  <a:srgbClr val="002060"/>
                </a:solidFill>
              </a:rPr>
              <a:t> of the </a:t>
            </a:r>
            <a:r>
              <a:rPr lang="el-GR" b="1" dirty="0" err="1" smtClean="0">
                <a:solidFill>
                  <a:srgbClr val="002060"/>
                </a:solidFill>
              </a:rPr>
              <a:t>diffusion</a:t>
            </a:r>
            <a:r>
              <a:rPr lang="el-GR" b="1" dirty="0" smtClean="0">
                <a:solidFill>
                  <a:srgbClr val="002060"/>
                </a:solidFill>
              </a:rPr>
              <a:t> </a:t>
            </a:r>
            <a:r>
              <a:rPr lang="el-GR" b="1" dirty="0" err="1" smtClean="0">
                <a:solidFill>
                  <a:srgbClr val="002060"/>
                </a:solidFill>
              </a:rPr>
              <a:t>zone</a:t>
            </a:r>
            <a:r>
              <a:rPr lang="el-GR" b="1" dirty="0" smtClean="0">
                <a:solidFill>
                  <a:srgbClr val="002060"/>
                </a:solidFill>
              </a:rPr>
              <a:t> </a:t>
            </a:r>
            <a:r>
              <a:rPr lang="el-GR" b="1" dirty="0" err="1" smtClean="0">
                <a:solidFill>
                  <a:srgbClr val="002060"/>
                </a:solidFill>
              </a:rPr>
              <a:t>at</a:t>
            </a:r>
            <a:r>
              <a:rPr lang="el-GR" b="1" dirty="0" smtClean="0">
                <a:solidFill>
                  <a:srgbClr val="002060"/>
                </a:solidFill>
              </a:rPr>
              <a:t> a </a:t>
            </a:r>
            <a:r>
              <a:rPr lang="el-GR" b="1" dirty="0" err="1" smtClean="0">
                <a:solidFill>
                  <a:srgbClr val="002060"/>
                </a:solidFill>
              </a:rPr>
              <a:t>specific</a:t>
            </a:r>
            <a:r>
              <a:rPr lang="el-GR" b="1" dirty="0" smtClean="0">
                <a:solidFill>
                  <a:srgbClr val="002060"/>
                </a:solidFill>
              </a:rPr>
              <a:t> </a:t>
            </a:r>
            <a:r>
              <a:rPr lang="el-GR" b="1" dirty="0" err="1" smtClean="0">
                <a:solidFill>
                  <a:srgbClr val="002060"/>
                </a:solidFill>
              </a:rPr>
              <a:t>location</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given</a:t>
            </a:r>
            <a:r>
              <a:rPr lang="el-GR" b="1" dirty="0" smtClean="0">
                <a:solidFill>
                  <a:srgbClr val="002060"/>
                </a:solidFill>
              </a:rPr>
              <a:t> by the </a:t>
            </a:r>
            <a:r>
              <a:rPr lang="el-GR" b="1" dirty="0" err="1" smtClean="0">
                <a:solidFill>
                  <a:srgbClr val="002060"/>
                </a:solidFill>
              </a:rPr>
              <a:t>Ghyben</a:t>
            </a:r>
            <a:r>
              <a:rPr lang="el-GR" b="1" dirty="0" smtClean="0">
                <a:solidFill>
                  <a:srgbClr val="002060"/>
                </a:solidFill>
              </a:rPr>
              <a:t>-</a:t>
            </a:r>
            <a:r>
              <a:rPr lang="el-GR" b="1" dirty="0" err="1" smtClean="0">
                <a:solidFill>
                  <a:srgbClr val="002060"/>
                </a:solidFill>
              </a:rPr>
              <a:t>Herzberg</a:t>
            </a:r>
            <a:r>
              <a:rPr lang="el-GR" b="1" dirty="0" smtClean="0">
                <a:solidFill>
                  <a:srgbClr val="002060"/>
                </a:solidFill>
              </a:rPr>
              <a:t> </a:t>
            </a:r>
            <a:r>
              <a:rPr lang="el-GR" b="1" dirty="0" err="1" smtClean="0">
                <a:solidFill>
                  <a:srgbClr val="002060"/>
                </a:solidFill>
              </a:rPr>
              <a:t>equation</a:t>
            </a:r>
            <a:r>
              <a:rPr lang="el-GR" b="1" dirty="0" smtClean="0">
                <a:solidFill>
                  <a:srgbClr val="002060"/>
                </a:solidFill>
              </a:rPr>
              <a:t>:</a:t>
            </a:r>
          </a:p>
          <a:p>
            <a:pPr algn="ctr"/>
            <a:r>
              <a:rPr lang="el-GR" b="1" dirty="0" smtClean="0">
                <a:solidFill>
                  <a:srgbClr val="002060"/>
                </a:solidFill>
              </a:rPr>
              <a:t>Z=40 H</a:t>
            </a:r>
          </a:p>
          <a:p>
            <a:pPr algn="ctr"/>
            <a:r>
              <a:rPr lang="el-GR" b="1" dirty="0" smtClean="0">
                <a:solidFill>
                  <a:srgbClr val="002060"/>
                </a:solidFill>
              </a:rPr>
              <a:t>Z= </a:t>
            </a:r>
            <a:r>
              <a:rPr lang="el-GR" b="1" dirty="0" err="1" smtClean="0">
                <a:solidFill>
                  <a:srgbClr val="002060"/>
                </a:solidFill>
              </a:rPr>
              <a:t>depth</a:t>
            </a:r>
            <a:r>
              <a:rPr lang="el-GR" b="1" dirty="0" smtClean="0">
                <a:solidFill>
                  <a:srgbClr val="002060"/>
                </a:solidFill>
              </a:rPr>
              <a:t> </a:t>
            </a:r>
            <a:r>
              <a:rPr lang="el-GR" b="1" dirty="0" err="1" smtClean="0">
                <a:solidFill>
                  <a:srgbClr val="002060"/>
                </a:solidFill>
              </a:rPr>
              <a:t>beneath</a:t>
            </a:r>
            <a:r>
              <a:rPr lang="el-GR" b="1" dirty="0" smtClean="0">
                <a:solidFill>
                  <a:srgbClr val="002060"/>
                </a:solidFill>
              </a:rPr>
              <a:t> </a:t>
            </a:r>
            <a:r>
              <a:rPr lang="el-GR" b="1" dirty="0" err="1" smtClean="0">
                <a:solidFill>
                  <a:srgbClr val="002060"/>
                </a:solidFill>
              </a:rPr>
              <a:t>sea</a:t>
            </a:r>
            <a:r>
              <a:rPr lang="el-GR" b="1" dirty="0" smtClean="0">
                <a:solidFill>
                  <a:srgbClr val="002060"/>
                </a:solidFill>
              </a:rPr>
              <a:t> level</a:t>
            </a:r>
          </a:p>
          <a:p>
            <a:pPr algn="ctr"/>
            <a:r>
              <a:rPr lang="el-GR" b="1" dirty="0" smtClean="0">
                <a:solidFill>
                  <a:srgbClr val="002060"/>
                </a:solidFill>
              </a:rPr>
              <a:t>H= </a:t>
            </a:r>
            <a:r>
              <a:rPr lang="el-GR" b="1" dirty="0" err="1" smtClean="0">
                <a:solidFill>
                  <a:srgbClr val="002060"/>
                </a:solidFill>
              </a:rPr>
              <a:t>groundwater</a:t>
            </a:r>
            <a:r>
              <a:rPr lang="el-GR" b="1" dirty="0" smtClean="0">
                <a:solidFill>
                  <a:srgbClr val="002060"/>
                </a:solidFill>
              </a:rPr>
              <a:t> level </a:t>
            </a:r>
            <a:r>
              <a:rPr lang="el-GR" b="1" dirty="0" err="1" smtClean="0">
                <a:solidFill>
                  <a:srgbClr val="002060"/>
                </a:solidFill>
              </a:rPr>
              <a:t>above</a:t>
            </a:r>
            <a:r>
              <a:rPr lang="el-GR" b="1" dirty="0" smtClean="0">
                <a:solidFill>
                  <a:srgbClr val="002060"/>
                </a:solidFill>
              </a:rPr>
              <a:t> </a:t>
            </a:r>
            <a:r>
              <a:rPr lang="el-GR" b="1" dirty="0" err="1" smtClean="0">
                <a:solidFill>
                  <a:srgbClr val="002060"/>
                </a:solidFill>
              </a:rPr>
              <a:t>sea</a:t>
            </a:r>
            <a:r>
              <a:rPr lang="el-GR" b="1" dirty="0" smtClean="0">
                <a:solidFill>
                  <a:srgbClr val="002060"/>
                </a:solidFill>
              </a:rPr>
              <a:t> level </a:t>
            </a:r>
            <a:endParaRPr lang="el-GR" b="1" dirty="0">
              <a:solidFill>
                <a:srgbClr val="002060"/>
              </a:solidFill>
            </a:endParaRPr>
          </a:p>
        </p:txBody>
      </p:sp>
      <p:sp>
        <p:nvSpPr>
          <p:cNvPr id="7" name="TextBox 6"/>
          <p:cNvSpPr txBox="1"/>
          <p:nvPr/>
        </p:nvSpPr>
        <p:spPr>
          <a:xfrm>
            <a:off x="6012160" y="4437112"/>
            <a:ext cx="2304256" cy="1323439"/>
          </a:xfrm>
          <a:prstGeom prst="rect">
            <a:avLst/>
          </a:prstGeom>
          <a:noFill/>
        </p:spPr>
        <p:txBody>
          <a:bodyPr wrap="square" rtlCol="0">
            <a:spAutoFit/>
          </a:bodyPr>
          <a:lstStyle/>
          <a:p>
            <a:pPr algn="ctr"/>
            <a:r>
              <a:rPr lang="el-GR" sz="2000" b="1" dirty="0" smtClean="0">
                <a:solidFill>
                  <a:srgbClr val="002060"/>
                </a:solidFill>
              </a:rPr>
              <a:t>The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r>
              <a:rPr lang="el-GR" sz="2000" b="1" dirty="0" smtClean="0">
                <a:solidFill>
                  <a:srgbClr val="002060"/>
                </a:solidFill>
              </a:rPr>
              <a:t> </a:t>
            </a:r>
            <a:r>
              <a:rPr lang="el-GR" sz="2000" b="1" dirty="0" err="1" smtClean="0">
                <a:solidFill>
                  <a:srgbClr val="002060"/>
                </a:solidFill>
              </a:rPr>
              <a:t>due</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pumping</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depicted</a:t>
            </a:r>
            <a:endParaRPr lang="el-GR" sz="2000" b="1" dirty="0">
              <a:solidFill>
                <a:srgbClr val="002060"/>
              </a:solidFill>
            </a:endParaRPr>
          </a:p>
        </p:txBody>
      </p:sp>
    </p:spTree>
    <p:extLst>
      <p:ext uri="{BB962C8B-B14F-4D97-AF65-F5344CB8AC3E}">
        <p14:creationId xmlns:p14="http://schemas.microsoft.com/office/powerpoint/2010/main" val="1112027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71405"/>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
        <p:nvSpPr>
          <p:cNvPr id="6" name="TextBox 5"/>
          <p:cNvSpPr txBox="1"/>
          <p:nvPr/>
        </p:nvSpPr>
        <p:spPr>
          <a:xfrm>
            <a:off x="164556" y="652046"/>
            <a:ext cx="8784976" cy="5940088"/>
          </a:xfrm>
          <a:prstGeom prst="rect">
            <a:avLst/>
          </a:prstGeom>
          <a:noFill/>
        </p:spPr>
        <p:txBody>
          <a:bodyPr wrap="square" rtlCol="0">
            <a:spAutoFit/>
          </a:bodyPr>
          <a:lstStyle/>
          <a:p>
            <a:pPr algn="just"/>
            <a:r>
              <a:rPr lang="el-GR" sz="2000" b="1" u="sng" dirty="0" err="1" smtClean="0">
                <a:solidFill>
                  <a:srgbClr val="002060"/>
                </a:solidFill>
              </a:rPr>
              <a:t>Environmental</a:t>
            </a:r>
            <a:r>
              <a:rPr lang="el-GR" sz="2000" b="1" u="sng" dirty="0" smtClean="0">
                <a:solidFill>
                  <a:srgbClr val="002060"/>
                </a:solidFill>
              </a:rPr>
              <a:t> </a:t>
            </a:r>
            <a:r>
              <a:rPr lang="el-GR" sz="2000" b="1" u="sng" dirty="0" err="1" smtClean="0">
                <a:solidFill>
                  <a:srgbClr val="002060"/>
                </a:solidFill>
              </a:rPr>
              <a:t>impacts</a:t>
            </a:r>
            <a:r>
              <a:rPr lang="el-GR" sz="2000" b="1" u="sng" dirty="0" smtClean="0">
                <a:solidFill>
                  <a:srgbClr val="002060"/>
                </a:solidFill>
              </a:rPr>
              <a:t> </a:t>
            </a:r>
            <a:r>
              <a:rPr lang="el-GR" sz="2000" b="1" u="sng" dirty="0" err="1" smtClean="0">
                <a:solidFill>
                  <a:srgbClr val="002060"/>
                </a:solidFill>
              </a:rPr>
              <a:t>to</a:t>
            </a:r>
            <a:r>
              <a:rPr lang="el-GR" sz="2000" b="1" u="sng" dirty="0" smtClean="0">
                <a:solidFill>
                  <a:srgbClr val="002060"/>
                </a:solidFill>
              </a:rPr>
              <a:t> the </a:t>
            </a:r>
            <a:r>
              <a:rPr lang="el-GR" sz="2000" b="1" u="sng" dirty="0" err="1" smtClean="0">
                <a:solidFill>
                  <a:srgbClr val="002060"/>
                </a:solidFill>
              </a:rPr>
              <a:t>aquifers</a:t>
            </a:r>
            <a:r>
              <a:rPr lang="el-GR" sz="2000" b="1" u="sng" dirty="0" smtClean="0">
                <a:solidFill>
                  <a:srgbClr val="002060"/>
                </a:solidFill>
              </a:rPr>
              <a:t> </a:t>
            </a:r>
            <a:r>
              <a:rPr lang="el-GR" sz="2000" b="1" u="sng" dirty="0" err="1" smtClean="0">
                <a:solidFill>
                  <a:srgbClr val="002060"/>
                </a:solidFill>
              </a:rPr>
              <a:t>from</a:t>
            </a:r>
            <a:r>
              <a:rPr lang="el-GR" sz="2000" b="1" u="sng" dirty="0" smtClean="0">
                <a:solidFill>
                  <a:srgbClr val="002060"/>
                </a:solidFill>
              </a:rPr>
              <a:t> the </a:t>
            </a:r>
            <a:r>
              <a:rPr lang="el-GR" sz="2000" b="1" u="sng" dirty="0" err="1" smtClean="0">
                <a:solidFill>
                  <a:srgbClr val="002060"/>
                </a:solidFill>
              </a:rPr>
              <a:t>seawater</a:t>
            </a:r>
            <a:r>
              <a:rPr lang="el-GR" sz="2000" b="1" u="sng" dirty="0" smtClean="0">
                <a:solidFill>
                  <a:srgbClr val="002060"/>
                </a:solidFill>
              </a:rPr>
              <a:t> </a:t>
            </a:r>
            <a:r>
              <a:rPr lang="el-GR" sz="2000" b="1" u="sng" dirty="0" err="1" smtClean="0">
                <a:solidFill>
                  <a:srgbClr val="002060"/>
                </a:solidFill>
              </a:rPr>
              <a:t>intrusion</a:t>
            </a:r>
            <a:r>
              <a:rPr lang="el-GR" sz="2000" b="1" dirty="0" smtClean="0">
                <a:solidFill>
                  <a:srgbClr val="002060"/>
                </a:solidFill>
              </a:rPr>
              <a:t>:</a:t>
            </a:r>
          </a:p>
          <a:p>
            <a:pPr marL="285750" indent="-285750" algn="just">
              <a:buFont typeface="Arial" panose="020B0604020202020204" pitchFamily="34" charset="0"/>
              <a:buChar char="•"/>
            </a:pP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constituted</a:t>
            </a:r>
            <a:r>
              <a:rPr lang="el-GR" sz="2000" b="1" dirty="0" smtClean="0">
                <a:solidFill>
                  <a:srgbClr val="002060"/>
                </a:solidFill>
              </a:rPr>
              <a:t> </a:t>
            </a:r>
            <a:r>
              <a:rPr lang="el-GR" sz="2000" b="1" dirty="0" err="1" smtClean="0">
                <a:solidFill>
                  <a:srgbClr val="002060"/>
                </a:solidFill>
              </a:rPr>
              <a:t>unsuitable</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a:t>
            </a:r>
            <a:r>
              <a:rPr lang="el-GR" sz="2000" b="1" dirty="0" err="1" smtClean="0">
                <a:solidFill>
                  <a:srgbClr val="002060"/>
                </a:solidFill>
              </a:rPr>
              <a:t>drinking</a:t>
            </a:r>
            <a:r>
              <a:rPr lang="el-GR" sz="2000" b="1" dirty="0" smtClean="0">
                <a:solidFill>
                  <a:srgbClr val="002060"/>
                </a:solidFill>
              </a:rPr>
              <a:t> </a:t>
            </a:r>
            <a:r>
              <a:rPr lang="el-GR" sz="2000" b="1" dirty="0" err="1" smtClean="0">
                <a:solidFill>
                  <a:srgbClr val="002060"/>
                </a:solidFill>
              </a:rPr>
              <a:t>purposes</a:t>
            </a:r>
            <a:endParaRPr lang="el-GR" sz="2000" b="1" dirty="0" smtClean="0">
              <a:solidFill>
                <a:srgbClr val="002060"/>
              </a:solidFill>
            </a:endParaRPr>
          </a:p>
          <a:p>
            <a:pPr marL="285750" indent="-285750" algn="just">
              <a:buFont typeface="Arial" panose="020B0604020202020204" pitchFamily="34" charset="0"/>
              <a:buChar char="•"/>
            </a:pPr>
            <a:r>
              <a:rPr lang="el-GR" sz="2000" b="1" dirty="0" smtClean="0">
                <a:solidFill>
                  <a:srgbClr val="002060"/>
                </a:solidFill>
              </a:rPr>
              <a:t>the </a:t>
            </a:r>
            <a:r>
              <a:rPr lang="el-GR" sz="2000" b="1" dirty="0" err="1" smtClean="0">
                <a:solidFill>
                  <a:srgbClr val="002060"/>
                </a:solidFill>
              </a:rPr>
              <a:t>increased</a:t>
            </a:r>
            <a:r>
              <a:rPr lang="el-GR" sz="2000" b="1" dirty="0" smtClean="0">
                <a:solidFill>
                  <a:srgbClr val="002060"/>
                </a:solidFill>
              </a:rPr>
              <a:t> </a:t>
            </a:r>
            <a:r>
              <a:rPr lang="el-GR" sz="2000" b="1" dirty="0" err="1" smtClean="0">
                <a:solidFill>
                  <a:srgbClr val="002060"/>
                </a:solidFill>
              </a:rPr>
              <a:t>salinity</a:t>
            </a:r>
            <a:r>
              <a:rPr lang="el-GR" sz="2000" b="1" dirty="0" smtClean="0">
                <a:solidFill>
                  <a:srgbClr val="002060"/>
                </a:solidFill>
              </a:rPr>
              <a:t> </a:t>
            </a:r>
            <a:r>
              <a:rPr lang="el-GR" sz="2000" b="1" dirty="0" err="1" smtClean="0">
                <a:solidFill>
                  <a:srgbClr val="002060"/>
                </a:solidFill>
              </a:rPr>
              <a:t>makes</a:t>
            </a:r>
            <a:r>
              <a:rPr lang="el-GR" sz="2000" b="1" dirty="0" smtClean="0">
                <a:solidFill>
                  <a:srgbClr val="002060"/>
                </a:solidFill>
              </a:rPr>
              <a:t> water </a:t>
            </a:r>
            <a:r>
              <a:rPr lang="el-GR" sz="2000" b="1" dirty="0" err="1" smtClean="0">
                <a:solidFill>
                  <a:srgbClr val="002060"/>
                </a:solidFill>
              </a:rPr>
              <a:t>inapropriate</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a:t>
            </a:r>
            <a:r>
              <a:rPr lang="el-GR" sz="2000" b="1" dirty="0" err="1" smtClean="0">
                <a:solidFill>
                  <a:srgbClr val="002060"/>
                </a:solidFill>
              </a:rPr>
              <a:t>irrigation</a:t>
            </a:r>
            <a:endParaRPr lang="el-GR" sz="2000" b="1" dirty="0" smtClean="0">
              <a:solidFill>
                <a:srgbClr val="002060"/>
              </a:solidFill>
            </a:endParaRPr>
          </a:p>
          <a:p>
            <a:pPr algn="just"/>
            <a:endParaRPr lang="el-GR" sz="2000" b="1" dirty="0">
              <a:solidFill>
                <a:srgbClr val="002060"/>
              </a:solidFill>
            </a:endParaRPr>
          </a:p>
          <a:p>
            <a:pPr algn="just"/>
            <a:r>
              <a:rPr lang="el-GR" sz="2000" b="1" dirty="0" smtClean="0">
                <a:solidFill>
                  <a:srgbClr val="002060"/>
                </a:solidFill>
              </a:rPr>
              <a:t>The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one</a:t>
            </a:r>
            <a:r>
              <a:rPr lang="el-GR" sz="2000" b="1" dirty="0" smtClean="0">
                <a:solidFill>
                  <a:srgbClr val="002060"/>
                </a:solidFill>
              </a:rPr>
              <a:t> of the </a:t>
            </a:r>
            <a:r>
              <a:rPr lang="el-GR" sz="2000" b="1" dirty="0" err="1" smtClean="0">
                <a:solidFill>
                  <a:srgbClr val="002060"/>
                </a:solidFill>
              </a:rPr>
              <a:t>most</a:t>
            </a:r>
            <a:r>
              <a:rPr lang="el-GR" sz="2000" b="1" dirty="0" smtClean="0">
                <a:solidFill>
                  <a:srgbClr val="002060"/>
                </a:solidFill>
              </a:rPr>
              <a:t> </a:t>
            </a:r>
            <a:r>
              <a:rPr lang="el-GR" sz="2000" b="1" dirty="0" err="1" smtClean="0">
                <a:solidFill>
                  <a:srgbClr val="002060"/>
                </a:solidFill>
              </a:rPr>
              <a:t>important</a:t>
            </a:r>
            <a:r>
              <a:rPr lang="el-GR" sz="2000" b="1" dirty="0" smtClean="0">
                <a:solidFill>
                  <a:srgbClr val="002060"/>
                </a:solidFill>
              </a:rPr>
              <a:t> </a:t>
            </a:r>
            <a:r>
              <a:rPr lang="el-GR" sz="2000" b="1" dirty="0" err="1" smtClean="0">
                <a:solidFill>
                  <a:srgbClr val="002060"/>
                </a:solidFill>
              </a:rPr>
              <a:t>problems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the </a:t>
            </a:r>
            <a:r>
              <a:rPr lang="el-GR" sz="2000" b="1" dirty="0" err="1" smtClean="0">
                <a:solidFill>
                  <a:srgbClr val="002060"/>
                </a:solidFill>
              </a:rPr>
              <a:t>governments</a:t>
            </a:r>
            <a:r>
              <a:rPr lang="el-GR" sz="2000" b="1" dirty="0" smtClean="0">
                <a:solidFill>
                  <a:srgbClr val="002060"/>
                </a:solidFill>
              </a:rPr>
              <a:t> of </a:t>
            </a:r>
            <a:r>
              <a:rPr lang="el-GR" sz="2000" b="1" dirty="0" err="1" smtClean="0">
                <a:solidFill>
                  <a:srgbClr val="002060"/>
                </a:solidFill>
              </a:rPr>
              <a:t>coastal</a:t>
            </a:r>
            <a:r>
              <a:rPr lang="el-GR" sz="2000" b="1" dirty="0" smtClean="0">
                <a:solidFill>
                  <a:srgbClr val="002060"/>
                </a:solidFill>
              </a:rPr>
              <a:t> </a:t>
            </a:r>
            <a:r>
              <a:rPr lang="el-GR" sz="2000" b="1" dirty="0" err="1" smtClean="0">
                <a:solidFill>
                  <a:srgbClr val="002060"/>
                </a:solidFill>
              </a:rPr>
              <a:t>countries</a:t>
            </a:r>
            <a:r>
              <a:rPr lang="el-GR" sz="2000" b="1" dirty="0" smtClean="0">
                <a:solidFill>
                  <a:srgbClr val="002060"/>
                </a:solidFill>
              </a:rPr>
              <a:t> (</a:t>
            </a:r>
            <a:r>
              <a:rPr lang="el-GR" sz="2000" b="1" dirty="0" err="1" smtClean="0">
                <a:solidFill>
                  <a:srgbClr val="002060"/>
                </a:solidFill>
              </a:rPr>
              <a:t>especially</a:t>
            </a:r>
            <a:r>
              <a:rPr lang="el-GR" sz="2000" b="1" dirty="0" smtClean="0">
                <a:solidFill>
                  <a:srgbClr val="002060"/>
                </a:solidFill>
              </a:rPr>
              <a:t> </a:t>
            </a:r>
            <a:r>
              <a:rPr lang="el-GR" sz="2000" b="1" dirty="0" err="1" smtClean="0">
                <a:solidFill>
                  <a:srgbClr val="002060"/>
                </a:solidFill>
              </a:rPr>
              <a:t>mediterranean</a:t>
            </a:r>
            <a:r>
              <a:rPr lang="el-GR" sz="2000" b="1" dirty="0" smtClean="0">
                <a:solidFill>
                  <a:srgbClr val="002060"/>
                </a:solidFill>
              </a:rPr>
              <a:t>) </a:t>
            </a:r>
            <a:r>
              <a:rPr lang="el-GR" sz="2000" b="1" dirty="0" err="1" smtClean="0">
                <a:solidFill>
                  <a:srgbClr val="002060"/>
                </a:solidFill>
              </a:rPr>
              <a:t>have</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face</a:t>
            </a:r>
            <a:r>
              <a:rPr lang="el-GR" sz="2000" b="1" dirty="0" smtClean="0">
                <a:solidFill>
                  <a:srgbClr val="002060"/>
                </a:solidFill>
              </a:rPr>
              <a:t>. The </a:t>
            </a:r>
            <a:r>
              <a:rPr lang="el-GR" sz="2000" b="1" dirty="0" err="1" smtClean="0">
                <a:solidFill>
                  <a:srgbClr val="002060"/>
                </a:solidFill>
              </a:rPr>
              <a:t>increasing</a:t>
            </a:r>
            <a:r>
              <a:rPr lang="el-GR" sz="2000" b="1" dirty="0" smtClean="0">
                <a:solidFill>
                  <a:srgbClr val="002060"/>
                </a:solidFill>
              </a:rPr>
              <a:t> </a:t>
            </a:r>
            <a:r>
              <a:rPr lang="el-GR" sz="2000" b="1" dirty="0" err="1" smtClean="0">
                <a:solidFill>
                  <a:srgbClr val="002060"/>
                </a:solidFill>
              </a:rPr>
              <a:t>population</a:t>
            </a:r>
            <a:r>
              <a:rPr lang="el-GR" sz="2000" b="1" dirty="0" smtClean="0">
                <a:solidFill>
                  <a:srgbClr val="002060"/>
                </a:solidFill>
              </a:rPr>
              <a:t>, the </a:t>
            </a:r>
            <a:r>
              <a:rPr lang="el-GR" sz="2000" b="1" dirty="0" err="1" smtClean="0">
                <a:solidFill>
                  <a:srgbClr val="002060"/>
                </a:solidFill>
              </a:rPr>
              <a:t>increased</a:t>
            </a:r>
            <a:r>
              <a:rPr lang="el-GR" sz="2000" b="1" dirty="0" smtClean="0">
                <a:solidFill>
                  <a:srgbClr val="002060"/>
                </a:solidFill>
              </a:rPr>
              <a:t> </a:t>
            </a:r>
            <a:r>
              <a:rPr lang="el-GR" sz="2000" b="1" dirty="0" err="1" smtClean="0">
                <a:solidFill>
                  <a:srgbClr val="002060"/>
                </a:solidFill>
              </a:rPr>
              <a:t>demand</a:t>
            </a:r>
            <a:r>
              <a:rPr lang="el-GR" sz="2000" b="1" dirty="0" smtClean="0">
                <a:solidFill>
                  <a:srgbClr val="002060"/>
                </a:solidFill>
              </a:rPr>
              <a:t> </a:t>
            </a:r>
            <a:r>
              <a:rPr lang="el-GR" sz="2000" b="1" dirty="0" err="1" smtClean="0">
                <a:solidFill>
                  <a:srgbClr val="002060"/>
                </a:solidFill>
              </a:rPr>
              <a:t>during</a:t>
            </a:r>
            <a:r>
              <a:rPr lang="el-GR" sz="2000" b="1" dirty="0" smtClean="0">
                <a:solidFill>
                  <a:srgbClr val="002060"/>
                </a:solidFill>
              </a:rPr>
              <a:t> the </a:t>
            </a:r>
            <a:r>
              <a:rPr lang="el-GR" sz="2000" b="1" dirty="0" err="1" smtClean="0">
                <a:solidFill>
                  <a:srgbClr val="002060"/>
                </a:solidFill>
              </a:rPr>
              <a:t>summer</a:t>
            </a:r>
            <a:r>
              <a:rPr lang="el-GR" sz="2000" b="1" dirty="0" smtClean="0">
                <a:solidFill>
                  <a:srgbClr val="002060"/>
                </a:solidFill>
              </a:rPr>
              <a:t> </a:t>
            </a:r>
            <a:r>
              <a:rPr lang="el-GR" sz="2000" b="1" dirty="0" err="1" smtClean="0">
                <a:solidFill>
                  <a:srgbClr val="002060"/>
                </a:solidFill>
              </a:rPr>
              <a:t>months</a:t>
            </a:r>
            <a:r>
              <a:rPr lang="el-GR" sz="2000" b="1" dirty="0" smtClean="0">
                <a:solidFill>
                  <a:srgbClr val="002060"/>
                </a:solidFill>
              </a:rPr>
              <a:t> </a:t>
            </a:r>
            <a:r>
              <a:rPr lang="el-GR" sz="2000" b="1" dirty="0" err="1" smtClean="0">
                <a:solidFill>
                  <a:srgbClr val="002060"/>
                </a:solidFill>
              </a:rPr>
              <a:t>due</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tourism</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agricultural</a:t>
            </a:r>
            <a:r>
              <a:rPr lang="el-GR" sz="2000" b="1" dirty="0" smtClean="0">
                <a:solidFill>
                  <a:srgbClr val="002060"/>
                </a:solidFill>
              </a:rPr>
              <a:t> activities </a:t>
            </a:r>
            <a:r>
              <a:rPr lang="el-GR" sz="2000" b="1" dirty="0" err="1" smtClean="0">
                <a:solidFill>
                  <a:srgbClr val="002060"/>
                </a:solidFill>
              </a:rPr>
              <a:t>have</a:t>
            </a:r>
            <a:r>
              <a:rPr lang="el-GR" sz="2000" b="1" dirty="0" smtClean="0">
                <a:solidFill>
                  <a:srgbClr val="002060"/>
                </a:solidFill>
              </a:rPr>
              <a:t> </a:t>
            </a:r>
            <a:r>
              <a:rPr lang="el-GR" sz="2000" b="1" dirty="0" err="1" smtClean="0">
                <a:solidFill>
                  <a:srgbClr val="002060"/>
                </a:solidFill>
              </a:rPr>
              <a:t>intensified</a:t>
            </a:r>
            <a:r>
              <a:rPr lang="el-GR" sz="2000" b="1" dirty="0" smtClean="0">
                <a:solidFill>
                  <a:srgbClr val="002060"/>
                </a:solidFill>
              </a:rPr>
              <a:t> the </a:t>
            </a:r>
            <a:r>
              <a:rPr lang="el-GR" sz="2000" b="1" dirty="0" err="1" smtClean="0">
                <a:solidFill>
                  <a:srgbClr val="002060"/>
                </a:solidFill>
              </a:rPr>
              <a:t>problem</a:t>
            </a:r>
            <a:r>
              <a:rPr lang="el-GR" sz="2000" b="1" dirty="0" smtClean="0">
                <a:solidFill>
                  <a:srgbClr val="002060"/>
                </a:solidFill>
              </a:rPr>
              <a:t> the </a:t>
            </a:r>
            <a:r>
              <a:rPr lang="el-GR" sz="2000" b="1" dirty="0" err="1" smtClean="0">
                <a:solidFill>
                  <a:srgbClr val="002060"/>
                </a:solidFill>
              </a:rPr>
              <a:t>last</a:t>
            </a:r>
            <a:r>
              <a:rPr lang="el-GR" sz="2000" b="1" dirty="0" smtClean="0">
                <a:solidFill>
                  <a:srgbClr val="002060"/>
                </a:solidFill>
              </a:rPr>
              <a:t> </a:t>
            </a:r>
            <a:r>
              <a:rPr lang="el-GR" sz="2000" b="1" dirty="0" err="1" smtClean="0">
                <a:solidFill>
                  <a:srgbClr val="002060"/>
                </a:solidFill>
              </a:rPr>
              <a:t>decades</a:t>
            </a:r>
            <a:r>
              <a:rPr lang="el-GR" sz="2000" b="1" dirty="0" smtClean="0">
                <a:solidFill>
                  <a:srgbClr val="002060"/>
                </a:solidFill>
              </a:rPr>
              <a:t>.</a:t>
            </a:r>
          </a:p>
          <a:p>
            <a:pPr algn="just"/>
            <a:endParaRPr lang="el-GR" sz="2000" b="1" dirty="0">
              <a:solidFill>
                <a:srgbClr val="002060"/>
              </a:solidFill>
            </a:endParaRPr>
          </a:p>
          <a:p>
            <a:pPr algn="just"/>
            <a:r>
              <a:rPr lang="el-GR" sz="2000" b="1" dirty="0" err="1" smtClean="0">
                <a:solidFill>
                  <a:srgbClr val="002060"/>
                </a:solidFill>
              </a:rPr>
              <a:t>Four</a:t>
            </a:r>
            <a:r>
              <a:rPr lang="el-GR" sz="2000" b="1" dirty="0" smtClean="0">
                <a:solidFill>
                  <a:srgbClr val="002060"/>
                </a:solidFill>
              </a:rPr>
              <a:t> </a:t>
            </a:r>
            <a:r>
              <a:rPr lang="el-GR" sz="2000" b="1" dirty="0" err="1" smtClean="0">
                <a:solidFill>
                  <a:srgbClr val="002060"/>
                </a:solidFill>
              </a:rPr>
              <a:t>main</a:t>
            </a:r>
            <a:r>
              <a:rPr lang="el-GR" sz="2000" b="1" dirty="0" smtClean="0">
                <a:solidFill>
                  <a:srgbClr val="002060"/>
                </a:solidFill>
              </a:rPr>
              <a:t> </a:t>
            </a:r>
            <a:r>
              <a:rPr lang="el-GR" sz="2000" b="1" dirty="0" err="1" smtClean="0">
                <a:solidFill>
                  <a:srgbClr val="002060"/>
                </a:solidFill>
              </a:rPr>
              <a:t>steps</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followed</a:t>
            </a:r>
            <a:r>
              <a:rPr lang="el-GR" sz="2000" b="1" dirty="0" smtClean="0">
                <a:solidFill>
                  <a:srgbClr val="002060"/>
                </a:solidFill>
              </a:rPr>
              <a:t> in </a:t>
            </a:r>
            <a:r>
              <a:rPr lang="el-GR" sz="2000" b="1" dirty="0" err="1" smtClean="0">
                <a:solidFill>
                  <a:srgbClr val="002060"/>
                </a:solidFill>
              </a:rPr>
              <a:t>order</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solve</a:t>
            </a:r>
            <a:r>
              <a:rPr lang="el-GR" sz="2000" b="1" dirty="0" smtClean="0">
                <a:solidFill>
                  <a:srgbClr val="002060"/>
                </a:solidFill>
              </a:rPr>
              <a:t> </a:t>
            </a:r>
            <a:r>
              <a:rPr lang="el-GR" sz="2000" b="1" dirty="0" err="1" smtClean="0">
                <a:solidFill>
                  <a:srgbClr val="002060"/>
                </a:solidFill>
              </a:rPr>
              <a:t>this</a:t>
            </a:r>
            <a:r>
              <a:rPr lang="el-GR" sz="2000" b="1" dirty="0" smtClean="0">
                <a:solidFill>
                  <a:srgbClr val="002060"/>
                </a:solidFill>
              </a:rPr>
              <a:t> </a:t>
            </a:r>
            <a:r>
              <a:rPr lang="el-GR" sz="2000" b="1" dirty="0" err="1" smtClean="0">
                <a:solidFill>
                  <a:srgbClr val="002060"/>
                </a:solidFill>
              </a:rPr>
              <a:t>problem</a:t>
            </a:r>
            <a:r>
              <a:rPr lang="el-GR" sz="2000" b="1" dirty="0" smtClean="0">
                <a:solidFill>
                  <a:srgbClr val="002060"/>
                </a:solidFill>
              </a:rPr>
              <a:t>. </a:t>
            </a:r>
          </a:p>
          <a:p>
            <a:pPr marL="285750" indent="-285750" algn="just">
              <a:buFont typeface="Wingdings" panose="05000000000000000000" pitchFamily="2" charset="2"/>
              <a:buChar char="v"/>
            </a:pPr>
            <a:r>
              <a:rPr lang="el-GR" sz="2000" b="1" dirty="0" err="1" smtClean="0">
                <a:solidFill>
                  <a:srgbClr val="002060"/>
                </a:solidFill>
              </a:rPr>
              <a:t>Measurements</a:t>
            </a:r>
            <a:r>
              <a:rPr lang="el-GR" sz="2000" b="1" dirty="0" smtClean="0">
                <a:solidFill>
                  <a:srgbClr val="002060"/>
                </a:solidFill>
              </a:rPr>
              <a:t>: </a:t>
            </a:r>
            <a:r>
              <a:rPr lang="el-GR" sz="2000" b="1" dirty="0" err="1" smtClean="0">
                <a:solidFill>
                  <a:srgbClr val="002060"/>
                </a:solidFill>
              </a:rPr>
              <a:t>it</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 </a:t>
            </a:r>
            <a:r>
              <a:rPr lang="el-GR" sz="2000" b="1" dirty="0" err="1" smtClean="0">
                <a:solidFill>
                  <a:srgbClr val="002060"/>
                </a:solidFill>
              </a:rPr>
              <a:t>necessary</a:t>
            </a:r>
            <a:r>
              <a:rPr lang="el-GR" sz="2000" b="1" dirty="0" smtClean="0">
                <a:solidFill>
                  <a:srgbClr val="002060"/>
                </a:solidFill>
              </a:rPr>
              <a:t> </a:t>
            </a:r>
            <a:r>
              <a:rPr lang="el-GR" sz="2000" b="1" dirty="0" err="1" smtClean="0">
                <a:solidFill>
                  <a:srgbClr val="002060"/>
                </a:solidFill>
              </a:rPr>
              <a:t>action</a:t>
            </a:r>
            <a:r>
              <a:rPr lang="el-GR" sz="2000" b="1" dirty="0">
                <a:solidFill>
                  <a:srgbClr val="002060"/>
                </a:solidFill>
              </a:rPr>
              <a:t> </a:t>
            </a:r>
            <a:r>
              <a:rPr lang="el-GR" sz="2000" b="1" dirty="0" err="1" smtClean="0">
                <a:solidFill>
                  <a:srgbClr val="002060"/>
                </a:solidFill>
              </a:rPr>
              <a:t>for</a:t>
            </a:r>
            <a:r>
              <a:rPr lang="el-GR" sz="2000" b="1" dirty="0" smtClean="0">
                <a:solidFill>
                  <a:srgbClr val="002060"/>
                </a:solidFill>
              </a:rPr>
              <a:t> the </a:t>
            </a:r>
            <a:r>
              <a:rPr lang="el-GR" sz="2000" b="1" dirty="0" err="1" smtClean="0">
                <a:solidFill>
                  <a:srgbClr val="002060"/>
                </a:solidFill>
              </a:rPr>
              <a:t>estimation</a:t>
            </a:r>
            <a:r>
              <a:rPr lang="el-GR" sz="2000" b="1" dirty="0" smtClean="0">
                <a:solidFill>
                  <a:srgbClr val="002060"/>
                </a:solidFill>
              </a:rPr>
              <a:t> of the </a:t>
            </a:r>
            <a:r>
              <a:rPr lang="el-GR" sz="2000" b="1" dirty="0" err="1" smtClean="0">
                <a:solidFill>
                  <a:srgbClr val="002060"/>
                </a:solidFill>
              </a:rPr>
              <a:t>current</a:t>
            </a:r>
            <a:r>
              <a:rPr lang="el-GR" sz="2000" b="1" dirty="0" smtClean="0">
                <a:solidFill>
                  <a:srgbClr val="002060"/>
                </a:solidFill>
              </a:rPr>
              <a:t> </a:t>
            </a:r>
            <a:r>
              <a:rPr lang="el-GR" sz="2000" b="1" dirty="0" err="1" smtClean="0">
                <a:solidFill>
                  <a:srgbClr val="002060"/>
                </a:solidFill>
              </a:rPr>
              <a:t>state</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the </a:t>
            </a:r>
            <a:r>
              <a:rPr lang="el-GR" sz="2000" b="1" dirty="0" err="1" smtClean="0">
                <a:solidFill>
                  <a:srgbClr val="002060"/>
                </a:solidFill>
              </a:rPr>
              <a:t>delineation</a:t>
            </a:r>
            <a:r>
              <a:rPr lang="el-GR" sz="2000" b="1" dirty="0" smtClean="0">
                <a:solidFill>
                  <a:srgbClr val="002060"/>
                </a:solidFill>
              </a:rPr>
              <a:t> of the </a:t>
            </a:r>
            <a:r>
              <a:rPr lang="el-GR" sz="2000" b="1" dirty="0" err="1" smtClean="0">
                <a:solidFill>
                  <a:srgbClr val="002060"/>
                </a:solidFill>
              </a:rPr>
              <a:t>problem</a:t>
            </a:r>
            <a:endParaRPr lang="el-GR" sz="2000" b="1" dirty="0" smtClean="0">
              <a:solidFill>
                <a:srgbClr val="002060"/>
              </a:solidFill>
            </a:endParaRPr>
          </a:p>
          <a:p>
            <a:pPr marL="285750" indent="-285750" algn="just">
              <a:buFont typeface="Wingdings" panose="05000000000000000000" pitchFamily="2" charset="2"/>
              <a:buChar char="v"/>
            </a:pPr>
            <a:r>
              <a:rPr lang="el-GR" sz="2000" b="1" dirty="0" smtClean="0">
                <a:solidFill>
                  <a:srgbClr val="002060"/>
                </a:solidFill>
              </a:rPr>
              <a:t> </a:t>
            </a:r>
            <a:r>
              <a:rPr lang="el-GR" sz="2000" b="1" dirty="0" err="1" smtClean="0">
                <a:solidFill>
                  <a:srgbClr val="002060"/>
                </a:solidFill>
              </a:rPr>
              <a:t>Monitoring</a:t>
            </a:r>
            <a:r>
              <a:rPr lang="el-GR" sz="2000" b="1" dirty="0" smtClean="0">
                <a:solidFill>
                  <a:srgbClr val="002060"/>
                </a:solidFill>
              </a:rPr>
              <a:t>: the </a:t>
            </a:r>
            <a:r>
              <a:rPr lang="el-GR" sz="2000" b="1" dirty="0" err="1" smtClean="0">
                <a:solidFill>
                  <a:srgbClr val="002060"/>
                </a:solidFill>
              </a:rPr>
              <a:t>development</a:t>
            </a:r>
            <a:r>
              <a:rPr lang="el-GR" sz="2000" b="1" dirty="0" smtClean="0">
                <a:solidFill>
                  <a:srgbClr val="002060"/>
                </a:solidFill>
              </a:rPr>
              <a:t> of </a:t>
            </a:r>
            <a:r>
              <a:rPr lang="el-GR" sz="2000" b="1" dirty="0" err="1" smtClean="0">
                <a:solidFill>
                  <a:srgbClr val="002060"/>
                </a:solidFill>
              </a:rPr>
              <a:t>an</a:t>
            </a:r>
            <a:r>
              <a:rPr lang="el-GR" sz="2000" b="1" dirty="0" smtClean="0">
                <a:solidFill>
                  <a:srgbClr val="002060"/>
                </a:solidFill>
              </a:rPr>
              <a:t> </a:t>
            </a:r>
            <a:r>
              <a:rPr lang="el-GR" sz="2000" b="1" dirty="0" err="1" smtClean="0">
                <a:solidFill>
                  <a:srgbClr val="002060"/>
                </a:solidFill>
              </a:rPr>
              <a:t>appropriate</a:t>
            </a:r>
            <a:r>
              <a:rPr lang="el-GR" sz="2000" b="1" dirty="0" smtClean="0">
                <a:solidFill>
                  <a:srgbClr val="002060"/>
                </a:solidFill>
              </a:rPr>
              <a:t> </a:t>
            </a:r>
            <a:r>
              <a:rPr lang="el-GR" sz="2000" b="1" dirty="0" err="1" smtClean="0">
                <a:solidFill>
                  <a:srgbClr val="002060"/>
                </a:solidFill>
              </a:rPr>
              <a:t>network</a:t>
            </a:r>
            <a:r>
              <a:rPr lang="el-GR" sz="2000" b="1" dirty="0" smtClean="0">
                <a:solidFill>
                  <a:srgbClr val="002060"/>
                </a:solidFill>
              </a:rPr>
              <a:t> of </a:t>
            </a:r>
            <a:r>
              <a:rPr lang="el-GR" sz="2000" b="1" dirty="0" err="1" smtClean="0">
                <a:solidFill>
                  <a:srgbClr val="002060"/>
                </a:solidFill>
              </a:rPr>
              <a:t>wells</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the </a:t>
            </a:r>
            <a:r>
              <a:rPr lang="el-GR" sz="2000" b="1" dirty="0" err="1" smtClean="0">
                <a:solidFill>
                  <a:srgbClr val="002060"/>
                </a:solidFill>
              </a:rPr>
              <a:t>monitoring</a:t>
            </a:r>
            <a:r>
              <a:rPr lang="el-GR" sz="2000" b="1" dirty="0" smtClean="0">
                <a:solidFill>
                  <a:srgbClr val="002060"/>
                </a:solidFill>
              </a:rPr>
              <a:t> of the </a:t>
            </a:r>
            <a:r>
              <a:rPr lang="el-GR" sz="2000" b="1" dirty="0" err="1" smtClean="0">
                <a:solidFill>
                  <a:srgbClr val="002060"/>
                </a:solidFill>
              </a:rPr>
              <a:t>changes</a:t>
            </a:r>
            <a:r>
              <a:rPr lang="el-GR" sz="2000" b="1" dirty="0" smtClean="0">
                <a:solidFill>
                  <a:srgbClr val="002060"/>
                </a:solidFill>
              </a:rPr>
              <a:t> </a:t>
            </a:r>
            <a:r>
              <a:rPr lang="el-GR" sz="2000" b="1" dirty="0" err="1" smtClean="0">
                <a:solidFill>
                  <a:srgbClr val="002060"/>
                </a:solidFill>
              </a:rPr>
              <a:t>over</a:t>
            </a:r>
            <a:r>
              <a:rPr lang="el-GR" sz="2000" b="1" dirty="0" smtClean="0">
                <a:solidFill>
                  <a:srgbClr val="002060"/>
                </a:solidFill>
              </a:rPr>
              <a:t> </a:t>
            </a:r>
            <a:r>
              <a:rPr lang="el-GR" sz="2000" b="1" dirty="0" err="1" smtClean="0">
                <a:solidFill>
                  <a:srgbClr val="002060"/>
                </a:solidFill>
              </a:rPr>
              <a:t>time</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space</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designed</a:t>
            </a:r>
            <a:endParaRPr lang="el-GR" sz="2000" b="1" dirty="0" smtClean="0">
              <a:solidFill>
                <a:srgbClr val="002060"/>
              </a:solidFill>
            </a:endParaRPr>
          </a:p>
          <a:p>
            <a:pPr marL="285750" indent="-285750" algn="just">
              <a:buFont typeface="Wingdings" panose="05000000000000000000" pitchFamily="2" charset="2"/>
              <a:buChar char="v"/>
            </a:pPr>
            <a:r>
              <a:rPr lang="el-GR" sz="2000" b="1" dirty="0" err="1" smtClean="0">
                <a:solidFill>
                  <a:srgbClr val="002060"/>
                </a:solidFill>
              </a:rPr>
              <a:t>Modelling</a:t>
            </a:r>
            <a:r>
              <a:rPr lang="el-GR" sz="2000" b="1" dirty="0" smtClean="0">
                <a:solidFill>
                  <a:srgbClr val="002060"/>
                </a:solidFill>
              </a:rPr>
              <a:t>: the </a:t>
            </a:r>
            <a:r>
              <a:rPr lang="el-GR" sz="2000" b="1" dirty="0" err="1" smtClean="0">
                <a:solidFill>
                  <a:srgbClr val="002060"/>
                </a:solidFill>
              </a:rPr>
              <a:t>researchers</a:t>
            </a:r>
            <a:r>
              <a:rPr lang="el-GR" sz="2000" b="1" dirty="0" smtClean="0">
                <a:solidFill>
                  <a:srgbClr val="002060"/>
                </a:solidFill>
              </a:rPr>
              <a:t> </a:t>
            </a:r>
            <a:r>
              <a:rPr lang="el-GR" sz="2000" b="1" dirty="0" err="1" smtClean="0">
                <a:solidFill>
                  <a:srgbClr val="002060"/>
                </a:solidFill>
              </a:rPr>
              <a:t>should</a:t>
            </a:r>
            <a:r>
              <a:rPr lang="el-GR" sz="2000" b="1" dirty="0" smtClean="0">
                <a:solidFill>
                  <a:srgbClr val="002060"/>
                </a:solidFill>
              </a:rPr>
              <a:t> </a:t>
            </a:r>
            <a:r>
              <a:rPr lang="el-GR" sz="2000" b="1" dirty="0" err="1" smtClean="0">
                <a:solidFill>
                  <a:srgbClr val="002060"/>
                </a:solidFill>
              </a:rPr>
              <a:t>select</a:t>
            </a:r>
            <a:r>
              <a:rPr lang="el-GR" sz="2000" b="1" dirty="0" smtClean="0">
                <a:solidFill>
                  <a:srgbClr val="002060"/>
                </a:solidFill>
              </a:rPr>
              <a:t> </a:t>
            </a:r>
            <a:r>
              <a:rPr lang="el-GR" sz="2000" b="1" dirty="0" err="1" smtClean="0">
                <a:solidFill>
                  <a:srgbClr val="002060"/>
                </a:solidFill>
              </a:rPr>
              <a:t>an</a:t>
            </a:r>
            <a:r>
              <a:rPr lang="el-GR" sz="2000" b="1" dirty="0" smtClean="0">
                <a:solidFill>
                  <a:srgbClr val="002060"/>
                </a:solidFill>
              </a:rPr>
              <a:t> </a:t>
            </a:r>
            <a:r>
              <a:rPr lang="el-GR" sz="2000" b="1" dirty="0" err="1" smtClean="0">
                <a:solidFill>
                  <a:srgbClr val="002060"/>
                </a:solidFill>
              </a:rPr>
              <a:t>appropriate</a:t>
            </a:r>
            <a:r>
              <a:rPr lang="el-GR" sz="2000" b="1" dirty="0" smtClean="0">
                <a:solidFill>
                  <a:srgbClr val="002060"/>
                </a:solidFill>
              </a:rPr>
              <a:t> </a:t>
            </a:r>
            <a:r>
              <a:rPr lang="el-GR" sz="2000" b="1" dirty="0" err="1" smtClean="0">
                <a:solidFill>
                  <a:srgbClr val="002060"/>
                </a:solidFill>
              </a:rPr>
              <a:t>software</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the </a:t>
            </a:r>
            <a:r>
              <a:rPr lang="el-GR" sz="2000" b="1" dirty="0" err="1" smtClean="0">
                <a:solidFill>
                  <a:srgbClr val="002060"/>
                </a:solidFill>
              </a:rPr>
              <a:t>simulation</a:t>
            </a:r>
            <a:r>
              <a:rPr lang="el-GR" sz="2000" b="1" dirty="0" smtClean="0">
                <a:solidFill>
                  <a:srgbClr val="002060"/>
                </a:solidFill>
              </a:rPr>
              <a:t> of the  </a:t>
            </a:r>
            <a:r>
              <a:rPr lang="el-GR" sz="2000" b="1" dirty="0" err="1" smtClean="0">
                <a:solidFill>
                  <a:srgbClr val="002060"/>
                </a:solidFill>
              </a:rPr>
              <a:t>present</a:t>
            </a:r>
            <a:r>
              <a:rPr lang="el-GR" sz="2000" b="1" dirty="0" smtClean="0">
                <a:solidFill>
                  <a:srgbClr val="002060"/>
                </a:solidFill>
              </a:rPr>
              <a:t> </a:t>
            </a:r>
            <a:r>
              <a:rPr lang="el-GR" sz="2000" b="1" dirty="0" err="1" smtClean="0">
                <a:solidFill>
                  <a:srgbClr val="002060"/>
                </a:solidFill>
              </a:rPr>
              <a:t>conditions</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a:t>
            </a:r>
            <a:r>
              <a:rPr lang="el-GR" sz="2000" b="1" dirty="0" err="1" smtClean="0">
                <a:solidFill>
                  <a:srgbClr val="002060"/>
                </a:solidFill>
              </a:rPr>
              <a:t>prediction</a:t>
            </a:r>
            <a:r>
              <a:rPr lang="el-GR" sz="2000" b="1" dirty="0" smtClean="0">
                <a:solidFill>
                  <a:srgbClr val="002060"/>
                </a:solidFill>
              </a:rPr>
              <a:t> </a:t>
            </a:r>
            <a:r>
              <a:rPr lang="el-GR" sz="2000" b="1" dirty="0" err="1" smtClean="0">
                <a:solidFill>
                  <a:srgbClr val="002060"/>
                </a:solidFill>
              </a:rPr>
              <a:t>under</a:t>
            </a:r>
            <a:r>
              <a:rPr lang="el-GR" sz="2000" b="1" dirty="0" smtClean="0">
                <a:solidFill>
                  <a:srgbClr val="002060"/>
                </a:solidFill>
              </a:rPr>
              <a:t> </a:t>
            </a:r>
            <a:r>
              <a:rPr lang="el-GR" sz="2000" b="1" dirty="0" err="1" smtClean="0">
                <a:solidFill>
                  <a:srgbClr val="002060"/>
                </a:solidFill>
              </a:rPr>
              <a:t>different</a:t>
            </a:r>
            <a:r>
              <a:rPr lang="el-GR" sz="2000" b="1" dirty="0" smtClean="0">
                <a:solidFill>
                  <a:srgbClr val="002060"/>
                </a:solidFill>
              </a:rPr>
              <a:t> </a:t>
            </a:r>
            <a:r>
              <a:rPr lang="el-GR" sz="2000" b="1" dirty="0" err="1" smtClean="0">
                <a:solidFill>
                  <a:srgbClr val="002060"/>
                </a:solidFill>
              </a:rPr>
              <a:t>fututre</a:t>
            </a:r>
            <a:r>
              <a:rPr lang="el-GR" sz="2000" b="1" dirty="0" smtClean="0">
                <a:solidFill>
                  <a:srgbClr val="002060"/>
                </a:solidFill>
              </a:rPr>
              <a:t> </a:t>
            </a:r>
            <a:r>
              <a:rPr lang="el-GR" sz="2000" b="1" dirty="0" err="1" smtClean="0">
                <a:solidFill>
                  <a:srgbClr val="002060"/>
                </a:solidFill>
              </a:rPr>
              <a:t>scenarios</a:t>
            </a:r>
            <a:endParaRPr lang="el-GR" sz="2000" b="1" dirty="0" smtClean="0">
              <a:solidFill>
                <a:srgbClr val="002060"/>
              </a:solidFill>
            </a:endParaRPr>
          </a:p>
          <a:p>
            <a:pPr marL="285750" indent="-285750" algn="just">
              <a:buFont typeface="Wingdings" panose="05000000000000000000" pitchFamily="2" charset="2"/>
              <a:buChar char="v"/>
            </a:pPr>
            <a:r>
              <a:rPr lang="el-GR" sz="2000" b="1" dirty="0" err="1" smtClean="0">
                <a:solidFill>
                  <a:srgbClr val="002060"/>
                </a:solidFill>
              </a:rPr>
              <a:t>Responce</a:t>
            </a:r>
            <a:r>
              <a:rPr lang="el-GR" sz="2000" b="1" dirty="0" smtClean="0">
                <a:solidFill>
                  <a:srgbClr val="002060"/>
                </a:solidFill>
              </a:rPr>
              <a:t>: the </a:t>
            </a:r>
            <a:r>
              <a:rPr lang="el-GR" sz="2000" b="1" dirty="0" err="1" smtClean="0">
                <a:solidFill>
                  <a:srgbClr val="002060"/>
                </a:solidFill>
              </a:rPr>
              <a:t>decision</a:t>
            </a:r>
            <a:r>
              <a:rPr lang="el-GR" sz="2000" b="1" dirty="0" smtClean="0">
                <a:solidFill>
                  <a:srgbClr val="002060"/>
                </a:solidFill>
              </a:rPr>
              <a:t> </a:t>
            </a:r>
            <a:r>
              <a:rPr lang="el-GR" sz="2000" b="1" dirty="0" err="1" smtClean="0">
                <a:solidFill>
                  <a:srgbClr val="002060"/>
                </a:solidFill>
              </a:rPr>
              <a:t>makers</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take</a:t>
            </a:r>
            <a:r>
              <a:rPr lang="el-GR" sz="2000" b="1" dirty="0" smtClean="0">
                <a:solidFill>
                  <a:srgbClr val="002060"/>
                </a:solidFill>
              </a:rPr>
              <a:t> </a:t>
            </a:r>
            <a:r>
              <a:rPr lang="el-GR" sz="2000" b="1" dirty="0" err="1" smtClean="0">
                <a:solidFill>
                  <a:srgbClr val="002060"/>
                </a:solidFill>
              </a:rPr>
              <a:t>measures</a:t>
            </a:r>
            <a:r>
              <a:rPr lang="el-GR" sz="2000" b="1" dirty="0" smtClean="0">
                <a:solidFill>
                  <a:srgbClr val="002060"/>
                </a:solidFill>
              </a:rPr>
              <a:t> </a:t>
            </a:r>
            <a:r>
              <a:rPr lang="el-GR" sz="2000" b="1" dirty="0" err="1" smtClean="0">
                <a:solidFill>
                  <a:srgbClr val="002060"/>
                </a:solidFill>
              </a:rPr>
              <a:t>according</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the </a:t>
            </a:r>
            <a:r>
              <a:rPr lang="el-GR" sz="2000" b="1" dirty="0" err="1" smtClean="0">
                <a:solidFill>
                  <a:srgbClr val="002060"/>
                </a:solidFill>
              </a:rPr>
              <a:t>results</a:t>
            </a:r>
            <a:r>
              <a:rPr lang="el-GR" sz="2000" b="1" dirty="0">
                <a:solidFill>
                  <a:srgbClr val="002060"/>
                </a:solidFill>
              </a:rPr>
              <a:t> </a:t>
            </a:r>
            <a:r>
              <a:rPr lang="el-GR" sz="2000" b="1" dirty="0" smtClean="0">
                <a:solidFill>
                  <a:srgbClr val="002060"/>
                </a:solidFill>
              </a:rPr>
              <a:t>of the </a:t>
            </a:r>
            <a:r>
              <a:rPr lang="el-GR" sz="2000" b="1" dirty="0" err="1" smtClean="0">
                <a:solidFill>
                  <a:srgbClr val="002060"/>
                </a:solidFill>
              </a:rPr>
              <a:t>prediction</a:t>
            </a:r>
            <a:r>
              <a:rPr lang="el-GR" sz="2000" b="1" dirty="0" smtClean="0">
                <a:solidFill>
                  <a:srgbClr val="002060"/>
                </a:solidFill>
              </a:rPr>
              <a:t> </a:t>
            </a:r>
            <a:r>
              <a:rPr lang="el-GR" sz="2000" b="1" dirty="0" err="1" smtClean="0">
                <a:solidFill>
                  <a:srgbClr val="002060"/>
                </a:solidFill>
              </a:rPr>
              <a:t>scenarios</a:t>
            </a:r>
            <a:endParaRPr lang="el-GR" sz="2000" b="1" dirty="0" smtClean="0">
              <a:solidFill>
                <a:srgbClr val="002060"/>
              </a:solidFill>
            </a:endParaRPr>
          </a:p>
        </p:txBody>
      </p:sp>
    </p:spTree>
    <p:extLst>
      <p:ext uri="{BB962C8B-B14F-4D97-AF65-F5344CB8AC3E}">
        <p14:creationId xmlns:p14="http://schemas.microsoft.com/office/powerpoint/2010/main" val="3741831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467544" y="692696"/>
            <a:ext cx="7632848" cy="5324535"/>
          </a:xfrm>
          <a:prstGeom prst="rect">
            <a:avLst/>
          </a:prstGeom>
          <a:solidFill>
            <a:schemeClr val="bg1"/>
          </a:solidFill>
        </p:spPr>
        <p:txBody>
          <a:bodyPr wrap="square">
            <a:spAutoFit/>
          </a:bodyPr>
          <a:lstStyle/>
          <a:p>
            <a:pPr marL="285750" indent="-285750" algn="just">
              <a:buFont typeface="Arial" panose="020B0604020202020204" pitchFamily="34" charset="0"/>
              <a:buChar char="•"/>
            </a:pPr>
            <a:r>
              <a:rPr lang="el-GR" sz="2000" b="1" dirty="0" smtClean="0">
                <a:solidFill>
                  <a:srgbClr val="002060"/>
                </a:solidFill>
              </a:rPr>
              <a:t>A</a:t>
            </a:r>
            <a:r>
              <a:rPr lang="en-US" sz="2000" b="1" dirty="0" err="1" smtClean="0">
                <a:solidFill>
                  <a:srgbClr val="002060"/>
                </a:solidFill>
              </a:rPr>
              <a:t>griculture</a:t>
            </a:r>
            <a:r>
              <a:rPr lang="en-US" sz="2000" b="1" dirty="0" smtClean="0">
                <a:solidFill>
                  <a:srgbClr val="002060"/>
                </a:solidFill>
              </a:rPr>
              <a:t> </a:t>
            </a:r>
            <a:r>
              <a:rPr lang="en-US" sz="2000" b="1" dirty="0">
                <a:solidFill>
                  <a:srgbClr val="002060"/>
                </a:solidFill>
              </a:rPr>
              <a:t>alone accounts for 70% of all water </a:t>
            </a:r>
            <a:r>
              <a:rPr lang="en-US" sz="2000" b="1" dirty="0" smtClean="0">
                <a:solidFill>
                  <a:srgbClr val="002060"/>
                </a:solidFill>
              </a:rPr>
              <a:t>withdrawn</a:t>
            </a:r>
            <a:r>
              <a:rPr lang="el-GR" sz="2000" b="1" dirty="0" smtClean="0">
                <a:solidFill>
                  <a:srgbClr val="002060"/>
                </a:solidFill>
              </a:rPr>
              <a:t>. </a:t>
            </a:r>
            <a:r>
              <a:rPr lang="en-US" sz="2000" b="1" dirty="0" smtClean="0">
                <a:solidFill>
                  <a:srgbClr val="002060"/>
                </a:solidFill>
              </a:rPr>
              <a:t>Best </a:t>
            </a:r>
            <a:r>
              <a:rPr lang="en-US" sz="2000" b="1" dirty="0">
                <a:solidFill>
                  <a:srgbClr val="002060"/>
                </a:solidFill>
              </a:rPr>
              <a:t>estimates </a:t>
            </a:r>
            <a:r>
              <a:rPr lang="en-US" sz="2000" b="1" dirty="0" smtClean="0">
                <a:solidFill>
                  <a:srgbClr val="002060"/>
                </a:solidFill>
              </a:rPr>
              <a:t>of</a:t>
            </a:r>
            <a:r>
              <a:rPr lang="el-GR" sz="2000" b="1" dirty="0" smtClean="0">
                <a:solidFill>
                  <a:srgbClr val="002060"/>
                </a:solidFill>
              </a:rPr>
              <a:t> </a:t>
            </a:r>
            <a:r>
              <a:rPr lang="en-US" sz="2000" b="1" dirty="0" smtClean="0">
                <a:solidFill>
                  <a:srgbClr val="002060"/>
                </a:solidFill>
              </a:rPr>
              <a:t>future </a:t>
            </a:r>
            <a:r>
              <a:rPr lang="en-US" sz="2000" b="1" dirty="0">
                <a:solidFill>
                  <a:srgbClr val="002060"/>
                </a:solidFill>
              </a:rPr>
              <a:t>global agricultural water consumption (including both </a:t>
            </a:r>
            <a:r>
              <a:rPr lang="en-US" sz="2000" b="1" dirty="0" err="1">
                <a:solidFill>
                  <a:srgbClr val="002060"/>
                </a:solidFill>
              </a:rPr>
              <a:t>rainfed</a:t>
            </a:r>
            <a:r>
              <a:rPr lang="en-US" sz="2000" b="1" dirty="0">
                <a:solidFill>
                  <a:srgbClr val="002060"/>
                </a:solidFill>
              </a:rPr>
              <a:t>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irrigated </a:t>
            </a:r>
            <a:r>
              <a:rPr lang="en-US" sz="2000" b="1" dirty="0">
                <a:solidFill>
                  <a:srgbClr val="002060"/>
                </a:solidFill>
              </a:rPr>
              <a:t>agriculture), are of an increase of about 19% by </a:t>
            </a:r>
            <a:r>
              <a:rPr lang="en-US" sz="2000" b="1" dirty="0" smtClean="0">
                <a:solidFill>
                  <a:srgbClr val="002060"/>
                </a:solidFill>
              </a:rPr>
              <a:t>2050</a:t>
            </a:r>
            <a:r>
              <a:rPr lang="el-GR" sz="2000" b="1" dirty="0" smtClean="0">
                <a:solidFill>
                  <a:srgbClr val="002060"/>
                </a:solidFill>
              </a:rPr>
              <a:t>. M</a:t>
            </a:r>
            <a:r>
              <a:rPr lang="en-US" sz="2000" b="1" dirty="0" err="1" smtClean="0">
                <a:solidFill>
                  <a:srgbClr val="002060"/>
                </a:solidFill>
              </a:rPr>
              <a:t>uch</a:t>
            </a:r>
            <a:r>
              <a:rPr lang="en-US" sz="2000" b="1" dirty="0" smtClean="0">
                <a:solidFill>
                  <a:srgbClr val="002060"/>
                </a:solidFill>
              </a:rPr>
              <a:t> </a:t>
            </a:r>
            <a:r>
              <a:rPr lang="en-US" sz="2000" b="1" dirty="0">
                <a:solidFill>
                  <a:srgbClr val="002060"/>
                </a:solidFill>
              </a:rPr>
              <a:t>of the increase </a:t>
            </a:r>
            <a:r>
              <a:rPr lang="en-US" sz="2000" b="1" dirty="0" smtClean="0">
                <a:solidFill>
                  <a:srgbClr val="002060"/>
                </a:solidFill>
              </a:rPr>
              <a:t>in</a:t>
            </a:r>
            <a:r>
              <a:rPr lang="el-GR" sz="2000" b="1" dirty="0" smtClean="0">
                <a:solidFill>
                  <a:srgbClr val="002060"/>
                </a:solidFill>
              </a:rPr>
              <a:t> </a:t>
            </a:r>
            <a:r>
              <a:rPr lang="en-US" sz="2000" b="1" dirty="0" smtClean="0">
                <a:solidFill>
                  <a:srgbClr val="002060"/>
                </a:solidFill>
              </a:rPr>
              <a:t>irrigation </a:t>
            </a:r>
            <a:r>
              <a:rPr lang="en-US" sz="2000" b="1" dirty="0">
                <a:solidFill>
                  <a:srgbClr val="002060"/>
                </a:solidFill>
              </a:rPr>
              <a:t>will be in regions already suffering from scarcity of water</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Responsible </a:t>
            </a:r>
            <a:r>
              <a:rPr lang="en-US" sz="2000" b="1" dirty="0">
                <a:solidFill>
                  <a:srgbClr val="002060"/>
                </a:solidFill>
              </a:rPr>
              <a:t>agricultural water management will make a </a:t>
            </a:r>
            <a:r>
              <a:rPr lang="en-US" sz="2000" b="1" dirty="0" smtClean="0">
                <a:solidFill>
                  <a:srgbClr val="002060"/>
                </a:solidFill>
              </a:rPr>
              <a:t>major</a:t>
            </a:r>
            <a:r>
              <a:rPr lang="el-GR" sz="2000" b="1" dirty="0" smtClean="0">
                <a:solidFill>
                  <a:srgbClr val="002060"/>
                </a:solidFill>
              </a:rPr>
              <a:t> </a:t>
            </a:r>
            <a:r>
              <a:rPr lang="en-US" sz="2000" b="1" dirty="0" smtClean="0">
                <a:solidFill>
                  <a:srgbClr val="002060"/>
                </a:solidFill>
              </a:rPr>
              <a:t>contribution </a:t>
            </a:r>
            <a:r>
              <a:rPr lang="en-US" sz="2000" b="1" dirty="0">
                <a:solidFill>
                  <a:srgbClr val="002060"/>
                </a:solidFill>
              </a:rPr>
              <a:t>to future global water security</a:t>
            </a:r>
            <a:r>
              <a:rPr lang="en-US" sz="2000" b="1" dirty="0" smtClean="0">
                <a:solidFill>
                  <a:srgbClr val="002060"/>
                </a:solidFill>
              </a:rPr>
              <a:t>.</a:t>
            </a:r>
            <a:endParaRPr lang="el-GR" sz="2000" b="1" dirty="0" smtClean="0">
              <a:solidFill>
                <a:srgbClr val="002060"/>
              </a:solidFill>
            </a:endParaRPr>
          </a:p>
          <a:p>
            <a:pPr marL="285750" indent="-285750" algn="just">
              <a:buFont typeface="Arial" panose="020B0604020202020204" pitchFamily="34" charset="0"/>
              <a:buChar char="•"/>
            </a:pPr>
            <a:r>
              <a:rPr lang="en-US" sz="2000" b="1" dirty="0" smtClean="0">
                <a:solidFill>
                  <a:srgbClr val="002060"/>
                </a:solidFill>
              </a:rPr>
              <a:t>Nearly</a:t>
            </a:r>
            <a:r>
              <a:rPr lang="el-GR" sz="2000" b="1" dirty="0" smtClean="0">
                <a:solidFill>
                  <a:srgbClr val="002060"/>
                </a:solidFill>
              </a:rPr>
              <a:t> </a:t>
            </a:r>
            <a:r>
              <a:rPr lang="en-US" sz="2000" b="1" dirty="0" smtClean="0">
                <a:solidFill>
                  <a:srgbClr val="002060"/>
                </a:solidFill>
              </a:rPr>
              <a:t>1</a:t>
            </a:r>
            <a:r>
              <a:rPr lang="el-GR" sz="2000" b="1" dirty="0" smtClean="0">
                <a:solidFill>
                  <a:srgbClr val="002060"/>
                </a:solidFill>
              </a:rPr>
              <a:t> </a:t>
            </a:r>
            <a:r>
              <a:rPr lang="en-US" sz="2000" b="1" dirty="0" smtClean="0">
                <a:solidFill>
                  <a:srgbClr val="002060"/>
                </a:solidFill>
              </a:rPr>
              <a:t>billion</a:t>
            </a:r>
            <a:r>
              <a:rPr lang="el-GR" sz="2000" b="1" dirty="0" smtClean="0">
                <a:solidFill>
                  <a:srgbClr val="002060"/>
                </a:solidFill>
              </a:rPr>
              <a:t> </a:t>
            </a:r>
            <a:r>
              <a:rPr lang="en-US" sz="2000" b="1" dirty="0" smtClean="0">
                <a:solidFill>
                  <a:srgbClr val="002060"/>
                </a:solidFill>
              </a:rPr>
              <a:t>people</a:t>
            </a:r>
            <a:r>
              <a:rPr lang="el-GR" sz="2000" b="1" dirty="0" smtClean="0">
                <a:solidFill>
                  <a:srgbClr val="002060"/>
                </a:solidFill>
              </a:rPr>
              <a:t> </a:t>
            </a:r>
            <a:r>
              <a:rPr lang="en-US" sz="2000" b="1" dirty="0" smtClean="0">
                <a:solidFill>
                  <a:srgbClr val="002060"/>
                </a:solidFill>
              </a:rPr>
              <a:t>still</a:t>
            </a:r>
            <a:r>
              <a:rPr lang="el-GR" sz="2000" b="1" dirty="0" smtClean="0">
                <a:solidFill>
                  <a:srgbClr val="002060"/>
                </a:solidFill>
              </a:rPr>
              <a:t> d</a:t>
            </a:r>
            <a:r>
              <a:rPr lang="en-US" sz="2000" b="1" dirty="0" smtClean="0">
                <a:solidFill>
                  <a:srgbClr val="002060"/>
                </a:solidFill>
              </a:rPr>
              <a:t>o</a:t>
            </a:r>
            <a:r>
              <a:rPr lang="el-GR" sz="2000" b="1" dirty="0" smtClean="0">
                <a:solidFill>
                  <a:srgbClr val="002060"/>
                </a:solidFill>
              </a:rPr>
              <a:t> </a:t>
            </a:r>
            <a:r>
              <a:rPr lang="en-US" sz="2000" b="1" dirty="0" smtClean="0">
                <a:solidFill>
                  <a:srgbClr val="002060"/>
                </a:solidFill>
              </a:rPr>
              <a:t>not</a:t>
            </a:r>
            <a:r>
              <a:rPr lang="el-GR" sz="2000" b="1" dirty="0" smtClean="0">
                <a:solidFill>
                  <a:srgbClr val="002060"/>
                </a:solidFill>
              </a:rPr>
              <a:t> </a:t>
            </a:r>
            <a:r>
              <a:rPr lang="el-GR" sz="2000" b="1" dirty="0">
                <a:solidFill>
                  <a:srgbClr val="002060"/>
                </a:solidFill>
              </a:rPr>
              <a:t>h</a:t>
            </a:r>
            <a:r>
              <a:rPr lang="en-US" sz="2000" b="1" dirty="0" err="1" smtClean="0">
                <a:solidFill>
                  <a:srgbClr val="002060"/>
                </a:solidFill>
              </a:rPr>
              <a:t>ave</a:t>
            </a:r>
            <a:r>
              <a:rPr lang="el-GR" sz="2000" b="1" dirty="0" smtClean="0">
                <a:solidFill>
                  <a:srgbClr val="002060"/>
                </a:solidFill>
              </a:rPr>
              <a:t> </a:t>
            </a:r>
            <a:r>
              <a:rPr lang="en-US" sz="2000" b="1" dirty="0" smtClean="0">
                <a:solidFill>
                  <a:srgbClr val="002060"/>
                </a:solidFill>
              </a:rPr>
              <a:t>access</a:t>
            </a:r>
            <a:r>
              <a:rPr lang="el-GR" sz="2000" b="1" dirty="0" smtClean="0">
                <a:solidFill>
                  <a:srgbClr val="002060"/>
                </a:solidFill>
              </a:rPr>
              <a:t>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improved</a:t>
            </a:r>
            <a:r>
              <a:rPr lang="el-GR" sz="2000" b="1" dirty="0" smtClean="0">
                <a:solidFill>
                  <a:srgbClr val="002060"/>
                </a:solidFill>
              </a:rPr>
              <a:t> </a:t>
            </a:r>
            <a:r>
              <a:rPr lang="en-US" sz="2000" b="1" dirty="0" smtClean="0">
                <a:solidFill>
                  <a:srgbClr val="002060"/>
                </a:solidFill>
              </a:rPr>
              <a:t>sources</a:t>
            </a:r>
            <a:r>
              <a:rPr lang="el-GR" sz="2000" b="1" dirty="0" smtClean="0">
                <a:solidFill>
                  <a:srgbClr val="002060"/>
                </a:solidFill>
              </a:rPr>
              <a:t> </a:t>
            </a:r>
            <a:r>
              <a:rPr lang="en-US" sz="2000" b="1" dirty="0" smtClean="0">
                <a:solidFill>
                  <a:srgbClr val="002060"/>
                </a:solidFill>
              </a:rPr>
              <a:t>of</a:t>
            </a:r>
            <a:r>
              <a:rPr lang="el-GR" sz="2000" b="1" dirty="0" smtClean="0">
                <a:solidFill>
                  <a:srgbClr val="002060"/>
                </a:solidFill>
              </a:rPr>
              <a:t> </a:t>
            </a:r>
            <a:r>
              <a:rPr lang="en-US" sz="2000" b="1" dirty="0" smtClean="0">
                <a:solidFill>
                  <a:srgbClr val="002060"/>
                </a:solidFill>
              </a:rPr>
              <a:t>drinking</a:t>
            </a:r>
            <a:r>
              <a:rPr lang="el-GR" sz="2000" b="1" dirty="0" smtClean="0">
                <a:solidFill>
                  <a:srgbClr val="002060"/>
                </a:solidFill>
              </a:rPr>
              <a:t>  w</a:t>
            </a:r>
            <a:r>
              <a:rPr lang="en-US" sz="2000" b="1" dirty="0" err="1" smtClean="0">
                <a:solidFill>
                  <a:srgbClr val="002060"/>
                </a:solidFill>
              </a:rPr>
              <a:t>ater</a:t>
            </a:r>
            <a:r>
              <a:rPr lang="el-GR" sz="2000" b="1" dirty="0" smtClean="0">
                <a:solidFill>
                  <a:srgbClr val="002060"/>
                </a:solidFill>
              </a:rPr>
              <a:t>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there</a:t>
            </a:r>
            <a:r>
              <a:rPr lang="el-GR" sz="2000" b="1" dirty="0" smtClean="0">
                <a:solidFill>
                  <a:srgbClr val="002060"/>
                </a:solidFill>
              </a:rPr>
              <a:t> </a:t>
            </a:r>
            <a:r>
              <a:rPr lang="en-US" sz="2000" b="1" dirty="0" smtClean="0">
                <a:solidFill>
                  <a:srgbClr val="002060"/>
                </a:solidFill>
              </a:rPr>
              <a:t>are</a:t>
            </a:r>
            <a:r>
              <a:rPr lang="el-GR" sz="2000" b="1" dirty="0" smtClean="0">
                <a:solidFill>
                  <a:srgbClr val="002060"/>
                </a:solidFill>
              </a:rPr>
              <a:t> </a:t>
            </a:r>
            <a:r>
              <a:rPr lang="en-US" sz="2000" b="1" dirty="0" smtClean="0">
                <a:solidFill>
                  <a:srgbClr val="002060"/>
                </a:solidFill>
              </a:rPr>
              <a:t>more</a:t>
            </a:r>
            <a:r>
              <a:rPr lang="el-GR" sz="2000" b="1" dirty="0" smtClean="0">
                <a:solidFill>
                  <a:srgbClr val="002060"/>
                </a:solidFill>
              </a:rPr>
              <a:t> </a:t>
            </a:r>
            <a:r>
              <a:rPr lang="en-US" sz="2000" b="1" dirty="0" smtClean="0">
                <a:solidFill>
                  <a:srgbClr val="002060"/>
                </a:solidFill>
              </a:rPr>
              <a:t>people</a:t>
            </a:r>
            <a:r>
              <a:rPr lang="el-GR" sz="2000" b="1" dirty="0" smtClean="0">
                <a:solidFill>
                  <a:srgbClr val="002060"/>
                </a:solidFill>
              </a:rPr>
              <a:t> </a:t>
            </a:r>
            <a:r>
              <a:rPr lang="en-US" sz="2000" b="1" dirty="0" smtClean="0">
                <a:solidFill>
                  <a:srgbClr val="002060"/>
                </a:solidFill>
              </a:rPr>
              <a:t>without</a:t>
            </a:r>
            <a:r>
              <a:rPr lang="el-GR" sz="2000" b="1" dirty="0" smtClean="0">
                <a:solidFill>
                  <a:srgbClr val="002060"/>
                </a:solidFill>
              </a:rPr>
              <a:t> </a:t>
            </a:r>
            <a:r>
              <a:rPr lang="en-US" sz="2000" b="1" dirty="0" smtClean="0">
                <a:solidFill>
                  <a:srgbClr val="002060"/>
                </a:solidFill>
              </a:rPr>
              <a:t>access</a:t>
            </a:r>
            <a:r>
              <a:rPr lang="el-GR" sz="2000" b="1" dirty="0" smtClean="0">
                <a:solidFill>
                  <a:srgbClr val="002060"/>
                </a:solidFill>
              </a:rPr>
              <a:t>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tap</a:t>
            </a:r>
            <a:r>
              <a:rPr lang="el-GR" sz="2000" b="1" dirty="0" smtClean="0">
                <a:solidFill>
                  <a:srgbClr val="002060"/>
                </a:solidFill>
              </a:rPr>
              <a:t> </a:t>
            </a:r>
            <a:r>
              <a:rPr lang="en-US" sz="2000" b="1" dirty="0" smtClean="0">
                <a:solidFill>
                  <a:srgbClr val="002060"/>
                </a:solidFill>
              </a:rPr>
              <a:t>water</a:t>
            </a:r>
            <a:r>
              <a:rPr lang="el-GR" sz="2000" b="1" dirty="0" smtClean="0">
                <a:solidFill>
                  <a:srgbClr val="002060"/>
                </a:solidFill>
              </a:rPr>
              <a:t> </a:t>
            </a:r>
            <a:r>
              <a:rPr lang="en-US" sz="2000" b="1" dirty="0" smtClean="0">
                <a:solidFill>
                  <a:srgbClr val="002060"/>
                </a:solidFill>
              </a:rPr>
              <a:t>in</a:t>
            </a:r>
            <a:r>
              <a:rPr lang="el-GR" sz="2000" b="1" dirty="0" smtClean="0">
                <a:solidFill>
                  <a:srgbClr val="002060"/>
                </a:solidFill>
              </a:rPr>
              <a:t> </a:t>
            </a:r>
            <a:r>
              <a:rPr lang="en-US" sz="2000" b="1" dirty="0" smtClean="0">
                <a:solidFill>
                  <a:srgbClr val="002060"/>
                </a:solidFill>
              </a:rPr>
              <a:t>cities</a:t>
            </a:r>
            <a:r>
              <a:rPr lang="el-GR" sz="2000" b="1" dirty="0" smtClean="0">
                <a:solidFill>
                  <a:srgbClr val="002060"/>
                </a:solidFill>
              </a:rPr>
              <a:t> </a:t>
            </a:r>
            <a:r>
              <a:rPr lang="en-US" sz="2000" b="1" dirty="0" smtClean="0">
                <a:solidFill>
                  <a:srgbClr val="002060"/>
                </a:solidFill>
              </a:rPr>
              <a:t>today</a:t>
            </a:r>
            <a:r>
              <a:rPr lang="el-GR" sz="2000" b="1" dirty="0" smtClean="0">
                <a:solidFill>
                  <a:srgbClr val="002060"/>
                </a:solidFill>
              </a:rPr>
              <a:t> </a:t>
            </a:r>
            <a:r>
              <a:rPr lang="en-US" sz="2000" b="1" dirty="0" smtClean="0">
                <a:solidFill>
                  <a:srgbClr val="002060"/>
                </a:solidFill>
              </a:rPr>
              <a:t>than</a:t>
            </a:r>
            <a:r>
              <a:rPr lang="el-GR" sz="2000" b="1" dirty="0" smtClean="0">
                <a:solidFill>
                  <a:srgbClr val="002060"/>
                </a:solidFill>
              </a:rPr>
              <a:t> </a:t>
            </a:r>
            <a:r>
              <a:rPr lang="en-US" sz="2000" b="1" dirty="0" smtClean="0">
                <a:solidFill>
                  <a:srgbClr val="002060"/>
                </a:solidFill>
              </a:rPr>
              <a:t>there</a:t>
            </a:r>
            <a:r>
              <a:rPr lang="el-GR" sz="2000" b="1" dirty="0" smtClean="0">
                <a:solidFill>
                  <a:srgbClr val="002060"/>
                </a:solidFill>
              </a:rPr>
              <a:t> </a:t>
            </a:r>
            <a:r>
              <a:rPr lang="en-US" sz="2000" b="1" dirty="0" smtClean="0">
                <a:solidFill>
                  <a:srgbClr val="002060"/>
                </a:solidFill>
              </a:rPr>
              <a:t>were</a:t>
            </a:r>
            <a:r>
              <a:rPr lang="el-GR" sz="2000" b="1" dirty="0" smtClean="0">
                <a:solidFill>
                  <a:srgbClr val="002060"/>
                </a:solidFill>
              </a:rPr>
              <a:t> </a:t>
            </a:r>
            <a:r>
              <a:rPr lang="en-US" sz="2000" b="1" dirty="0" smtClean="0">
                <a:solidFill>
                  <a:srgbClr val="002060"/>
                </a:solidFill>
              </a:rPr>
              <a:t>at</a:t>
            </a:r>
            <a:r>
              <a:rPr lang="el-GR" sz="2000" b="1" dirty="0" smtClean="0">
                <a:solidFill>
                  <a:srgbClr val="002060"/>
                </a:solidFill>
              </a:rPr>
              <a:t>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end</a:t>
            </a:r>
            <a:r>
              <a:rPr lang="el-GR" sz="2000" b="1" dirty="0" smtClean="0">
                <a:solidFill>
                  <a:srgbClr val="002060"/>
                </a:solidFill>
              </a:rPr>
              <a:t> </a:t>
            </a:r>
            <a:r>
              <a:rPr lang="en-US" sz="2000" b="1" dirty="0" smtClean="0">
                <a:solidFill>
                  <a:srgbClr val="002060"/>
                </a:solidFill>
              </a:rPr>
              <a:t>of</a:t>
            </a:r>
            <a:r>
              <a:rPr lang="el-GR" sz="2000" b="1" dirty="0" smtClean="0">
                <a:solidFill>
                  <a:srgbClr val="002060"/>
                </a:solidFill>
              </a:rPr>
              <a:t>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1990s.</a:t>
            </a:r>
            <a:r>
              <a:rPr lang="el-GR" sz="2000" b="1" dirty="0">
                <a:solidFill>
                  <a:srgbClr val="002060"/>
                </a:solidFill>
              </a:rPr>
              <a:t> </a:t>
            </a:r>
            <a:r>
              <a:rPr lang="en-US" sz="2000" b="1" dirty="0" smtClean="0">
                <a:solidFill>
                  <a:srgbClr val="002060"/>
                </a:solidFill>
              </a:rPr>
              <a:t>In</a:t>
            </a:r>
            <a:r>
              <a:rPr lang="el-GR" sz="2000" b="1" dirty="0" smtClean="0">
                <a:solidFill>
                  <a:srgbClr val="002060"/>
                </a:solidFill>
              </a:rPr>
              <a:t> </a:t>
            </a:r>
            <a:r>
              <a:rPr lang="en-US" sz="2000" b="1" dirty="0" smtClean="0">
                <a:solidFill>
                  <a:srgbClr val="002060"/>
                </a:solidFill>
              </a:rPr>
              <a:t>addition,</a:t>
            </a:r>
            <a:r>
              <a:rPr lang="el-GR" sz="2000" b="1" dirty="0" smtClean="0">
                <a:solidFill>
                  <a:srgbClr val="002060"/>
                </a:solidFill>
              </a:rPr>
              <a:t> </a:t>
            </a:r>
            <a:r>
              <a:rPr lang="en-US" sz="2000" b="1" dirty="0" smtClean="0">
                <a:solidFill>
                  <a:srgbClr val="002060"/>
                </a:solidFill>
              </a:rPr>
              <a:t>1.4</a:t>
            </a:r>
            <a:r>
              <a:rPr lang="el-GR" sz="2000" b="1" dirty="0" smtClean="0">
                <a:solidFill>
                  <a:srgbClr val="002060"/>
                </a:solidFill>
              </a:rPr>
              <a:t> </a:t>
            </a:r>
            <a:r>
              <a:rPr lang="en-US" sz="2000" b="1" dirty="0" smtClean="0">
                <a:solidFill>
                  <a:srgbClr val="002060"/>
                </a:solidFill>
              </a:rPr>
              <a:t>billion</a:t>
            </a:r>
            <a:r>
              <a:rPr lang="el-GR" sz="2000" b="1" dirty="0" smtClean="0">
                <a:solidFill>
                  <a:srgbClr val="002060"/>
                </a:solidFill>
              </a:rPr>
              <a:t> </a:t>
            </a:r>
            <a:r>
              <a:rPr lang="en-US" sz="2000" b="1" dirty="0" smtClean="0">
                <a:solidFill>
                  <a:srgbClr val="002060"/>
                </a:solidFill>
              </a:rPr>
              <a:t>people</a:t>
            </a:r>
            <a:r>
              <a:rPr lang="el-GR" sz="2000" b="1" dirty="0" smtClean="0">
                <a:solidFill>
                  <a:srgbClr val="002060"/>
                </a:solidFill>
              </a:rPr>
              <a:t> </a:t>
            </a:r>
            <a:r>
              <a:rPr lang="en-US" sz="2000" b="1" dirty="0" smtClean="0">
                <a:solidFill>
                  <a:srgbClr val="002060"/>
                </a:solidFill>
              </a:rPr>
              <a:t>do</a:t>
            </a:r>
            <a:r>
              <a:rPr lang="el-GR" sz="2000" b="1" dirty="0" smtClean="0">
                <a:solidFill>
                  <a:srgbClr val="002060"/>
                </a:solidFill>
              </a:rPr>
              <a:t> </a:t>
            </a:r>
            <a:r>
              <a:rPr lang="en-US" sz="2000" b="1" dirty="0" smtClean="0">
                <a:solidFill>
                  <a:srgbClr val="002060"/>
                </a:solidFill>
              </a:rPr>
              <a:t>not</a:t>
            </a:r>
            <a:r>
              <a:rPr lang="el-GR" sz="2000" b="1" dirty="0" smtClean="0">
                <a:solidFill>
                  <a:srgbClr val="002060"/>
                </a:solidFill>
              </a:rPr>
              <a:t> </a:t>
            </a:r>
            <a:r>
              <a:rPr lang="en-US" sz="2000" b="1" dirty="0" smtClean="0">
                <a:solidFill>
                  <a:srgbClr val="002060"/>
                </a:solidFill>
              </a:rPr>
              <a:t>have</a:t>
            </a:r>
            <a:r>
              <a:rPr lang="el-GR" sz="2000" b="1" dirty="0" smtClean="0">
                <a:solidFill>
                  <a:srgbClr val="002060"/>
                </a:solidFill>
              </a:rPr>
              <a:t> </a:t>
            </a:r>
            <a:r>
              <a:rPr lang="en-US" sz="2000" b="1" dirty="0" smtClean="0">
                <a:solidFill>
                  <a:srgbClr val="002060"/>
                </a:solidFill>
              </a:rPr>
              <a:t>electricity</a:t>
            </a:r>
            <a:r>
              <a:rPr lang="el-GR" sz="2000" b="1" dirty="0" smtClean="0">
                <a:solidFill>
                  <a:srgbClr val="002060"/>
                </a:solidFill>
              </a:rPr>
              <a:t> </a:t>
            </a:r>
            <a:r>
              <a:rPr lang="en-US" sz="2000" b="1" dirty="0" smtClean="0">
                <a:solidFill>
                  <a:srgbClr val="002060"/>
                </a:solidFill>
              </a:rPr>
              <a:t>in</a:t>
            </a:r>
            <a:r>
              <a:rPr lang="el-GR" sz="2000" b="1" dirty="0" smtClean="0">
                <a:solidFill>
                  <a:srgbClr val="002060"/>
                </a:solidFill>
              </a:rPr>
              <a:t> </a:t>
            </a:r>
            <a:r>
              <a:rPr lang="en-US" sz="2000" b="1" dirty="0" smtClean="0">
                <a:solidFill>
                  <a:srgbClr val="002060"/>
                </a:solidFill>
              </a:rPr>
              <a:t>their</a:t>
            </a:r>
            <a:r>
              <a:rPr lang="el-GR" sz="2000" b="1" dirty="0" smtClean="0">
                <a:solidFill>
                  <a:srgbClr val="002060"/>
                </a:solidFill>
              </a:rPr>
              <a:t> </a:t>
            </a:r>
            <a:r>
              <a:rPr lang="en-US" sz="2000" b="1" dirty="0" smtClean="0">
                <a:solidFill>
                  <a:srgbClr val="002060"/>
                </a:solidFill>
              </a:rPr>
              <a:t>homes,</a:t>
            </a:r>
            <a:r>
              <a:rPr lang="el-GR" sz="2000" b="1" dirty="0" smtClean="0">
                <a:solidFill>
                  <a:srgbClr val="002060"/>
                </a:solidFill>
              </a:rPr>
              <a:t>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nearly</a:t>
            </a:r>
            <a:r>
              <a:rPr lang="el-GR" sz="2000" b="1" dirty="0" smtClean="0">
                <a:solidFill>
                  <a:srgbClr val="002060"/>
                </a:solidFill>
              </a:rPr>
              <a:t> </a:t>
            </a:r>
            <a:r>
              <a:rPr lang="en-US" sz="2000" b="1" dirty="0" smtClean="0">
                <a:solidFill>
                  <a:srgbClr val="002060"/>
                </a:solidFill>
              </a:rPr>
              <a:t>1</a:t>
            </a:r>
            <a:r>
              <a:rPr lang="el-GR" sz="2000" b="1" dirty="0" smtClean="0">
                <a:solidFill>
                  <a:srgbClr val="002060"/>
                </a:solidFill>
              </a:rPr>
              <a:t> </a:t>
            </a:r>
            <a:r>
              <a:rPr lang="en-US" sz="2000" b="1" dirty="0" smtClean="0">
                <a:solidFill>
                  <a:srgbClr val="002060"/>
                </a:solidFill>
              </a:rPr>
              <a:t>billion</a:t>
            </a:r>
            <a:r>
              <a:rPr lang="el-GR" sz="2000" b="1" dirty="0" smtClean="0">
                <a:solidFill>
                  <a:srgbClr val="002060"/>
                </a:solidFill>
              </a:rPr>
              <a:t> </a:t>
            </a:r>
            <a:r>
              <a:rPr lang="en-US" sz="2000" b="1" dirty="0" smtClean="0">
                <a:solidFill>
                  <a:srgbClr val="002060"/>
                </a:solidFill>
              </a:rPr>
              <a:t>suffer</a:t>
            </a:r>
            <a:r>
              <a:rPr lang="el-GR" sz="2000" b="1" dirty="0" smtClean="0">
                <a:solidFill>
                  <a:srgbClr val="002060"/>
                </a:solidFill>
              </a:rPr>
              <a:t> </a:t>
            </a:r>
            <a:r>
              <a:rPr lang="en-US" sz="2000" b="1" dirty="0" smtClean="0">
                <a:solidFill>
                  <a:srgbClr val="002060"/>
                </a:solidFill>
              </a:rPr>
              <a:t>from</a:t>
            </a:r>
            <a:r>
              <a:rPr lang="el-GR" sz="2000" b="1" dirty="0">
                <a:solidFill>
                  <a:srgbClr val="002060"/>
                </a:solidFill>
              </a:rPr>
              <a:t> </a:t>
            </a:r>
            <a:r>
              <a:rPr lang="en-US" sz="2000" b="1" dirty="0" smtClean="0">
                <a:solidFill>
                  <a:srgbClr val="002060"/>
                </a:solidFill>
              </a:rPr>
              <a:t>malnutrition.</a:t>
            </a:r>
            <a:endParaRPr lang="el-GR" sz="2000" b="1" dirty="0" smtClean="0">
              <a:solidFill>
                <a:srgbClr val="002060"/>
              </a:solidFill>
            </a:endParaRPr>
          </a:p>
          <a:p>
            <a:pPr marL="285750" indent="-285750" algn="just">
              <a:buFont typeface="Arial" panose="020B0604020202020204" pitchFamily="34" charset="0"/>
              <a:buChar char="•"/>
            </a:pPr>
            <a:r>
              <a:rPr lang="en-US" sz="2000" b="1" dirty="0" smtClean="0">
                <a:solidFill>
                  <a:srgbClr val="002060"/>
                </a:solidFill>
              </a:rPr>
              <a:t>South</a:t>
            </a:r>
            <a:r>
              <a:rPr lang="el-GR" sz="2000" b="1" dirty="0" smtClean="0">
                <a:solidFill>
                  <a:srgbClr val="002060"/>
                </a:solidFill>
              </a:rPr>
              <a:t> </a:t>
            </a:r>
            <a:r>
              <a:rPr lang="en-US" sz="2000" b="1" dirty="0" smtClean="0">
                <a:solidFill>
                  <a:srgbClr val="002060"/>
                </a:solidFill>
              </a:rPr>
              <a:t>Asia</a:t>
            </a:r>
            <a:r>
              <a:rPr lang="el-GR" sz="2000" b="1" dirty="0" smtClean="0">
                <a:solidFill>
                  <a:srgbClr val="002060"/>
                </a:solidFill>
              </a:rPr>
              <a:t>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Southern</a:t>
            </a:r>
            <a:r>
              <a:rPr lang="el-GR" sz="2000" b="1" dirty="0" smtClean="0">
                <a:solidFill>
                  <a:srgbClr val="002060"/>
                </a:solidFill>
              </a:rPr>
              <a:t> </a:t>
            </a:r>
            <a:r>
              <a:rPr lang="en-US" sz="2000" b="1" dirty="0" smtClean="0">
                <a:solidFill>
                  <a:srgbClr val="002060"/>
                </a:solidFill>
              </a:rPr>
              <a:t>Africa</a:t>
            </a:r>
            <a:r>
              <a:rPr lang="el-GR" sz="2000" b="1" dirty="0" smtClean="0">
                <a:solidFill>
                  <a:srgbClr val="002060"/>
                </a:solidFill>
              </a:rPr>
              <a:t> </a:t>
            </a:r>
            <a:r>
              <a:rPr lang="en-US" sz="2000" b="1" dirty="0" smtClean="0">
                <a:solidFill>
                  <a:srgbClr val="002060"/>
                </a:solidFill>
              </a:rPr>
              <a:t>are</a:t>
            </a:r>
            <a:r>
              <a:rPr lang="el-GR" sz="2000" b="1" dirty="0" smtClean="0">
                <a:solidFill>
                  <a:srgbClr val="002060"/>
                </a:solidFill>
              </a:rPr>
              <a:t> </a:t>
            </a:r>
            <a:r>
              <a:rPr lang="en-US" sz="2000" b="1" dirty="0" smtClean="0">
                <a:solidFill>
                  <a:srgbClr val="002060"/>
                </a:solidFill>
              </a:rPr>
              <a:t>predicted</a:t>
            </a:r>
            <a:r>
              <a:rPr lang="el-GR" sz="2000" b="1" dirty="0" smtClean="0">
                <a:solidFill>
                  <a:srgbClr val="002060"/>
                </a:solidFill>
              </a:rPr>
              <a:t>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be</a:t>
            </a:r>
            <a:r>
              <a:rPr lang="el-GR" sz="2000" b="1" dirty="0" smtClean="0">
                <a:solidFill>
                  <a:srgbClr val="002060"/>
                </a:solidFill>
              </a:rPr>
              <a:t>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most</a:t>
            </a:r>
            <a:r>
              <a:rPr lang="el-GR" sz="2000" b="1" dirty="0" smtClean="0">
                <a:solidFill>
                  <a:srgbClr val="002060"/>
                </a:solidFill>
              </a:rPr>
              <a:t> </a:t>
            </a:r>
            <a:r>
              <a:rPr lang="en-US" sz="2000" b="1" dirty="0" smtClean="0">
                <a:solidFill>
                  <a:srgbClr val="002060"/>
                </a:solidFill>
              </a:rPr>
              <a:t>vulnerable</a:t>
            </a:r>
            <a:r>
              <a:rPr lang="el-GR" sz="2000" b="1" dirty="0" smtClean="0">
                <a:solidFill>
                  <a:srgbClr val="002060"/>
                </a:solidFill>
              </a:rPr>
              <a:t> </a:t>
            </a:r>
            <a:r>
              <a:rPr lang="en-US" sz="2000" b="1" dirty="0" smtClean="0">
                <a:solidFill>
                  <a:srgbClr val="002060"/>
                </a:solidFill>
              </a:rPr>
              <a:t>regions</a:t>
            </a:r>
            <a:r>
              <a:rPr lang="el-GR" sz="2000" b="1" dirty="0" smtClean="0">
                <a:solidFill>
                  <a:srgbClr val="002060"/>
                </a:solidFill>
              </a:rPr>
              <a:t> t</a:t>
            </a:r>
            <a:r>
              <a:rPr lang="en-US" sz="2000" b="1" dirty="0" smtClean="0">
                <a:solidFill>
                  <a:srgbClr val="002060"/>
                </a:solidFill>
              </a:rPr>
              <a:t>o</a:t>
            </a:r>
            <a:r>
              <a:rPr lang="el-GR" sz="2000" b="1" dirty="0" smtClean="0">
                <a:solidFill>
                  <a:srgbClr val="002060"/>
                </a:solidFill>
              </a:rPr>
              <a:t> </a:t>
            </a:r>
            <a:r>
              <a:rPr lang="en-US" sz="2000" b="1" dirty="0" smtClean="0">
                <a:solidFill>
                  <a:srgbClr val="002060"/>
                </a:solidFill>
              </a:rPr>
              <a:t>climate</a:t>
            </a:r>
            <a:r>
              <a:rPr lang="el-GR" sz="2000" b="1" dirty="0" smtClean="0">
                <a:solidFill>
                  <a:srgbClr val="002060"/>
                </a:solidFill>
              </a:rPr>
              <a:t> </a:t>
            </a:r>
            <a:r>
              <a:rPr lang="en-US" sz="2000" b="1" dirty="0" smtClean="0">
                <a:solidFill>
                  <a:srgbClr val="002060"/>
                </a:solidFill>
              </a:rPr>
              <a:t>change</a:t>
            </a:r>
            <a:r>
              <a:rPr lang="el-GR" sz="2000" b="1" dirty="0" smtClean="0">
                <a:solidFill>
                  <a:srgbClr val="002060"/>
                </a:solidFill>
              </a:rPr>
              <a:t> </a:t>
            </a:r>
            <a:r>
              <a:rPr lang="en-US" sz="2000" b="1" dirty="0" smtClean="0">
                <a:solidFill>
                  <a:srgbClr val="002060"/>
                </a:solidFill>
              </a:rPr>
              <a:t>related</a:t>
            </a:r>
            <a:r>
              <a:rPr lang="el-GR" sz="2000" b="1" dirty="0" smtClean="0">
                <a:solidFill>
                  <a:srgbClr val="002060"/>
                </a:solidFill>
              </a:rPr>
              <a:t> </a:t>
            </a:r>
            <a:r>
              <a:rPr lang="en-US" sz="2000" b="1" dirty="0" smtClean="0">
                <a:solidFill>
                  <a:srgbClr val="002060"/>
                </a:solidFill>
              </a:rPr>
              <a:t>food</a:t>
            </a:r>
            <a:r>
              <a:rPr lang="el-GR" sz="2000" b="1" dirty="0" smtClean="0">
                <a:solidFill>
                  <a:srgbClr val="002060"/>
                </a:solidFill>
              </a:rPr>
              <a:t> </a:t>
            </a:r>
            <a:r>
              <a:rPr lang="en-US" sz="2000" b="1" dirty="0" smtClean="0">
                <a:solidFill>
                  <a:srgbClr val="002060"/>
                </a:solidFill>
              </a:rPr>
              <a:t>shortages</a:t>
            </a:r>
            <a:r>
              <a:rPr lang="el-GR" sz="2000" b="1" dirty="0" smtClean="0">
                <a:solidFill>
                  <a:srgbClr val="002060"/>
                </a:solidFill>
              </a:rPr>
              <a:t> </a:t>
            </a:r>
            <a:r>
              <a:rPr lang="en-US" sz="2000" b="1" dirty="0" smtClean="0">
                <a:solidFill>
                  <a:srgbClr val="002060"/>
                </a:solidFill>
              </a:rPr>
              <a:t>by</a:t>
            </a:r>
            <a:r>
              <a:rPr lang="el-GR" sz="2000" b="1" dirty="0" smtClean="0">
                <a:solidFill>
                  <a:srgbClr val="002060"/>
                </a:solidFill>
              </a:rPr>
              <a:t> </a:t>
            </a:r>
            <a:r>
              <a:rPr lang="en-US" sz="2000" b="1" dirty="0" smtClean="0">
                <a:solidFill>
                  <a:srgbClr val="002060"/>
                </a:solidFill>
              </a:rPr>
              <a:t>2030.</a:t>
            </a:r>
            <a:r>
              <a:rPr lang="el-GR" sz="2000" b="1" dirty="0" smtClean="0">
                <a:solidFill>
                  <a:srgbClr val="002060"/>
                </a:solidFill>
              </a:rPr>
              <a:t> </a:t>
            </a:r>
            <a:r>
              <a:rPr lang="en-US" sz="2000" b="1" dirty="0" smtClean="0">
                <a:solidFill>
                  <a:srgbClr val="002060"/>
                </a:solidFill>
              </a:rPr>
              <a:t>Water</a:t>
            </a:r>
            <a:r>
              <a:rPr lang="el-GR" sz="2000" b="1" dirty="0" smtClean="0">
                <a:solidFill>
                  <a:srgbClr val="002060"/>
                </a:solidFill>
              </a:rPr>
              <a:t> </a:t>
            </a:r>
            <a:r>
              <a:rPr lang="en-US" sz="2000" b="1" dirty="0" smtClean="0">
                <a:solidFill>
                  <a:srgbClr val="002060"/>
                </a:solidFill>
              </a:rPr>
              <a:t>stress</a:t>
            </a:r>
            <a:r>
              <a:rPr lang="el-GR" sz="2000" b="1" dirty="0" smtClean="0">
                <a:solidFill>
                  <a:srgbClr val="002060"/>
                </a:solidFill>
              </a:rPr>
              <a:t> </a:t>
            </a:r>
            <a:r>
              <a:rPr lang="en-US" sz="2000" b="1" dirty="0" smtClean="0">
                <a:solidFill>
                  <a:srgbClr val="002060"/>
                </a:solidFill>
              </a:rPr>
              <a:t>is</a:t>
            </a:r>
            <a:r>
              <a:rPr lang="el-GR" sz="2000" b="1" dirty="0" smtClean="0">
                <a:solidFill>
                  <a:srgbClr val="002060"/>
                </a:solidFill>
              </a:rPr>
              <a:t> </a:t>
            </a:r>
            <a:r>
              <a:rPr lang="en-US" sz="2000" b="1" dirty="0" smtClean="0">
                <a:solidFill>
                  <a:srgbClr val="002060"/>
                </a:solidFill>
              </a:rPr>
              <a:t>also</a:t>
            </a:r>
            <a:r>
              <a:rPr lang="el-GR" sz="2000" b="1" dirty="0" smtClean="0">
                <a:solidFill>
                  <a:srgbClr val="002060"/>
                </a:solidFill>
              </a:rPr>
              <a:t> </a:t>
            </a:r>
            <a:r>
              <a:rPr lang="en-US" sz="2000" b="1" dirty="0" smtClean="0">
                <a:solidFill>
                  <a:srgbClr val="002060"/>
                </a:solidFill>
              </a:rPr>
              <a:t>expected</a:t>
            </a:r>
            <a:r>
              <a:rPr lang="el-GR" sz="2000" b="1" dirty="0" smtClean="0">
                <a:solidFill>
                  <a:srgbClr val="002060"/>
                </a:solidFill>
              </a:rPr>
              <a:t> t</a:t>
            </a:r>
            <a:r>
              <a:rPr lang="en-US" sz="2000" b="1" dirty="0" smtClean="0">
                <a:solidFill>
                  <a:srgbClr val="002060"/>
                </a:solidFill>
              </a:rPr>
              <a:t>o</a:t>
            </a:r>
            <a:r>
              <a:rPr lang="el-GR" sz="2000" b="1" dirty="0" smtClean="0">
                <a:solidFill>
                  <a:srgbClr val="002060"/>
                </a:solidFill>
              </a:rPr>
              <a:t> </a:t>
            </a:r>
            <a:r>
              <a:rPr lang="en-US" sz="2000" b="1" dirty="0" smtClean="0">
                <a:solidFill>
                  <a:srgbClr val="002060"/>
                </a:solidFill>
              </a:rPr>
              <a:t>increase</a:t>
            </a:r>
            <a:r>
              <a:rPr lang="el-GR" sz="2000" b="1" dirty="0" smtClean="0">
                <a:solidFill>
                  <a:srgbClr val="002060"/>
                </a:solidFill>
              </a:rPr>
              <a:t> </a:t>
            </a:r>
            <a:r>
              <a:rPr lang="en-US" sz="2000" b="1" dirty="0" smtClean="0">
                <a:solidFill>
                  <a:srgbClr val="002060"/>
                </a:solidFill>
              </a:rPr>
              <a:t>in</a:t>
            </a:r>
            <a:r>
              <a:rPr lang="el-GR" sz="2000" b="1" dirty="0" smtClean="0">
                <a:solidFill>
                  <a:srgbClr val="002060"/>
                </a:solidFill>
              </a:rPr>
              <a:t> </a:t>
            </a:r>
            <a:r>
              <a:rPr lang="en-US" sz="2000" b="1" dirty="0" smtClean="0">
                <a:solidFill>
                  <a:srgbClr val="002060"/>
                </a:solidFill>
              </a:rPr>
              <a:t>central</a:t>
            </a:r>
            <a:r>
              <a:rPr lang="el-GR" sz="2000" b="1" dirty="0" smtClean="0">
                <a:solidFill>
                  <a:srgbClr val="002060"/>
                </a:solidFill>
              </a:rPr>
              <a:t>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southern</a:t>
            </a:r>
            <a:r>
              <a:rPr lang="el-GR" sz="2000" b="1" dirty="0" smtClean="0">
                <a:solidFill>
                  <a:srgbClr val="002060"/>
                </a:solidFill>
              </a:rPr>
              <a:t> </a:t>
            </a:r>
            <a:r>
              <a:rPr lang="en-US" sz="2000" b="1" dirty="0" smtClean="0">
                <a:solidFill>
                  <a:srgbClr val="002060"/>
                </a:solidFill>
              </a:rPr>
              <a:t>Europe</a:t>
            </a:r>
            <a:r>
              <a:rPr lang="el-GR" sz="2000" b="1" dirty="0" smtClean="0">
                <a:solidFill>
                  <a:srgbClr val="002060"/>
                </a:solidFill>
              </a:rPr>
              <a:t> </a:t>
            </a:r>
            <a:r>
              <a:rPr lang="en-US" sz="2000" b="1" dirty="0" smtClean="0">
                <a:solidFill>
                  <a:srgbClr val="002060"/>
                </a:solidFill>
              </a:rPr>
              <a:t>and</a:t>
            </a:r>
            <a:r>
              <a:rPr lang="el-GR" sz="2000" b="1" dirty="0" smtClean="0">
                <a:solidFill>
                  <a:srgbClr val="002060"/>
                </a:solidFill>
              </a:rPr>
              <a:t> </a:t>
            </a:r>
            <a:r>
              <a:rPr lang="en-US" sz="2000" b="1" dirty="0" smtClean="0">
                <a:solidFill>
                  <a:srgbClr val="002060"/>
                </a:solidFill>
              </a:rPr>
              <a:t>by</a:t>
            </a:r>
            <a:r>
              <a:rPr lang="el-GR" sz="2000" b="1" dirty="0" smtClean="0">
                <a:solidFill>
                  <a:srgbClr val="002060"/>
                </a:solidFill>
              </a:rPr>
              <a:t>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2070s,</a:t>
            </a:r>
            <a:r>
              <a:rPr lang="el-GR" sz="2000" b="1" dirty="0" smtClean="0">
                <a:solidFill>
                  <a:srgbClr val="002060"/>
                </a:solidFill>
              </a:rPr>
              <a:t> </a:t>
            </a:r>
            <a:r>
              <a:rPr lang="en-US" sz="2000" b="1" dirty="0" smtClean="0">
                <a:solidFill>
                  <a:srgbClr val="002060"/>
                </a:solidFill>
              </a:rPr>
              <a:t>the</a:t>
            </a:r>
            <a:r>
              <a:rPr lang="el-GR" sz="2000" b="1" dirty="0" smtClean="0">
                <a:solidFill>
                  <a:srgbClr val="002060"/>
                </a:solidFill>
              </a:rPr>
              <a:t> </a:t>
            </a:r>
            <a:r>
              <a:rPr lang="en-US" sz="2000" b="1" dirty="0" smtClean="0">
                <a:solidFill>
                  <a:srgbClr val="002060"/>
                </a:solidFill>
              </a:rPr>
              <a:t>number</a:t>
            </a:r>
            <a:r>
              <a:rPr lang="el-GR" sz="2000" b="1" dirty="0" smtClean="0">
                <a:solidFill>
                  <a:srgbClr val="002060"/>
                </a:solidFill>
              </a:rPr>
              <a:t> </a:t>
            </a:r>
            <a:r>
              <a:rPr lang="en-US" sz="2000" b="1" dirty="0" smtClean="0">
                <a:solidFill>
                  <a:srgbClr val="002060"/>
                </a:solidFill>
              </a:rPr>
              <a:t>of</a:t>
            </a:r>
            <a:r>
              <a:rPr lang="el-GR" sz="2000" b="1" dirty="0" smtClean="0">
                <a:solidFill>
                  <a:srgbClr val="002060"/>
                </a:solidFill>
              </a:rPr>
              <a:t> </a:t>
            </a:r>
            <a:r>
              <a:rPr lang="el-GR" sz="2000" b="1" dirty="0">
                <a:solidFill>
                  <a:srgbClr val="002060"/>
                </a:solidFill>
              </a:rPr>
              <a:t>p</a:t>
            </a:r>
            <a:r>
              <a:rPr lang="en-US" sz="2000" b="1" dirty="0" err="1" smtClean="0">
                <a:solidFill>
                  <a:srgbClr val="002060"/>
                </a:solidFill>
              </a:rPr>
              <a:t>eople</a:t>
            </a:r>
            <a:r>
              <a:rPr lang="el-GR" sz="2000" b="1" dirty="0" smtClean="0">
                <a:solidFill>
                  <a:srgbClr val="002060"/>
                </a:solidFill>
              </a:rPr>
              <a:t> </a:t>
            </a:r>
            <a:r>
              <a:rPr lang="en-US" sz="2000" b="1" dirty="0" smtClean="0">
                <a:solidFill>
                  <a:srgbClr val="002060"/>
                </a:solidFill>
              </a:rPr>
              <a:t>affected</a:t>
            </a:r>
            <a:r>
              <a:rPr lang="el-GR" sz="2000" b="1" dirty="0" smtClean="0">
                <a:solidFill>
                  <a:srgbClr val="002060"/>
                </a:solidFill>
              </a:rPr>
              <a:t> </a:t>
            </a:r>
            <a:r>
              <a:rPr lang="en-US" sz="2000" b="1" dirty="0" smtClean="0">
                <a:solidFill>
                  <a:srgbClr val="002060"/>
                </a:solidFill>
              </a:rPr>
              <a:t>will</a:t>
            </a:r>
            <a:r>
              <a:rPr lang="el-GR" sz="2000" b="1" dirty="0" smtClean="0">
                <a:solidFill>
                  <a:srgbClr val="002060"/>
                </a:solidFill>
              </a:rPr>
              <a:t> </a:t>
            </a:r>
            <a:r>
              <a:rPr lang="en-US" sz="2000" b="1" dirty="0" smtClean="0">
                <a:solidFill>
                  <a:srgbClr val="002060"/>
                </a:solidFill>
              </a:rPr>
              <a:t>rise</a:t>
            </a:r>
            <a:r>
              <a:rPr lang="el-GR" sz="2000" b="1" dirty="0" smtClean="0">
                <a:solidFill>
                  <a:srgbClr val="002060"/>
                </a:solidFill>
              </a:rPr>
              <a:t> </a:t>
            </a:r>
            <a:r>
              <a:rPr lang="en-US" sz="2000" b="1" dirty="0" smtClean="0">
                <a:solidFill>
                  <a:srgbClr val="002060"/>
                </a:solidFill>
              </a:rPr>
              <a:t>from</a:t>
            </a:r>
            <a:r>
              <a:rPr lang="el-GR" sz="2000" b="1" dirty="0" smtClean="0">
                <a:solidFill>
                  <a:srgbClr val="002060"/>
                </a:solidFill>
              </a:rPr>
              <a:t> </a:t>
            </a:r>
            <a:r>
              <a:rPr lang="en-US" sz="2000" b="1" dirty="0" smtClean="0">
                <a:solidFill>
                  <a:srgbClr val="002060"/>
                </a:solidFill>
              </a:rPr>
              <a:t>28</a:t>
            </a:r>
            <a:r>
              <a:rPr lang="el-GR" sz="2000" b="1" dirty="0" smtClean="0">
                <a:solidFill>
                  <a:srgbClr val="002060"/>
                </a:solidFill>
              </a:rPr>
              <a:t> </a:t>
            </a:r>
            <a:r>
              <a:rPr lang="en-US" sz="2000" b="1" dirty="0" smtClean="0">
                <a:solidFill>
                  <a:srgbClr val="002060"/>
                </a:solidFill>
              </a:rPr>
              <a:t>million</a:t>
            </a:r>
            <a:r>
              <a:rPr lang="el-GR" sz="2000" b="1" dirty="0" smtClean="0">
                <a:solidFill>
                  <a:srgbClr val="002060"/>
                </a:solidFill>
              </a:rPr>
              <a:t> </a:t>
            </a:r>
            <a:r>
              <a:rPr lang="en-US" sz="2000" b="1" dirty="0" smtClean="0">
                <a:solidFill>
                  <a:srgbClr val="002060"/>
                </a:solidFill>
              </a:rPr>
              <a:t>to</a:t>
            </a:r>
            <a:r>
              <a:rPr lang="el-GR" sz="2000" b="1" dirty="0" smtClean="0">
                <a:solidFill>
                  <a:srgbClr val="002060"/>
                </a:solidFill>
              </a:rPr>
              <a:t> </a:t>
            </a:r>
            <a:r>
              <a:rPr lang="en-US" sz="2000" b="1" dirty="0" smtClean="0">
                <a:solidFill>
                  <a:srgbClr val="002060"/>
                </a:solidFill>
              </a:rPr>
              <a:t>44</a:t>
            </a:r>
            <a:r>
              <a:rPr lang="el-GR" sz="2000" b="1" dirty="0" smtClean="0">
                <a:solidFill>
                  <a:srgbClr val="002060"/>
                </a:solidFill>
              </a:rPr>
              <a:t> </a:t>
            </a:r>
            <a:r>
              <a:rPr lang="en-US" sz="2000" b="1" dirty="0" smtClean="0">
                <a:solidFill>
                  <a:srgbClr val="002060"/>
                </a:solidFill>
              </a:rPr>
              <a:t>million.</a:t>
            </a:r>
            <a:endParaRPr lang="el-GR" sz="2000" b="1" dirty="0">
              <a:solidFill>
                <a:srgbClr val="002060"/>
              </a:solidFill>
            </a:endParaRPr>
          </a:p>
        </p:txBody>
      </p:sp>
      <p:sp>
        <p:nvSpPr>
          <p:cNvPr id="5" name="Ορθογώνιο 4"/>
          <p:cNvSpPr/>
          <p:nvPr/>
        </p:nvSpPr>
        <p:spPr>
          <a:xfrm>
            <a:off x="0" y="6381328"/>
            <a:ext cx="9144000" cy="307777"/>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a:t>
            </a:r>
            <a:r>
              <a:rPr lang="en-US" sz="1400" dirty="0" smtClean="0">
                <a:solidFill>
                  <a:srgbClr val="002060"/>
                </a:solidFill>
              </a:rPr>
              <a:t>http://www.unesco.org/fileadmin/MULTIMEDIA/HQ/SC/pdf/WWDR4%20Background%20Briefing%20Note_ENG.pdf</a:t>
            </a:r>
            <a:endParaRPr lang="el-GR" sz="1400" dirty="0">
              <a:solidFill>
                <a:srgbClr val="002060"/>
              </a:solidFill>
            </a:endParaRPr>
          </a:p>
        </p:txBody>
      </p:sp>
      <p:sp>
        <p:nvSpPr>
          <p:cNvPr id="6" name="TextBox 5"/>
          <p:cNvSpPr txBox="1"/>
          <p:nvPr/>
        </p:nvSpPr>
        <p:spPr>
          <a:xfrm>
            <a:off x="827584" y="34350"/>
            <a:ext cx="6408712" cy="523220"/>
          </a:xfrm>
          <a:prstGeom prst="rect">
            <a:avLst/>
          </a:prstGeom>
          <a:noFill/>
        </p:spPr>
        <p:txBody>
          <a:bodyPr wrap="square" rtlCol="0">
            <a:spAutoFit/>
          </a:bodyPr>
          <a:lstStyle/>
          <a:p>
            <a:r>
              <a:rPr lang="el-GR" sz="2800" b="1" u="sng" dirty="0" smtClean="0">
                <a:solidFill>
                  <a:srgbClr val="002060"/>
                </a:solidFill>
              </a:rPr>
              <a:t>Water resources </a:t>
            </a:r>
            <a:r>
              <a:rPr lang="el-GR" sz="2800" b="1" u="sng" dirty="0" err="1" smtClean="0">
                <a:solidFill>
                  <a:srgbClr val="002060"/>
                </a:solidFill>
              </a:rPr>
              <a:t>current</a:t>
            </a:r>
            <a:r>
              <a:rPr lang="el-GR" sz="2800" b="1" u="sng" dirty="0" smtClean="0">
                <a:solidFill>
                  <a:srgbClr val="002060"/>
                </a:solidFill>
              </a:rPr>
              <a:t> </a:t>
            </a:r>
            <a:r>
              <a:rPr lang="el-GR" sz="2800" b="1" u="sng" dirty="0" err="1" smtClean="0">
                <a:solidFill>
                  <a:srgbClr val="002060"/>
                </a:solidFill>
              </a:rPr>
              <a:t>state</a:t>
            </a:r>
            <a:endParaRPr lang="en-US" sz="2800" b="1" u="sng" dirty="0">
              <a:solidFill>
                <a:srgbClr val="002060"/>
              </a:solidFill>
            </a:endParaRPr>
          </a:p>
        </p:txBody>
      </p:sp>
    </p:spTree>
    <p:extLst>
      <p:ext uri="{BB962C8B-B14F-4D97-AF65-F5344CB8AC3E}">
        <p14:creationId xmlns:p14="http://schemas.microsoft.com/office/powerpoint/2010/main" val="81269818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755576" y="889844"/>
            <a:ext cx="7920880" cy="3477875"/>
          </a:xfrm>
          <a:prstGeom prst="rect">
            <a:avLst/>
          </a:prstGeom>
        </p:spPr>
        <p:txBody>
          <a:bodyPr wrap="square">
            <a:spAutoFit/>
          </a:bodyPr>
          <a:lstStyle/>
          <a:p>
            <a:r>
              <a:rPr lang="el-GR" sz="2000" b="1" dirty="0" err="1" smtClean="0">
                <a:solidFill>
                  <a:srgbClr val="002060"/>
                </a:solidFill>
              </a:rPr>
              <a:t>Indicative</a:t>
            </a:r>
            <a:r>
              <a:rPr lang="el-GR" sz="2000" b="1" dirty="0" smtClean="0">
                <a:solidFill>
                  <a:srgbClr val="002060"/>
                </a:solidFill>
              </a:rPr>
              <a:t> </a:t>
            </a:r>
            <a:r>
              <a:rPr lang="el-GR" sz="2000" b="1" dirty="0" err="1" smtClean="0">
                <a:solidFill>
                  <a:srgbClr val="002060"/>
                </a:solidFill>
              </a:rPr>
              <a:t>computational</a:t>
            </a:r>
            <a:r>
              <a:rPr lang="el-GR" sz="2000" b="1" dirty="0" smtClean="0">
                <a:solidFill>
                  <a:srgbClr val="002060"/>
                </a:solidFill>
              </a:rPr>
              <a:t> </a:t>
            </a:r>
            <a:r>
              <a:rPr lang="el-GR" sz="2000" b="1" dirty="0" err="1" smtClean="0">
                <a:solidFill>
                  <a:srgbClr val="002060"/>
                </a:solidFill>
              </a:rPr>
              <a:t>codes</a:t>
            </a:r>
            <a:r>
              <a:rPr lang="el-GR" sz="2000" b="1" dirty="0" smtClean="0">
                <a:solidFill>
                  <a:srgbClr val="002060"/>
                </a:solidFill>
              </a:rPr>
              <a:t> </a:t>
            </a:r>
            <a:r>
              <a:rPr lang="el-GR" sz="2000" b="1" dirty="0" err="1" smtClean="0">
                <a:solidFill>
                  <a:srgbClr val="002060"/>
                </a:solidFill>
              </a:rPr>
              <a:t>regarding</a:t>
            </a:r>
            <a:r>
              <a:rPr lang="el-GR" sz="2000" b="1" dirty="0" smtClean="0">
                <a:solidFill>
                  <a:srgbClr val="002060"/>
                </a:solidFill>
              </a:rPr>
              <a:t> the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r>
              <a:rPr lang="el-GR" sz="2000" b="1" dirty="0" smtClean="0">
                <a:solidFill>
                  <a:srgbClr val="002060"/>
                </a:solidFill>
              </a:rPr>
              <a:t>:</a:t>
            </a:r>
          </a:p>
          <a:p>
            <a:pPr marL="285750" indent="-285750">
              <a:buFont typeface="Arial" panose="020B0604020202020204" pitchFamily="34" charset="0"/>
              <a:buChar char="•"/>
            </a:pPr>
            <a:endParaRPr lang="el-GR" sz="2000" b="1" dirty="0">
              <a:solidFill>
                <a:srgbClr val="002060"/>
              </a:solidFill>
            </a:endParaRPr>
          </a:p>
          <a:p>
            <a:pPr marL="285750" indent="-285750">
              <a:buFont typeface="Arial" panose="020B0604020202020204" pitchFamily="34" charset="0"/>
              <a:buChar char="•"/>
            </a:pPr>
            <a:r>
              <a:rPr lang="en-US" sz="2000" b="1" dirty="0" smtClean="0">
                <a:solidFill>
                  <a:srgbClr val="002060"/>
                </a:solidFill>
              </a:rPr>
              <a:t>SUTRA</a:t>
            </a:r>
            <a:endParaRPr lang="el-GR" sz="2000" b="1" dirty="0">
              <a:solidFill>
                <a:srgbClr val="002060"/>
              </a:solidFill>
            </a:endParaRPr>
          </a:p>
          <a:p>
            <a:pPr marL="285750" indent="-285750">
              <a:buFont typeface="Arial" panose="020B0604020202020204" pitchFamily="34" charset="0"/>
              <a:buChar char="•"/>
            </a:pPr>
            <a:r>
              <a:rPr lang="en-US" sz="2000" b="1" dirty="0" smtClean="0">
                <a:solidFill>
                  <a:srgbClr val="002060"/>
                </a:solidFill>
              </a:rPr>
              <a:t> </a:t>
            </a:r>
            <a:r>
              <a:rPr lang="en-US" sz="2000" b="1" dirty="0">
                <a:solidFill>
                  <a:srgbClr val="002060"/>
                </a:solidFill>
              </a:rPr>
              <a:t>HST3D: </a:t>
            </a:r>
            <a:r>
              <a:rPr lang="en-US" sz="2000" b="1" dirty="0" smtClean="0">
                <a:solidFill>
                  <a:srgbClr val="002060"/>
                </a:solidFill>
              </a:rPr>
              <a:t>3D</a:t>
            </a:r>
            <a:endParaRPr lang="el-GR"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SWICHA</a:t>
            </a:r>
            <a:endParaRPr lang="el-GR" sz="2000" b="1" dirty="0">
              <a:solidFill>
                <a:srgbClr val="002060"/>
              </a:solidFill>
            </a:endParaRPr>
          </a:p>
          <a:p>
            <a:pPr marL="285750" indent="-285750">
              <a:buFont typeface="Arial" panose="020B0604020202020204" pitchFamily="34" charset="0"/>
              <a:buChar char="•"/>
            </a:pPr>
            <a:r>
              <a:rPr lang="en-US" sz="2000" b="1" dirty="0" smtClean="0">
                <a:solidFill>
                  <a:srgbClr val="002060"/>
                </a:solidFill>
              </a:rPr>
              <a:t>METROPOL</a:t>
            </a:r>
            <a:endParaRPr lang="el-GR" sz="2000" b="1" dirty="0">
              <a:solidFill>
                <a:srgbClr val="002060"/>
              </a:solidFill>
            </a:endParaRPr>
          </a:p>
          <a:p>
            <a:pPr marL="285750" indent="-285750">
              <a:buFont typeface="Arial" panose="020B0604020202020204" pitchFamily="34" charset="0"/>
              <a:buChar char="•"/>
            </a:pPr>
            <a:r>
              <a:rPr lang="en-US" sz="2000" b="1" dirty="0" smtClean="0">
                <a:solidFill>
                  <a:srgbClr val="002060"/>
                </a:solidFill>
              </a:rPr>
              <a:t>SWIFT</a:t>
            </a:r>
            <a:endParaRPr lang="el-GR"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FAST</a:t>
            </a:r>
            <a:endParaRPr lang="el-GR"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FEFLOW</a:t>
            </a:r>
            <a:endParaRPr lang="el-GR" sz="2000" b="1" dirty="0" smtClean="0">
              <a:solidFill>
                <a:srgbClr val="002060"/>
              </a:solidFill>
            </a:endParaRPr>
          </a:p>
          <a:p>
            <a:pPr marL="285750" indent="-285750">
              <a:buFont typeface="Arial" panose="020B0604020202020204" pitchFamily="34" charset="0"/>
              <a:buChar char="•"/>
            </a:pPr>
            <a:r>
              <a:rPr lang="en-US" sz="2000" b="1" dirty="0" smtClean="0">
                <a:solidFill>
                  <a:srgbClr val="002060"/>
                </a:solidFill>
              </a:rPr>
              <a:t>D3F </a:t>
            </a:r>
            <a:endParaRPr lang="el-GR" sz="2000" b="1" dirty="0" smtClean="0">
              <a:solidFill>
                <a:srgbClr val="002060"/>
              </a:solidFill>
            </a:endParaRPr>
          </a:p>
          <a:p>
            <a:pPr marL="285750" indent="-285750">
              <a:buFont typeface="Arial" panose="020B0604020202020204" pitchFamily="34" charset="0"/>
              <a:buChar char="•"/>
            </a:pPr>
            <a:r>
              <a:rPr lang="el-GR" sz="2000" b="1" dirty="0" smtClean="0">
                <a:solidFill>
                  <a:srgbClr val="002060"/>
                </a:solidFill>
              </a:rPr>
              <a:t>SEAWAT </a:t>
            </a:r>
            <a:endParaRPr lang="en-US" sz="2000" b="1" dirty="0" smtClean="0">
              <a:solidFill>
                <a:srgbClr val="002060"/>
              </a:solidFill>
            </a:endParaRPr>
          </a:p>
        </p:txBody>
      </p:sp>
      <p:sp>
        <p:nvSpPr>
          <p:cNvPr id="5" name="TextBox 4"/>
          <p:cNvSpPr txBox="1"/>
          <p:nvPr/>
        </p:nvSpPr>
        <p:spPr>
          <a:xfrm>
            <a:off x="3216278" y="246773"/>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Tree>
    <p:extLst>
      <p:ext uri="{BB962C8B-B14F-4D97-AF65-F5344CB8AC3E}">
        <p14:creationId xmlns:p14="http://schemas.microsoft.com/office/powerpoint/2010/main" val="19751249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5856" y="40582"/>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
        <p:nvSpPr>
          <p:cNvPr id="5" name="TextBox 4"/>
          <p:cNvSpPr txBox="1"/>
          <p:nvPr/>
        </p:nvSpPr>
        <p:spPr>
          <a:xfrm>
            <a:off x="827584" y="980728"/>
            <a:ext cx="7128792" cy="5355312"/>
          </a:xfrm>
          <a:prstGeom prst="rect">
            <a:avLst/>
          </a:prstGeom>
          <a:solidFill>
            <a:schemeClr val="bg1"/>
          </a:solidFill>
        </p:spPr>
        <p:txBody>
          <a:bodyPr wrap="square" rtlCol="0">
            <a:spAutoFit/>
          </a:bodyPr>
          <a:lstStyle/>
          <a:p>
            <a:r>
              <a:rPr lang="el-GR" b="1" dirty="0" err="1">
                <a:solidFill>
                  <a:srgbClr val="002060"/>
                </a:solidFill>
              </a:rPr>
              <a:t>M</a:t>
            </a:r>
            <a:r>
              <a:rPr lang="el-GR" b="1" dirty="0" err="1" smtClean="0">
                <a:solidFill>
                  <a:srgbClr val="002060"/>
                </a:solidFill>
              </a:rPr>
              <a:t>ain</a:t>
            </a:r>
            <a:r>
              <a:rPr lang="el-GR" b="1" dirty="0" smtClean="0">
                <a:solidFill>
                  <a:srgbClr val="002060"/>
                </a:solidFill>
              </a:rPr>
              <a:t> </a:t>
            </a:r>
            <a:r>
              <a:rPr lang="el-GR" b="1" dirty="0" err="1" smtClean="0">
                <a:solidFill>
                  <a:srgbClr val="002060"/>
                </a:solidFill>
              </a:rPr>
              <a:t>technics</a:t>
            </a:r>
            <a:r>
              <a:rPr lang="el-GR" b="1" dirty="0" smtClean="0">
                <a:solidFill>
                  <a:srgbClr val="002060"/>
                </a:solidFill>
              </a:rPr>
              <a:t> </a:t>
            </a:r>
            <a:r>
              <a:rPr lang="el-GR" b="1" dirty="0" err="1" smtClean="0">
                <a:solidFill>
                  <a:srgbClr val="002060"/>
                </a:solidFill>
              </a:rPr>
              <a:t>applied</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a:t>
            </a:r>
            <a:r>
              <a:rPr lang="el-GR" b="1" dirty="0" err="1" smtClean="0">
                <a:solidFill>
                  <a:srgbClr val="002060"/>
                </a:solidFill>
              </a:rPr>
              <a:t>prevent</a:t>
            </a:r>
            <a:r>
              <a:rPr lang="el-GR" b="1" dirty="0" smtClean="0">
                <a:solidFill>
                  <a:srgbClr val="002060"/>
                </a:solidFill>
              </a:rPr>
              <a:t> </a:t>
            </a:r>
            <a:r>
              <a:rPr lang="el-GR" b="1" dirty="0" err="1" smtClean="0">
                <a:solidFill>
                  <a:srgbClr val="002060"/>
                </a:solidFill>
              </a:rPr>
              <a:t>seawater</a:t>
            </a:r>
            <a:r>
              <a:rPr lang="el-GR" b="1" dirty="0" smtClean="0">
                <a:solidFill>
                  <a:srgbClr val="002060"/>
                </a:solidFill>
              </a:rPr>
              <a:t> </a:t>
            </a:r>
            <a:r>
              <a:rPr lang="el-GR" b="1" dirty="0" err="1" smtClean="0">
                <a:solidFill>
                  <a:srgbClr val="002060"/>
                </a:solidFill>
              </a:rPr>
              <a:t>intrusion</a:t>
            </a:r>
            <a:r>
              <a:rPr lang="el-GR" b="1" dirty="0" smtClean="0">
                <a:solidFill>
                  <a:srgbClr val="002060"/>
                </a:solidFill>
              </a:rPr>
              <a:t>:</a:t>
            </a:r>
          </a:p>
          <a:p>
            <a:pPr marL="285750" indent="-285750">
              <a:buFont typeface="Wingdings" panose="05000000000000000000" pitchFamily="2" charset="2"/>
              <a:buChar char="q"/>
            </a:pPr>
            <a:r>
              <a:rPr lang="en-US" b="1" dirty="0" smtClean="0">
                <a:solidFill>
                  <a:srgbClr val="002060"/>
                </a:solidFill>
              </a:rPr>
              <a:t>B</a:t>
            </a:r>
            <a:r>
              <a:rPr lang="el-GR" b="1" dirty="0" err="1" smtClean="0">
                <a:solidFill>
                  <a:srgbClr val="002060"/>
                </a:solidFill>
              </a:rPr>
              <a:t>arriers</a:t>
            </a:r>
            <a:endParaRPr lang="el-GR" b="1" dirty="0" smtClean="0">
              <a:solidFill>
                <a:srgbClr val="002060"/>
              </a:solidFill>
            </a:endParaRPr>
          </a:p>
          <a:p>
            <a:pPr marL="285750" indent="-285750">
              <a:buFont typeface="Wingdings" panose="05000000000000000000" pitchFamily="2" charset="2"/>
              <a:buChar char="q"/>
            </a:pPr>
            <a:r>
              <a:rPr lang="el-GR" b="1" dirty="0" smtClean="0">
                <a:solidFill>
                  <a:srgbClr val="002060"/>
                </a:solidFill>
              </a:rPr>
              <a:t> Artificial recharge</a:t>
            </a:r>
          </a:p>
          <a:p>
            <a:pPr marL="285750" indent="-285750">
              <a:buFont typeface="Wingdings" panose="05000000000000000000" pitchFamily="2" charset="2"/>
              <a:buChar char="q"/>
            </a:pPr>
            <a:r>
              <a:rPr lang="el-GR" b="1" dirty="0" err="1" smtClean="0">
                <a:solidFill>
                  <a:srgbClr val="002060"/>
                </a:solidFill>
              </a:rPr>
              <a:t>Pumping</a:t>
            </a:r>
            <a:r>
              <a:rPr lang="el-GR" b="1" dirty="0" smtClean="0">
                <a:solidFill>
                  <a:srgbClr val="002060"/>
                </a:solidFill>
              </a:rPr>
              <a:t> </a:t>
            </a:r>
            <a:r>
              <a:rPr lang="el-GR" b="1" dirty="0" err="1" smtClean="0">
                <a:solidFill>
                  <a:srgbClr val="002060"/>
                </a:solidFill>
              </a:rPr>
              <a:t>control</a:t>
            </a:r>
            <a:endParaRPr lang="el-GR" b="1" dirty="0" smtClean="0">
              <a:solidFill>
                <a:srgbClr val="002060"/>
              </a:solidFill>
            </a:endParaRPr>
          </a:p>
          <a:p>
            <a:pPr marL="285750" indent="-285750">
              <a:buFont typeface="Wingdings" panose="05000000000000000000" pitchFamily="2" charset="2"/>
              <a:buChar char="q"/>
            </a:pPr>
            <a:r>
              <a:rPr lang="el-GR" b="1" dirty="0" err="1" smtClean="0">
                <a:solidFill>
                  <a:srgbClr val="002060"/>
                </a:solidFill>
              </a:rPr>
              <a:t>Relocation</a:t>
            </a:r>
            <a:r>
              <a:rPr lang="el-GR" b="1" dirty="0" smtClean="0">
                <a:solidFill>
                  <a:srgbClr val="002060"/>
                </a:solidFill>
              </a:rPr>
              <a:t>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redesign</a:t>
            </a:r>
            <a:r>
              <a:rPr lang="el-GR" b="1" dirty="0" smtClean="0">
                <a:solidFill>
                  <a:srgbClr val="002060"/>
                </a:solidFill>
              </a:rPr>
              <a:t> of </a:t>
            </a:r>
            <a:r>
              <a:rPr lang="el-GR" b="1" dirty="0" err="1" smtClean="0">
                <a:solidFill>
                  <a:srgbClr val="002060"/>
                </a:solidFill>
              </a:rPr>
              <a:t>wells</a:t>
            </a:r>
            <a:endParaRPr lang="el-GR" b="1" dirty="0" smtClean="0">
              <a:solidFill>
                <a:srgbClr val="002060"/>
              </a:solidFill>
            </a:endParaRPr>
          </a:p>
          <a:p>
            <a:pPr marL="285750" indent="-285750">
              <a:buFont typeface="Wingdings" panose="05000000000000000000" pitchFamily="2" charset="2"/>
              <a:buChar char="q"/>
            </a:pPr>
            <a:r>
              <a:rPr lang="el-GR" b="1" dirty="0" err="1" smtClean="0">
                <a:solidFill>
                  <a:srgbClr val="002060"/>
                </a:solidFill>
              </a:rPr>
              <a:t>Modification</a:t>
            </a:r>
            <a:r>
              <a:rPr lang="el-GR" b="1" dirty="0" smtClean="0">
                <a:solidFill>
                  <a:srgbClr val="002060"/>
                </a:solidFill>
              </a:rPr>
              <a:t> of </a:t>
            </a:r>
            <a:r>
              <a:rPr lang="el-GR" b="1" dirty="0" err="1" smtClean="0">
                <a:solidFill>
                  <a:srgbClr val="002060"/>
                </a:solidFill>
              </a:rPr>
              <a:t>pumping</a:t>
            </a:r>
            <a:r>
              <a:rPr lang="el-GR" b="1" dirty="0" smtClean="0">
                <a:solidFill>
                  <a:srgbClr val="002060"/>
                </a:solidFill>
              </a:rPr>
              <a:t> </a:t>
            </a:r>
            <a:r>
              <a:rPr lang="el-GR" b="1" dirty="0" err="1" smtClean="0">
                <a:solidFill>
                  <a:srgbClr val="002060"/>
                </a:solidFill>
              </a:rPr>
              <a:t>patterns</a:t>
            </a:r>
            <a:endParaRPr lang="el-GR" b="1" dirty="0" smtClean="0">
              <a:solidFill>
                <a:srgbClr val="002060"/>
              </a:solidFill>
            </a:endParaRPr>
          </a:p>
          <a:p>
            <a:pPr marL="285750" indent="-285750">
              <a:buFont typeface="Wingdings" panose="05000000000000000000" pitchFamily="2" charset="2"/>
              <a:buChar char="q"/>
            </a:pPr>
            <a:r>
              <a:rPr lang="el-GR" b="1" dirty="0" err="1" smtClean="0">
                <a:solidFill>
                  <a:srgbClr val="002060"/>
                </a:solidFill>
              </a:rPr>
              <a:t>Prevention</a:t>
            </a:r>
            <a:r>
              <a:rPr lang="el-GR" b="1" dirty="0" smtClean="0">
                <a:solidFill>
                  <a:srgbClr val="002060"/>
                </a:solidFill>
              </a:rPr>
              <a:t> of </a:t>
            </a:r>
            <a:r>
              <a:rPr lang="el-GR" b="1" dirty="0" err="1" smtClean="0">
                <a:solidFill>
                  <a:srgbClr val="002060"/>
                </a:solidFill>
              </a:rPr>
              <a:t>surface</a:t>
            </a:r>
            <a:r>
              <a:rPr lang="el-GR" b="1" dirty="0" smtClean="0">
                <a:solidFill>
                  <a:srgbClr val="002060"/>
                </a:solidFill>
              </a:rPr>
              <a:t> </a:t>
            </a:r>
            <a:r>
              <a:rPr lang="el-GR" b="1" dirty="0" err="1" smtClean="0">
                <a:solidFill>
                  <a:srgbClr val="002060"/>
                </a:solidFill>
              </a:rPr>
              <a:t>seawater</a:t>
            </a:r>
            <a:r>
              <a:rPr lang="el-GR" b="1" dirty="0" smtClean="0">
                <a:solidFill>
                  <a:srgbClr val="002060"/>
                </a:solidFill>
              </a:rPr>
              <a:t> </a:t>
            </a:r>
            <a:r>
              <a:rPr lang="el-GR" b="1" dirty="0" err="1" smtClean="0">
                <a:solidFill>
                  <a:srgbClr val="002060"/>
                </a:solidFill>
              </a:rPr>
              <a:t>intrusion</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channels</a:t>
            </a:r>
            <a:endParaRPr lang="el-GR" b="1" dirty="0" smtClean="0">
              <a:solidFill>
                <a:srgbClr val="002060"/>
              </a:solidFill>
            </a:endParaRPr>
          </a:p>
          <a:p>
            <a:pPr marL="285750" indent="-285750">
              <a:buFont typeface="Wingdings" panose="05000000000000000000" pitchFamily="2" charset="2"/>
              <a:buChar char="q"/>
            </a:pPr>
            <a:r>
              <a:rPr lang="el-GR" b="1" dirty="0" err="1" smtClean="0">
                <a:solidFill>
                  <a:srgbClr val="002060"/>
                </a:solidFill>
              </a:rPr>
              <a:t>Exploitation</a:t>
            </a:r>
            <a:r>
              <a:rPr lang="el-GR" b="1" dirty="0" smtClean="0">
                <a:solidFill>
                  <a:srgbClr val="002060"/>
                </a:solidFill>
              </a:rPr>
              <a:t> of </a:t>
            </a:r>
            <a:r>
              <a:rPr lang="el-GR" b="1" dirty="0" err="1" smtClean="0">
                <a:solidFill>
                  <a:srgbClr val="002060"/>
                </a:solidFill>
              </a:rPr>
              <a:t>available</a:t>
            </a:r>
            <a:r>
              <a:rPr lang="el-GR" b="1" dirty="0" smtClean="0">
                <a:solidFill>
                  <a:srgbClr val="002060"/>
                </a:solidFill>
              </a:rPr>
              <a:t> </a:t>
            </a:r>
            <a:r>
              <a:rPr lang="el-GR" b="1" dirty="0" err="1" smtClean="0">
                <a:solidFill>
                  <a:srgbClr val="002060"/>
                </a:solidFill>
              </a:rPr>
              <a:t>surface</a:t>
            </a:r>
            <a:r>
              <a:rPr lang="el-GR" b="1" dirty="0" smtClean="0">
                <a:solidFill>
                  <a:srgbClr val="002060"/>
                </a:solidFill>
              </a:rPr>
              <a:t> water </a:t>
            </a:r>
            <a:r>
              <a:rPr lang="el-GR" b="1" dirty="0" err="1" smtClean="0">
                <a:solidFill>
                  <a:srgbClr val="002060"/>
                </a:solidFill>
              </a:rPr>
              <a:t>and</a:t>
            </a:r>
            <a:r>
              <a:rPr lang="el-GR" b="1" dirty="0" smtClean="0">
                <a:solidFill>
                  <a:srgbClr val="002060"/>
                </a:solidFill>
              </a:rPr>
              <a:t> </a:t>
            </a:r>
            <a:r>
              <a:rPr lang="el-GR" b="1" dirty="0" err="1" smtClean="0">
                <a:solidFill>
                  <a:srgbClr val="002060"/>
                </a:solidFill>
              </a:rPr>
              <a:t>reduction</a:t>
            </a:r>
            <a:r>
              <a:rPr lang="el-GR" b="1" dirty="0" smtClean="0">
                <a:solidFill>
                  <a:srgbClr val="002060"/>
                </a:solidFill>
              </a:rPr>
              <a:t> of </a:t>
            </a:r>
            <a:r>
              <a:rPr lang="el-GR" b="1" dirty="0" err="1" smtClean="0">
                <a:solidFill>
                  <a:srgbClr val="002060"/>
                </a:solidFill>
              </a:rPr>
              <a:t>groundwater</a:t>
            </a:r>
            <a:r>
              <a:rPr lang="el-GR" b="1" dirty="0" smtClean="0">
                <a:solidFill>
                  <a:srgbClr val="002060"/>
                </a:solidFill>
              </a:rPr>
              <a:t> </a:t>
            </a:r>
            <a:r>
              <a:rPr lang="el-GR" b="1" dirty="0" err="1" smtClean="0">
                <a:solidFill>
                  <a:srgbClr val="002060"/>
                </a:solidFill>
              </a:rPr>
              <a:t>withdrawal</a:t>
            </a:r>
            <a:r>
              <a:rPr lang="el-GR" b="1" dirty="0" smtClean="0">
                <a:solidFill>
                  <a:srgbClr val="002060"/>
                </a:solidFill>
              </a:rPr>
              <a:t> </a:t>
            </a:r>
          </a:p>
          <a:p>
            <a:pPr marL="285750" indent="-285750">
              <a:buFont typeface="Wingdings" panose="05000000000000000000" pitchFamily="2" charset="2"/>
              <a:buChar char="q"/>
            </a:pPr>
            <a:r>
              <a:rPr lang="el-GR" b="1" dirty="0" err="1" smtClean="0">
                <a:solidFill>
                  <a:srgbClr val="002060"/>
                </a:solidFill>
              </a:rPr>
              <a:t>Desalinisation</a:t>
            </a:r>
            <a:r>
              <a:rPr lang="el-GR" b="1" dirty="0" smtClean="0">
                <a:solidFill>
                  <a:srgbClr val="002060"/>
                </a:solidFill>
              </a:rPr>
              <a:t> </a:t>
            </a:r>
            <a:r>
              <a:rPr lang="el-GR" b="1" dirty="0" err="1" smtClean="0">
                <a:solidFill>
                  <a:srgbClr val="002060"/>
                </a:solidFill>
              </a:rPr>
              <a:t>Techniques</a:t>
            </a:r>
            <a:endParaRPr lang="el-GR" b="1" dirty="0" smtClean="0">
              <a:solidFill>
                <a:srgbClr val="002060"/>
              </a:solidFill>
            </a:endParaRPr>
          </a:p>
          <a:p>
            <a:pPr marL="285750" indent="-285750">
              <a:buFont typeface="Wingdings" panose="05000000000000000000" pitchFamily="2" charset="2"/>
              <a:buChar char="q"/>
            </a:pPr>
            <a:endParaRPr lang="el-GR" b="1" dirty="0">
              <a:solidFill>
                <a:srgbClr val="002060"/>
              </a:solidFill>
            </a:endParaRPr>
          </a:p>
          <a:p>
            <a:pPr marL="285750" indent="-285750">
              <a:buFont typeface="Wingdings" panose="05000000000000000000" pitchFamily="2" charset="2"/>
              <a:buChar char="q"/>
            </a:pPr>
            <a:endParaRPr lang="el-GR" b="1" dirty="0" smtClean="0">
              <a:solidFill>
                <a:srgbClr val="002060"/>
              </a:solidFill>
            </a:endParaRPr>
          </a:p>
          <a:p>
            <a:r>
              <a:rPr lang="el-GR" b="1" dirty="0" smtClean="0">
                <a:solidFill>
                  <a:srgbClr val="002060"/>
                </a:solidFill>
              </a:rPr>
              <a:t>The </a:t>
            </a:r>
            <a:r>
              <a:rPr lang="el-GR" b="1" dirty="0" err="1" smtClean="0">
                <a:solidFill>
                  <a:srgbClr val="002060"/>
                </a:solidFill>
              </a:rPr>
              <a:t>selection</a:t>
            </a:r>
            <a:r>
              <a:rPr lang="el-GR" b="1" dirty="0" smtClean="0">
                <a:solidFill>
                  <a:srgbClr val="002060"/>
                </a:solidFill>
              </a:rPr>
              <a:t> of the </a:t>
            </a:r>
            <a:r>
              <a:rPr lang="el-GR" b="1" dirty="0" err="1" smtClean="0">
                <a:solidFill>
                  <a:srgbClr val="002060"/>
                </a:solidFill>
              </a:rPr>
              <a:t>appropriate</a:t>
            </a:r>
            <a:r>
              <a:rPr lang="el-GR" b="1" dirty="0" smtClean="0">
                <a:solidFill>
                  <a:srgbClr val="002060"/>
                </a:solidFill>
              </a:rPr>
              <a:t> </a:t>
            </a:r>
            <a:r>
              <a:rPr lang="el-GR" b="1" dirty="0" err="1" smtClean="0">
                <a:solidFill>
                  <a:srgbClr val="002060"/>
                </a:solidFill>
              </a:rPr>
              <a:t>method</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based</a:t>
            </a:r>
            <a:r>
              <a:rPr lang="el-GR" b="1" dirty="0" smtClean="0">
                <a:solidFill>
                  <a:srgbClr val="002060"/>
                </a:solidFill>
              </a:rPr>
              <a:t> </a:t>
            </a:r>
            <a:r>
              <a:rPr lang="el-GR" b="1" dirty="0" err="1" smtClean="0">
                <a:solidFill>
                  <a:srgbClr val="002060"/>
                </a:solidFill>
              </a:rPr>
              <a:t>on</a:t>
            </a:r>
            <a:r>
              <a:rPr lang="el-GR" b="1" dirty="0" smtClean="0">
                <a:solidFill>
                  <a:srgbClr val="002060"/>
                </a:solidFill>
              </a:rPr>
              <a:t>:</a:t>
            </a:r>
          </a:p>
          <a:p>
            <a:pPr marL="285750" indent="-285750">
              <a:buFont typeface="Wingdings" panose="05000000000000000000" pitchFamily="2" charset="2"/>
              <a:buChar char="q"/>
            </a:pPr>
            <a:r>
              <a:rPr lang="en-US" b="1" dirty="0" smtClean="0">
                <a:solidFill>
                  <a:srgbClr val="002060"/>
                </a:solidFill>
              </a:rPr>
              <a:t>T</a:t>
            </a:r>
            <a:r>
              <a:rPr lang="el-GR" b="1" dirty="0" err="1" smtClean="0">
                <a:solidFill>
                  <a:srgbClr val="002060"/>
                </a:solidFill>
              </a:rPr>
              <a:t>he</a:t>
            </a:r>
            <a:r>
              <a:rPr lang="el-GR" b="1" dirty="0" smtClean="0">
                <a:solidFill>
                  <a:srgbClr val="002060"/>
                </a:solidFill>
              </a:rPr>
              <a:t> </a:t>
            </a:r>
            <a:r>
              <a:rPr lang="el-GR" b="1" dirty="0" err="1" smtClean="0">
                <a:solidFill>
                  <a:srgbClr val="002060"/>
                </a:solidFill>
              </a:rPr>
              <a:t>size</a:t>
            </a:r>
            <a:r>
              <a:rPr lang="el-GR" b="1" dirty="0" smtClean="0">
                <a:solidFill>
                  <a:srgbClr val="002060"/>
                </a:solidFill>
              </a:rPr>
              <a:t> of the </a:t>
            </a:r>
            <a:r>
              <a:rPr lang="el-GR" b="1" dirty="0" err="1" smtClean="0">
                <a:solidFill>
                  <a:srgbClr val="002060"/>
                </a:solidFill>
              </a:rPr>
              <a:t>intrusion</a:t>
            </a:r>
            <a:endParaRPr lang="el-GR" b="1" dirty="0" smtClean="0">
              <a:solidFill>
                <a:srgbClr val="002060"/>
              </a:solidFill>
            </a:endParaRPr>
          </a:p>
          <a:p>
            <a:pPr marL="285750" indent="-285750">
              <a:buFont typeface="Wingdings" panose="05000000000000000000" pitchFamily="2" charset="2"/>
              <a:buChar char="q"/>
            </a:pPr>
            <a:r>
              <a:rPr lang="en-US" b="1" dirty="0" smtClean="0">
                <a:solidFill>
                  <a:srgbClr val="002060"/>
                </a:solidFill>
              </a:rPr>
              <a:t>T</a:t>
            </a:r>
            <a:r>
              <a:rPr lang="el-GR" b="1" dirty="0" err="1" smtClean="0">
                <a:solidFill>
                  <a:srgbClr val="002060"/>
                </a:solidFill>
              </a:rPr>
              <a:t>he</a:t>
            </a:r>
            <a:r>
              <a:rPr lang="el-GR" b="1" dirty="0" smtClean="0">
                <a:solidFill>
                  <a:srgbClr val="002060"/>
                </a:solidFill>
              </a:rPr>
              <a:t> </a:t>
            </a:r>
            <a:r>
              <a:rPr lang="el-GR" b="1" dirty="0" err="1" smtClean="0">
                <a:solidFill>
                  <a:srgbClr val="002060"/>
                </a:solidFill>
              </a:rPr>
              <a:t>origin</a:t>
            </a:r>
            <a:r>
              <a:rPr lang="el-GR" b="1" dirty="0" smtClean="0">
                <a:solidFill>
                  <a:srgbClr val="002060"/>
                </a:solidFill>
              </a:rPr>
              <a:t> of </a:t>
            </a:r>
            <a:r>
              <a:rPr lang="el-GR" b="1" dirty="0" err="1" smtClean="0">
                <a:solidFill>
                  <a:srgbClr val="002060"/>
                </a:solidFill>
              </a:rPr>
              <a:t>salt</a:t>
            </a:r>
            <a:r>
              <a:rPr lang="el-GR" b="1" dirty="0" smtClean="0">
                <a:solidFill>
                  <a:srgbClr val="002060"/>
                </a:solidFill>
              </a:rPr>
              <a:t> water</a:t>
            </a:r>
          </a:p>
          <a:p>
            <a:pPr marL="285750" indent="-285750">
              <a:buFont typeface="Wingdings" panose="05000000000000000000" pitchFamily="2" charset="2"/>
              <a:buChar char="q"/>
            </a:pPr>
            <a:r>
              <a:rPr lang="en-US" b="1" dirty="0" smtClean="0">
                <a:solidFill>
                  <a:srgbClr val="002060"/>
                </a:solidFill>
              </a:rPr>
              <a:t>T</a:t>
            </a:r>
            <a:r>
              <a:rPr lang="el-GR" b="1" dirty="0" err="1" smtClean="0">
                <a:solidFill>
                  <a:srgbClr val="002060"/>
                </a:solidFill>
              </a:rPr>
              <a:t>he</a:t>
            </a:r>
            <a:r>
              <a:rPr lang="el-GR" b="1" dirty="0" smtClean="0">
                <a:solidFill>
                  <a:srgbClr val="002060"/>
                </a:solidFill>
              </a:rPr>
              <a:t> </a:t>
            </a:r>
            <a:r>
              <a:rPr lang="el-GR" b="1" dirty="0" err="1" smtClean="0">
                <a:solidFill>
                  <a:srgbClr val="002060"/>
                </a:solidFill>
              </a:rPr>
              <a:t>hydrogeological</a:t>
            </a:r>
            <a:r>
              <a:rPr lang="el-GR" b="1" dirty="0" smtClean="0">
                <a:solidFill>
                  <a:srgbClr val="002060"/>
                </a:solidFill>
              </a:rPr>
              <a:t> </a:t>
            </a:r>
            <a:r>
              <a:rPr lang="el-GR" b="1" dirty="0" err="1" smtClean="0">
                <a:solidFill>
                  <a:srgbClr val="002060"/>
                </a:solidFill>
              </a:rPr>
              <a:t>conditions</a:t>
            </a:r>
            <a:r>
              <a:rPr lang="el-GR" b="1" dirty="0" smtClean="0">
                <a:solidFill>
                  <a:srgbClr val="002060"/>
                </a:solidFill>
              </a:rPr>
              <a:t> of the </a:t>
            </a:r>
            <a:r>
              <a:rPr lang="el-GR" b="1" dirty="0" err="1" smtClean="0">
                <a:solidFill>
                  <a:srgbClr val="002060"/>
                </a:solidFill>
              </a:rPr>
              <a:t>ara</a:t>
            </a:r>
            <a:r>
              <a:rPr lang="el-GR" b="1" dirty="0" smtClean="0">
                <a:solidFill>
                  <a:srgbClr val="002060"/>
                </a:solidFill>
              </a:rPr>
              <a:t> (</a:t>
            </a:r>
            <a:r>
              <a:rPr lang="el-GR" b="1" dirty="0" err="1" smtClean="0">
                <a:solidFill>
                  <a:srgbClr val="002060"/>
                </a:solidFill>
              </a:rPr>
              <a:t>type</a:t>
            </a:r>
            <a:r>
              <a:rPr lang="el-GR" b="1" dirty="0" smtClean="0">
                <a:solidFill>
                  <a:srgbClr val="002060"/>
                </a:solidFill>
              </a:rPr>
              <a:t> of </a:t>
            </a:r>
            <a:r>
              <a:rPr lang="el-GR" b="1" dirty="0" err="1" smtClean="0">
                <a:solidFill>
                  <a:srgbClr val="002060"/>
                </a:solidFill>
              </a:rPr>
              <a:t>aquifers</a:t>
            </a:r>
            <a:r>
              <a:rPr lang="el-GR" b="1" dirty="0" smtClean="0">
                <a:solidFill>
                  <a:srgbClr val="002060"/>
                </a:solidFill>
              </a:rPr>
              <a:t> </a:t>
            </a:r>
            <a:r>
              <a:rPr lang="el-GR" b="1" dirty="0" err="1" smtClean="0">
                <a:solidFill>
                  <a:srgbClr val="002060"/>
                </a:solidFill>
              </a:rPr>
              <a:t>etc</a:t>
            </a:r>
            <a:r>
              <a:rPr lang="el-GR" b="1" dirty="0" smtClean="0">
                <a:solidFill>
                  <a:srgbClr val="002060"/>
                </a:solidFill>
              </a:rPr>
              <a:t>)</a:t>
            </a:r>
          </a:p>
          <a:p>
            <a:pPr marL="285750" indent="-285750">
              <a:buFont typeface="Wingdings" panose="05000000000000000000" pitchFamily="2" charset="2"/>
              <a:buChar char="q"/>
            </a:pPr>
            <a:r>
              <a:rPr lang="en-US" b="1" dirty="0" smtClean="0">
                <a:solidFill>
                  <a:srgbClr val="002060"/>
                </a:solidFill>
              </a:rPr>
              <a:t>T</a:t>
            </a:r>
            <a:r>
              <a:rPr lang="el-GR" b="1" dirty="0" err="1" smtClean="0">
                <a:solidFill>
                  <a:srgbClr val="002060"/>
                </a:solidFill>
              </a:rPr>
              <a:t>he</a:t>
            </a:r>
            <a:r>
              <a:rPr lang="el-GR" b="1" dirty="0" smtClean="0">
                <a:solidFill>
                  <a:srgbClr val="002060"/>
                </a:solidFill>
              </a:rPr>
              <a:t> water use</a:t>
            </a:r>
          </a:p>
          <a:p>
            <a:pPr marL="285750" indent="-285750">
              <a:buFont typeface="Wingdings" panose="05000000000000000000" pitchFamily="2" charset="2"/>
              <a:buChar char="q"/>
            </a:pPr>
            <a:r>
              <a:rPr lang="en-US" b="1" dirty="0" smtClean="0">
                <a:solidFill>
                  <a:srgbClr val="002060"/>
                </a:solidFill>
              </a:rPr>
              <a:t>F</a:t>
            </a:r>
            <a:r>
              <a:rPr lang="el-GR" b="1" dirty="0" err="1" smtClean="0">
                <a:solidFill>
                  <a:srgbClr val="002060"/>
                </a:solidFill>
              </a:rPr>
              <a:t>inancial</a:t>
            </a:r>
            <a:r>
              <a:rPr lang="el-GR" b="1" dirty="0" smtClean="0">
                <a:solidFill>
                  <a:srgbClr val="002060"/>
                </a:solidFill>
              </a:rPr>
              <a:t> </a:t>
            </a:r>
            <a:r>
              <a:rPr lang="el-GR" b="1" dirty="0" err="1" smtClean="0">
                <a:solidFill>
                  <a:srgbClr val="002060"/>
                </a:solidFill>
              </a:rPr>
              <a:t>criteria</a:t>
            </a:r>
            <a:endParaRPr lang="el-GR" b="1" dirty="0" smtClean="0">
              <a:solidFill>
                <a:srgbClr val="002060"/>
              </a:solidFill>
            </a:endParaRPr>
          </a:p>
          <a:p>
            <a:pPr marL="285750" indent="-285750">
              <a:buFont typeface="Wingdings" panose="05000000000000000000" pitchFamily="2" charset="2"/>
              <a:buChar char="q"/>
            </a:pPr>
            <a:endParaRPr lang="el-GR" b="1" dirty="0">
              <a:solidFill>
                <a:srgbClr val="002060"/>
              </a:solidFill>
            </a:endParaRPr>
          </a:p>
        </p:txBody>
      </p:sp>
    </p:spTree>
    <p:extLst>
      <p:ext uri="{BB962C8B-B14F-4D97-AF65-F5344CB8AC3E}">
        <p14:creationId xmlns:p14="http://schemas.microsoft.com/office/powerpoint/2010/main" val="11782254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282714"/>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
        <p:nvSpPr>
          <p:cNvPr id="5" name="TextBox 4"/>
          <p:cNvSpPr txBox="1"/>
          <p:nvPr/>
        </p:nvSpPr>
        <p:spPr>
          <a:xfrm>
            <a:off x="1187624" y="1340768"/>
            <a:ext cx="4234429" cy="1631216"/>
          </a:xfrm>
          <a:prstGeom prst="rect">
            <a:avLst/>
          </a:prstGeom>
          <a:noFill/>
        </p:spPr>
        <p:txBody>
          <a:bodyPr wrap="none" rtlCol="0">
            <a:spAutoFit/>
          </a:bodyPr>
          <a:lstStyle/>
          <a:p>
            <a:r>
              <a:rPr lang="el-GR" sz="2000" b="1" dirty="0" err="1" smtClean="0">
                <a:solidFill>
                  <a:srgbClr val="002060"/>
                </a:solidFill>
              </a:rPr>
              <a:t>Barriers</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control</a:t>
            </a:r>
            <a:r>
              <a:rPr lang="el-GR" sz="2000" b="1" dirty="0" smtClean="0">
                <a:solidFill>
                  <a:srgbClr val="002060"/>
                </a:solidFill>
              </a:rPr>
              <a:t>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r>
              <a:rPr lang="el-GR" sz="2000" b="1" dirty="0" smtClean="0">
                <a:solidFill>
                  <a:srgbClr val="002060"/>
                </a:solidFill>
              </a:rPr>
              <a:t>:</a:t>
            </a:r>
          </a:p>
          <a:p>
            <a:pPr marL="285750" indent="-285750">
              <a:buFont typeface="Wingdings" panose="05000000000000000000" pitchFamily="2" charset="2"/>
              <a:buChar char="ü"/>
            </a:pPr>
            <a:r>
              <a:rPr lang="en-US" sz="2000" b="1" dirty="0" smtClean="0">
                <a:solidFill>
                  <a:srgbClr val="002060"/>
                </a:solidFill>
              </a:rPr>
              <a:t>P</a:t>
            </a:r>
            <a:r>
              <a:rPr lang="el-GR" sz="2000" b="1" dirty="0" err="1" smtClean="0">
                <a:solidFill>
                  <a:srgbClr val="002060"/>
                </a:solidFill>
              </a:rPr>
              <a:t>umping</a:t>
            </a:r>
            <a:r>
              <a:rPr lang="el-GR" sz="2000" b="1" dirty="0" smtClean="0">
                <a:solidFill>
                  <a:srgbClr val="002060"/>
                </a:solidFill>
              </a:rPr>
              <a:t> </a:t>
            </a:r>
            <a:r>
              <a:rPr lang="el-GR" sz="2000" b="1" dirty="0" err="1" smtClean="0">
                <a:solidFill>
                  <a:srgbClr val="002060"/>
                </a:solidFill>
              </a:rPr>
              <a:t>trough</a:t>
            </a:r>
            <a:r>
              <a:rPr lang="el-GR" sz="2000" b="1" dirty="0" smtClean="0">
                <a:solidFill>
                  <a:srgbClr val="002060"/>
                </a:solidFill>
              </a:rPr>
              <a:t> </a:t>
            </a:r>
            <a:r>
              <a:rPr lang="el-GR" sz="2000" b="1" dirty="0" err="1" smtClean="0">
                <a:solidFill>
                  <a:srgbClr val="002060"/>
                </a:solidFill>
              </a:rPr>
              <a:t>barriers</a:t>
            </a:r>
            <a:endParaRPr lang="el-GR" sz="2000" b="1" dirty="0" smtClean="0">
              <a:solidFill>
                <a:srgbClr val="002060"/>
              </a:solidFill>
            </a:endParaRPr>
          </a:p>
          <a:p>
            <a:pPr marL="285750" indent="-285750">
              <a:buFont typeface="Wingdings" panose="05000000000000000000" pitchFamily="2" charset="2"/>
              <a:buChar char="ü"/>
            </a:pPr>
            <a:r>
              <a:rPr lang="el-GR" sz="2000" b="1" dirty="0" err="1" smtClean="0">
                <a:solidFill>
                  <a:srgbClr val="002060"/>
                </a:solidFill>
              </a:rPr>
              <a:t>Injection</a:t>
            </a:r>
            <a:r>
              <a:rPr lang="el-GR" sz="2000" b="1" dirty="0" smtClean="0">
                <a:solidFill>
                  <a:srgbClr val="002060"/>
                </a:solidFill>
              </a:rPr>
              <a:t> </a:t>
            </a:r>
            <a:r>
              <a:rPr lang="el-GR" sz="2000" b="1" dirty="0" err="1" smtClean="0">
                <a:solidFill>
                  <a:srgbClr val="002060"/>
                </a:solidFill>
              </a:rPr>
              <a:t>barriers</a:t>
            </a:r>
            <a:endParaRPr lang="el-GR" sz="2000" b="1" dirty="0" smtClean="0">
              <a:solidFill>
                <a:srgbClr val="002060"/>
              </a:solidFill>
            </a:endParaRPr>
          </a:p>
          <a:p>
            <a:pPr marL="285750" indent="-285750">
              <a:buFont typeface="Wingdings" panose="05000000000000000000" pitchFamily="2" charset="2"/>
              <a:buChar char="ü"/>
            </a:pPr>
            <a:r>
              <a:rPr lang="en-US" sz="2000" b="1" dirty="0" smtClean="0">
                <a:solidFill>
                  <a:srgbClr val="002060"/>
                </a:solidFill>
              </a:rPr>
              <a:t>S</a:t>
            </a:r>
            <a:r>
              <a:rPr lang="el-GR" sz="2000" b="1" dirty="0" err="1" smtClean="0">
                <a:solidFill>
                  <a:srgbClr val="002060"/>
                </a:solidFill>
              </a:rPr>
              <a:t>ubsurface</a:t>
            </a:r>
            <a:r>
              <a:rPr lang="el-GR" sz="2000" b="1" dirty="0" smtClean="0">
                <a:solidFill>
                  <a:srgbClr val="002060"/>
                </a:solidFill>
              </a:rPr>
              <a:t> </a:t>
            </a:r>
            <a:r>
              <a:rPr lang="el-GR" sz="2000" b="1" dirty="0" err="1" smtClean="0">
                <a:solidFill>
                  <a:srgbClr val="002060"/>
                </a:solidFill>
              </a:rPr>
              <a:t>impermeable</a:t>
            </a:r>
            <a:r>
              <a:rPr lang="el-GR" sz="2000" b="1" dirty="0" smtClean="0">
                <a:solidFill>
                  <a:srgbClr val="002060"/>
                </a:solidFill>
              </a:rPr>
              <a:t> </a:t>
            </a:r>
            <a:r>
              <a:rPr lang="el-GR" sz="2000" b="1" dirty="0" err="1" smtClean="0">
                <a:solidFill>
                  <a:srgbClr val="002060"/>
                </a:solidFill>
              </a:rPr>
              <a:t>barriers</a:t>
            </a:r>
            <a:endParaRPr lang="el-GR" sz="2000" b="1" dirty="0" smtClean="0">
              <a:solidFill>
                <a:srgbClr val="002060"/>
              </a:solidFill>
            </a:endParaRPr>
          </a:p>
          <a:p>
            <a:pPr marL="285750" indent="-285750">
              <a:buFont typeface="Wingdings" panose="05000000000000000000" pitchFamily="2" charset="2"/>
              <a:buChar char="ü"/>
            </a:pPr>
            <a:r>
              <a:rPr lang="el-GR" sz="2000" b="1" dirty="0" err="1" smtClean="0">
                <a:solidFill>
                  <a:srgbClr val="002060"/>
                </a:solidFill>
              </a:rPr>
              <a:t>Biological</a:t>
            </a:r>
            <a:r>
              <a:rPr lang="el-GR" sz="2000" b="1" dirty="0" smtClean="0">
                <a:solidFill>
                  <a:srgbClr val="002060"/>
                </a:solidFill>
              </a:rPr>
              <a:t> </a:t>
            </a:r>
            <a:r>
              <a:rPr lang="el-GR" sz="2000" b="1" dirty="0" err="1" smtClean="0">
                <a:solidFill>
                  <a:srgbClr val="002060"/>
                </a:solidFill>
              </a:rPr>
              <a:t>barriers</a:t>
            </a:r>
            <a:endParaRPr lang="el-GR" sz="2000" b="1" dirty="0">
              <a:solidFill>
                <a:srgbClr val="002060"/>
              </a:solidFill>
            </a:endParaRPr>
          </a:p>
        </p:txBody>
      </p:sp>
    </p:spTree>
    <p:extLst>
      <p:ext uri="{BB962C8B-B14F-4D97-AF65-F5344CB8AC3E}">
        <p14:creationId xmlns:p14="http://schemas.microsoft.com/office/powerpoint/2010/main" val="12115942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72568" y="5949280"/>
            <a:ext cx="8568952" cy="738664"/>
          </a:xfrm>
          <a:prstGeom prst="rect">
            <a:avLst/>
          </a:prstGeom>
        </p:spPr>
        <p:txBody>
          <a:bodyPr wrap="square">
            <a:spAutoFit/>
          </a:bodyPr>
          <a:lstStyle/>
          <a:p>
            <a:r>
              <a:rPr lang="el-GR" sz="1400" dirty="0" err="1" smtClean="0">
                <a:solidFill>
                  <a:srgbClr val="002060"/>
                </a:solidFill>
              </a:rPr>
              <a:t>Source</a:t>
            </a:r>
            <a:r>
              <a:rPr lang="el-GR" sz="1400" dirty="0" smtClean="0">
                <a:solidFill>
                  <a:srgbClr val="002060"/>
                </a:solidFill>
              </a:rPr>
              <a:t>: </a:t>
            </a:r>
            <a:r>
              <a:rPr lang="en-US" sz="1400" dirty="0">
                <a:solidFill>
                  <a:srgbClr val="002060"/>
                </a:solidFill>
              </a:rPr>
              <a:t>Dynamics of negative hydraulic barriers to prevent seawater intrusion - Scientific Figure on </a:t>
            </a:r>
            <a:r>
              <a:rPr lang="en-US" sz="1400" dirty="0" err="1">
                <a:solidFill>
                  <a:srgbClr val="002060"/>
                </a:solidFill>
              </a:rPr>
              <a:t>ResearchGate</a:t>
            </a:r>
            <a:r>
              <a:rPr lang="en-US" sz="1400" dirty="0">
                <a:solidFill>
                  <a:srgbClr val="002060"/>
                </a:solidFill>
              </a:rPr>
              <a:t>. Available from: https://www.researchgate.net/227050962_fig1_Figure-1-Types-of-barriers-to-control-seawater-intrusion-a-low-permeability-subsurface [accessed 19 Mar, 2017]</a:t>
            </a:r>
            <a:endParaRPr lang="el-GR" sz="1400" dirty="0">
              <a:solidFill>
                <a:srgbClr val="00206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75" y="1412776"/>
            <a:ext cx="8323397" cy="3600400"/>
          </a:xfrm>
          <a:prstGeom prst="rect">
            <a:avLst/>
          </a:prstGeom>
        </p:spPr>
      </p:pic>
      <p:sp>
        <p:nvSpPr>
          <p:cNvPr id="6" name="TextBox 5"/>
          <p:cNvSpPr txBox="1"/>
          <p:nvPr/>
        </p:nvSpPr>
        <p:spPr>
          <a:xfrm>
            <a:off x="3159035" y="241484"/>
            <a:ext cx="2999475" cy="523220"/>
          </a:xfrm>
          <a:prstGeom prst="rect">
            <a:avLst/>
          </a:prstGeom>
          <a:noFill/>
        </p:spPr>
        <p:txBody>
          <a:bodyPr wrap="none" rtlCol="0">
            <a:spAutoFit/>
          </a:bodyPr>
          <a:lstStyle/>
          <a:p>
            <a:r>
              <a:rPr lang="el-GR" sz="2800" b="1" u="sng" dirty="0" err="1" smtClean="0">
                <a:solidFill>
                  <a:srgbClr val="002060"/>
                </a:solidFill>
              </a:rPr>
              <a:t>Seawater</a:t>
            </a:r>
            <a:r>
              <a:rPr lang="el-GR" sz="2800" b="1" u="sng" dirty="0" smtClean="0">
                <a:solidFill>
                  <a:srgbClr val="002060"/>
                </a:solidFill>
              </a:rPr>
              <a:t> </a:t>
            </a:r>
            <a:r>
              <a:rPr lang="el-GR" sz="2800" b="1" u="sng" dirty="0" err="1" smtClean="0">
                <a:solidFill>
                  <a:srgbClr val="002060"/>
                </a:solidFill>
              </a:rPr>
              <a:t>intrusion</a:t>
            </a:r>
            <a:endParaRPr lang="el-GR" sz="2800" b="1" u="sng" dirty="0">
              <a:solidFill>
                <a:srgbClr val="002060"/>
              </a:solidFill>
            </a:endParaRPr>
          </a:p>
        </p:txBody>
      </p:sp>
      <p:sp>
        <p:nvSpPr>
          <p:cNvPr id="7" name="TextBox 6"/>
          <p:cNvSpPr txBox="1"/>
          <p:nvPr/>
        </p:nvSpPr>
        <p:spPr>
          <a:xfrm>
            <a:off x="2051720" y="764704"/>
            <a:ext cx="5103257" cy="400110"/>
          </a:xfrm>
          <a:prstGeom prst="rect">
            <a:avLst/>
          </a:prstGeom>
          <a:noFill/>
        </p:spPr>
        <p:txBody>
          <a:bodyPr wrap="none" rtlCol="0">
            <a:spAutoFit/>
          </a:bodyPr>
          <a:lstStyle/>
          <a:p>
            <a:r>
              <a:rPr lang="el-GR" sz="2000" b="1" dirty="0" err="1" smtClean="0">
                <a:solidFill>
                  <a:srgbClr val="002060"/>
                </a:solidFill>
              </a:rPr>
              <a:t>Types</a:t>
            </a:r>
            <a:r>
              <a:rPr lang="el-GR" sz="2000" b="1" dirty="0" smtClean="0">
                <a:solidFill>
                  <a:srgbClr val="002060"/>
                </a:solidFill>
              </a:rPr>
              <a:t> of </a:t>
            </a:r>
            <a:r>
              <a:rPr lang="el-GR" sz="2000" b="1" dirty="0" err="1" smtClean="0">
                <a:solidFill>
                  <a:srgbClr val="002060"/>
                </a:solidFill>
              </a:rPr>
              <a:t>barriers</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control</a:t>
            </a:r>
            <a:r>
              <a:rPr lang="el-GR" sz="2000" b="1" dirty="0" smtClean="0">
                <a:solidFill>
                  <a:srgbClr val="002060"/>
                </a:solidFill>
              </a:rPr>
              <a:t>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endParaRPr lang="el-GR" sz="2000" b="1" dirty="0">
              <a:solidFill>
                <a:srgbClr val="002060"/>
              </a:solidFill>
            </a:endParaRPr>
          </a:p>
        </p:txBody>
      </p:sp>
    </p:spTree>
    <p:extLst>
      <p:ext uri="{BB962C8B-B14F-4D97-AF65-F5344CB8AC3E}">
        <p14:creationId xmlns:p14="http://schemas.microsoft.com/office/powerpoint/2010/main" val="38383139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1880" y="-27384"/>
            <a:ext cx="2830327" cy="523220"/>
          </a:xfrm>
          <a:prstGeom prst="rect">
            <a:avLst/>
          </a:prstGeom>
          <a:noFill/>
        </p:spPr>
        <p:txBody>
          <a:bodyPr wrap="none" rtlCol="0">
            <a:spAutoFit/>
          </a:bodyPr>
          <a:lstStyle/>
          <a:p>
            <a:r>
              <a:rPr lang="el-GR" sz="2800" b="1" u="sng" dirty="0" smtClean="0">
                <a:solidFill>
                  <a:srgbClr val="002060"/>
                </a:solidFill>
              </a:rPr>
              <a:t>Artificial recharge</a:t>
            </a:r>
            <a:endParaRPr lang="el-GR" sz="2800" b="1" u="sng" dirty="0">
              <a:solidFill>
                <a:srgbClr val="002060"/>
              </a:solidFill>
            </a:endParaRPr>
          </a:p>
        </p:txBody>
      </p:sp>
      <p:sp>
        <p:nvSpPr>
          <p:cNvPr id="5" name="Ορθογώνιο 4"/>
          <p:cNvSpPr/>
          <p:nvPr/>
        </p:nvSpPr>
        <p:spPr>
          <a:xfrm>
            <a:off x="359024" y="494675"/>
            <a:ext cx="8784976" cy="5940088"/>
          </a:xfrm>
          <a:prstGeom prst="rect">
            <a:avLst/>
          </a:prstGeom>
          <a:solidFill>
            <a:schemeClr val="bg1"/>
          </a:solidFill>
        </p:spPr>
        <p:txBody>
          <a:bodyPr wrap="square">
            <a:spAutoFit/>
          </a:bodyPr>
          <a:lstStyle/>
          <a:p>
            <a:pPr algn="just"/>
            <a:r>
              <a:rPr lang="en-US" sz="2000" b="1" dirty="0">
                <a:solidFill>
                  <a:srgbClr val="002060"/>
                </a:solidFill>
              </a:rPr>
              <a:t>Artificial recharge of groundwater is the process of </a:t>
            </a:r>
            <a:r>
              <a:rPr lang="el-GR" sz="2000" b="1" dirty="0" err="1" smtClean="0">
                <a:solidFill>
                  <a:srgbClr val="002060"/>
                </a:solidFill>
              </a:rPr>
              <a:t>increasing</a:t>
            </a:r>
            <a:r>
              <a:rPr lang="el-GR" sz="2000" b="1" dirty="0" smtClean="0">
                <a:solidFill>
                  <a:srgbClr val="002060"/>
                </a:solidFill>
              </a:rPr>
              <a:t> the water </a:t>
            </a:r>
            <a:r>
              <a:rPr lang="el-GR" sz="2000" b="1" dirty="0" err="1" smtClean="0">
                <a:solidFill>
                  <a:srgbClr val="002060"/>
                </a:solidFill>
              </a:rPr>
              <a:t>amount</a:t>
            </a:r>
            <a:r>
              <a:rPr lang="en-US"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enters</a:t>
            </a:r>
            <a:r>
              <a:rPr lang="el-GR" sz="2000" b="1" dirty="0" smtClean="0">
                <a:solidFill>
                  <a:srgbClr val="002060"/>
                </a:solidFill>
              </a:rPr>
              <a:t> </a:t>
            </a:r>
            <a:r>
              <a:rPr lang="el-GR" sz="2000" b="1" dirty="0" err="1" smtClean="0">
                <a:solidFill>
                  <a:srgbClr val="002060"/>
                </a:solidFill>
              </a:rPr>
              <a:t>an</a:t>
            </a:r>
            <a:r>
              <a:rPr lang="el-GR" sz="2000" b="1" dirty="0" smtClean="0">
                <a:solidFill>
                  <a:srgbClr val="002060"/>
                </a:solidFill>
              </a:rPr>
              <a:t> </a:t>
            </a:r>
            <a:r>
              <a:rPr lang="en-US" sz="2000" b="1" dirty="0" smtClean="0">
                <a:solidFill>
                  <a:srgbClr val="002060"/>
                </a:solidFill>
              </a:rPr>
              <a:t>aquifer </a:t>
            </a:r>
            <a:r>
              <a:rPr lang="en-US" sz="2000" b="1" dirty="0">
                <a:solidFill>
                  <a:srgbClr val="002060"/>
                </a:solidFill>
              </a:rPr>
              <a:t>through human effort. Many different techniques and purposes exist for causing </a:t>
            </a:r>
            <a:r>
              <a:rPr lang="el-GR" sz="2000" b="1" dirty="0" smtClean="0">
                <a:solidFill>
                  <a:srgbClr val="002060"/>
                </a:solidFill>
              </a:rPr>
              <a:t> </a:t>
            </a:r>
            <a:r>
              <a:rPr lang="el-GR" sz="2000" b="1" dirty="0" err="1" smtClean="0">
                <a:solidFill>
                  <a:srgbClr val="002060"/>
                </a:solidFill>
              </a:rPr>
              <a:t>artificial</a:t>
            </a:r>
            <a:r>
              <a:rPr lang="el-GR" sz="2000" b="1" dirty="0" smtClean="0">
                <a:solidFill>
                  <a:srgbClr val="002060"/>
                </a:solidFill>
              </a:rPr>
              <a:t> recharge. The water </a:t>
            </a:r>
            <a:r>
              <a:rPr lang="el-GR" sz="2000" b="1" dirty="0" err="1" smtClean="0">
                <a:solidFill>
                  <a:srgbClr val="002060"/>
                </a:solidFill>
              </a:rPr>
              <a:t>surplus</a:t>
            </a:r>
            <a:r>
              <a:rPr lang="el-GR" sz="2000" b="1" dirty="0" smtClean="0">
                <a:solidFill>
                  <a:srgbClr val="002060"/>
                </a:solidFill>
              </a:rPr>
              <a:t> </a:t>
            </a:r>
            <a:r>
              <a:rPr lang="en-US" sz="2000" b="1" dirty="0" smtClean="0">
                <a:solidFill>
                  <a:srgbClr val="002060"/>
                </a:solidFill>
              </a:rPr>
              <a:t>of a</a:t>
            </a:r>
            <a:r>
              <a:rPr lang="el-GR" sz="2000" b="1" dirty="0" smtClean="0">
                <a:solidFill>
                  <a:srgbClr val="002060"/>
                </a:solidFill>
              </a:rPr>
              <a:t>n </a:t>
            </a:r>
            <a:r>
              <a:rPr lang="el-GR" sz="2000" b="1" dirty="0" err="1" smtClean="0">
                <a:solidFill>
                  <a:srgbClr val="002060"/>
                </a:solidFill>
              </a:rPr>
              <a:t>area</a:t>
            </a:r>
            <a:r>
              <a:rPr lang="el-GR" sz="2000" b="1" dirty="0" smtClean="0">
                <a:solidFill>
                  <a:srgbClr val="002060"/>
                </a:solidFill>
              </a:rPr>
              <a:t> (</a:t>
            </a:r>
            <a:r>
              <a:rPr lang="el-GR" sz="2000" b="1" dirty="0" err="1" smtClean="0">
                <a:solidFill>
                  <a:srgbClr val="002060"/>
                </a:solidFill>
              </a:rPr>
              <a:t>mainly</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surface</a:t>
            </a:r>
            <a:r>
              <a:rPr lang="el-GR" sz="2000" b="1" dirty="0" smtClean="0">
                <a:solidFill>
                  <a:srgbClr val="002060"/>
                </a:solidFill>
              </a:rPr>
              <a:t> water)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stored</a:t>
            </a:r>
            <a:r>
              <a:rPr lang="el-GR" sz="2000" b="1" dirty="0" smtClean="0">
                <a:solidFill>
                  <a:srgbClr val="002060"/>
                </a:solidFill>
              </a:rPr>
              <a:t> in the </a:t>
            </a: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for</a:t>
            </a:r>
            <a:r>
              <a:rPr lang="en-US" sz="2000" b="1" dirty="0" smtClean="0">
                <a:solidFill>
                  <a:srgbClr val="002060"/>
                </a:solidFill>
              </a:rPr>
              <a:t> </a:t>
            </a:r>
            <a:r>
              <a:rPr lang="en-US" sz="2000" b="1" dirty="0">
                <a:solidFill>
                  <a:srgbClr val="002060"/>
                </a:solidFill>
              </a:rPr>
              <a:t>later use. </a:t>
            </a:r>
            <a:endParaRPr lang="el-GR" sz="2000" b="1" dirty="0" smtClean="0">
              <a:solidFill>
                <a:srgbClr val="002060"/>
              </a:solidFill>
            </a:endParaRPr>
          </a:p>
          <a:p>
            <a:pPr algn="just"/>
            <a:endParaRPr lang="el-GR" sz="2000" b="1" dirty="0">
              <a:solidFill>
                <a:srgbClr val="002060"/>
              </a:solidFill>
            </a:endParaRPr>
          </a:p>
          <a:p>
            <a:pPr algn="just"/>
            <a:r>
              <a:rPr lang="en-US" sz="2000" b="1" dirty="0" smtClean="0">
                <a:solidFill>
                  <a:srgbClr val="002060"/>
                </a:solidFill>
              </a:rPr>
              <a:t>Artificial </a:t>
            </a:r>
            <a:r>
              <a:rPr lang="en-US" sz="2000" b="1" dirty="0">
                <a:solidFill>
                  <a:srgbClr val="002060"/>
                </a:solidFill>
              </a:rPr>
              <a:t>recharge may be carried out for various purposes:</a:t>
            </a:r>
          </a:p>
          <a:p>
            <a:pPr marL="285750" indent="-285750" algn="just">
              <a:buFont typeface="Wingdings" panose="05000000000000000000" pitchFamily="2" charset="2"/>
              <a:buChar char="v"/>
            </a:pPr>
            <a:r>
              <a:rPr lang="en-US" sz="2000" b="1" dirty="0">
                <a:solidFill>
                  <a:srgbClr val="002060"/>
                </a:solidFill>
              </a:rPr>
              <a:t>To </a:t>
            </a:r>
            <a:r>
              <a:rPr lang="el-GR" sz="2000" b="1" dirty="0" err="1" smtClean="0">
                <a:solidFill>
                  <a:srgbClr val="002060"/>
                </a:solidFill>
              </a:rPr>
              <a:t>prevent</a:t>
            </a:r>
            <a:r>
              <a:rPr lang="el-GR" sz="2000" b="1" dirty="0" smtClean="0">
                <a:solidFill>
                  <a:srgbClr val="002060"/>
                </a:solidFill>
              </a:rPr>
              <a:t> land </a:t>
            </a:r>
            <a:r>
              <a:rPr lang="el-GR" sz="2000" b="1" dirty="0" err="1" smtClean="0">
                <a:solidFill>
                  <a:srgbClr val="002060"/>
                </a:solidFill>
              </a:rPr>
              <a:t>subsidence</a:t>
            </a:r>
            <a:r>
              <a:rPr lang="el-GR" sz="2000" b="1" dirty="0" smtClean="0">
                <a:solidFill>
                  <a:srgbClr val="002060"/>
                </a:solidFill>
              </a:rPr>
              <a:t> </a:t>
            </a:r>
            <a:r>
              <a:rPr lang="el-GR" sz="2000" b="1" dirty="0" err="1" smtClean="0">
                <a:solidFill>
                  <a:srgbClr val="002060"/>
                </a:solidFill>
              </a:rPr>
              <a:t>caused</a:t>
            </a:r>
            <a:r>
              <a:rPr lang="el-GR" sz="2000" b="1" dirty="0" smtClean="0">
                <a:solidFill>
                  <a:srgbClr val="002060"/>
                </a:solidFill>
              </a:rPr>
              <a:t> by the </a:t>
            </a:r>
            <a:r>
              <a:rPr lang="el-GR" sz="2000" b="1" dirty="0" err="1" smtClean="0">
                <a:solidFill>
                  <a:srgbClr val="002060"/>
                </a:solidFill>
              </a:rPr>
              <a:t>groundwater</a:t>
            </a:r>
            <a:r>
              <a:rPr lang="el-GR" sz="2000" b="1" dirty="0" smtClean="0">
                <a:solidFill>
                  <a:srgbClr val="002060"/>
                </a:solidFill>
              </a:rPr>
              <a:t> drawdown </a:t>
            </a:r>
            <a:r>
              <a:rPr lang="el-GR" sz="2000" b="1" dirty="0" err="1" smtClean="0">
                <a:solidFill>
                  <a:srgbClr val="002060"/>
                </a:solidFill>
              </a:rPr>
              <a:t>due</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overpumping</a:t>
            </a:r>
            <a:r>
              <a:rPr lang="el-GR" sz="2000" b="1" dirty="0" smtClean="0">
                <a:solidFill>
                  <a:srgbClr val="002060"/>
                </a:solidFill>
              </a:rPr>
              <a:t>, </a:t>
            </a:r>
            <a:r>
              <a:rPr lang="en-US" sz="2000" b="1" dirty="0" smtClean="0">
                <a:solidFill>
                  <a:srgbClr val="002060"/>
                </a:solidFill>
              </a:rPr>
              <a:t> </a:t>
            </a:r>
            <a:r>
              <a:rPr lang="en-US" sz="2000" b="1" dirty="0">
                <a:solidFill>
                  <a:srgbClr val="002060"/>
                </a:solidFill>
              </a:rPr>
              <a:t>reducing the risk of damage to nearby structures.</a:t>
            </a:r>
          </a:p>
          <a:p>
            <a:pPr marL="285750" indent="-285750" algn="just">
              <a:buFont typeface="Wingdings" panose="05000000000000000000" pitchFamily="2" charset="2"/>
              <a:buChar char="v"/>
            </a:pPr>
            <a:r>
              <a:rPr lang="en-US" sz="2000" b="1" dirty="0">
                <a:solidFill>
                  <a:srgbClr val="002060"/>
                </a:solidFill>
              </a:rPr>
              <a:t>To avoid depletion of water resources when dewatering is carried out in aquifers used for water supply.</a:t>
            </a:r>
          </a:p>
          <a:p>
            <a:pPr marL="285750" indent="-285750" algn="just">
              <a:buFont typeface="Wingdings" panose="05000000000000000000" pitchFamily="2" charset="2"/>
              <a:buChar char="v"/>
            </a:pPr>
            <a:r>
              <a:rPr lang="en-US" sz="2000" b="1" dirty="0">
                <a:solidFill>
                  <a:srgbClr val="002060"/>
                </a:solidFill>
              </a:rPr>
              <a:t>To reduce environmental impacts on sensitive water-dependent features such as wetlands</a:t>
            </a:r>
            <a:r>
              <a:rPr lang="en-US" sz="2000" b="1" dirty="0" smtClean="0">
                <a:solidFill>
                  <a:srgbClr val="002060"/>
                </a:solidFill>
              </a:rPr>
              <a:t>.</a:t>
            </a:r>
            <a:endParaRPr lang="el-GR" sz="2000" b="1" dirty="0" smtClean="0">
              <a:solidFill>
                <a:srgbClr val="002060"/>
              </a:solidFill>
            </a:endParaRPr>
          </a:p>
          <a:p>
            <a:pPr marL="285750" indent="-285750" algn="just">
              <a:buFont typeface="Wingdings" panose="05000000000000000000" pitchFamily="2" charset="2"/>
              <a:buChar char="v"/>
            </a:pP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conserve</a:t>
            </a:r>
            <a:r>
              <a:rPr lang="el-GR" sz="2000" b="1" dirty="0" smtClean="0">
                <a:solidFill>
                  <a:srgbClr val="002060"/>
                </a:solidFill>
              </a:rPr>
              <a:t> the </a:t>
            </a:r>
            <a:r>
              <a:rPr lang="el-GR" sz="2000" b="1" dirty="0" err="1" smtClean="0">
                <a:solidFill>
                  <a:srgbClr val="002060"/>
                </a:solidFill>
              </a:rPr>
              <a:t>excess</a:t>
            </a:r>
            <a:r>
              <a:rPr lang="el-GR" sz="2000" b="1" dirty="0" smtClean="0">
                <a:solidFill>
                  <a:srgbClr val="002060"/>
                </a:solidFill>
              </a:rPr>
              <a:t> of </a:t>
            </a:r>
            <a:r>
              <a:rPr lang="el-GR" sz="2000" b="1" dirty="0" err="1" smtClean="0">
                <a:solidFill>
                  <a:srgbClr val="002060"/>
                </a:solidFill>
              </a:rPr>
              <a:t>surface</a:t>
            </a:r>
            <a:r>
              <a:rPr lang="el-GR" sz="2000" b="1" dirty="0" smtClean="0">
                <a:solidFill>
                  <a:srgbClr val="002060"/>
                </a:solidFill>
              </a:rPr>
              <a:t> water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would</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wasted</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a:t>
            </a:r>
            <a:r>
              <a:rPr lang="el-GR" sz="2000" b="1" dirty="0" err="1" smtClean="0">
                <a:solidFill>
                  <a:srgbClr val="002060"/>
                </a:solidFill>
              </a:rPr>
              <a:t>future</a:t>
            </a:r>
            <a:r>
              <a:rPr lang="el-GR" sz="2000" b="1" dirty="0" smtClean="0">
                <a:solidFill>
                  <a:srgbClr val="002060"/>
                </a:solidFill>
              </a:rPr>
              <a:t> </a:t>
            </a:r>
            <a:r>
              <a:rPr lang="el-GR" sz="2000" b="1" dirty="0" err="1" smtClean="0">
                <a:solidFill>
                  <a:srgbClr val="002060"/>
                </a:solidFill>
              </a:rPr>
              <a:t>requirements</a:t>
            </a:r>
            <a:endParaRPr lang="el-GR" sz="2000" b="1" dirty="0" smtClean="0">
              <a:solidFill>
                <a:srgbClr val="002060"/>
              </a:solidFill>
            </a:endParaRPr>
          </a:p>
          <a:p>
            <a:pPr marL="285750" indent="-285750" algn="just">
              <a:buFont typeface="Wingdings" panose="05000000000000000000" pitchFamily="2" charset="2"/>
              <a:buChar char="v"/>
            </a:pP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improve</a:t>
            </a:r>
            <a:r>
              <a:rPr lang="el-GR" sz="2000" b="1" dirty="0" smtClean="0">
                <a:solidFill>
                  <a:srgbClr val="002060"/>
                </a:solidFill>
              </a:rPr>
              <a:t> the </a:t>
            </a:r>
            <a:r>
              <a:rPr lang="el-GR" sz="2000" b="1" dirty="0" err="1" smtClean="0">
                <a:solidFill>
                  <a:srgbClr val="002060"/>
                </a:solidFill>
              </a:rPr>
              <a:t>quality</a:t>
            </a:r>
            <a:r>
              <a:rPr lang="el-GR" sz="2000" b="1" dirty="0" smtClean="0">
                <a:solidFill>
                  <a:srgbClr val="002060"/>
                </a:solidFill>
              </a:rPr>
              <a:t> of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through</a:t>
            </a:r>
            <a:r>
              <a:rPr lang="el-GR" sz="2000" b="1" dirty="0" smtClean="0">
                <a:solidFill>
                  <a:srgbClr val="002060"/>
                </a:solidFill>
              </a:rPr>
              <a:t> </a:t>
            </a:r>
            <a:r>
              <a:rPr lang="el-GR" sz="2000" b="1" dirty="0" err="1" smtClean="0">
                <a:solidFill>
                  <a:srgbClr val="002060"/>
                </a:solidFill>
              </a:rPr>
              <a:t>dilution</a:t>
            </a:r>
            <a:r>
              <a:rPr lang="el-GR" sz="2000" b="1" dirty="0" smtClean="0">
                <a:solidFill>
                  <a:srgbClr val="002060"/>
                </a:solidFill>
              </a:rPr>
              <a:t>) i </a:t>
            </a:r>
            <a:r>
              <a:rPr lang="el-GR" sz="2000" b="1" dirty="0" err="1" smtClean="0">
                <a:solidFill>
                  <a:srgbClr val="002060"/>
                </a:solidFill>
              </a:rPr>
              <a:t>areas</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the </a:t>
            </a:r>
            <a:r>
              <a:rPr lang="el-GR" sz="2000" b="1" dirty="0" err="1" smtClean="0">
                <a:solidFill>
                  <a:srgbClr val="002060"/>
                </a:solidFill>
              </a:rPr>
              <a:t>problem</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qualitative</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not</a:t>
            </a:r>
            <a:r>
              <a:rPr lang="el-GR" sz="2000" b="1" dirty="0" smtClean="0">
                <a:solidFill>
                  <a:srgbClr val="002060"/>
                </a:solidFill>
              </a:rPr>
              <a:t> </a:t>
            </a:r>
            <a:r>
              <a:rPr lang="el-GR" sz="2000" b="1" dirty="0" err="1" smtClean="0">
                <a:solidFill>
                  <a:srgbClr val="002060"/>
                </a:solidFill>
              </a:rPr>
              <a:t>quantitative</a:t>
            </a:r>
            <a:endParaRPr lang="el-GR" sz="2000" b="1" dirty="0" smtClean="0">
              <a:solidFill>
                <a:srgbClr val="002060"/>
              </a:solidFill>
            </a:endParaRPr>
          </a:p>
          <a:p>
            <a:pPr marL="285750" indent="-285750" algn="just">
              <a:buFont typeface="Wingdings" panose="05000000000000000000" pitchFamily="2" charset="2"/>
              <a:buChar char="v"/>
            </a:pP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prevent</a:t>
            </a:r>
            <a:r>
              <a:rPr lang="el-GR" sz="2000" b="1" dirty="0" smtClean="0">
                <a:solidFill>
                  <a:srgbClr val="002060"/>
                </a:solidFill>
              </a:rPr>
              <a:t> </a:t>
            </a:r>
            <a:r>
              <a:rPr lang="el-GR" sz="2000" b="1" dirty="0" err="1" smtClean="0">
                <a:solidFill>
                  <a:srgbClr val="002060"/>
                </a:solidFill>
              </a:rPr>
              <a:t>seawater</a:t>
            </a:r>
            <a:r>
              <a:rPr lang="el-GR" sz="2000" b="1" dirty="0" smtClean="0">
                <a:solidFill>
                  <a:srgbClr val="002060"/>
                </a:solidFill>
              </a:rPr>
              <a:t> </a:t>
            </a:r>
            <a:r>
              <a:rPr lang="el-GR" sz="2000" b="1" dirty="0" err="1" smtClean="0">
                <a:solidFill>
                  <a:srgbClr val="002060"/>
                </a:solidFill>
              </a:rPr>
              <a:t>intrusion</a:t>
            </a:r>
            <a:endParaRPr lang="el-GR" sz="2000" b="1" dirty="0" smtClean="0">
              <a:solidFill>
                <a:srgbClr val="002060"/>
              </a:solidFill>
            </a:endParaRPr>
          </a:p>
          <a:p>
            <a:pPr marL="285750" indent="-285750" algn="just">
              <a:buFont typeface="Wingdings" panose="05000000000000000000" pitchFamily="2" charset="2"/>
              <a:buChar char="v"/>
            </a:pP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control</a:t>
            </a:r>
            <a:r>
              <a:rPr lang="el-GR" sz="2000" b="1" dirty="0" smtClean="0">
                <a:solidFill>
                  <a:srgbClr val="002060"/>
                </a:solidFill>
              </a:rPr>
              <a:t> </a:t>
            </a:r>
            <a:r>
              <a:rPr lang="el-GR" sz="2000" b="1" dirty="0" err="1" smtClean="0">
                <a:solidFill>
                  <a:srgbClr val="002060"/>
                </a:solidFill>
              </a:rPr>
              <a:t>flooding</a:t>
            </a:r>
            <a:endParaRPr lang="el-GR" sz="2000" b="1" dirty="0" smtClean="0">
              <a:solidFill>
                <a:srgbClr val="002060"/>
              </a:solidFill>
            </a:endParaRPr>
          </a:p>
          <a:p>
            <a:pPr algn="just"/>
            <a:endParaRPr lang="en-US" sz="2000" b="1" dirty="0">
              <a:solidFill>
                <a:srgbClr val="002060"/>
              </a:solidFill>
            </a:endParaRPr>
          </a:p>
        </p:txBody>
      </p:sp>
      <p:sp>
        <p:nvSpPr>
          <p:cNvPr id="6" name="Ορθογώνιο 5"/>
          <p:cNvSpPr/>
          <p:nvPr/>
        </p:nvSpPr>
        <p:spPr>
          <a:xfrm>
            <a:off x="1121332" y="6334780"/>
            <a:ext cx="7776864" cy="523220"/>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hlinkClick r:id="rId2"/>
              </a:rPr>
              <a:t>https</a:t>
            </a:r>
            <a:r>
              <a:rPr lang="en-US" sz="1400" dirty="0">
                <a:solidFill>
                  <a:srgbClr val="002060"/>
                </a:solidFill>
                <a:hlinkClick r:id="rId2"/>
              </a:rPr>
              <a:t>://</a:t>
            </a:r>
            <a:r>
              <a:rPr lang="en-US" sz="1400" dirty="0" smtClean="0">
                <a:solidFill>
                  <a:srgbClr val="002060"/>
                </a:solidFill>
                <a:hlinkClick r:id="rId2"/>
              </a:rPr>
              <a:t>www.slideshare.net/sainiankit003/artificial-ground-water-recharge</a:t>
            </a:r>
            <a:endParaRPr lang="el-GR" sz="1400" dirty="0" smtClean="0">
              <a:solidFill>
                <a:srgbClr val="002060"/>
              </a:solidFill>
            </a:endParaRPr>
          </a:p>
          <a:p>
            <a:pPr algn="ctr"/>
            <a:r>
              <a:rPr lang="en-US" sz="1400" dirty="0">
                <a:solidFill>
                  <a:srgbClr val="002060"/>
                </a:solidFill>
              </a:rPr>
              <a:t>http://www.waterencyclopedia.com/A-Bi/Artificial-Recharge.html</a:t>
            </a:r>
            <a:endParaRPr lang="el-GR" sz="1400" dirty="0">
              <a:solidFill>
                <a:srgbClr val="002060"/>
              </a:solidFill>
            </a:endParaRPr>
          </a:p>
        </p:txBody>
      </p:sp>
    </p:spTree>
    <p:extLst>
      <p:ext uri="{BB962C8B-B14F-4D97-AF65-F5344CB8AC3E}">
        <p14:creationId xmlns:p14="http://schemas.microsoft.com/office/powerpoint/2010/main" val="1411120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63888" y="282714"/>
            <a:ext cx="2830327" cy="523220"/>
          </a:xfrm>
          <a:prstGeom prst="rect">
            <a:avLst/>
          </a:prstGeom>
          <a:noFill/>
        </p:spPr>
        <p:txBody>
          <a:bodyPr wrap="none" rtlCol="0">
            <a:spAutoFit/>
          </a:bodyPr>
          <a:lstStyle/>
          <a:p>
            <a:r>
              <a:rPr lang="el-GR" sz="2800" b="1" u="sng" dirty="0" smtClean="0">
                <a:solidFill>
                  <a:srgbClr val="002060"/>
                </a:solidFill>
              </a:rPr>
              <a:t>Artificial recharge</a:t>
            </a:r>
            <a:endParaRPr lang="el-GR" sz="2800" b="1" u="sng" dirty="0">
              <a:solidFill>
                <a:srgbClr val="002060"/>
              </a:solidFill>
            </a:endParaRPr>
          </a:p>
        </p:txBody>
      </p:sp>
      <p:sp>
        <p:nvSpPr>
          <p:cNvPr id="5" name="TextBox 4"/>
          <p:cNvSpPr txBox="1"/>
          <p:nvPr/>
        </p:nvSpPr>
        <p:spPr>
          <a:xfrm>
            <a:off x="683568" y="1012086"/>
            <a:ext cx="7776864" cy="3785652"/>
          </a:xfrm>
          <a:prstGeom prst="rect">
            <a:avLst/>
          </a:prstGeom>
          <a:solidFill>
            <a:schemeClr val="bg1"/>
          </a:solidFill>
        </p:spPr>
        <p:txBody>
          <a:bodyPr wrap="square" rtlCol="0">
            <a:spAutoFit/>
          </a:bodyPr>
          <a:lstStyle/>
          <a:p>
            <a:pPr algn="just"/>
            <a:r>
              <a:rPr lang="el-GR" sz="2000" b="1" dirty="0" err="1" smtClean="0">
                <a:solidFill>
                  <a:srgbClr val="002060"/>
                </a:solidFill>
              </a:rPr>
              <a:t>Why</a:t>
            </a:r>
            <a:r>
              <a:rPr lang="el-GR" sz="2000" b="1" dirty="0" smtClean="0">
                <a:solidFill>
                  <a:srgbClr val="002060"/>
                </a:solidFill>
              </a:rPr>
              <a:t> </a:t>
            </a:r>
            <a:r>
              <a:rPr lang="el-GR" sz="2000" b="1" dirty="0" err="1" smtClean="0">
                <a:solidFill>
                  <a:srgbClr val="002060"/>
                </a:solidFill>
              </a:rPr>
              <a:t>do</a:t>
            </a:r>
            <a:r>
              <a:rPr lang="el-GR" sz="2000" b="1" dirty="0" smtClean="0">
                <a:solidFill>
                  <a:srgbClr val="002060"/>
                </a:solidFill>
              </a:rPr>
              <a:t> </a:t>
            </a:r>
            <a:r>
              <a:rPr lang="el-GR" sz="2000" b="1" dirty="0" err="1" smtClean="0">
                <a:solidFill>
                  <a:srgbClr val="002060"/>
                </a:solidFill>
              </a:rPr>
              <a:t>we</a:t>
            </a:r>
            <a:r>
              <a:rPr lang="el-GR" sz="2000" b="1" dirty="0" smtClean="0">
                <a:solidFill>
                  <a:srgbClr val="002060"/>
                </a:solidFill>
              </a:rPr>
              <a:t> </a:t>
            </a:r>
            <a:r>
              <a:rPr lang="el-GR" sz="2000" b="1" dirty="0" err="1" smtClean="0">
                <a:solidFill>
                  <a:srgbClr val="002060"/>
                </a:solidFill>
              </a:rPr>
              <a:t>implement</a:t>
            </a:r>
            <a:r>
              <a:rPr lang="el-GR" sz="2000" b="1" dirty="0" smtClean="0">
                <a:solidFill>
                  <a:srgbClr val="002060"/>
                </a:solidFill>
              </a:rPr>
              <a:t> </a:t>
            </a:r>
            <a:r>
              <a:rPr lang="el-GR" sz="2000" b="1" dirty="0" err="1" smtClean="0">
                <a:solidFill>
                  <a:srgbClr val="002060"/>
                </a:solidFill>
              </a:rPr>
              <a:t>artificial</a:t>
            </a:r>
            <a:r>
              <a:rPr lang="el-GR" sz="2000" b="1" dirty="0" smtClean="0">
                <a:solidFill>
                  <a:srgbClr val="002060"/>
                </a:solidFill>
              </a:rPr>
              <a:t> recharge?</a:t>
            </a:r>
          </a:p>
          <a:p>
            <a:pPr algn="just"/>
            <a:endParaRPr lang="el-GR" sz="2000" b="1" dirty="0">
              <a:solidFill>
                <a:srgbClr val="002060"/>
              </a:solidFill>
            </a:endParaRPr>
          </a:p>
          <a:p>
            <a:pPr algn="just"/>
            <a:r>
              <a:rPr lang="el-GR" sz="2000" b="1" dirty="0" smtClean="0">
                <a:solidFill>
                  <a:srgbClr val="002060"/>
                </a:solidFill>
              </a:rPr>
              <a:t>The </a:t>
            </a:r>
            <a:r>
              <a:rPr lang="el-GR" sz="2000" b="1" dirty="0" err="1" smtClean="0">
                <a:solidFill>
                  <a:srgbClr val="002060"/>
                </a:solidFill>
              </a:rPr>
              <a:t>rainfall</a:t>
            </a:r>
            <a:r>
              <a:rPr lang="el-GR" sz="2000" b="1" dirty="0" smtClean="0">
                <a:solidFill>
                  <a:srgbClr val="002060"/>
                </a:solidFill>
              </a:rPr>
              <a:t> distribution in a </a:t>
            </a:r>
            <a:r>
              <a:rPr lang="el-GR" sz="2000" b="1" dirty="0" err="1" smtClean="0">
                <a:solidFill>
                  <a:srgbClr val="002060"/>
                </a:solidFill>
              </a:rPr>
              <a:t>country</a:t>
            </a:r>
            <a:r>
              <a:rPr lang="el-GR" sz="2000" b="1" dirty="0" smtClean="0">
                <a:solidFill>
                  <a:srgbClr val="002060"/>
                </a:solidFill>
              </a:rPr>
              <a:t> </a:t>
            </a:r>
            <a:r>
              <a:rPr lang="el-GR" sz="2000" b="1" dirty="0" err="1" smtClean="0">
                <a:solidFill>
                  <a:srgbClr val="002060"/>
                </a:solidFill>
              </a:rPr>
              <a:t>varies</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one</a:t>
            </a:r>
            <a:r>
              <a:rPr lang="el-GR" sz="2000" b="1" dirty="0" smtClean="0">
                <a:solidFill>
                  <a:srgbClr val="002060"/>
                </a:solidFill>
              </a:rPr>
              <a:t> </a:t>
            </a:r>
            <a:r>
              <a:rPr lang="el-GR" sz="2000" b="1" dirty="0" err="1" smtClean="0">
                <a:solidFill>
                  <a:srgbClr val="002060"/>
                </a:solidFill>
              </a:rPr>
              <a:t>region</a:t>
            </a:r>
            <a:r>
              <a:rPr lang="el-GR" sz="2000" b="1" dirty="0" smtClean="0">
                <a:solidFill>
                  <a:srgbClr val="002060"/>
                </a:solidFill>
              </a:rPr>
              <a:t>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another</a:t>
            </a:r>
            <a:r>
              <a:rPr lang="el-GR" sz="2000" b="1" dirty="0" smtClean="0">
                <a:solidFill>
                  <a:srgbClr val="002060"/>
                </a:solidFill>
              </a:rPr>
              <a:t>. </a:t>
            </a:r>
            <a:r>
              <a:rPr lang="el-GR" sz="2000" b="1" dirty="0">
                <a:solidFill>
                  <a:srgbClr val="002060"/>
                </a:solidFill>
              </a:rPr>
              <a:t> </a:t>
            </a:r>
            <a:r>
              <a:rPr lang="el-GR" sz="2000" b="1" dirty="0" err="1" smtClean="0">
                <a:solidFill>
                  <a:srgbClr val="002060"/>
                </a:solidFill>
              </a:rPr>
              <a:t>Therefore</a:t>
            </a:r>
            <a:r>
              <a:rPr lang="el-GR" sz="2000" b="1" dirty="0" smtClean="0">
                <a:solidFill>
                  <a:srgbClr val="002060"/>
                </a:solidFill>
              </a:rPr>
              <a:t> the </a:t>
            </a:r>
            <a:r>
              <a:rPr lang="el-GR" sz="2000" b="1" dirty="0" err="1" smtClean="0">
                <a:solidFill>
                  <a:srgbClr val="002060"/>
                </a:solidFill>
              </a:rPr>
              <a:t>availability</a:t>
            </a:r>
            <a:r>
              <a:rPr lang="el-GR" sz="2000" b="1" dirty="0" smtClean="0">
                <a:solidFill>
                  <a:srgbClr val="002060"/>
                </a:solidFill>
              </a:rPr>
              <a:t> of the </a:t>
            </a:r>
            <a:r>
              <a:rPr lang="el-GR" sz="2000" b="1" dirty="0" err="1" smtClean="0">
                <a:solidFill>
                  <a:srgbClr val="002060"/>
                </a:solidFill>
              </a:rPr>
              <a:t>surface</a:t>
            </a:r>
            <a:r>
              <a:rPr lang="el-GR" sz="2000" b="1" dirty="0" smtClean="0">
                <a:solidFill>
                  <a:srgbClr val="002060"/>
                </a:solidFill>
              </a:rPr>
              <a:t> water in </a:t>
            </a:r>
            <a:r>
              <a:rPr lang="el-GR" sz="2000" b="1" dirty="0" err="1" smtClean="0">
                <a:solidFill>
                  <a:srgbClr val="002060"/>
                </a:solidFill>
              </a:rPr>
              <a:t>some</a:t>
            </a:r>
            <a:r>
              <a:rPr lang="el-GR" sz="2000" b="1" dirty="0" smtClean="0">
                <a:solidFill>
                  <a:srgbClr val="002060"/>
                </a:solidFill>
              </a:rPr>
              <a:t> </a:t>
            </a:r>
            <a:r>
              <a:rPr lang="el-GR" sz="2000" b="1" dirty="0" err="1" smtClean="0">
                <a:solidFill>
                  <a:srgbClr val="002060"/>
                </a:solidFill>
              </a:rPr>
              <a:t>areas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low</a:t>
            </a:r>
            <a:r>
              <a:rPr lang="el-GR" sz="2000" b="1" dirty="0" smtClean="0">
                <a:solidFill>
                  <a:srgbClr val="002060"/>
                </a:solidFill>
              </a:rPr>
              <a:t>. The </a:t>
            </a:r>
            <a:r>
              <a:rPr lang="el-GR" sz="2000" b="1" dirty="0" err="1" smtClean="0">
                <a:solidFill>
                  <a:srgbClr val="002060"/>
                </a:solidFill>
              </a:rPr>
              <a:t>temporal</a:t>
            </a:r>
            <a:r>
              <a:rPr lang="el-GR" sz="2000" b="1" dirty="0" smtClean="0">
                <a:solidFill>
                  <a:srgbClr val="002060"/>
                </a:solidFill>
              </a:rPr>
              <a:t> distribution of the </a:t>
            </a:r>
            <a:r>
              <a:rPr lang="el-GR" sz="2000" b="1" dirty="0" err="1" smtClean="0">
                <a:solidFill>
                  <a:srgbClr val="002060"/>
                </a:solidFill>
              </a:rPr>
              <a:t>rainfall</a:t>
            </a:r>
            <a:r>
              <a:rPr lang="el-GR" sz="2000" b="1" dirty="0" smtClean="0">
                <a:solidFill>
                  <a:srgbClr val="002060"/>
                </a:solidFill>
              </a:rPr>
              <a:t> in the </a:t>
            </a:r>
            <a:r>
              <a:rPr lang="el-GR" sz="2000" b="1" dirty="0" err="1" smtClean="0">
                <a:solidFill>
                  <a:srgbClr val="002060"/>
                </a:solidFill>
              </a:rPr>
              <a:t>year</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also</a:t>
            </a:r>
            <a:r>
              <a:rPr lang="el-GR" sz="2000" b="1" dirty="0" smtClean="0">
                <a:solidFill>
                  <a:srgbClr val="002060"/>
                </a:solidFill>
              </a:rPr>
              <a:t> a </a:t>
            </a:r>
            <a:r>
              <a:rPr lang="el-GR" sz="2000" b="1" dirty="0" err="1" smtClean="0">
                <a:solidFill>
                  <a:srgbClr val="002060"/>
                </a:solidFill>
              </a:rPr>
              <a:t>restricting</a:t>
            </a:r>
            <a:r>
              <a:rPr lang="el-GR" sz="2000" b="1" dirty="0" smtClean="0">
                <a:solidFill>
                  <a:srgbClr val="002060"/>
                </a:solidFill>
              </a:rPr>
              <a:t> </a:t>
            </a:r>
            <a:r>
              <a:rPr lang="el-GR" sz="2000" b="1" dirty="0" err="1" smtClean="0">
                <a:solidFill>
                  <a:srgbClr val="002060"/>
                </a:solidFill>
              </a:rPr>
              <a:t>factor</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the use of </a:t>
            </a:r>
            <a:r>
              <a:rPr lang="el-GR" sz="2000" b="1" dirty="0" err="1" smtClean="0">
                <a:solidFill>
                  <a:srgbClr val="002060"/>
                </a:solidFill>
              </a:rPr>
              <a:t>surface</a:t>
            </a:r>
            <a:r>
              <a:rPr lang="el-GR" sz="2000" b="1" dirty="0" smtClean="0">
                <a:solidFill>
                  <a:srgbClr val="002060"/>
                </a:solidFill>
              </a:rPr>
              <a:t> water, </a:t>
            </a:r>
            <a:r>
              <a:rPr lang="el-GR" sz="2000" b="1" dirty="0" err="1" smtClean="0">
                <a:solidFill>
                  <a:srgbClr val="002060"/>
                </a:solidFill>
              </a:rPr>
              <a:t>since</a:t>
            </a:r>
            <a:r>
              <a:rPr lang="el-GR" sz="2000" b="1" dirty="0" smtClean="0">
                <a:solidFill>
                  <a:srgbClr val="002060"/>
                </a:solidFill>
              </a:rPr>
              <a:t> </a:t>
            </a:r>
            <a:r>
              <a:rPr lang="el-GR" sz="2000" b="1" dirty="0" err="1" smtClean="0">
                <a:solidFill>
                  <a:srgbClr val="002060"/>
                </a:solidFill>
              </a:rPr>
              <a:t>during</a:t>
            </a:r>
            <a:r>
              <a:rPr lang="el-GR" sz="2000" b="1" dirty="0" smtClean="0">
                <a:solidFill>
                  <a:srgbClr val="002060"/>
                </a:solidFill>
              </a:rPr>
              <a:t> the </a:t>
            </a:r>
            <a:r>
              <a:rPr lang="el-GR" sz="2000" b="1" dirty="0" err="1" smtClean="0">
                <a:solidFill>
                  <a:srgbClr val="002060"/>
                </a:solidFill>
              </a:rPr>
              <a:t>summer</a:t>
            </a:r>
            <a:r>
              <a:rPr lang="el-GR" sz="2000" b="1" dirty="0" smtClean="0">
                <a:solidFill>
                  <a:srgbClr val="002060"/>
                </a:solidFill>
              </a:rPr>
              <a:t> </a:t>
            </a:r>
            <a:r>
              <a:rPr lang="el-GR" sz="2000" b="1" dirty="0" err="1" smtClean="0">
                <a:solidFill>
                  <a:srgbClr val="002060"/>
                </a:solidFill>
              </a:rPr>
              <a:t>period</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the water </a:t>
            </a:r>
            <a:r>
              <a:rPr lang="el-GR" sz="2000" b="1" dirty="0" err="1" smtClean="0">
                <a:solidFill>
                  <a:srgbClr val="002060"/>
                </a:solidFill>
              </a:rPr>
              <a:t>demands</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high</a:t>
            </a:r>
            <a:r>
              <a:rPr lang="el-GR" sz="2000" b="1" dirty="0" smtClean="0">
                <a:solidFill>
                  <a:srgbClr val="002060"/>
                </a:solidFill>
              </a:rPr>
              <a:t>, the </a:t>
            </a:r>
            <a:r>
              <a:rPr lang="el-GR" sz="2000" b="1" dirty="0" err="1" smtClean="0">
                <a:solidFill>
                  <a:srgbClr val="002060"/>
                </a:solidFill>
              </a:rPr>
              <a:t>surface</a:t>
            </a:r>
            <a:r>
              <a:rPr lang="el-GR" sz="2000" b="1" dirty="0" smtClean="0">
                <a:solidFill>
                  <a:srgbClr val="002060"/>
                </a:solidFill>
              </a:rPr>
              <a:t> water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at</a:t>
            </a:r>
            <a:r>
              <a:rPr lang="el-GR" sz="2000" b="1" dirty="0" smtClean="0">
                <a:solidFill>
                  <a:srgbClr val="002060"/>
                </a:solidFill>
              </a:rPr>
              <a:t> the </a:t>
            </a:r>
            <a:r>
              <a:rPr lang="el-GR" sz="2000" b="1" dirty="0" err="1" smtClean="0">
                <a:solidFill>
                  <a:srgbClr val="002060"/>
                </a:solidFill>
              </a:rPr>
              <a:t>lowest</a:t>
            </a:r>
            <a:r>
              <a:rPr lang="el-GR" sz="2000" b="1" dirty="0" smtClean="0">
                <a:solidFill>
                  <a:srgbClr val="002060"/>
                </a:solidFill>
              </a:rPr>
              <a:t> level.</a:t>
            </a:r>
          </a:p>
          <a:p>
            <a:pPr algn="just"/>
            <a:endParaRPr lang="el-GR" sz="2000" b="1" dirty="0">
              <a:solidFill>
                <a:srgbClr val="002060"/>
              </a:solidFill>
            </a:endParaRPr>
          </a:p>
          <a:p>
            <a:pPr algn="just"/>
            <a:r>
              <a:rPr lang="el-GR" sz="2000" b="1" dirty="0" err="1" smtClean="0">
                <a:solidFill>
                  <a:srgbClr val="002060"/>
                </a:solidFill>
              </a:rPr>
              <a:t>Advantages</a:t>
            </a:r>
            <a:r>
              <a:rPr lang="el-GR" sz="2000" b="1" dirty="0" smtClean="0">
                <a:solidFill>
                  <a:srgbClr val="002060"/>
                </a:solidFill>
              </a:rPr>
              <a:t> of </a:t>
            </a:r>
            <a:r>
              <a:rPr lang="el-GR" sz="2000" b="1" dirty="0" err="1" smtClean="0">
                <a:solidFill>
                  <a:srgbClr val="002060"/>
                </a:solidFill>
              </a:rPr>
              <a:t>artificial</a:t>
            </a:r>
            <a:r>
              <a:rPr lang="el-GR" sz="2000" b="1" dirty="0" smtClean="0">
                <a:solidFill>
                  <a:srgbClr val="002060"/>
                </a:solidFill>
              </a:rPr>
              <a:t> recharge:</a:t>
            </a:r>
          </a:p>
          <a:p>
            <a:pPr marL="285750" indent="-285750" algn="just">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losses</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evapotraspiration</a:t>
            </a:r>
            <a:r>
              <a:rPr lang="el-GR" sz="2000" b="1" dirty="0" smtClean="0">
                <a:solidFill>
                  <a:srgbClr val="002060"/>
                </a:solidFill>
              </a:rPr>
              <a:t> </a:t>
            </a:r>
            <a:r>
              <a:rPr lang="el-GR" sz="2000" b="1" dirty="0" err="1" smtClean="0">
                <a:solidFill>
                  <a:srgbClr val="002060"/>
                </a:solidFill>
              </a:rPr>
              <a:t>are</a:t>
            </a:r>
            <a:r>
              <a:rPr lang="el-GR" sz="2000" b="1" dirty="0" smtClean="0">
                <a:solidFill>
                  <a:srgbClr val="002060"/>
                </a:solidFill>
              </a:rPr>
              <a:t> </a:t>
            </a:r>
            <a:r>
              <a:rPr lang="el-GR" sz="2000" b="1" dirty="0" err="1" smtClean="0">
                <a:solidFill>
                  <a:srgbClr val="002060"/>
                </a:solidFill>
              </a:rPr>
              <a:t>negligible</a:t>
            </a:r>
            <a:endParaRPr lang="el-GR" sz="2000" b="1" dirty="0" smtClean="0">
              <a:solidFill>
                <a:srgbClr val="002060"/>
              </a:solidFill>
            </a:endParaRPr>
          </a:p>
          <a:p>
            <a:pPr marL="285750" indent="-285750" algn="just">
              <a:buFont typeface="Arial" panose="020B0604020202020204" pitchFamily="34" charset="0"/>
              <a:buChar char="•"/>
            </a:pPr>
            <a:r>
              <a:rPr lang="el-GR" sz="2000" b="1" dirty="0" smtClean="0">
                <a:solidFill>
                  <a:srgbClr val="002060"/>
                </a:solidFill>
              </a:rPr>
              <a:t>The </a:t>
            </a:r>
            <a:r>
              <a:rPr lang="el-GR" sz="2000" b="1" dirty="0" err="1" smtClean="0">
                <a:solidFill>
                  <a:srgbClr val="002060"/>
                </a:solidFill>
              </a:rPr>
              <a:t>stored</a:t>
            </a:r>
            <a:r>
              <a:rPr lang="el-GR" sz="2000" b="1" dirty="0" smtClean="0">
                <a:solidFill>
                  <a:srgbClr val="002060"/>
                </a:solidFill>
              </a:rPr>
              <a:t> water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relatively</a:t>
            </a:r>
            <a:r>
              <a:rPr lang="el-GR" sz="2000" b="1" dirty="0" smtClean="0">
                <a:solidFill>
                  <a:srgbClr val="002060"/>
                </a:solidFill>
              </a:rPr>
              <a:t> </a:t>
            </a:r>
            <a:r>
              <a:rPr lang="el-GR" sz="2000" b="1" dirty="0" err="1" smtClean="0">
                <a:solidFill>
                  <a:srgbClr val="002060"/>
                </a:solidFill>
              </a:rPr>
              <a:t>protected</a:t>
            </a:r>
            <a:r>
              <a:rPr lang="el-GR" sz="2000" b="1" dirty="0" smtClean="0">
                <a:solidFill>
                  <a:srgbClr val="002060"/>
                </a:solidFill>
              </a:rPr>
              <a:t> </a:t>
            </a:r>
            <a:r>
              <a:rPr lang="el-GR" sz="2000" b="1" dirty="0" err="1" smtClean="0">
                <a:solidFill>
                  <a:srgbClr val="002060"/>
                </a:solidFill>
              </a:rPr>
              <a:t>from</a:t>
            </a:r>
            <a:r>
              <a:rPr lang="el-GR" sz="2000" b="1" dirty="0" smtClean="0">
                <a:solidFill>
                  <a:srgbClr val="002060"/>
                </a:solidFill>
              </a:rPr>
              <a:t> </a:t>
            </a:r>
            <a:r>
              <a:rPr lang="el-GR" sz="2000" b="1" dirty="0" err="1" smtClean="0">
                <a:solidFill>
                  <a:srgbClr val="002060"/>
                </a:solidFill>
              </a:rPr>
              <a:t>natural</a:t>
            </a:r>
            <a:r>
              <a:rPr lang="el-GR" sz="2000" b="1" dirty="0" smtClean="0">
                <a:solidFill>
                  <a:srgbClr val="002060"/>
                </a:solidFill>
              </a:rPr>
              <a:t> </a:t>
            </a:r>
            <a:r>
              <a:rPr lang="el-GR" sz="2000" b="1" dirty="0" err="1" smtClean="0">
                <a:solidFill>
                  <a:srgbClr val="002060"/>
                </a:solidFill>
              </a:rPr>
              <a:t>hazzards</a:t>
            </a:r>
            <a:r>
              <a:rPr lang="el-GR" sz="2000" b="1" dirty="0" smtClean="0">
                <a:solidFill>
                  <a:srgbClr val="002060"/>
                </a:solidFill>
              </a:rPr>
              <a:t> (</a:t>
            </a:r>
            <a:r>
              <a:rPr lang="el-GR" sz="2000" b="1" dirty="0" err="1" smtClean="0">
                <a:solidFill>
                  <a:srgbClr val="002060"/>
                </a:solidFill>
              </a:rPr>
              <a:t>e.g</a:t>
            </a:r>
            <a:r>
              <a:rPr lang="el-GR" sz="2000" b="1" dirty="0" smtClean="0">
                <a:solidFill>
                  <a:srgbClr val="002060"/>
                </a:solidFill>
              </a:rPr>
              <a:t>. </a:t>
            </a:r>
            <a:r>
              <a:rPr lang="en-US" sz="2000" b="1" dirty="0" smtClean="0">
                <a:solidFill>
                  <a:srgbClr val="002060"/>
                </a:solidFill>
              </a:rPr>
              <a:t>L</a:t>
            </a:r>
            <a:r>
              <a:rPr lang="el-GR" sz="2000" b="1" dirty="0" err="1" smtClean="0">
                <a:solidFill>
                  <a:srgbClr val="002060"/>
                </a:solidFill>
              </a:rPr>
              <a:t>andslide</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pollution</a:t>
            </a:r>
            <a:r>
              <a:rPr lang="el-GR" sz="2000" b="1" dirty="0" smtClean="0">
                <a:solidFill>
                  <a:srgbClr val="002060"/>
                </a:solidFill>
              </a:rPr>
              <a:t>  </a:t>
            </a:r>
            <a:endParaRPr lang="el-GR" sz="2000" b="1" dirty="0">
              <a:solidFill>
                <a:srgbClr val="002060"/>
              </a:solidFill>
            </a:endParaRPr>
          </a:p>
        </p:txBody>
      </p:sp>
    </p:spTree>
    <p:extLst>
      <p:ext uri="{BB962C8B-B14F-4D97-AF65-F5344CB8AC3E}">
        <p14:creationId xmlns:p14="http://schemas.microsoft.com/office/powerpoint/2010/main" val="37980316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67744" y="1268760"/>
            <a:ext cx="184731" cy="369332"/>
          </a:xfrm>
          <a:prstGeom prst="rect">
            <a:avLst/>
          </a:prstGeom>
          <a:noFill/>
        </p:spPr>
        <p:txBody>
          <a:bodyPr wrap="none" rtlCol="0">
            <a:spAutoFit/>
          </a:bodyPr>
          <a:lstStyle/>
          <a:p>
            <a:endParaRPr lang="el-GR" dirty="0"/>
          </a:p>
        </p:txBody>
      </p:sp>
      <p:sp>
        <p:nvSpPr>
          <p:cNvPr id="6" name="TextBox 5"/>
          <p:cNvSpPr txBox="1"/>
          <p:nvPr/>
        </p:nvSpPr>
        <p:spPr>
          <a:xfrm>
            <a:off x="586563" y="980728"/>
            <a:ext cx="8064896" cy="3785652"/>
          </a:xfrm>
          <a:prstGeom prst="rect">
            <a:avLst/>
          </a:prstGeom>
          <a:solidFill>
            <a:schemeClr val="bg1"/>
          </a:solidFill>
        </p:spPr>
        <p:txBody>
          <a:bodyPr wrap="square" rtlCol="0">
            <a:spAutoFit/>
          </a:bodyPr>
          <a:lstStyle/>
          <a:p>
            <a:pPr algn="just"/>
            <a:r>
              <a:rPr lang="el-GR" sz="2000" b="1" dirty="0" smtClean="0">
                <a:solidFill>
                  <a:srgbClr val="002060"/>
                </a:solidFill>
              </a:rPr>
              <a:t>Artificial recharge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implemented</a:t>
            </a:r>
            <a:r>
              <a:rPr lang="el-GR" sz="2000" b="1" dirty="0" smtClean="0">
                <a:solidFill>
                  <a:srgbClr val="002060"/>
                </a:solidFill>
              </a:rPr>
              <a:t> in </a:t>
            </a:r>
            <a:r>
              <a:rPr lang="el-GR" sz="2000" b="1" dirty="0" err="1" smtClean="0">
                <a:solidFill>
                  <a:srgbClr val="002060"/>
                </a:solidFill>
              </a:rPr>
              <a:t>areas</a:t>
            </a:r>
            <a:r>
              <a:rPr lang="el-GR" sz="2000" b="1" dirty="0" smtClean="0">
                <a:solidFill>
                  <a:srgbClr val="002060"/>
                </a:solidFill>
              </a:rPr>
              <a:t> </a:t>
            </a:r>
            <a:r>
              <a:rPr lang="el-GR" sz="2000" b="1" dirty="0" err="1" smtClean="0">
                <a:solidFill>
                  <a:srgbClr val="002060"/>
                </a:solidFill>
              </a:rPr>
              <a:t>where</a:t>
            </a:r>
            <a:r>
              <a:rPr lang="el-GR" sz="2000" b="1" dirty="0" smtClean="0">
                <a:solidFill>
                  <a:srgbClr val="002060"/>
                </a:solidFill>
              </a:rPr>
              <a:t>:</a:t>
            </a:r>
          </a:p>
          <a:p>
            <a:pPr marL="285750" indent="-285750" algn="just">
              <a:buFont typeface="Arial" panose="020B0604020202020204" pitchFamily="34" charset="0"/>
              <a:buChar char="•"/>
            </a:pPr>
            <a:r>
              <a:rPr lang="el-GR" sz="2000" b="1" dirty="0" smtClean="0">
                <a:solidFill>
                  <a:srgbClr val="002060"/>
                </a:solidFill>
              </a:rPr>
              <a:t> a </a:t>
            </a:r>
            <a:r>
              <a:rPr lang="el-GR" sz="2000" b="1" dirty="0" err="1" smtClean="0">
                <a:solidFill>
                  <a:srgbClr val="002060"/>
                </a:solidFill>
              </a:rPr>
              <a:t>continuous</a:t>
            </a:r>
            <a:r>
              <a:rPr lang="el-GR" sz="2000" b="1" dirty="0" smtClean="0">
                <a:solidFill>
                  <a:srgbClr val="002060"/>
                </a:solidFill>
              </a:rPr>
              <a:t> water level drawdown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recorded</a:t>
            </a:r>
            <a:endParaRPr lang="el-GR" sz="2000" b="1" dirty="0">
              <a:solidFill>
                <a:srgbClr val="002060"/>
              </a:solidFill>
            </a:endParaRPr>
          </a:p>
          <a:p>
            <a:pPr marL="285750" indent="-285750" algn="just">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discharge</a:t>
            </a:r>
            <a:r>
              <a:rPr lang="el-GR" sz="2000" b="1" dirty="0" smtClean="0">
                <a:solidFill>
                  <a:srgbClr val="002060"/>
                </a:solidFill>
              </a:rPr>
              <a:t> in </a:t>
            </a:r>
            <a:r>
              <a:rPr lang="el-GR" sz="2000" b="1" dirty="0" err="1" smtClean="0">
                <a:solidFill>
                  <a:srgbClr val="002060"/>
                </a:solidFill>
              </a:rPr>
              <a:t>wells</a:t>
            </a:r>
            <a:r>
              <a:rPr lang="el-GR" sz="2000" b="1" dirty="0" smtClean="0">
                <a:solidFill>
                  <a:srgbClr val="002060"/>
                </a:solidFill>
              </a:rPr>
              <a:t> </a:t>
            </a:r>
            <a:r>
              <a:rPr lang="el-GR" sz="2000" b="1" dirty="0" err="1" smtClean="0">
                <a:solidFill>
                  <a:srgbClr val="002060"/>
                </a:solidFill>
              </a:rPr>
              <a:t>or</a:t>
            </a:r>
            <a:r>
              <a:rPr lang="el-GR" sz="2000" b="1" dirty="0" smtClean="0">
                <a:solidFill>
                  <a:srgbClr val="002060"/>
                </a:solidFill>
              </a:rPr>
              <a:t> </a:t>
            </a:r>
            <a:r>
              <a:rPr lang="el-GR" sz="2000" b="1" dirty="0" err="1" smtClean="0">
                <a:solidFill>
                  <a:srgbClr val="002060"/>
                </a:solidFill>
              </a:rPr>
              <a:t>springs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inadequate</a:t>
            </a:r>
            <a:r>
              <a:rPr lang="el-GR" sz="2000" b="1" dirty="0">
                <a:solidFill>
                  <a:srgbClr val="002060"/>
                </a:solidFill>
              </a:rPr>
              <a:t> </a:t>
            </a:r>
            <a:r>
              <a:rPr lang="el-GR" sz="2000" b="1" dirty="0" err="1" smtClean="0">
                <a:solidFill>
                  <a:srgbClr val="002060"/>
                </a:solidFill>
              </a:rPr>
              <a:t>especially</a:t>
            </a:r>
            <a:r>
              <a:rPr lang="el-GR" sz="2000" b="1" dirty="0" smtClean="0">
                <a:solidFill>
                  <a:srgbClr val="002060"/>
                </a:solidFill>
              </a:rPr>
              <a:t> </a:t>
            </a:r>
            <a:r>
              <a:rPr lang="el-GR" sz="2000" b="1" dirty="0" err="1" smtClean="0">
                <a:solidFill>
                  <a:srgbClr val="002060"/>
                </a:solidFill>
              </a:rPr>
              <a:t>during</a:t>
            </a:r>
            <a:r>
              <a:rPr lang="el-GR" sz="2000" b="1" dirty="0" smtClean="0">
                <a:solidFill>
                  <a:srgbClr val="002060"/>
                </a:solidFill>
              </a:rPr>
              <a:t> the </a:t>
            </a:r>
            <a:r>
              <a:rPr lang="el-GR" sz="2000" b="1" dirty="0" err="1" smtClean="0">
                <a:solidFill>
                  <a:srgbClr val="002060"/>
                </a:solidFill>
              </a:rPr>
              <a:t>dry</a:t>
            </a:r>
            <a:r>
              <a:rPr lang="el-GR" sz="2000" b="1" dirty="0" smtClean="0">
                <a:solidFill>
                  <a:srgbClr val="002060"/>
                </a:solidFill>
              </a:rPr>
              <a:t> </a:t>
            </a:r>
            <a:r>
              <a:rPr lang="el-GR" sz="2000" b="1" dirty="0" err="1" smtClean="0">
                <a:solidFill>
                  <a:srgbClr val="002060"/>
                </a:solidFill>
              </a:rPr>
              <a:t>months</a:t>
            </a:r>
            <a:endParaRPr lang="el-GR" sz="2000" b="1" dirty="0" smtClean="0">
              <a:solidFill>
                <a:srgbClr val="002060"/>
              </a:solidFill>
            </a:endParaRPr>
          </a:p>
          <a:p>
            <a:pPr marL="285750" indent="-285750" algn="just">
              <a:buFont typeface="Arial" panose="020B0604020202020204" pitchFamily="34" charset="0"/>
              <a:buChar char="•"/>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a:t>
            </a:r>
            <a:r>
              <a:rPr lang="el-GR" sz="2000" b="1" dirty="0" err="1" smtClean="0">
                <a:solidFill>
                  <a:srgbClr val="002060"/>
                </a:solidFill>
              </a:rPr>
              <a:t>quality</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poor</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groundwater</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the </a:t>
            </a:r>
            <a:r>
              <a:rPr lang="el-GR" sz="2000" b="1" dirty="0" err="1" smtClean="0">
                <a:solidFill>
                  <a:srgbClr val="002060"/>
                </a:solidFill>
              </a:rPr>
              <a:t>only</a:t>
            </a:r>
            <a:r>
              <a:rPr lang="el-GR" sz="2000" b="1" dirty="0" smtClean="0">
                <a:solidFill>
                  <a:srgbClr val="002060"/>
                </a:solidFill>
              </a:rPr>
              <a:t> </a:t>
            </a:r>
            <a:r>
              <a:rPr lang="el-GR" sz="2000" b="1" dirty="0" err="1" smtClean="0">
                <a:solidFill>
                  <a:srgbClr val="002060"/>
                </a:solidFill>
              </a:rPr>
              <a:t>available</a:t>
            </a:r>
            <a:r>
              <a:rPr lang="el-GR" sz="2000" b="1" dirty="0" smtClean="0">
                <a:solidFill>
                  <a:srgbClr val="002060"/>
                </a:solidFill>
              </a:rPr>
              <a:t> </a:t>
            </a:r>
            <a:r>
              <a:rPr lang="el-GR" sz="2000" b="1" dirty="0" err="1" smtClean="0">
                <a:solidFill>
                  <a:srgbClr val="002060"/>
                </a:solidFill>
              </a:rPr>
              <a:t>resource</a:t>
            </a:r>
            <a:r>
              <a:rPr lang="el-GR" sz="2000" b="1" dirty="0" smtClean="0">
                <a:solidFill>
                  <a:srgbClr val="002060"/>
                </a:solidFill>
              </a:rPr>
              <a:t> </a:t>
            </a:r>
          </a:p>
          <a:p>
            <a:pPr marL="285750" indent="-285750" algn="just">
              <a:buFont typeface="Arial" panose="020B0604020202020204" pitchFamily="34" charset="0"/>
              <a:buChar char="•"/>
            </a:pPr>
            <a:endParaRPr lang="el-GR" sz="2000" b="1" dirty="0">
              <a:solidFill>
                <a:srgbClr val="002060"/>
              </a:solidFill>
            </a:endParaRPr>
          </a:p>
          <a:p>
            <a:pPr marL="285750" indent="-285750" algn="just">
              <a:buFont typeface="Arial" panose="020B0604020202020204" pitchFamily="34" charset="0"/>
              <a:buChar char="•"/>
            </a:pPr>
            <a:endParaRPr lang="el-GR" sz="2000" b="1" dirty="0" smtClean="0">
              <a:solidFill>
                <a:srgbClr val="002060"/>
              </a:solidFill>
            </a:endParaRPr>
          </a:p>
          <a:p>
            <a:pPr algn="just"/>
            <a:r>
              <a:rPr lang="el-GR" sz="2000" b="1" dirty="0" err="1" smtClean="0">
                <a:solidFill>
                  <a:srgbClr val="002060"/>
                </a:solidFill>
              </a:rPr>
              <a:t>It</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very</a:t>
            </a:r>
            <a:r>
              <a:rPr lang="el-GR" sz="2000" b="1" dirty="0" smtClean="0">
                <a:solidFill>
                  <a:srgbClr val="002060"/>
                </a:solidFill>
              </a:rPr>
              <a:t> </a:t>
            </a:r>
            <a:r>
              <a:rPr lang="el-GR" sz="2000" b="1" dirty="0" err="1" smtClean="0">
                <a:solidFill>
                  <a:srgbClr val="002060"/>
                </a:solidFill>
              </a:rPr>
              <a:t>important</a:t>
            </a:r>
            <a:r>
              <a:rPr lang="el-GR" sz="2000" b="1" dirty="0" smtClean="0">
                <a:solidFill>
                  <a:srgbClr val="002060"/>
                </a:solidFill>
              </a:rPr>
              <a:t> </a:t>
            </a:r>
            <a:r>
              <a:rPr lang="el-GR" sz="2000" b="1" dirty="0" err="1" smtClean="0">
                <a:solidFill>
                  <a:srgbClr val="002060"/>
                </a:solidFill>
              </a:rPr>
              <a:t>to</a:t>
            </a:r>
            <a:r>
              <a:rPr lang="el-GR" sz="2000" b="1" dirty="0">
                <a:solidFill>
                  <a:srgbClr val="002060"/>
                </a:solidFill>
              </a:rPr>
              <a:t> </a:t>
            </a:r>
            <a:r>
              <a:rPr lang="el-GR" sz="2000" b="1" dirty="0" err="1" smtClean="0">
                <a:solidFill>
                  <a:srgbClr val="002060"/>
                </a:solidFill>
              </a:rPr>
              <a:t>ensure</a:t>
            </a:r>
            <a:r>
              <a:rPr lang="el-GR" sz="2000" b="1" dirty="0" smtClean="0">
                <a:solidFill>
                  <a:srgbClr val="002060"/>
                </a:solidFill>
              </a:rPr>
              <a:t> </a:t>
            </a:r>
            <a:r>
              <a:rPr lang="el-GR" sz="2000" b="1" dirty="0" err="1" smtClean="0">
                <a:solidFill>
                  <a:srgbClr val="002060"/>
                </a:solidFill>
              </a:rPr>
              <a:t>that</a:t>
            </a:r>
            <a:r>
              <a:rPr lang="el-GR" sz="2000" b="1" dirty="0" smtClean="0">
                <a:solidFill>
                  <a:srgbClr val="002060"/>
                </a:solidFill>
              </a:rPr>
              <a:t> the water </a:t>
            </a:r>
            <a:r>
              <a:rPr lang="el-GR" sz="2000" b="1" dirty="0" err="1" smtClean="0">
                <a:solidFill>
                  <a:srgbClr val="002060"/>
                </a:solidFill>
              </a:rPr>
              <a:t>that</a:t>
            </a:r>
            <a:r>
              <a:rPr lang="el-GR" sz="2000" b="1" dirty="0" smtClean="0">
                <a:solidFill>
                  <a:srgbClr val="002060"/>
                </a:solidFill>
              </a:rPr>
              <a:t> </a:t>
            </a:r>
            <a:r>
              <a:rPr lang="el-GR" sz="2000" b="1" dirty="0" err="1" smtClean="0">
                <a:solidFill>
                  <a:srgbClr val="002060"/>
                </a:solidFill>
              </a:rPr>
              <a:t>will</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used</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a:t>
            </a:r>
            <a:r>
              <a:rPr lang="el-GR" sz="2000" b="1" dirty="0" err="1" smtClean="0">
                <a:solidFill>
                  <a:srgbClr val="002060"/>
                </a:solidFill>
              </a:rPr>
              <a:t>artificial</a:t>
            </a:r>
            <a:r>
              <a:rPr lang="el-GR" sz="2000" b="1" dirty="0" smtClean="0">
                <a:solidFill>
                  <a:srgbClr val="002060"/>
                </a:solidFill>
              </a:rPr>
              <a:t> recharge </a:t>
            </a:r>
            <a:r>
              <a:rPr lang="el-GR" sz="2000" b="1" dirty="0" err="1" smtClean="0">
                <a:solidFill>
                  <a:srgbClr val="002060"/>
                </a:solidFill>
              </a:rPr>
              <a:t>is</a:t>
            </a:r>
            <a:r>
              <a:rPr lang="el-GR" sz="2000" b="1" dirty="0" smtClean="0">
                <a:solidFill>
                  <a:srgbClr val="002060"/>
                </a:solidFill>
              </a:rPr>
              <a:t> of </a:t>
            </a:r>
            <a:r>
              <a:rPr lang="el-GR" sz="2000" b="1" dirty="0" err="1" smtClean="0">
                <a:solidFill>
                  <a:srgbClr val="002060"/>
                </a:solidFill>
              </a:rPr>
              <a:t>good</a:t>
            </a:r>
            <a:r>
              <a:rPr lang="el-GR" sz="2000" b="1" dirty="0" smtClean="0">
                <a:solidFill>
                  <a:srgbClr val="002060"/>
                </a:solidFill>
              </a:rPr>
              <a:t> </a:t>
            </a:r>
            <a:r>
              <a:rPr lang="el-GR" sz="2000" b="1" dirty="0" err="1" smtClean="0">
                <a:solidFill>
                  <a:srgbClr val="002060"/>
                </a:solidFill>
              </a:rPr>
              <a:t>quality</a:t>
            </a:r>
            <a:r>
              <a:rPr lang="el-GR" sz="2000" b="1" dirty="0" smtClean="0">
                <a:solidFill>
                  <a:srgbClr val="002060"/>
                </a:solidFill>
              </a:rPr>
              <a:t>. </a:t>
            </a:r>
            <a:r>
              <a:rPr lang="el-GR" sz="2000" b="1" dirty="0">
                <a:solidFill>
                  <a:srgbClr val="002060"/>
                </a:solidFill>
              </a:rPr>
              <a:t> </a:t>
            </a:r>
            <a:r>
              <a:rPr lang="el-GR" sz="2000" b="1" dirty="0" smtClean="0">
                <a:solidFill>
                  <a:srgbClr val="002060"/>
                </a:solidFill>
              </a:rPr>
              <a:t>In </a:t>
            </a:r>
            <a:r>
              <a:rPr lang="el-GR" sz="2000" b="1" dirty="0" err="1" smtClean="0">
                <a:solidFill>
                  <a:srgbClr val="002060"/>
                </a:solidFill>
              </a:rPr>
              <a:t>any</a:t>
            </a:r>
            <a:r>
              <a:rPr lang="el-GR" sz="2000" b="1" dirty="0" smtClean="0">
                <a:solidFill>
                  <a:srgbClr val="002060"/>
                </a:solidFill>
              </a:rPr>
              <a:t> </a:t>
            </a:r>
            <a:r>
              <a:rPr lang="el-GR" sz="2000" b="1" dirty="0" err="1" smtClean="0">
                <a:solidFill>
                  <a:srgbClr val="002060"/>
                </a:solidFill>
              </a:rPr>
              <a:t>other</a:t>
            </a:r>
            <a:r>
              <a:rPr lang="el-GR" sz="2000" b="1" dirty="0" smtClean="0">
                <a:solidFill>
                  <a:srgbClr val="002060"/>
                </a:solidFill>
              </a:rPr>
              <a:t> </a:t>
            </a:r>
            <a:r>
              <a:rPr lang="el-GR" sz="2000" b="1" dirty="0" err="1" smtClean="0">
                <a:solidFill>
                  <a:srgbClr val="002060"/>
                </a:solidFill>
              </a:rPr>
              <a:t>case</a:t>
            </a:r>
            <a:r>
              <a:rPr lang="el-GR" sz="2000" b="1" dirty="0" smtClean="0">
                <a:solidFill>
                  <a:srgbClr val="002060"/>
                </a:solidFill>
              </a:rPr>
              <a:t> </a:t>
            </a:r>
            <a:r>
              <a:rPr lang="el-GR" sz="2000" b="1" dirty="0" err="1" smtClean="0">
                <a:solidFill>
                  <a:srgbClr val="002060"/>
                </a:solidFill>
              </a:rPr>
              <a:t>it</a:t>
            </a:r>
            <a:r>
              <a:rPr lang="el-GR" sz="2000" b="1" dirty="0" smtClean="0">
                <a:solidFill>
                  <a:srgbClr val="002060"/>
                </a:solidFill>
              </a:rPr>
              <a:t> </a:t>
            </a:r>
            <a:r>
              <a:rPr lang="el-GR" sz="2000" b="1" dirty="0" err="1" smtClean="0">
                <a:solidFill>
                  <a:srgbClr val="002060"/>
                </a:solidFill>
              </a:rPr>
              <a:t>should</a:t>
            </a:r>
            <a:r>
              <a:rPr lang="el-GR" sz="2000" b="1" dirty="0" smtClean="0">
                <a:solidFill>
                  <a:srgbClr val="002060"/>
                </a:solidFill>
              </a:rPr>
              <a:t> </a:t>
            </a:r>
            <a:r>
              <a:rPr lang="el-GR" sz="2000" b="1" dirty="0" err="1" smtClean="0">
                <a:solidFill>
                  <a:srgbClr val="002060"/>
                </a:solidFill>
              </a:rPr>
              <a:t>not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used</a:t>
            </a:r>
            <a:r>
              <a:rPr lang="el-GR" sz="2000" b="1" dirty="0" smtClean="0">
                <a:solidFill>
                  <a:srgbClr val="002060"/>
                </a:solidFill>
              </a:rPr>
              <a:t> </a:t>
            </a:r>
            <a:r>
              <a:rPr lang="el-GR" sz="2000" b="1" dirty="0" err="1" smtClean="0">
                <a:solidFill>
                  <a:srgbClr val="002060"/>
                </a:solidFill>
              </a:rPr>
              <a:t>because</a:t>
            </a:r>
            <a:r>
              <a:rPr lang="el-GR" sz="2000" b="1" dirty="0" smtClean="0">
                <a:solidFill>
                  <a:srgbClr val="002060"/>
                </a:solidFill>
              </a:rPr>
              <a:t> the risk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pollute</a:t>
            </a:r>
            <a:r>
              <a:rPr lang="el-GR" sz="2000" b="1" dirty="0" smtClean="0">
                <a:solidFill>
                  <a:srgbClr val="002060"/>
                </a:solidFill>
              </a:rPr>
              <a:t> the </a:t>
            </a: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extremely</a:t>
            </a:r>
            <a:r>
              <a:rPr lang="el-GR" sz="2000" b="1" dirty="0" smtClean="0">
                <a:solidFill>
                  <a:srgbClr val="002060"/>
                </a:solidFill>
              </a:rPr>
              <a:t> </a:t>
            </a:r>
            <a:r>
              <a:rPr lang="el-GR" sz="2000" b="1" dirty="0" err="1" smtClean="0">
                <a:solidFill>
                  <a:srgbClr val="002060"/>
                </a:solidFill>
              </a:rPr>
              <a:t>high</a:t>
            </a:r>
            <a:r>
              <a:rPr lang="el-GR" sz="2000" b="1" dirty="0" smtClean="0">
                <a:solidFill>
                  <a:srgbClr val="002060"/>
                </a:solidFill>
              </a:rPr>
              <a:t>. </a:t>
            </a:r>
            <a:r>
              <a:rPr lang="el-GR" sz="2000" b="1" dirty="0" err="1" smtClean="0">
                <a:solidFill>
                  <a:srgbClr val="002060"/>
                </a:solidFill>
              </a:rPr>
              <a:t>Otherwise</a:t>
            </a:r>
            <a:r>
              <a:rPr lang="el-GR" sz="2000" b="1" dirty="0" smtClean="0">
                <a:solidFill>
                  <a:srgbClr val="002060"/>
                </a:solidFill>
              </a:rPr>
              <a:t> the water </a:t>
            </a:r>
            <a:r>
              <a:rPr lang="el-GR" sz="2000" b="1" dirty="0" err="1" smtClean="0">
                <a:solidFill>
                  <a:srgbClr val="002060"/>
                </a:solidFill>
              </a:rPr>
              <a:t>should</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appropriate</a:t>
            </a:r>
            <a:r>
              <a:rPr lang="el-GR" sz="2000" b="1" dirty="0" smtClean="0">
                <a:solidFill>
                  <a:srgbClr val="002060"/>
                </a:solidFill>
              </a:rPr>
              <a:t> </a:t>
            </a:r>
            <a:r>
              <a:rPr lang="el-GR" sz="2000" b="1" dirty="0" err="1" smtClean="0">
                <a:solidFill>
                  <a:srgbClr val="002060"/>
                </a:solidFill>
              </a:rPr>
              <a:t>treated</a:t>
            </a:r>
            <a:r>
              <a:rPr lang="el-GR" sz="2000" b="1" dirty="0" smtClean="0">
                <a:solidFill>
                  <a:srgbClr val="002060"/>
                </a:solidFill>
              </a:rPr>
              <a:t>. In </a:t>
            </a:r>
            <a:r>
              <a:rPr lang="el-GR" sz="2000" b="1" dirty="0" err="1" smtClean="0">
                <a:solidFill>
                  <a:srgbClr val="002060"/>
                </a:solidFill>
              </a:rPr>
              <a:t>some</a:t>
            </a:r>
            <a:r>
              <a:rPr lang="el-GR" sz="2000" b="1" dirty="0" smtClean="0">
                <a:solidFill>
                  <a:srgbClr val="002060"/>
                </a:solidFill>
              </a:rPr>
              <a:t> </a:t>
            </a:r>
            <a:r>
              <a:rPr lang="el-GR" sz="2000" b="1" dirty="0" err="1" smtClean="0">
                <a:solidFill>
                  <a:srgbClr val="002060"/>
                </a:solidFill>
              </a:rPr>
              <a:t>cases</a:t>
            </a:r>
            <a:r>
              <a:rPr lang="el-GR" sz="2000" b="1" dirty="0" smtClean="0">
                <a:solidFill>
                  <a:srgbClr val="002060"/>
                </a:solidFill>
              </a:rPr>
              <a:t> </a:t>
            </a:r>
            <a:r>
              <a:rPr lang="el-GR" sz="2000" b="1" dirty="0" err="1" smtClean="0">
                <a:solidFill>
                  <a:srgbClr val="002060"/>
                </a:solidFill>
              </a:rPr>
              <a:t>waste</a:t>
            </a:r>
            <a:r>
              <a:rPr lang="el-GR" sz="2000" b="1" dirty="0" smtClean="0">
                <a:solidFill>
                  <a:srgbClr val="002060"/>
                </a:solidFill>
              </a:rPr>
              <a:t> water </a:t>
            </a:r>
            <a:r>
              <a:rPr lang="el-GR" sz="2000" b="1" dirty="0" err="1" smtClean="0">
                <a:solidFill>
                  <a:srgbClr val="002060"/>
                </a:solidFill>
              </a:rPr>
              <a:t>is</a:t>
            </a:r>
            <a:r>
              <a:rPr lang="el-GR" sz="2000" b="1" dirty="0" smtClean="0">
                <a:solidFill>
                  <a:srgbClr val="002060"/>
                </a:solidFill>
              </a:rPr>
              <a:t> </a:t>
            </a:r>
            <a:r>
              <a:rPr lang="el-GR" sz="2000" b="1" dirty="0" err="1" smtClean="0">
                <a:solidFill>
                  <a:srgbClr val="002060"/>
                </a:solidFill>
              </a:rPr>
              <a:t>used</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recharge </a:t>
            </a:r>
            <a:r>
              <a:rPr lang="el-GR" sz="2000" b="1" dirty="0" err="1" smtClean="0">
                <a:solidFill>
                  <a:srgbClr val="002060"/>
                </a:solidFill>
              </a:rPr>
              <a:t>after</a:t>
            </a:r>
            <a:r>
              <a:rPr lang="el-GR" sz="2000" b="1" dirty="0" smtClean="0">
                <a:solidFill>
                  <a:srgbClr val="002060"/>
                </a:solidFill>
              </a:rPr>
              <a:t> treatment.</a:t>
            </a:r>
            <a:endParaRPr lang="el-GR" sz="2000" b="1" dirty="0">
              <a:solidFill>
                <a:srgbClr val="002060"/>
              </a:solidFill>
            </a:endParaRPr>
          </a:p>
        </p:txBody>
      </p:sp>
      <p:sp>
        <p:nvSpPr>
          <p:cNvPr id="7" name="TextBox 6"/>
          <p:cNvSpPr txBox="1"/>
          <p:nvPr/>
        </p:nvSpPr>
        <p:spPr>
          <a:xfrm>
            <a:off x="3203848" y="34214"/>
            <a:ext cx="2830327" cy="523220"/>
          </a:xfrm>
          <a:prstGeom prst="rect">
            <a:avLst/>
          </a:prstGeom>
          <a:noFill/>
        </p:spPr>
        <p:txBody>
          <a:bodyPr wrap="none" rtlCol="0">
            <a:spAutoFit/>
          </a:bodyPr>
          <a:lstStyle/>
          <a:p>
            <a:r>
              <a:rPr lang="el-GR" sz="2800" b="1" u="sng" dirty="0" smtClean="0">
                <a:solidFill>
                  <a:srgbClr val="002060"/>
                </a:solidFill>
              </a:rPr>
              <a:t>Artificial recharge</a:t>
            </a:r>
            <a:endParaRPr lang="el-GR" sz="2800" b="1" u="sng" dirty="0">
              <a:solidFill>
                <a:srgbClr val="002060"/>
              </a:solidFill>
            </a:endParaRPr>
          </a:p>
        </p:txBody>
      </p:sp>
    </p:spTree>
    <p:extLst>
      <p:ext uri="{BB962C8B-B14F-4D97-AF65-F5344CB8AC3E}">
        <p14:creationId xmlns:p14="http://schemas.microsoft.com/office/powerpoint/2010/main" val="9861333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9872" y="282714"/>
            <a:ext cx="2830327" cy="523220"/>
          </a:xfrm>
          <a:prstGeom prst="rect">
            <a:avLst/>
          </a:prstGeom>
          <a:noFill/>
        </p:spPr>
        <p:txBody>
          <a:bodyPr wrap="none" rtlCol="0">
            <a:spAutoFit/>
          </a:bodyPr>
          <a:lstStyle/>
          <a:p>
            <a:r>
              <a:rPr lang="el-GR" sz="2800" b="1" u="sng" dirty="0" smtClean="0">
                <a:solidFill>
                  <a:srgbClr val="002060"/>
                </a:solidFill>
              </a:rPr>
              <a:t>Artificial recharge</a:t>
            </a:r>
            <a:endParaRPr lang="el-GR" sz="2800" b="1" u="sng" dirty="0">
              <a:solidFill>
                <a:srgbClr val="002060"/>
              </a:solidFill>
            </a:endParaRPr>
          </a:p>
        </p:txBody>
      </p:sp>
      <p:sp>
        <p:nvSpPr>
          <p:cNvPr id="5" name="TextBox 4"/>
          <p:cNvSpPr txBox="1"/>
          <p:nvPr/>
        </p:nvSpPr>
        <p:spPr>
          <a:xfrm>
            <a:off x="323528" y="1196752"/>
            <a:ext cx="8208912" cy="2862322"/>
          </a:xfrm>
          <a:prstGeom prst="rect">
            <a:avLst/>
          </a:prstGeom>
          <a:solidFill>
            <a:schemeClr val="bg1"/>
          </a:solidFill>
        </p:spPr>
        <p:txBody>
          <a:bodyPr wrap="square" rtlCol="0">
            <a:spAutoFit/>
          </a:bodyPr>
          <a:lstStyle/>
          <a:p>
            <a:pPr algn="just"/>
            <a:r>
              <a:rPr lang="el-GR" sz="2000" b="1" dirty="0" err="1" smtClean="0">
                <a:solidFill>
                  <a:srgbClr val="002060"/>
                </a:solidFill>
              </a:rPr>
              <a:t>Prerequisites</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a:t>
            </a:r>
            <a:r>
              <a:rPr lang="el-GR" sz="2000" b="1" dirty="0" err="1" smtClean="0">
                <a:solidFill>
                  <a:srgbClr val="002060"/>
                </a:solidFill>
              </a:rPr>
              <a:t>artificial</a:t>
            </a:r>
            <a:r>
              <a:rPr lang="el-GR" sz="2000" b="1" dirty="0" smtClean="0">
                <a:solidFill>
                  <a:srgbClr val="002060"/>
                </a:solidFill>
              </a:rPr>
              <a:t> recharge:</a:t>
            </a:r>
          </a:p>
          <a:p>
            <a:pPr marL="285750" indent="-285750" algn="just">
              <a:buFont typeface="Wingdings" panose="05000000000000000000" pitchFamily="2" charset="2"/>
              <a:buChar char="ü"/>
            </a:pPr>
            <a:r>
              <a:rPr lang="en-US" sz="2000" b="1" dirty="0" smtClean="0">
                <a:solidFill>
                  <a:srgbClr val="002060"/>
                </a:solidFill>
              </a:rPr>
              <a:t>T</a:t>
            </a:r>
            <a:r>
              <a:rPr lang="el-GR" sz="2000" b="1" dirty="0" err="1" smtClean="0">
                <a:solidFill>
                  <a:srgbClr val="002060"/>
                </a:solidFill>
              </a:rPr>
              <a:t>he</a:t>
            </a:r>
            <a:r>
              <a:rPr lang="el-GR" sz="2000" b="1" dirty="0" smtClean="0">
                <a:solidFill>
                  <a:srgbClr val="002060"/>
                </a:solidFill>
              </a:rPr>
              <a:t> existence of </a:t>
            </a:r>
            <a:r>
              <a:rPr lang="el-GR" sz="2000" b="1" dirty="0" err="1" smtClean="0">
                <a:solidFill>
                  <a:srgbClr val="002060"/>
                </a:solidFill>
              </a:rPr>
              <a:t>surface</a:t>
            </a:r>
            <a:r>
              <a:rPr lang="el-GR" sz="2000" b="1" dirty="0" smtClean="0">
                <a:solidFill>
                  <a:srgbClr val="002060"/>
                </a:solidFill>
              </a:rPr>
              <a:t> water </a:t>
            </a:r>
            <a:r>
              <a:rPr lang="el-GR" sz="2000" b="1" dirty="0" err="1" smtClean="0">
                <a:solidFill>
                  <a:srgbClr val="002060"/>
                </a:solidFill>
              </a:rPr>
              <a:t>surplus</a:t>
            </a:r>
            <a:endParaRPr lang="el-GR" sz="2000" b="1" dirty="0" smtClean="0">
              <a:solidFill>
                <a:srgbClr val="002060"/>
              </a:solidFill>
            </a:endParaRPr>
          </a:p>
          <a:p>
            <a:pPr marL="285750" indent="-285750" algn="just">
              <a:buFont typeface="Wingdings" panose="05000000000000000000" pitchFamily="2" charset="2"/>
              <a:buChar char="ü"/>
            </a:pPr>
            <a:r>
              <a:rPr lang="el-GR" sz="2000" b="1" dirty="0" smtClean="0">
                <a:solidFill>
                  <a:srgbClr val="002060"/>
                </a:solidFill>
              </a:rPr>
              <a:t>The </a:t>
            </a:r>
            <a:r>
              <a:rPr lang="el-GR" sz="2000" b="1" dirty="0" err="1" smtClean="0">
                <a:solidFill>
                  <a:srgbClr val="002060"/>
                </a:solidFill>
              </a:rPr>
              <a:t>quality</a:t>
            </a:r>
            <a:r>
              <a:rPr lang="el-GR" sz="2000" b="1" dirty="0" smtClean="0">
                <a:solidFill>
                  <a:srgbClr val="002060"/>
                </a:solidFill>
              </a:rPr>
              <a:t> of the water </a:t>
            </a:r>
            <a:r>
              <a:rPr lang="el-GR" sz="2000" b="1" dirty="0" err="1" smtClean="0">
                <a:solidFill>
                  <a:srgbClr val="002060"/>
                </a:solidFill>
              </a:rPr>
              <a:t>to</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good</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chemical</a:t>
            </a:r>
            <a:r>
              <a:rPr lang="el-GR" sz="2000" b="1" dirty="0" smtClean="0">
                <a:solidFill>
                  <a:srgbClr val="002060"/>
                </a:solidFill>
              </a:rPr>
              <a:t> </a:t>
            </a:r>
            <a:r>
              <a:rPr lang="el-GR" sz="2000" b="1" dirty="0" err="1" smtClean="0">
                <a:solidFill>
                  <a:srgbClr val="002060"/>
                </a:solidFill>
              </a:rPr>
              <a:t>compatible</a:t>
            </a:r>
            <a:r>
              <a:rPr lang="el-GR" sz="2000" b="1" dirty="0" smtClean="0">
                <a:solidFill>
                  <a:srgbClr val="002060"/>
                </a:solidFill>
              </a:rPr>
              <a:t> </a:t>
            </a:r>
            <a:r>
              <a:rPr lang="el-GR" sz="2000" b="1" dirty="0" err="1" smtClean="0">
                <a:solidFill>
                  <a:srgbClr val="002060"/>
                </a:solidFill>
              </a:rPr>
              <a:t>with</a:t>
            </a:r>
            <a:r>
              <a:rPr lang="el-GR" sz="2000" b="1" dirty="0" smtClean="0">
                <a:solidFill>
                  <a:srgbClr val="002060"/>
                </a:solidFill>
              </a:rPr>
              <a:t> the </a:t>
            </a:r>
            <a:r>
              <a:rPr lang="el-GR" sz="2000" b="1" dirty="0" err="1" smtClean="0">
                <a:solidFill>
                  <a:srgbClr val="002060"/>
                </a:solidFill>
              </a:rPr>
              <a:t>existing</a:t>
            </a:r>
            <a:r>
              <a:rPr lang="el-GR" sz="2000" b="1" dirty="0" smtClean="0">
                <a:solidFill>
                  <a:srgbClr val="002060"/>
                </a:solidFill>
              </a:rPr>
              <a:t> water in the </a:t>
            </a:r>
            <a:r>
              <a:rPr lang="el-GR" sz="2000" b="1" dirty="0" err="1" smtClean="0">
                <a:solidFill>
                  <a:srgbClr val="002060"/>
                </a:solidFill>
              </a:rPr>
              <a:t>aquifers</a:t>
            </a:r>
            <a:endParaRPr lang="el-GR" sz="2000" b="1" dirty="0" smtClean="0">
              <a:solidFill>
                <a:srgbClr val="002060"/>
              </a:solidFill>
            </a:endParaRPr>
          </a:p>
          <a:p>
            <a:pPr marL="285750" indent="-285750" algn="just">
              <a:buFont typeface="Wingdings" panose="05000000000000000000" pitchFamily="2" charset="2"/>
              <a:buChar char="ü"/>
            </a:pPr>
            <a:r>
              <a:rPr lang="el-GR" sz="2000" b="1" dirty="0" smtClean="0">
                <a:solidFill>
                  <a:srgbClr val="002060"/>
                </a:solidFill>
              </a:rPr>
              <a:t>The </a:t>
            </a:r>
            <a:r>
              <a:rPr lang="el-GR" sz="2000" b="1" dirty="0" err="1" smtClean="0">
                <a:solidFill>
                  <a:srgbClr val="002060"/>
                </a:solidFill>
              </a:rPr>
              <a:t>geological</a:t>
            </a:r>
            <a:r>
              <a:rPr lang="el-GR" sz="2000" b="1" dirty="0" smtClean="0">
                <a:solidFill>
                  <a:srgbClr val="002060"/>
                </a:solidFill>
              </a:rPr>
              <a:t>-</a:t>
            </a:r>
            <a:r>
              <a:rPr lang="el-GR" sz="2000" b="1" dirty="0" err="1" smtClean="0">
                <a:solidFill>
                  <a:srgbClr val="002060"/>
                </a:solidFill>
              </a:rPr>
              <a:t>hydrogeological</a:t>
            </a:r>
            <a:r>
              <a:rPr lang="el-GR" sz="2000" b="1" dirty="0" smtClean="0">
                <a:solidFill>
                  <a:srgbClr val="002060"/>
                </a:solidFill>
              </a:rPr>
              <a:t> </a:t>
            </a:r>
            <a:r>
              <a:rPr lang="el-GR" sz="2000" b="1" dirty="0" err="1" smtClean="0">
                <a:solidFill>
                  <a:srgbClr val="002060"/>
                </a:solidFill>
              </a:rPr>
              <a:t>conditions</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appropriate</a:t>
            </a:r>
            <a:r>
              <a:rPr lang="el-GR" sz="2000" b="1" dirty="0">
                <a:solidFill>
                  <a:srgbClr val="002060"/>
                </a:solidFill>
              </a:rPr>
              <a:t> </a:t>
            </a:r>
            <a:r>
              <a:rPr lang="el-GR" sz="2000" b="1" dirty="0" smtClean="0">
                <a:solidFill>
                  <a:srgbClr val="002060"/>
                </a:solidFill>
              </a:rPr>
              <a:t>(</a:t>
            </a:r>
            <a:r>
              <a:rPr lang="el-GR" sz="2000" b="1" dirty="0" err="1" smtClean="0">
                <a:solidFill>
                  <a:srgbClr val="002060"/>
                </a:solidFill>
              </a:rPr>
              <a:t>e.g</a:t>
            </a:r>
            <a:r>
              <a:rPr lang="el-GR" sz="2000" b="1" dirty="0" smtClean="0">
                <a:solidFill>
                  <a:srgbClr val="002060"/>
                </a:solidFill>
              </a:rPr>
              <a:t>. the </a:t>
            </a:r>
            <a:r>
              <a:rPr lang="el-GR" sz="2000" b="1" dirty="0" err="1" smtClean="0">
                <a:solidFill>
                  <a:srgbClr val="002060"/>
                </a:solidFill>
              </a:rPr>
              <a:t>permeability</a:t>
            </a:r>
            <a:r>
              <a:rPr lang="el-GR" sz="2000" b="1" dirty="0" smtClean="0">
                <a:solidFill>
                  <a:srgbClr val="002060"/>
                </a:solidFill>
              </a:rPr>
              <a:t> of the </a:t>
            </a: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high</a:t>
            </a:r>
            <a:r>
              <a:rPr lang="el-GR" sz="2000" b="1" dirty="0" smtClean="0">
                <a:solidFill>
                  <a:srgbClr val="002060"/>
                </a:solidFill>
              </a:rPr>
              <a:t>, </a:t>
            </a:r>
            <a:r>
              <a:rPr lang="el-GR" sz="2000" b="1" dirty="0" err="1" smtClean="0">
                <a:solidFill>
                  <a:srgbClr val="002060"/>
                </a:solidFill>
              </a:rPr>
              <a:t>there</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 </a:t>
            </a:r>
            <a:r>
              <a:rPr lang="el-GR" sz="2000" b="1" dirty="0" err="1" smtClean="0">
                <a:solidFill>
                  <a:srgbClr val="002060"/>
                </a:solidFill>
              </a:rPr>
              <a:t>hydraulic</a:t>
            </a:r>
            <a:r>
              <a:rPr lang="el-GR" sz="2000" b="1" dirty="0" smtClean="0">
                <a:solidFill>
                  <a:srgbClr val="002060"/>
                </a:solidFill>
              </a:rPr>
              <a:t> </a:t>
            </a:r>
            <a:r>
              <a:rPr lang="el-GR" sz="2000" b="1" dirty="0" err="1" smtClean="0">
                <a:solidFill>
                  <a:srgbClr val="002060"/>
                </a:solidFill>
              </a:rPr>
              <a:t>connection</a:t>
            </a:r>
            <a:r>
              <a:rPr lang="el-GR" sz="2000" b="1" dirty="0" smtClean="0">
                <a:solidFill>
                  <a:srgbClr val="002060"/>
                </a:solidFill>
              </a:rPr>
              <a:t> </a:t>
            </a:r>
            <a:r>
              <a:rPr lang="el-GR" sz="2000" b="1" dirty="0" err="1" smtClean="0">
                <a:solidFill>
                  <a:srgbClr val="002060"/>
                </a:solidFill>
              </a:rPr>
              <a:t>between</a:t>
            </a:r>
            <a:r>
              <a:rPr lang="el-GR" sz="2000" b="1" dirty="0" smtClean="0">
                <a:solidFill>
                  <a:srgbClr val="002060"/>
                </a:solidFill>
              </a:rPr>
              <a:t> the </a:t>
            </a:r>
            <a:r>
              <a:rPr lang="el-GR" sz="2000" b="1" dirty="0" err="1" smtClean="0">
                <a:solidFill>
                  <a:srgbClr val="002060"/>
                </a:solidFill>
              </a:rPr>
              <a:t>aquifers</a:t>
            </a:r>
            <a:r>
              <a:rPr lang="el-GR" sz="2000" b="1" dirty="0" smtClean="0">
                <a:solidFill>
                  <a:srgbClr val="002060"/>
                </a:solidFill>
              </a:rPr>
              <a:t> </a:t>
            </a:r>
            <a:r>
              <a:rPr lang="el-GR" sz="2000" b="1" dirty="0" err="1" smtClean="0">
                <a:solidFill>
                  <a:srgbClr val="002060"/>
                </a:solidFill>
              </a:rPr>
              <a:t>e.t.c</a:t>
            </a:r>
            <a:r>
              <a:rPr lang="el-GR" sz="2000" b="1" dirty="0" smtClean="0">
                <a:solidFill>
                  <a:srgbClr val="002060"/>
                </a:solidFill>
              </a:rPr>
              <a:t>.)</a:t>
            </a:r>
          </a:p>
          <a:p>
            <a:pPr marL="285750" indent="-285750" algn="just">
              <a:buFont typeface="Wingdings" panose="05000000000000000000" pitchFamily="2" charset="2"/>
              <a:buChar char="ü"/>
            </a:pPr>
            <a:r>
              <a:rPr lang="el-GR" sz="2000" b="1" dirty="0" smtClean="0">
                <a:solidFill>
                  <a:srgbClr val="002060"/>
                </a:solidFill>
              </a:rPr>
              <a:t>The </a:t>
            </a:r>
            <a:r>
              <a:rPr lang="el-GR" sz="2000" b="1" dirty="0" err="1" smtClean="0">
                <a:solidFill>
                  <a:srgbClr val="002060"/>
                </a:solidFill>
              </a:rPr>
              <a:t>cost</a:t>
            </a:r>
            <a:r>
              <a:rPr lang="el-GR" sz="2000" b="1" dirty="0" smtClean="0">
                <a:solidFill>
                  <a:srgbClr val="002060"/>
                </a:solidFill>
              </a:rPr>
              <a:t> </a:t>
            </a:r>
            <a:r>
              <a:rPr lang="el-GR" sz="2000" b="1" dirty="0" err="1" smtClean="0">
                <a:solidFill>
                  <a:srgbClr val="002060"/>
                </a:solidFill>
              </a:rPr>
              <a:t>for</a:t>
            </a:r>
            <a:r>
              <a:rPr lang="el-GR" sz="2000" b="1" dirty="0" smtClean="0">
                <a:solidFill>
                  <a:srgbClr val="002060"/>
                </a:solidFill>
              </a:rPr>
              <a:t> the </a:t>
            </a:r>
            <a:r>
              <a:rPr lang="el-GR" sz="2000" b="1" dirty="0" err="1" smtClean="0">
                <a:solidFill>
                  <a:srgbClr val="002060"/>
                </a:solidFill>
              </a:rPr>
              <a:t>construction</a:t>
            </a:r>
            <a:r>
              <a:rPr lang="el-GR" sz="2000" b="1" dirty="0" smtClean="0">
                <a:solidFill>
                  <a:srgbClr val="002060"/>
                </a:solidFill>
              </a:rPr>
              <a:t> </a:t>
            </a:r>
            <a:r>
              <a:rPr lang="el-GR" sz="2000" b="1" dirty="0" err="1" smtClean="0">
                <a:solidFill>
                  <a:srgbClr val="002060"/>
                </a:solidFill>
              </a:rPr>
              <a:t>and</a:t>
            </a:r>
            <a:r>
              <a:rPr lang="el-GR" sz="2000" b="1" dirty="0" smtClean="0">
                <a:solidFill>
                  <a:srgbClr val="002060"/>
                </a:solidFill>
              </a:rPr>
              <a:t> </a:t>
            </a:r>
            <a:r>
              <a:rPr lang="el-GR" sz="2000" b="1" dirty="0" err="1" smtClean="0">
                <a:solidFill>
                  <a:srgbClr val="002060"/>
                </a:solidFill>
              </a:rPr>
              <a:t>maintrenance</a:t>
            </a:r>
            <a:r>
              <a:rPr lang="el-GR" sz="2000" b="1" dirty="0" smtClean="0">
                <a:solidFill>
                  <a:srgbClr val="002060"/>
                </a:solidFill>
              </a:rPr>
              <a:t> of the </a:t>
            </a:r>
            <a:r>
              <a:rPr lang="el-GR" sz="2000" b="1" dirty="0" err="1" smtClean="0">
                <a:solidFill>
                  <a:srgbClr val="002060"/>
                </a:solidFill>
              </a:rPr>
              <a:t>infrastructures</a:t>
            </a:r>
            <a:r>
              <a:rPr lang="el-GR" sz="2000" b="1" dirty="0" smtClean="0">
                <a:solidFill>
                  <a:srgbClr val="002060"/>
                </a:solidFill>
              </a:rPr>
              <a:t> </a:t>
            </a:r>
            <a:r>
              <a:rPr lang="el-GR" sz="2000" b="1" dirty="0" err="1" smtClean="0">
                <a:solidFill>
                  <a:srgbClr val="002060"/>
                </a:solidFill>
              </a:rPr>
              <a:t>must</a:t>
            </a:r>
            <a:r>
              <a:rPr lang="el-GR" sz="2000" b="1" dirty="0" smtClean="0">
                <a:solidFill>
                  <a:srgbClr val="002060"/>
                </a:solidFill>
              </a:rPr>
              <a:t> </a:t>
            </a:r>
            <a:r>
              <a:rPr lang="el-GR" sz="2000" b="1" dirty="0" err="1" smtClean="0">
                <a:solidFill>
                  <a:srgbClr val="002060"/>
                </a:solidFill>
              </a:rPr>
              <a:t>be</a:t>
            </a:r>
            <a:r>
              <a:rPr lang="el-GR" sz="2000" b="1" dirty="0" smtClean="0">
                <a:solidFill>
                  <a:srgbClr val="002060"/>
                </a:solidFill>
              </a:rPr>
              <a:t> </a:t>
            </a:r>
            <a:r>
              <a:rPr lang="el-GR" sz="2000" b="1" dirty="0" err="1" smtClean="0">
                <a:solidFill>
                  <a:srgbClr val="002060"/>
                </a:solidFill>
              </a:rPr>
              <a:t>viable</a:t>
            </a:r>
            <a:r>
              <a:rPr lang="el-GR" sz="2000" b="1" dirty="0" smtClean="0">
                <a:solidFill>
                  <a:srgbClr val="002060"/>
                </a:solidFill>
              </a:rPr>
              <a:t>. </a:t>
            </a:r>
          </a:p>
        </p:txBody>
      </p:sp>
    </p:spTree>
    <p:extLst>
      <p:ext uri="{BB962C8B-B14F-4D97-AF65-F5344CB8AC3E}">
        <p14:creationId xmlns:p14="http://schemas.microsoft.com/office/powerpoint/2010/main" val="2987523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251520" y="936010"/>
            <a:ext cx="8280920" cy="4924425"/>
          </a:xfrm>
          <a:prstGeom prst="rect">
            <a:avLst/>
          </a:prstGeom>
        </p:spPr>
        <p:txBody>
          <a:bodyPr wrap="square">
            <a:spAutoFit/>
          </a:bodyPr>
          <a:lstStyle/>
          <a:p>
            <a:r>
              <a:rPr lang="el-GR" sz="2000" b="1" dirty="0" smtClean="0">
                <a:solidFill>
                  <a:srgbClr val="002060"/>
                </a:solidFill>
              </a:rPr>
              <a:t>a. </a:t>
            </a:r>
            <a:r>
              <a:rPr lang="en-US" sz="2000" b="1" dirty="0" smtClean="0">
                <a:solidFill>
                  <a:srgbClr val="002060"/>
                </a:solidFill>
              </a:rPr>
              <a:t>Direct </a:t>
            </a:r>
            <a:r>
              <a:rPr lang="en-US" sz="2000" b="1" dirty="0">
                <a:solidFill>
                  <a:srgbClr val="002060"/>
                </a:solidFill>
              </a:rPr>
              <a:t>surface techniques</a:t>
            </a:r>
          </a:p>
          <a:p>
            <a:r>
              <a:rPr lang="en-US" b="1" dirty="0" smtClean="0">
                <a:solidFill>
                  <a:srgbClr val="002060"/>
                </a:solidFill>
              </a:rPr>
              <a:t>•Flooding </a:t>
            </a:r>
            <a:endParaRPr lang="en-US" b="1" dirty="0">
              <a:solidFill>
                <a:srgbClr val="002060"/>
              </a:solidFill>
            </a:endParaRPr>
          </a:p>
          <a:p>
            <a:r>
              <a:rPr lang="en-US" b="1" dirty="0" smtClean="0">
                <a:solidFill>
                  <a:srgbClr val="002060"/>
                </a:solidFill>
              </a:rPr>
              <a:t>•Basins </a:t>
            </a:r>
            <a:r>
              <a:rPr lang="en-US" b="1" dirty="0">
                <a:solidFill>
                  <a:srgbClr val="002060"/>
                </a:solidFill>
              </a:rPr>
              <a:t>or percolation tanks </a:t>
            </a:r>
          </a:p>
          <a:p>
            <a:r>
              <a:rPr lang="en-US" b="1" dirty="0" smtClean="0">
                <a:solidFill>
                  <a:srgbClr val="002060"/>
                </a:solidFill>
              </a:rPr>
              <a:t>•Stream </a:t>
            </a:r>
            <a:r>
              <a:rPr lang="en-US" b="1" dirty="0">
                <a:solidFill>
                  <a:srgbClr val="002060"/>
                </a:solidFill>
              </a:rPr>
              <a:t>augmentation </a:t>
            </a:r>
          </a:p>
          <a:p>
            <a:r>
              <a:rPr lang="en-US" b="1" dirty="0" smtClean="0">
                <a:solidFill>
                  <a:srgbClr val="002060"/>
                </a:solidFill>
              </a:rPr>
              <a:t>•Ditch </a:t>
            </a:r>
            <a:r>
              <a:rPr lang="en-US" b="1" dirty="0">
                <a:solidFill>
                  <a:srgbClr val="002060"/>
                </a:solidFill>
              </a:rPr>
              <a:t>and furrow system </a:t>
            </a:r>
          </a:p>
          <a:p>
            <a:r>
              <a:rPr lang="en-US" b="1" dirty="0" smtClean="0">
                <a:solidFill>
                  <a:srgbClr val="002060"/>
                </a:solidFill>
              </a:rPr>
              <a:t>•Over </a:t>
            </a:r>
            <a:r>
              <a:rPr lang="en-US" b="1" dirty="0">
                <a:solidFill>
                  <a:srgbClr val="002060"/>
                </a:solidFill>
              </a:rPr>
              <a:t>irrigation </a:t>
            </a:r>
          </a:p>
          <a:p>
            <a:r>
              <a:rPr lang="en-US" sz="2000" b="1" dirty="0" smtClean="0">
                <a:solidFill>
                  <a:srgbClr val="002060"/>
                </a:solidFill>
              </a:rPr>
              <a:t>b.</a:t>
            </a:r>
            <a:r>
              <a:rPr lang="el-GR" sz="2000" b="1" dirty="0" smtClean="0">
                <a:solidFill>
                  <a:srgbClr val="002060"/>
                </a:solidFill>
              </a:rPr>
              <a:t> </a:t>
            </a:r>
            <a:r>
              <a:rPr lang="en-US" sz="2000" b="1" dirty="0" smtClean="0">
                <a:solidFill>
                  <a:srgbClr val="002060"/>
                </a:solidFill>
              </a:rPr>
              <a:t>Direct </a:t>
            </a:r>
            <a:r>
              <a:rPr lang="en-US" sz="2000" b="1" dirty="0">
                <a:solidFill>
                  <a:srgbClr val="002060"/>
                </a:solidFill>
              </a:rPr>
              <a:t>sub surface techniques</a:t>
            </a:r>
          </a:p>
          <a:p>
            <a:r>
              <a:rPr lang="en-US" b="1" dirty="0" smtClean="0">
                <a:solidFill>
                  <a:srgbClr val="002060"/>
                </a:solidFill>
              </a:rPr>
              <a:t>•Injection </a:t>
            </a:r>
            <a:r>
              <a:rPr lang="en-US" b="1" dirty="0">
                <a:solidFill>
                  <a:srgbClr val="002060"/>
                </a:solidFill>
              </a:rPr>
              <a:t>wells or recharge wells </a:t>
            </a:r>
          </a:p>
          <a:p>
            <a:r>
              <a:rPr lang="en-US" b="1" dirty="0" smtClean="0">
                <a:solidFill>
                  <a:srgbClr val="002060"/>
                </a:solidFill>
              </a:rPr>
              <a:t>•Recharge </a:t>
            </a:r>
            <a:r>
              <a:rPr lang="en-US" b="1" dirty="0">
                <a:solidFill>
                  <a:srgbClr val="002060"/>
                </a:solidFill>
              </a:rPr>
              <a:t>pits and shafts </a:t>
            </a:r>
          </a:p>
          <a:p>
            <a:r>
              <a:rPr lang="en-US" b="1" dirty="0" smtClean="0">
                <a:solidFill>
                  <a:srgbClr val="002060"/>
                </a:solidFill>
              </a:rPr>
              <a:t>•Dug </a:t>
            </a:r>
            <a:r>
              <a:rPr lang="en-US" b="1" dirty="0">
                <a:solidFill>
                  <a:srgbClr val="002060"/>
                </a:solidFill>
              </a:rPr>
              <a:t>well recharge </a:t>
            </a:r>
          </a:p>
          <a:p>
            <a:r>
              <a:rPr lang="en-US" b="1" dirty="0" smtClean="0">
                <a:solidFill>
                  <a:srgbClr val="002060"/>
                </a:solidFill>
              </a:rPr>
              <a:t>•Bore </a:t>
            </a:r>
            <a:r>
              <a:rPr lang="en-US" b="1" dirty="0">
                <a:solidFill>
                  <a:srgbClr val="002060"/>
                </a:solidFill>
              </a:rPr>
              <a:t>hole flooding </a:t>
            </a:r>
          </a:p>
          <a:p>
            <a:r>
              <a:rPr lang="en-US" b="1" dirty="0" smtClean="0">
                <a:solidFill>
                  <a:srgbClr val="002060"/>
                </a:solidFill>
              </a:rPr>
              <a:t>•Natural </a:t>
            </a:r>
            <a:r>
              <a:rPr lang="en-US" b="1" dirty="0">
                <a:solidFill>
                  <a:srgbClr val="002060"/>
                </a:solidFill>
              </a:rPr>
              <a:t>openings, cavity fillings. </a:t>
            </a:r>
          </a:p>
          <a:p>
            <a:r>
              <a:rPr lang="en-US" sz="2000" b="1" dirty="0" smtClean="0">
                <a:solidFill>
                  <a:srgbClr val="002060"/>
                </a:solidFill>
              </a:rPr>
              <a:t>c.</a:t>
            </a:r>
            <a:r>
              <a:rPr lang="el-GR" sz="2000" b="1" dirty="0" smtClean="0">
                <a:solidFill>
                  <a:srgbClr val="002060"/>
                </a:solidFill>
              </a:rPr>
              <a:t> </a:t>
            </a:r>
            <a:r>
              <a:rPr lang="en-US" sz="2000" b="1" dirty="0" smtClean="0">
                <a:solidFill>
                  <a:srgbClr val="002060"/>
                </a:solidFill>
              </a:rPr>
              <a:t>Combination </a:t>
            </a:r>
            <a:r>
              <a:rPr lang="en-US" sz="2000" b="1" dirty="0">
                <a:solidFill>
                  <a:srgbClr val="002060"/>
                </a:solidFill>
              </a:rPr>
              <a:t>surface </a:t>
            </a:r>
            <a:r>
              <a:rPr lang="en-US" sz="2000" b="1" dirty="0" smtClean="0">
                <a:solidFill>
                  <a:srgbClr val="002060"/>
                </a:solidFill>
              </a:rPr>
              <a:t>–sub-surface </a:t>
            </a:r>
            <a:r>
              <a:rPr lang="en-US" sz="2000" b="1" dirty="0">
                <a:solidFill>
                  <a:srgbClr val="002060"/>
                </a:solidFill>
              </a:rPr>
              <a:t>techniques </a:t>
            </a:r>
          </a:p>
          <a:p>
            <a:r>
              <a:rPr lang="en-US" b="1" dirty="0" smtClean="0">
                <a:solidFill>
                  <a:srgbClr val="002060"/>
                </a:solidFill>
              </a:rPr>
              <a:t>•Basin </a:t>
            </a:r>
            <a:r>
              <a:rPr lang="en-US" b="1" dirty="0">
                <a:solidFill>
                  <a:srgbClr val="002060"/>
                </a:solidFill>
              </a:rPr>
              <a:t>or percolation tanks with pit shaft or wells. </a:t>
            </a:r>
          </a:p>
          <a:p>
            <a:r>
              <a:rPr lang="en-US" sz="2000" b="1" dirty="0">
                <a:solidFill>
                  <a:srgbClr val="002060"/>
                </a:solidFill>
              </a:rPr>
              <a:t>d</a:t>
            </a:r>
            <a:r>
              <a:rPr lang="en-US" sz="2000" b="1" dirty="0" smtClean="0">
                <a:solidFill>
                  <a:srgbClr val="002060"/>
                </a:solidFill>
              </a:rPr>
              <a:t>.</a:t>
            </a:r>
            <a:r>
              <a:rPr lang="el-GR" sz="2000" b="1" dirty="0" smtClean="0">
                <a:solidFill>
                  <a:srgbClr val="002060"/>
                </a:solidFill>
              </a:rPr>
              <a:t> </a:t>
            </a:r>
            <a:r>
              <a:rPr lang="en-US" sz="2000" b="1" dirty="0" smtClean="0">
                <a:solidFill>
                  <a:srgbClr val="002060"/>
                </a:solidFill>
              </a:rPr>
              <a:t>Indirect </a:t>
            </a:r>
            <a:r>
              <a:rPr lang="en-US" sz="2000" b="1" dirty="0">
                <a:solidFill>
                  <a:srgbClr val="002060"/>
                </a:solidFill>
              </a:rPr>
              <a:t>Techniques </a:t>
            </a:r>
          </a:p>
          <a:p>
            <a:r>
              <a:rPr lang="en-US" b="1" dirty="0" smtClean="0">
                <a:solidFill>
                  <a:srgbClr val="002060"/>
                </a:solidFill>
              </a:rPr>
              <a:t>•Induced </a:t>
            </a:r>
            <a:r>
              <a:rPr lang="en-US" b="1" dirty="0">
                <a:solidFill>
                  <a:srgbClr val="002060"/>
                </a:solidFill>
              </a:rPr>
              <a:t>recharge from surface water source. </a:t>
            </a:r>
          </a:p>
          <a:p>
            <a:r>
              <a:rPr lang="en-US" b="1" dirty="0" smtClean="0">
                <a:solidFill>
                  <a:srgbClr val="002060"/>
                </a:solidFill>
              </a:rPr>
              <a:t>•Aquifer </a:t>
            </a:r>
            <a:r>
              <a:rPr lang="en-US" b="1" dirty="0">
                <a:solidFill>
                  <a:srgbClr val="002060"/>
                </a:solidFill>
              </a:rPr>
              <a:t>modification. </a:t>
            </a:r>
          </a:p>
        </p:txBody>
      </p:sp>
      <p:sp>
        <p:nvSpPr>
          <p:cNvPr id="5" name="TextBox 4"/>
          <p:cNvSpPr txBox="1"/>
          <p:nvPr/>
        </p:nvSpPr>
        <p:spPr>
          <a:xfrm>
            <a:off x="2569860" y="116632"/>
            <a:ext cx="4545988" cy="523220"/>
          </a:xfrm>
          <a:prstGeom prst="rect">
            <a:avLst/>
          </a:prstGeom>
          <a:noFill/>
        </p:spPr>
        <p:txBody>
          <a:bodyPr wrap="none" rtlCol="0">
            <a:spAutoFit/>
          </a:bodyPr>
          <a:lstStyle/>
          <a:p>
            <a:r>
              <a:rPr lang="el-GR" sz="2800" b="1" u="sng" dirty="0" smtClean="0">
                <a:solidFill>
                  <a:srgbClr val="002060"/>
                </a:solidFill>
              </a:rPr>
              <a:t>Artificial recharge </a:t>
            </a:r>
            <a:r>
              <a:rPr lang="el-GR" sz="2800" b="1" u="sng" dirty="0" err="1" smtClean="0">
                <a:solidFill>
                  <a:srgbClr val="002060"/>
                </a:solidFill>
              </a:rPr>
              <a:t>techniques</a:t>
            </a:r>
            <a:endParaRPr lang="el-GR" sz="2800" b="1" u="sng" dirty="0">
              <a:solidFill>
                <a:srgbClr val="002060"/>
              </a:solidFill>
            </a:endParaRPr>
          </a:p>
        </p:txBody>
      </p:sp>
      <p:sp>
        <p:nvSpPr>
          <p:cNvPr id="6" name="Ορθογώνιο 5"/>
          <p:cNvSpPr/>
          <p:nvPr/>
        </p:nvSpPr>
        <p:spPr>
          <a:xfrm>
            <a:off x="280120" y="6237312"/>
            <a:ext cx="8784976"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://www.slideshare.net/sainiankit003/artificial-ground-water-recharge</a:t>
            </a:r>
            <a:endParaRPr lang="el-GR" sz="1400" dirty="0">
              <a:solidFill>
                <a:srgbClr val="002060"/>
              </a:solidFill>
            </a:endParaRPr>
          </a:p>
        </p:txBody>
      </p:sp>
      <p:sp>
        <p:nvSpPr>
          <p:cNvPr id="7" name="TextBox 6"/>
          <p:cNvSpPr txBox="1"/>
          <p:nvPr/>
        </p:nvSpPr>
        <p:spPr>
          <a:xfrm>
            <a:off x="3474896" y="1340768"/>
            <a:ext cx="5550984" cy="1200329"/>
          </a:xfrm>
          <a:prstGeom prst="rect">
            <a:avLst/>
          </a:prstGeom>
          <a:solidFill>
            <a:schemeClr val="bg1"/>
          </a:solidFill>
        </p:spPr>
        <p:txBody>
          <a:bodyPr wrap="square" rtlCol="0">
            <a:spAutoFit/>
          </a:bodyPr>
          <a:lstStyle/>
          <a:p>
            <a:pPr algn="just"/>
            <a:r>
              <a:rPr lang="el-GR" b="1" dirty="0" err="1" smtClean="0">
                <a:solidFill>
                  <a:srgbClr val="002060"/>
                </a:solidFill>
              </a:rPr>
              <a:t>These</a:t>
            </a:r>
            <a:r>
              <a:rPr lang="el-GR" b="1" dirty="0" smtClean="0">
                <a:solidFill>
                  <a:srgbClr val="002060"/>
                </a:solidFill>
              </a:rPr>
              <a:t> </a:t>
            </a:r>
            <a:r>
              <a:rPr lang="el-GR" b="1" dirty="0" err="1" smtClean="0">
                <a:solidFill>
                  <a:srgbClr val="002060"/>
                </a:solidFill>
              </a:rPr>
              <a:t>methods</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applicable</a:t>
            </a:r>
            <a:r>
              <a:rPr lang="el-GR" b="1" dirty="0" smtClean="0">
                <a:solidFill>
                  <a:srgbClr val="002060"/>
                </a:solidFill>
              </a:rPr>
              <a:t> in </a:t>
            </a:r>
            <a:r>
              <a:rPr lang="el-GR" b="1" dirty="0" err="1" smtClean="0">
                <a:solidFill>
                  <a:srgbClr val="002060"/>
                </a:solidFill>
              </a:rPr>
              <a:t>uncofined</a:t>
            </a:r>
            <a:r>
              <a:rPr lang="el-GR" b="1" dirty="0" smtClean="0">
                <a:solidFill>
                  <a:srgbClr val="002060"/>
                </a:solidFill>
              </a:rPr>
              <a:t> </a:t>
            </a:r>
            <a:r>
              <a:rPr lang="el-GR" b="1" dirty="0" err="1" smtClean="0">
                <a:solidFill>
                  <a:srgbClr val="002060"/>
                </a:solidFill>
              </a:rPr>
              <a:t>aquifers</a:t>
            </a:r>
            <a:r>
              <a:rPr lang="el-GR" b="1" dirty="0" smtClean="0">
                <a:solidFill>
                  <a:srgbClr val="002060"/>
                </a:solidFill>
              </a:rPr>
              <a:t>.  </a:t>
            </a:r>
            <a:r>
              <a:rPr lang="el-GR" b="1" dirty="0" err="1" smtClean="0">
                <a:solidFill>
                  <a:srgbClr val="002060"/>
                </a:solidFill>
              </a:rPr>
              <a:t>Large</a:t>
            </a:r>
            <a:r>
              <a:rPr lang="el-GR" b="1" dirty="0" smtClean="0">
                <a:solidFill>
                  <a:srgbClr val="002060"/>
                </a:solidFill>
              </a:rPr>
              <a:t> </a:t>
            </a:r>
            <a:r>
              <a:rPr lang="el-GR" b="1" dirty="0" err="1" smtClean="0">
                <a:solidFill>
                  <a:srgbClr val="002060"/>
                </a:solidFill>
              </a:rPr>
              <a:t>areas</a:t>
            </a:r>
            <a:r>
              <a:rPr lang="el-GR" b="1" dirty="0" smtClean="0">
                <a:solidFill>
                  <a:srgbClr val="002060"/>
                </a:solidFill>
              </a:rPr>
              <a:t> </a:t>
            </a:r>
            <a:r>
              <a:rPr lang="el-GR" b="1" dirty="0" err="1" smtClean="0">
                <a:solidFill>
                  <a:srgbClr val="002060"/>
                </a:solidFill>
              </a:rPr>
              <a:t>are</a:t>
            </a:r>
            <a:r>
              <a:rPr lang="el-GR" b="1" dirty="0" smtClean="0">
                <a:solidFill>
                  <a:srgbClr val="002060"/>
                </a:solidFill>
              </a:rPr>
              <a:t> </a:t>
            </a:r>
            <a:r>
              <a:rPr lang="el-GR" b="1" dirty="0" err="1" smtClean="0">
                <a:solidFill>
                  <a:srgbClr val="002060"/>
                </a:solidFill>
              </a:rPr>
              <a:t>required</a:t>
            </a:r>
            <a:r>
              <a:rPr lang="el-GR" b="1" dirty="0" smtClean="0">
                <a:solidFill>
                  <a:srgbClr val="002060"/>
                </a:solidFill>
              </a:rPr>
              <a:t>. The recharge </a:t>
            </a:r>
            <a:r>
              <a:rPr lang="el-GR" b="1" dirty="0" err="1" smtClean="0">
                <a:solidFill>
                  <a:srgbClr val="002060"/>
                </a:solidFill>
              </a:rPr>
              <a:t>rate</a:t>
            </a:r>
            <a:r>
              <a:rPr lang="el-GR" b="1" dirty="0" smtClean="0">
                <a:solidFill>
                  <a:srgbClr val="002060"/>
                </a:solidFill>
              </a:rPr>
              <a:t> </a:t>
            </a:r>
            <a:r>
              <a:rPr lang="el-GR" b="1" dirty="0" err="1" smtClean="0">
                <a:solidFill>
                  <a:srgbClr val="002060"/>
                </a:solidFill>
              </a:rPr>
              <a:t>depends</a:t>
            </a:r>
            <a:r>
              <a:rPr lang="el-GR" b="1" dirty="0" smtClean="0">
                <a:solidFill>
                  <a:srgbClr val="002060"/>
                </a:solidFill>
              </a:rPr>
              <a:t> </a:t>
            </a:r>
            <a:r>
              <a:rPr lang="el-GR" b="1" dirty="0" err="1" smtClean="0">
                <a:solidFill>
                  <a:srgbClr val="002060"/>
                </a:solidFill>
              </a:rPr>
              <a:t>onthe</a:t>
            </a:r>
            <a:r>
              <a:rPr lang="el-GR" b="1" dirty="0" smtClean="0">
                <a:solidFill>
                  <a:srgbClr val="002060"/>
                </a:solidFill>
              </a:rPr>
              <a:t> </a:t>
            </a:r>
            <a:r>
              <a:rPr lang="el-GR" b="1" dirty="0" err="1" smtClean="0">
                <a:solidFill>
                  <a:srgbClr val="002060"/>
                </a:solidFill>
              </a:rPr>
              <a:t>soil</a:t>
            </a:r>
            <a:r>
              <a:rPr lang="el-GR" b="1" dirty="0" smtClean="0">
                <a:solidFill>
                  <a:srgbClr val="002060"/>
                </a:solidFill>
              </a:rPr>
              <a:t> </a:t>
            </a:r>
            <a:r>
              <a:rPr lang="el-GR" b="1" dirty="0" err="1" smtClean="0">
                <a:solidFill>
                  <a:srgbClr val="002060"/>
                </a:solidFill>
              </a:rPr>
              <a:t>materila</a:t>
            </a:r>
            <a:r>
              <a:rPr lang="el-GR" b="1" dirty="0" smtClean="0">
                <a:solidFill>
                  <a:srgbClr val="002060"/>
                </a:solidFill>
              </a:rPr>
              <a:t> </a:t>
            </a:r>
            <a:r>
              <a:rPr lang="el-GR" b="1" dirty="0" err="1" smtClean="0">
                <a:solidFill>
                  <a:srgbClr val="002060"/>
                </a:solidFill>
              </a:rPr>
              <a:t>properties</a:t>
            </a:r>
            <a:r>
              <a:rPr lang="el-GR" b="1" dirty="0" smtClean="0">
                <a:solidFill>
                  <a:srgbClr val="002060"/>
                </a:solidFill>
              </a:rPr>
              <a:t>. The water </a:t>
            </a:r>
            <a:r>
              <a:rPr lang="el-GR" b="1" dirty="0" err="1" smtClean="0">
                <a:solidFill>
                  <a:srgbClr val="002060"/>
                </a:solidFill>
              </a:rPr>
              <a:t>used</a:t>
            </a:r>
            <a:r>
              <a:rPr lang="el-GR" b="1" dirty="0" smtClean="0">
                <a:solidFill>
                  <a:srgbClr val="002060"/>
                </a:solidFill>
              </a:rPr>
              <a:t> </a:t>
            </a:r>
            <a:r>
              <a:rPr lang="el-GR" b="1" dirty="0" err="1" smtClean="0">
                <a:solidFill>
                  <a:srgbClr val="002060"/>
                </a:solidFill>
              </a:rPr>
              <a:t>must</a:t>
            </a:r>
            <a:r>
              <a:rPr lang="el-GR" b="1" dirty="0" smtClean="0">
                <a:solidFill>
                  <a:srgbClr val="002060"/>
                </a:solidFill>
              </a:rPr>
              <a:t> </a:t>
            </a:r>
            <a:r>
              <a:rPr lang="el-GR" b="1" dirty="0" err="1" smtClean="0">
                <a:solidFill>
                  <a:srgbClr val="002060"/>
                </a:solidFill>
              </a:rPr>
              <a:t>be</a:t>
            </a:r>
            <a:r>
              <a:rPr lang="el-GR" b="1" dirty="0" smtClean="0">
                <a:solidFill>
                  <a:srgbClr val="002060"/>
                </a:solidFill>
              </a:rPr>
              <a:t> </a:t>
            </a:r>
            <a:r>
              <a:rPr lang="el-GR" b="1" dirty="0" err="1" smtClean="0">
                <a:solidFill>
                  <a:srgbClr val="002060"/>
                </a:solidFill>
              </a:rPr>
              <a:t>free</a:t>
            </a:r>
            <a:r>
              <a:rPr lang="el-GR" b="1" dirty="0" smtClean="0">
                <a:solidFill>
                  <a:srgbClr val="002060"/>
                </a:solidFill>
              </a:rPr>
              <a:t> </a:t>
            </a:r>
            <a:r>
              <a:rPr lang="el-GR" b="1" dirty="0" err="1" smtClean="0">
                <a:solidFill>
                  <a:srgbClr val="002060"/>
                </a:solidFill>
              </a:rPr>
              <a:t>from</a:t>
            </a:r>
            <a:r>
              <a:rPr lang="el-GR" b="1" dirty="0" smtClean="0">
                <a:solidFill>
                  <a:srgbClr val="002060"/>
                </a:solidFill>
              </a:rPr>
              <a:t> </a:t>
            </a:r>
            <a:r>
              <a:rPr lang="el-GR" b="1" dirty="0" err="1" smtClean="0">
                <a:solidFill>
                  <a:srgbClr val="002060"/>
                </a:solidFill>
              </a:rPr>
              <a:t>suspended</a:t>
            </a:r>
            <a:r>
              <a:rPr lang="el-GR" b="1" dirty="0" smtClean="0">
                <a:solidFill>
                  <a:srgbClr val="002060"/>
                </a:solidFill>
              </a:rPr>
              <a:t> </a:t>
            </a:r>
            <a:r>
              <a:rPr lang="el-GR" b="1" dirty="0" err="1" smtClean="0">
                <a:solidFill>
                  <a:srgbClr val="002060"/>
                </a:solidFill>
              </a:rPr>
              <a:t>material</a:t>
            </a:r>
            <a:endParaRPr lang="el-GR" b="1" dirty="0">
              <a:solidFill>
                <a:srgbClr val="002060"/>
              </a:solidFill>
            </a:endParaRPr>
          </a:p>
        </p:txBody>
      </p:sp>
      <p:sp>
        <p:nvSpPr>
          <p:cNvPr id="8" name="TextBox 7"/>
          <p:cNvSpPr txBox="1"/>
          <p:nvPr/>
        </p:nvSpPr>
        <p:spPr>
          <a:xfrm>
            <a:off x="3851920" y="2936557"/>
            <a:ext cx="3931840" cy="923330"/>
          </a:xfrm>
          <a:prstGeom prst="rect">
            <a:avLst/>
          </a:prstGeom>
          <a:solidFill>
            <a:schemeClr val="bg1"/>
          </a:solidFill>
        </p:spPr>
        <p:txBody>
          <a:bodyPr wrap="square" rtlCol="0">
            <a:spAutoFit/>
          </a:bodyPr>
          <a:lstStyle/>
          <a:p>
            <a:r>
              <a:rPr lang="el-GR" b="1" dirty="0" smtClean="0">
                <a:solidFill>
                  <a:srgbClr val="002060"/>
                </a:solidFill>
              </a:rPr>
              <a:t>In </a:t>
            </a:r>
            <a:r>
              <a:rPr lang="el-GR" b="1" dirty="0" err="1" smtClean="0">
                <a:solidFill>
                  <a:srgbClr val="002060"/>
                </a:solidFill>
              </a:rPr>
              <a:t>these</a:t>
            </a:r>
            <a:r>
              <a:rPr lang="el-GR" b="1" dirty="0" smtClean="0">
                <a:solidFill>
                  <a:srgbClr val="002060"/>
                </a:solidFill>
              </a:rPr>
              <a:t> </a:t>
            </a:r>
            <a:r>
              <a:rPr lang="el-GR" b="1" dirty="0" err="1" smtClean="0">
                <a:solidFill>
                  <a:srgbClr val="002060"/>
                </a:solidFill>
              </a:rPr>
              <a:t>techniques</a:t>
            </a:r>
            <a:r>
              <a:rPr lang="el-GR" b="1" dirty="0" smtClean="0">
                <a:solidFill>
                  <a:srgbClr val="002060"/>
                </a:solidFill>
              </a:rPr>
              <a:t> the recharge </a:t>
            </a:r>
            <a:r>
              <a:rPr lang="el-GR" b="1" dirty="0" err="1" smtClean="0">
                <a:solidFill>
                  <a:srgbClr val="002060"/>
                </a:solidFill>
              </a:rPr>
              <a:t>is</a:t>
            </a:r>
            <a:r>
              <a:rPr lang="el-GR" b="1" dirty="0">
                <a:solidFill>
                  <a:srgbClr val="002060"/>
                </a:solidFill>
              </a:rPr>
              <a:t> </a:t>
            </a:r>
            <a:r>
              <a:rPr lang="el-GR" b="1" dirty="0" err="1" smtClean="0">
                <a:solidFill>
                  <a:srgbClr val="002060"/>
                </a:solidFill>
              </a:rPr>
              <a:t>applied</a:t>
            </a:r>
            <a:r>
              <a:rPr lang="el-GR" b="1" dirty="0" smtClean="0">
                <a:solidFill>
                  <a:srgbClr val="002060"/>
                </a:solidFill>
              </a:rPr>
              <a:t> </a:t>
            </a:r>
            <a:r>
              <a:rPr lang="el-GR" b="1" dirty="0" err="1" smtClean="0">
                <a:solidFill>
                  <a:srgbClr val="002060"/>
                </a:solidFill>
              </a:rPr>
              <a:t>directly</a:t>
            </a:r>
            <a:r>
              <a:rPr lang="el-GR" b="1" dirty="0" smtClean="0">
                <a:solidFill>
                  <a:srgbClr val="002060"/>
                </a:solidFill>
              </a:rPr>
              <a:t> </a:t>
            </a:r>
            <a:r>
              <a:rPr lang="el-GR" b="1" dirty="0" err="1" smtClean="0">
                <a:solidFill>
                  <a:srgbClr val="002060"/>
                </a:solidFill>
              </a:rPr>
              <a:t>to</a:t>
            </a:r>
            <a:r>
              <a:rPr lang="el-GR" b="1" dirty="0" smtClean="0">
                <a:solidFill>
                  <a:srgbClr val="002060"/>
                </a:solidFill>
              </a:rPr>
              <a:t> the </a:t>
            </a:r>
            <a:r>
              <a:rPr lang="el-GR" b="1" dirty="0" err="1" smtClean="0">
                <a:solidFill>
                  <a:srgbClr val="002060"/>
                </a:solidFill>
              </a:rPr>
              <a:t>aquifers</a:t>
            </a:r>
            <a:r>
              <a:rPr lang="el-GR" b="1" dirty="0" smtClean="0">
                <a:solidFill>
                  <a:srgbClr val="002060"/>
                </a:solidFill>
              </a:rPr>
              <a:t> </a:t>
            </a:r>
            <a:r>
              <a:rPr lang="el-GR" b="1" dirty="0" err="1" smtClean="0">
                <a:solidFill>
                  <a:srgbClr val="002060"/>
                </a:solidFill>
              </a:rPr>
              <a:t>usually</a:t>
            </a:r>
            <a:r>
              <a:rPr lang="el-GR" b="1" dirty="0">
                <a:solidFill>
                  <a:srgbClr val="002060"/>
                </a:solidFill>
              </a:rPr>
              <a:t> </a:t>
            </a:r>
            <a:r>
              <a:rPr lang="el-GR" b="1" dirty="0" err="1" smtClean="0">
                <a:solidFill>
                  <a:srgbClr val="002060"/>
                </a:solidFill>
              </a:rPr>
              <a:t>through</a:t>
            </a:r>
            <a:r>
              <a:rPr lang="el-GR" b="1" dirty="0" smtClean="0">
                <a:solidFill>
                  <a:srgbClr val="002060"/>
                </a:solidFill>
              </a:rPr>
              <a:t> </a:t>
            </a:r>
            <a:r>
              <a:rPr lang="el-GR" b="1" dirty="0" err="1" smtClean="0">
                <a:solidFill>
                  <a:srgbClr val="002060"/>
                </a:solidFill>
              </a:rPr>
              <a:t>wells</a:t>
            </a:r>
            <a:r>
              <a:rPr lang="el-GR" b="1" dirty="0" smtClean="0">
                <a:solidFill>
                  <a:srgbClr val="002060"/>
                </a:solidFill>
              </a:rPr>
              <a:t>, </a:t>
            </a:r>
            <a:r>
              <a:rPr lang="el-GR" b="1" dirty="0" err="1" smtClean="0">
                <a:solidFill>
                  <a:srgbClr val="002060"/>
                </a:solidFill>
              </a:rPr>
              <a:t>boreholes</a:t>
            </a:r>
            <a:r>
              <a:rPr lang="el-GR" b="1" dirty="0" smtClean="0">
                <a:solidFill>
                  <a:srgbClr val="002060"/>
                </a:solidFill>
              </a:rPr>
              <a:t> </a:t>
            </a:r>
            <a:r>
              <a:rPr lang="el-GR" b="1" dirty="0" err="1" smtClean="0">
                <a:solidFill>
                  <a:srgbClr val="002060"/>
                </a:solidFill>
              </a:rPr>
              <a:t>e.t.c</a:t>
            </a:r>
            <a:r>
              <a:rPr lang="el-GR" b="1" dirty="0" smtClean="0">
                <a:solidFill>
                  <a:srgbClr val="002060"/>
                </a:solidFill>
              </a:rPr>
              <a:t>.</a:t>
            </a:r>
            <a:endParaRPr lang="el-GR" b="1" dirty="0">
              <a:solidFill>
                <a:srgbClr val="002060"/>
              </a:solidFill>
            </a:endParaRPr>
          </a:p>
        </p:txBody>
      </p:sp>
      <p:sp>
        <p:nvSpPr>
          <p:cNvPr id="9" name="TextBox 8"/>
          <p:cNvSpPr txBox="1"/>
          <p:nvPr/>
        </p:nvSpPr>
        <p:spPr>
          <a:xfrm>
            <a:off x="4842854" y="4797151"/>
            <a:ext cx="4222242" cy="1477328"/>
          </a:xfrm>
          <a:prstGeom prst="rect">
            <a:avLst/>
          </a:prstGeom>
          <a:solidFill>
            <a:schemeClr val="bg1"/>
          </a:solidFill>
        </p:spPr>
        <p:txBody>
          <a:bodyPr wrap="square" rtlCol="0">
            <a:spAutoFit/>
          </a:bodyPr>
          <a:lstStyle/>
          <a:p>
            <a:pPr algn="just"/>
            <a:r>
              <a:rPr lang="el-GR" b="1" dirty="0" smtClean="0">
                <a:solidFill>
                  <a:srgbClr val="002060"/>
                </a:solidFill>
              </a:rPr>
              <a:t>In </a:t>
            </a:r>
            <a:r>
              <a:rPr lang="el-GR" b="1" dirty="0" err="1" smtClean="0">
                <a:solidFill>
                  <a:srgbClr val="002060"/>
                </a:solidFill>
              </a:rPr>
              <a:t>induced</a:t>
            </a:r>
            <a:r>
              <a:rPr lang="el-GR" b="1" dirty="0" smtClean="0">
                <a:solidFill>
                  <a:srgbClr val="002060"/>
                </a:solidFill>
              </a:rPr>
              <a:t> recharge a </a:t>
            </a:r>
            <a:r>
              <a:rPr lang="el-GR" b="1" dirty="0" err="1" smtClean="0">
                <a:solidFill>
                  <a:srgbClr val="002060"/>
                </a:solidFill>
              </a:rPr>
              <a:t>cone</a:t>
            </a:r>
            <a:r>
              <a:rPr lang="el-GR" b="1" dirty="0" smtClean="0">
                <a:solidFill>
                  <a:srgbClr val="002060"/>
                </a:solidFill>
              </a:rPr>
              <a:t> of </a:t>
            </a:r>
            <a:r>
              <a:rPr lang="el-GR" b="1" dirty="0" err="1" smtClean="0">
                <a:solidFill>
                  <a:srgbClr val="002060"/>
                </a:solidFill>
              </a:rPr>
              <a:t>depression</a:t>
            </a:r>
            <a:r>
              <a:rPr lang="el-GR" b="1" dirty="0" smtClean="0">
                <a:solidFill>
                  <a:srgbClr val="002060"/>
                </a:solidFill>
              </a:rPr>
              <a:t> </a:t>
            </a:r>
            <a:r>
              <a:rPr lang="el-GR" b="1" dirty="0" err="1" smtClean="0">
                <a:solidFill>
                  <a:srgbClr val="002060"/>
                </a:solidFill>
              </a:rPr>
              <a:t>is</a:t>
            </a:r>
            <a:r>
              <a:rPr lang="el-GR" b="1" dirty="0" smtClean="0">
                <a:solidFill>
                  <a:srgbClr val="002060"/>
                </a:solidFill>
              </a:rPr>
              <a:t> </a:t>
            </a:r>
            <a:r>
              <a:rPr lang="el-GR" b="1" dirty="0" err="1" smtClean="0">
                <a:solidFill>
                  <a:srgbClr val="002060"/>
                </a:solidFill>
              </a:rPr>
              <a:t>created</a:t>
            </a:r>
            <a:r>
              <a:rPr lang="el-GR" b="1" dirty="0" smtClean="0">
                <a:solidFill>
                  <a:srgbClr val="002060"/>
                </a:solidFill>
              </a:rPr>
              <a:t> </a:t>
            </a:r>
            <a:r>
              <a:rPr lang="el-GR" b="1" dirty="0" err="1" smtClean="0">
                <a:solidFill>
                  <a:srgbClr val="002060"/>
                </a:solidFill>
              </a:rPr>
              <a:t>after</a:t>
            </a:r>
            <a:r>
              <a:rPr lang="el-GR" b="1" dirty="0" smtClean="0">
                <a:solidFill>
                  <a:srgbClr val="002060"/>
                </a:solidFill>
              </a:rPr>
              <a:t> </a:t>
            </a:r>
            <a:r>
              <a:rPr lang="el-GR" b="1" dirty="0" err="1" smtClean="0">
                <a:solidFill>
                  <a:srgbClr val="002060"/>
                </a:solidFill>
              </a:rPr>
              <a:t>pumping</a:t>
            </a:r>
            <a:r>
              <a:rPr lang="el-GR" b="1" dirty="0" smtClean="0">
                <a:solidFill>
                  <a:srgbClr val="002060"/>
                </a:solidFill>
              </a:rPr>
              <a:t>. The </a:t>
            </a:r>
            <a:r>
              <a:rPr lang="el-GR" b="1" dirty="0" err="1" smtClean="0">
                <a:solidFill>
                  <a:srgbClr val="002060"/>
                </a:solidFill>
              </a:rPr>
              <a:t>surface</a:t>
            </a:r>
            <a:r>
              <a:rPr lang="el-GR" b="1" dirty="0" smtClean="0">
                <a:solidFill>
                  <a:srgbClr val="002060"/>
                </a:solidFill>
              </a:rPr>
              <a:t> water </a:t>
            </a:r>
            <a:r>
              <a:rPr lang="el-GR" b="1" dirty="0" err="1" smtClean="0">
                <a:solidFill>
                  <a:srgbClr val="002060"/>
                </a:solidFill>
              </a:rPr>
              <a:t>replenish</a:t>
            </a:r>
            <a:r>
              <a:rPr lang="el-GR" b="1" dirty="0" smtClean="0">
                <a:solidFill>
                  <a:srgbClr val="002060"/>
                </a:solidFill>
              </a:rPr>
              <a:t> the </a:t>
            </a:r>
            <a:r>
              <a:rPr lang="el-GR" b="1" dirty="0" err="1" smtClean="0">
                <a:solidFill>
                  <a:srgbClr val="002060"/>
                </a:solidFill>
              </a:rPr>
              <a:t>abstracted</a:t>
            </a:r>
            <a:r>
              <a:rPr lang="el-GR" b="1" dirty="0" smtClean="0">
                <a:solidFill>
                  <a:srgbClr val="002060"/>
                </a:solidFill>
              </a:rPr>
              <a:t> </a:t>
            </a:r>
            <a:r>
              <a:rPr lang="el-GR" b="1" dirty="0" err="1" smtClean="0">
                <a:solidFill>
                  <a:srgbClr val="002060"/>
                </a:solidFill>
              </a:rPr>
              <a:t>groundwater</a:t>
            </a:r>
            <a:r>
              <a:rPr lang="el-GR" b="1" dirty="0" smtClean="0">
                <a:solidFill>
                  <a:srgbClr val="002060"/>
                </a:solidFill>
              </a:rPr>
              <a:t> </a:t>
            </a:r>
            <a:r>
              <a:rPr lang="el-GR" b="1" dirty="0" err="1" smtClean="0">
                <a:solidFill>
                  <a:srgbClr val="002060"/>
                </a:solidFill>
              </a:rPr>
              <a:t>causing</a:t>
            </a:r>
            <a:r>
              <a:rPr lang="el-GR" b="1" dirty="0" smtClean="0">
                <a:solidFill>
                  <a:srgbClr val="002060"/>
                </a:solidFill>
              </a:rPr>
              <a:t> recharge of </a:t>
            </a:r>
            <a:r>
              <a:rPr lang="el-GR" b="1" dirty="0" err="1" smtClean="0">
                <a:solidFill>
                  <a:srgbClr val="002060"/>
                </a:solidFill>
              </a:rPr>
              <a:t>te</a:t>
            </a:r>
            <a:r>
              <a:rPr lang="el-GR" b="1" dirty="0" smtClean="0">
                <a:solidFill>
                  <a:srgbClr val="002060"/>
                </a:solidFill>
              </a:rPr>
              <a:t> </a:t>
            </a:r>
            <a:r>
              <a:rPr lang="el-GR" b="1" dirty="0" err="1" smtClean="0">
                <a:solidFill>
                  <a:srgbClr val="002060"/>
                </a:solidFill>
              </a:rPr>
              <a:t>aquifer</a:t>
            </a:r>
            <a:r>
              <a:rPr lang="el-GR" b="1" dirty="0" smtClean="0">
                <a:solidFill>
                  <a:srgbClr val="002060"/>
                </a:solidFill>
              </a:rPr>
              <a:t>. </a:t>
            </a:r>
            <a:endParaRPr lang="el-GR" b="1" dirty="0">
              <a:solidFill>
                <a:srgbClr val="002060"/>
              </a:solidFill>
            </a:endParaRPr>
          </a:p>
        </p:txBody>
      </p:sp>
    </p:spTree>
    <p:extLst>
      <p:ext uri="{BB962C8B-B14F-4D97-AF65-F5344CB8AC3E}">
        <p14:creationId xmlns:p14="http://schemas.microsoft.com/office/powerpoint/2010/main" val="23275423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589" y="116632"/>
            <a:ext cx="4545988" cy="523220"/>
          </a:xfrm>
          <a:prstGeom prst="rect">
            <a:avLst/>
          </a:prstGeom>
          <a:noFill/>
        </p:spPr>
        <p:txBody>
          <a:bodyPr wrap="none" rtlCol="0">
            <a:spAutoFit/>
          </a:bodyPr>
          <a:lstStyle/>
          <a:p>
            <a:r>
              <a:rPr lang="el-GR" sz="2800" b="1" u="sng" dirty="0" smtClean="0">
                <a:solidFill>
                  <a:srgbClr val="002060"/>
                </a:solidFill>
              </a:rPr>
              <a:t>Artificial recharge </a:t>
            </a:r>
            <a:r>
              <a:rPr lang="el-GR" sz="2800" b="1" u="sng" dirty="0" err="1" smtClean="0">
                <a:solidFill>
                  <a:srgbClr val="002060"/>
                </a:solidFill>
              </a:rPr>
              <a:t>techniques</a:t>
            </a:r>
            <a:endParaRPr lang="el-GR" sz="2800" b="1" u="sng" dirty="0">
              <a:solidFill>
                <a:srgbClr val="00206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896" y="764704"/>
            <a:ext cx="7815375" cy="4896544"/>
          </a:xfrm>
          <a:prstGeom prst="rect">
            <a:avLst/>
          </a:prstGeom>
        </p:spPr>
      </p:pic>
      <p:sp>
        <p:nvSpPr>
          <p:cNvPr id="6" name="Ορθογώνιο 5"/>
          <p:cNvSpPr/>
          <p:nvPr/>
        </p:nvSpPr>
        <p:spPr>
          <a:xfrm>
            <a:off x="715553" y="6257057"/>
            <a:ext cx="7516512" cy="307777"/>
          </a:xfrm>
          <a:prstGeom prst="rect">
            <a:avLst/>
          </a:prstGeom>
        </p:spPr>
        <p:txBody>
          <a:bodyPr wrap="square">
            <a:spAutoFit/>
          </a:bodyPr>
          <a:lstStyle/>
          <a:p>
            <a:pPr algn="ctr"/>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https</a:t>
            </a:r>
            <a:r>
              <a:rPr lang="en-US" sz="1400" dirty="0">
                <a:solidFill>
                  <a:srgbClr val="002060"/>
                </a:solidFill>
              </a:rPr>
              <a:t>://ks.water.usgs.gov/pubs/reports/wrir.99-4250.html</a:t>
            </a:r>
            <a:endParaRPr lang="el-GR" sz="1400" dirty="0">
              <a:solidFill>
                <a:srgbClr val="002060"/>
              </a:solidFill>
            </a:endParaRPr>
          </a:p>
        </p:txBody>
      </p:sp>
    </p:spTree>
    <p:extLst>
      <p:ext uri="{BB962C8B-B14F-4D97-AF65-F5344CB8AC3E}">
        <p14:creationId xmlns:p14="http://schemas.microsoft.com/office/powerpoint/2010/main" val="22432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 descr="14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11560" y="404664"/>
            <a:ext cx="5697356" cy="5904656"/>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8700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3062" y="135102"/>
            <a:ext cx="4545988" cy="523220"/>
          </a:xfrm>
          <a:prstGeom prst="rect">
            <a:avLst/>
          </a:prstGeom>
          <a:noFill/>
        </p:spPr>
        <p:txBody>
          <a:bodyPr wrap="none" rtlCol="0">
            <a:spAutoFit/>
          </a:bodyPr>
          <a:lstStyle/>
          <a:p>
            <a:r>
              <a:rPr lang="el-GR" sz="2800" b="1" u="sng" dirty="0" smtClean="0">
                <a:solidFill>
                  <a:srgbClr val="002060"/>
                </a:solidFill>
              </a:rPr>
              <a:t>Artificial recharge </a:t>
            </a:r>
            <a:r>
              <a:rPr lang="el-GR" sz="2800" b="1" u="sng" dirty="0" err="1" smtClean="0">
                <a:solidFill>
                  <a:srgbClr val="002060"/>
                </a:solidFill>
              </a:rPr>
              <a:t>techniques</a:t>
            </a:r>
            <a:endParaRPr lang="el-GR" sz="2800" b="1" u="sng" dirty="0">
              <a:solidFill>
                <a:srgbClr val="002060"/>
              </a:solidFill>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70" t="17577" r="6552" b="6251"/>
          <a:stretch/>
        </p:blipFill>
        <p:spPr bwMode="auto">
          <a:xfrm>
            <a:off x="251520" y="1052736"/>
            <a:ext cx="8712254" cy="4231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Ορθογώνιο 4"/>
          <p:cNvSpPr/>
          <p:nvPr/>
        </p:nvSpPr>
        <p:spPr>
          <a:xfrm>
            <a:off x="1691680" y="6309320"/>
            <a:ext cx="6768752" cy="307777"/>
          </a:xfrm>
          <a:prstGeom prst="rect">
            <a:avLst/>
          </a:prstGeom>
        </p:spPr>
        <p:txBody>
          <a:bodyPr wrap="square">
            <a:spAutoFit/>
          </a:bodyPr>
          <a:lstStyle/>
          <a:p>
            <a:pPr algn="just"/>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://www.ecy.wa.gov/programs/wr/asr/images/pdf/rechargegraphic.pdf</a:t>
            </a:r>
            <a:endParaRPr lang="el-GR" sz="1400" dirty="0">
              <a:solidFill>
                <a:srgbClr val="002060"/>
              </a:solidFill>
            </a:endParaRPr>
          </a:p>
        </p:txBody>
      </p:sp>
    </p:spTree>
    <p:extLst>
      <p:ext uri="{BB962C8B-B14F-4D97-AF65-F5344CB8AC3E}">
        <p14:creationId xmlns:p14="http://schemas.microsoft.com/office/powerpoint/2010/main" val="267148384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9792" y="20066"/>
            <a:ext cx="4545988" cy="523220"/>
          </a:xfrm>
          <a:prstGeom prst="rect">
            <a:avLst/>
          </a:prstGeom>
          <a:noFill/>
        </p:spPr>
        <p:txBody>
          <a:bodyPr wrap="none" rtlCol="0">
            <a:spAutoFit/>
          </a:bodyPr>
          <a:lstStyle/>
          <a:p>
            <a:r>
              <a:rPr lang="el-GR" sz="2800" b="1" u="sng" dirty="0" smtClean="0">
                <a:solidFill>
                  <a:srgbClr val="002060"/>
                </a:solidFill>
              </a:rPr>
              <a:t>Artificial recharge </a:t>
            </a:r>
            <a:r>
              <a:rPr lang="el-GR" sz="2800" b="1" u="sng" dirty="0" err="1" smtClean="0">
                <a:solidFill>
                  <a:srgbClr val="002060"/>
                </a:solidFill>
              </a:rPr>
              <a:t>techniques</a:t>
            </a:r>
            <a:endParaRPr lang="el-GR" sz="2800" b="1" u="sng" dirty="0">
              <a:solidFill>
                <a:srgbClr val="002060"/>
              </a:solidFill>
            </a:endParaRP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692696"/>
            <a:ext cx="4075506" cy="5661248"/>
          </a:xfrm>
          <a:prstGeom prst="rect">
            <a:avLst/>
          </a:prstGeom>
        </p:spPr>
      </p:pic>
      <p:sp>
        <p:nvSpPr>
          <p:cNvPr id="7" name="Ορθογώνιο 6"/>
          <p:cNvSpPr/>
          <p:nvPr/>
        </p:nvSpPr>
        <p:spPr>
          <a:xfrm>
            <a:off x="5323" y="6367495"/>
            <a:ext cx="9178047" cy="307777"/>
          </a:xfrm>
          <a:prstGeom prst="rect">
            <a:avLst/>
          </a:prstGeom>
        </p:spPr>
        <p:txBody>
          <a:bodyPr wrap="square">
            <a:spAutoFit/>
          </a:bodyPr>
          <a:lstStyle/>
          <a:p>
            <a:pPr algn="just"/>
            <a:r>
              <a:rPr lang="el-GR" sz="1400" dirty="0" err="1" smtClean="0">
                <a:solidFill>
                  <a:srgbClr val="002060"/>
                </a:solidFill>
              </a:rPr>
              <a:t>Source</a:t>
            </a:r>
            <a:r>
              <a:rPr lang="el-GR" sz="1400" dirty="0" smtClean="0">
                <a:solidFill>
                  <a:srgbClr val="002060"/>
                </a:solidFill>
              </a:rPr>
              <a:t>: </a:t>
            </a:r>
            <a:r>
              <a:rPr lang="en-US" sz="1400" dirty="0" smtClean="0">
                <a:solidFill>
                  <a:srgbClr val="002060"/>
                </a:solidFill>
              </a:rPr>
              <a:t>http</a:t>
            </a:r>
            <a:r>
              <a:rPr lang="en-US" sz="1400" dirty="0">
                <a:solidFill>
                  <a:srgbClr val="002060"/>
                </a:solidFill>
              </a:rPr>
              <a:t>://www.solar.excluss.com/water/boreholes/groundwater-dictionary/index7685.html?artificial_recharge.htm</a:t>
            </a:r>
            <a:endParaRPr lang="el-GR" sz="1400" dirty="0">
              <a:solidFill>
                <a:srgbClr val="002060"/>
              </a:solidFill>
            </a:endParaRPr>
          </a:p>
        </p:txBody>
      </p:sp>
    </p:spTree>
    <p:extLst>
      <p:ext uri="{BB962C8B-B14F-4D97-AF65-F5344CB8AC3E}">
        <p14:creationId xmlns:p14="http://schemas.microsoft.com/office/powerpoint/2010/main" val="253853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1" descr="1401"/>
          <p:cNvPicPr preferRelativeResize="0">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7544" y="836712"/>
            <a:ext cx="5409268" cy="5472608"/>
          </a:xfr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40152" y="1268760"/>
            <a:ext cx="2664296" cy="4216539"/>
          </a:xfrm>
          <a:prstGeom prst="rect">
            <a:avLst/>
          </a:prstGeom>
          <a:solidFill>
            <a:schemeClr val="bg1"/>
          </a:solidFill>
        </p:spPr>
        <p:txBody>
          <a:bodyPr wrap="square">
            <a:spAutoFit/>
          </a:bodyPr>
          <a:lstStyle/>
          <a:p>
            <a:pPr marL="342900" indent="-342900" algn="just" eaLnBrk="1" hangingPunct="1">
              <a:spcBef>
                <a:spcPct val="20000"/>
              </a:spcBef>
              <a:buClr>
                <a:srgbClr val="99FF99"/>
              </a:buClr>
              <a:buSzPct val="80000"/>
              <a:buFont typeface="Wingdings" pitchFamily="1" charset="2"/>
              <a:buChar char="Ø"/>
              <a:defRPr/>
            </a:pPr>
            <a:r>
              <a:rPr lang="en-US" sz="2000" b="1" kern="0" dirty="0">
                <a:solidFill>
                  <a:srgbClr val="002060"/>
                </a:solidFill>
              </a:rPr>
              <a:t>Many countries in the Middle East, which has one of the world’s highest population growth rates, face water shortages</a:t>
            </a:r>
            <a:r>
              <a:rPr lang="en-US" sz="2000" b="1" kern="0" dirty="0" smtClean="0">
                <a:solidFill>
                  <a:srgbClr val="002060"/>
                </a:solidFill>
              </a:rPr>
              <a:t>.</a:t>
            </a:r>
            <a:endParaRPr lang="el-GR" sz="2000" b="1" kern="0" dirty="0" smtClean="0">
              <a:solidFill>
                <a:srgbClr val="002060"/>
              </a:solidFill>
            </a:endParaRPr>
          </a:p>
          <a:p>
            <a:pPr marL="342900" indent="-342900" algn="just">
              <a:spcBef>
                <a:spcPct val="20000"/>
              </a:spcBef>
              <a:buClr>
                <a:srgbClr val="99FF99"/>
              </a:buClr>
              <a:buSzPct val="80000"/>
              <a:buFont typeface="Wingdings" pitchFamily="1" charset="2"/>
              <a:buChar char="Ø"/>
              <a:defRPr/>
            </a:pPr>
            <a:r>
              <a:rPr lang="en-US" sz="2000" b="1" dirty="0">
                <a:solidFill>
                  <a:srgbClr val="002060"/>
                </a:solidFill>
                <a:ea typeface="ＭＳ Ｐゴシック" charset="-128"/>
              </a:rPr>
              <a:t>Most water in this dry region comes from the Nile, Jordan or Tigris rivers.</a:t>
            </a:r>
          </a:p>
          <a:p>
            <a:pPr marL="342900" indent="-342900" algn="just" eaLnBrk="1" hangingPunct="1">
              <a:spcBef>
                <a:spcPct val="20000"/>
              </a:spcBef>
              <a:buClr>
                <a:srgbClr val="99FF99"/>
              </a:buClr>
              <a:buSzPct val="80000"/>
              <a:buFont typeface="Wingdings" pitchFamily="1" charset="2"/>
              <a:buChar char="Ø"/>
              <a:defRPr/>
            </a:pPr>
            <a:endParaRPr lang="en-US" sz="2000" b="1" kern="0" dirty="0">
              <a:solidFill>
                <a:srgbClr val="002060"/>
              </a:solidFill>
              <a:latin typeface="Arial"/>
            </a:endParaRPr>
          </a:p>
        </p:txBody>
      </p:sp>
    </p:spTree>
    <p:extLst>
      <p:ext uri="{BB962C8B-B14F-4D97-AF65-F5344CB8AC3E}">
        <p14:creationId xmlns:p14="http://schemas.microsoft.com/office/powerpoint/2010/main" val="27683495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11560" y="1412776"/>
            <a:ext cx="7772400" cy="411480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400" b="1" dirty="0" smtClean="0">
                <a:solidFill>
                  <a:srgbClr val="002060"/>
                </a:solidFill>
              </a:rPr>
              <a:t>Climate change causes  </a:t>
            </a:r>
            <a:r>
              <a:rPr lang="el-GR" altLang="zh-TW" sz="2400" b="1" dirty="0" err="1" smtClean="0">
                <a:solidFill>
                  <a:srgbClr val="002060"/>
                </a:solidFill>
              </a:rPr>
              <a:t>increase</a:t>
            </a:r>
            <a:r>
              <a:rPr lang="el-GR" altLang="zh-TW" sz="2400" b="1" dirty="0" smtClean="0">
                <a:solidFill>
                  <a:srgbClr val="002060"/>
                </a:solidFill>
              </a:rPr>
              <a:t> </a:t>
            </a:r>
            <a:r>
              <a:rPr lang="en-US" altLang="zh-TW" sz="2400" b="1" dirty="0" smtClean="0">
                <a:solidFill>
                  <a:srgbClr val="002060"/>
                </a:solidFill>
              </a:rPr>
              <a:t>in frequencies of droughts and floods</a:t>
            </a:r>
            <a:endParaRPr lang="el-GR" altLang="zh-TW" sz="2400" b="1" dirty="0" smtClean="0">
              <a:solidFill>
                <a:srgbClr val="002060"/>
              </a:solidFill>
            </a:endParaRPr>
          </a:p>
          <a:p>
            <a:r>
              <a:rPr lang="el-GR" altLang="zh-TW" sz="2400" b="1" dirty="0" err="1" smtClean="0">
                <a:solidFill>
                  <a:srgbClr val="002060"/>
                </a:solidFill>
              </a:rPr>
              <a:t>Uneven</a:t>
            </a:r>
            <a:r>
              <a:rPr lang="el-GR" altLang="zh-TW" sz="2400" b="1" dirty="0" smtClean="0">
                <a:solidFill>
                  <a:srgbClr val="002060"/>
                </a:solidFill>
              </a:rPr>
              <a:t> distribution of </a:t>
            </a:r>
            <a:r>
              <a:rPr lang="el-GR" altLang="zh-TW" sz="2400" b="1" dirty="0" err="1" smtClean="0">
                <a:solidFill>
                  <a:srgbClr val="002060"/>
                </a:solidFill>
              </a:rPr>
              <a:t>rainfalls</a:t>
            </a:r>
            <a:endParaRPr lang="en-US" altLang="zh-TW" sz="2400" b="1" dirty="0" smtClean="0">
              <a:solidFill>
                <a:srgbClr val="002060"/>
              </a:solidFill>
            </a:endParaRPr>
          </a:p>
          <a:p>
            <a:r>
              <a:rPr lang="en-US" altLang="zh-TW" sz="2400" b="1" dirty="0" smtClean="0">
                <a:solidFill>
                  <a:srgbClr val="002060"/>
                </a:solidFill>
              </a:rPr>
              <a:t>Depletion of aquifers caused by over-consumption as a result of population growth</a:t>
            </a:r>
            <a:endParaRPr lang="el-GR" altLang="zh-TW" sz="2400" b="1" dirty="0" smtClean="0">
              <a:solidFill>
                <a:srgbClr val="002060"/>
              </a:solidFill>
            </a:endParaRPr>
          </a:p>
          <a:p>
            <a:r>
              <a:rPr lang="el-GR" altLang="zh-TW" sz="2400" b="1" dirty="0" err="1" smtClean="0">
                <a:solidFill>
                  <a:srgbClr val="002060"/>
                </a:solidFill>
              </a:rPr>
              <a:t>Deforestation</a:t>
            </a:r>
            <a:endParaRPr lang="el-GR" altLang="zh-TW" sz="2400" b="1" dirty="0" smtClean="0">
              <a:solidFill>
                <a:srgbClr val="002060"/>
              </a:solidFill>
            </a:endParaRPr>
          </a:p>
          <a:p>
            <a:r>
              <a:rPr lang="el-GR" altLang="zh-TW" sz="2400" b="1" dirty="0" err="1" smtClean="0">
                <a:solidFill>
                  <a:srgbClr val="002060"/>
                </a:solidFill>
              </a:rPr>
              <a:t>Expansion</a:t>
            </a:r>
            <a:r>
              <a:rPr lang="el-GR" altLang="zh-TW" sz="2400" b="1" dirty="0" smtClean="0">
                <a:solidFill>
                  <a:srgbClr val="002060"/>
                </a:solidFill>
              </a:rPr>
              <a:t> of </a:t>
            </a:r>
            <a:r>
              <a:rPr lang="el-GR" altLang="zh-TW" sz="2400" b="1" dirty="0" err="1" smtClean="0">
                <a:solidFill>
                  <a:srgbClr val="002060"/>
                </a:solidFill>
              </a:rPr>
              <a:t>irrigated</a:t>
            </a:r>
            <a:r>
              <a:rPr lang="el-GR" altLang="zh-TW" sz="2400" b="1" dirty="0" smtClean="0">
                <a:solidFill>
                  <a:srgbClr val="002060"/>
                </a:solidFill>
              </a:rPr>
              <a:t> </a:t>
            </a:r>
            <a:r>
              <a:rPr lang="el-GR" altLang="zh-TW" sz="2400" b="1" dirty="0" err="1" smtClean="0">
                <a:solidFill>
                  <a:srgbClr val="002060"/>
                </a:solidFill>
              </a:rPr>
              <a:t>lands</a:t>
            </a:r>
            <a:endParaRPr lang="en-US" altLang="zh-TW" sz="2400" b="1" dirty="0" smtClean="0">
              <a:solidFill>
                <a:srgbClr val="002060"/>
              </a:solidFill>
            </a:endParaRPr>
          </a:p>
          <a:p>
            <a:r>
              <a:rPr lang="en-US" altLang="zh-TW" sz="2400" b="1" dirty="0" smtClean="0">
                <a:solidFill>
                  <a:srgbClr val="002060"/>
                </a:solidFill>
              </a:rPr>
              <a:t>Pollution and contamination by sewage, agricultural and industrial runoff</a:t>
            </a:r>
            <a:endParaRPr lang="el-GR" altLang="zh-TW" sz="2400" b="1" dirty="0" smtClean="0">
              <a:solidFill>
                <a:srgbClr val="002060"/>
              </a:solidFill>
            </a:endParaRPr>
          </a:p>
          <a:p>
            <a:r>
              <a:rPr lang="el-GR" altLang="zh-TW" sz="2400" b="1" dirty="0" err="1" smtClean="0">
                <a:solidFill>
                  <a:srgbClr val="002060"/>
                </a:solidFill>
              </a:rPr>
              <a:t>Irrational</a:t>
            </a:r>
            <a:r>
              <a:rPr lang="el-GR" altLang="zh-TW" sz="2400" b="1" dirty="0" smtClean="0">
                <a:solidFill>
                  <a:srgbClr val="002060"/>
                </a:solidFill>
              </a:rPr>
              <a:t> </a:t>
            </a:r>
            <a:r>
              <a:rPr lang="el-GR" altLang="zh-TW" sz="2400" b="1" dirty="0" err="1" smtClean="0">
                <a:solidFill>
                  <a:srgbClr val="002060"/>
                </a:solidFill>
              </a:rPr>
              <a:t>management</a:t>
            </a:r>
            <a:r>
              <a:rPr lang="el-GR" altLang="zh-TW" sz="2400" b="1" dirty="0" smtClean="0">
                <a:solidFill>
                  <a:srgbClr val="002060"/>
                </a:solidFill>
              </a:rPr>
              <a:t> </a:t>
            </a:r>
            <a:r>
              <a:rPr lang="el-GR" altLang="zh-TW" sz="2400" b="1" dirty="0" err="1" smtClean="0">
                <a:solidFill>
                  <a:srgbClr val="002060"/>
                </a:solidFill>
              </a:rPr>
              <a:t>practises</a:t>
            </a:r>
            <a:endParaRPr lang="en-US" altLang="zh-TW" sz="2400" b="1" dirty="0">
              <a:solidFill>
                <a:srgbClr val="002060"/>
              </a:solidFill>
            </a:endParaRPr>
          </a:p>
        </p:txBody>
      </p:sp>
      <p:sp>
        <p:nvSpPr>
          <p:cNvPr id="5" name="TextBox 4"/>
          <p:cNvSpPr txBox="1"/>
          <p:nvPr/>
        </p:nvSpPr>
        <p:spPr>
          <a:xfrm>
            <a:off x="2271958" y="404664"/>
            <a:ext cx="4535344" cy="523220"/>
          </a:xfrm>
          <a:prstGeom prst="rect">
            <a:avLst/>
          </a:prstGeom>
          <a:noFill/>
        </p:spPr>
        <p:txBody>
          <a:bodyPr wrap="none" rtlCol="0">
            <a:spAutoFit/>
          </a:bodyPr>
          <a:lstStyle/>
          <a:p>
            <a:r>
              <a:rPr lang="el-GR" sz="2800" b="1" u="sng" dirty="0" smtClean="0">
                <a:solidFill>
                  <a:srgbClr val="002060"/>
                </a:solidFill>
              </a:rPr>
              <a:t>Pressures on water resources</a:t>
            </a:r>
            <a:endParaRPr lang="el-GR" sz="2800" b="1" u="sng" dirty="0">
              <a:solidFill>
                <a:srgbClr val="002060"/>
              </a:solidFill>
            </a:endParaRPr>
          </a:p>
        </p:txBody>
      </p:sp>
    </p:spTree>
    <p:extLst>
      <p:ext uri="{BB962C8B-B14F-4D97-AF65-F5344CB8AC3E}">
        <p14:creationId xmlns:p14="http://schemas.microsoft.com/office/powerpoint/2010/main" val="313188402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9">
      <a:dk1>
        <a:srgbClr val="003366"/>
      </a:dk1>
      <a:lt1>
        <a:srgbClr val="EAEAEA"/>
      </a:lt1>
      <a:dk2>
        <a:srgbClr val="284E78"/>
      </a:dk2>
      <a:lt2>
        <a:srgbClr val="EAEAEA"/>
      </a:lt2>
      <a:accent1>
        <a:srgbClr val="009999"/>
      </a:accent1>
      <a:accent2>
        <a:srgbClr val="336699"/>
      </a:accent2>
      <a:accent3>
        <a:srgbClr val="ACB2BE"/>
      </a:accent3>
      <a:accent4>
        <a:srgbClr val="C8C8C8"/>
      </a:accent4>
      <a:accent5>
        <a:srgbClr val="AACACA"/>
      </a:accent5>
      <a:accent6>
        <a:srgbClr val="2D5C8A"/>
      </a:accent6>
      <a:hlink>
        <a:srgbClr val="00CCFF"/>
      </a:hlink>
      <a:folHlink>
        <a:srgbClr val="FFCC00"/>
      </a:folHlink>
    </a:clrScheme>
    <a:fontScheme name="Textured">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EAEAEA"/>
        </a:lt1>
        <a:dk2>
          <a:srgbClr val="284E78"/>
        </a:dk2>
        <a:lt2>
          <a:srgbClr val="EAEAEA"/>
        </a:lt2>
        <a:accent1>
          <a:srgbClr val="009999"/>
        </a:accent1>
        <a:accent2>
          <a:srgbClr val="336699"/>
        </a:accent2>
        <a:accent3>
          <a:srgbClr val="ACB2BE"/>
        </a:accent3>
        <a:accent4>
          <a:srgbClr val="C8C8C8"/>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themeOverride>
</file>

<file path=docProps/app.xml><?xml version="1.0" encoding="utf-8"?>
<Properties xmlns="http://schemas.openxmlformats.org/officeDocument/2006/extended-properties" xmlns:vt="http://schemas.openxmlformats.org/officeDocument/2006/docPropsVTypes">
  <TotalTime>430</TotalTime>
  <Words>5745</Words>
  <Application>Microsoft Office PowerPoint</Application>
  <PresentationFormat>Προβολή στην οθόνη (4:3)</PresentationFormat>
  <Paragraphs>521</Paragraphs>
  <Slides>71</Slides>
  <Notes>2</Notes>
  <HiddenSlides>0</HiddenSlides>
  <MMClips>0</MMClips>
  <ScaleCrop>false</ScaleCrop>
  <HeadingPairs>
    <vt:vector size="4" baseType="variant">
      <vt:variant>
        <vt:lpstr>Θέμα</vt:lpstr>
      </vt:variant>
      <vt:variant>
        <vt:i4>2</vt:i4>
      </vt:variant>
      <vt:variant>
        <vt:lpstr>Τίτλοι διαφανειών</vt:lpstr>
      </vt:variant>
      <vt:variant>
        <vt:i4>71</vt:i4>
      </vt:variant>
    </vt:vector>
  </HeadingPairs>
  <TitlesOfParts>
    <vt:vector size="73" baseType="lpstr">
      <vt:lpstr>Θέμα του Office</vt:lpstr>
      <vt:lpstr>Textured</vt:lpstr>
      <vt:lpstr>Παρουσίαση του PowerPoint</vt:lpstr>
      <vt:lpstr>The Importance of Water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Controlling Water Pollution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Mathematical model construction:</vt:lpstr>
      <vt:lpstr>Παρουσίαση του PowerPoint</vt:lpstr>
      <vt:lpstr>Παρουσίαση του PowerPoint</vt:lpstr>
      <vt:lpstr>Παρουσίαση του PowerPoint</vt:lpstr>
      <vt:lpstr>Παρουσίαση του PowerPoint</vt:lpstr>
      <vt:lpstr>The most common boundary conditions of groundwater are: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Christos Mattas</dc:creator>
  <cp:lastModifiedBy>Christos Mattas</cp:lastModifiedBy>
  <cp:revision>27</cp:revision>
  <dcterms:created xsi:type="dcterms:W3CDTF">2017-03-25T19:44:36Z</dcterms:created>
  <dcterms:modified xsi:type="dcterms:W3CDTF">2017-04-02T09:44:13Z</dcterms:modified>
</cp:coreProperties>
</file>