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459" r:id="rId2"/>
    <p:sldId id="467" r:id="rId3"/>
    <p:sldId id="460" r:id="rId4"/>
    <p:sldId id="461" r:id="rId5"/>
    <p:sldId id="462" r:id="rId6"/>
    <p:sldId id="463" r:id="rId7"/>
    <p:sldId id="466" r:id="rId8"/>
    <p:sldId id="464" r:id="rId9"/>
    <p:sldId id="469" r:id="rId10"/>
    <p:sldId id="470" r:id="rId11"/>
    <p:sldId id="465"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663300"/>
    <a:srgbClr val="993300"/>
    <a:srgbClr val="FFFFFF"/>
    <a:srgbClr val="A50021"/>
    <a:srgbClr val="333300"/>
    <a:srgbClr val="660033"/>
    <a:srgbClr val="540C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494" autoAdjust="0"/>
  </p:normalViewPr>
  <p:slideViewPr>
    <p:cSldViewPr>
      <p:cViewPr>
        <p:scale>
          <a:sx n="81" d="100"/>
          <a:sy n="81" d="100"/>
        </p:scale>
        <p:origin x="-1056" y="-72"/>
      </p:cViewPr>
      <p:guideLst>
        <p:guide orient="horz" pos="2160"/>
        <p:guide pos="2880"/>
      </p:guideLst>
    </p:cSldViewPr>
  </p:slideViewPr>
  <p:outlineViewPr>
    <p:cViewPr>
      <p:scale>
        <a:sx n="33" d="100"/>
        <a:sy n="33" d="100"/>
      </p:scale>
      <p:origin x="0" y="1656"/>
    </p:cViewPr>
  </p:outlineViewPr>
  <p:notesTextViewPr>
    <p:cViewPr>
      <p:scale>
        <a:sx n="1" d="1"/>
        <a:sy n="1" d="1"/>
      </p:scale>
      <p:origin x="0" y="0"/>
    </p:cViewPr>
  </p:notesTextViewPr>
  <p:sorterViewPr>
    <p:cViewPr>
      <p:scale>
        <a:sx n="100" d="100"/>
        <a:sy n="100" d="100"/>
      </p:scale>
      <p:origin x="0" y="57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8C207E-477F-4A6B-8957-27963B545975}" type="datetimeFigureOut">
              <a:rPr lang="el-GR" smtClean="0"/>
              <a:pPr/>
              <a:t>9/4/2017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AF9B8B-72C7-4C06-8AE7-93A15F2DDFDC}" type="slidenum">
              <a:rPr lang="el-GR" smtClean="0"/>
              <a:pPr/>
              <a:t>‹#›</a:t>
            </a:fld>
            <a:endParaRPr lang="el-GR"/>
          </a:p>
        </p:txBody>
      </p:sp>
    </p:spTree>
    <p:extLst>
      <p:ext uri="{BB962C8B-B14F-4D97-AF65-F5344CB8AC3E}">
        <p14:creationId xmlns:p14="http://schemas.microsoft.com/office/powerpoint/2010/main" val="4066919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9/4/2017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721222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9/4/2017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265137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9/4/2017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1425402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9/4/2017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519077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9/4/2017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36348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38FC7458-DFCC-4E82-9716-DAA07919B157}" type="datetimeFigureOut">
              <a:rPr lang="el-GR" smtClean="0"/>
              <a:pPr/>
              <a:t>9/4/2017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2843605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8FC7458-DFCC-4E82-9716-DAA07919B157}" type="datetimeFigureOut">
              <a:rPr lang="el-GR" smtClean="0"/>
              <a:pPr/>
              <a:t>9/4/2017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62910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8FC7458-DFCC-4E82-9716-DAA07919B157}" type="datetimeFigureOut">
              <a:rPr lang="el-GR" smtClean="0"/>
              <a:pPr/>
              <a:t>9/4/2017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181857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8FC7458-DFCC-4E82-9716-DAA07919B157}" type="datetimeFigureOut">
              <a:rPr lang="el-GR" smtClean="0"/>
              <a:pPr/>
              <a:t>9/4/2017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1187297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8FC7458-DFCC-4E82-9716-DAA07919B157}" type="datetimeFigureOut">
              <a:rPr lang="el-GR" smtClean="0"/>
              <a:pPr/>
              <a:t>9/4/2017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1794883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8FC7458-DFCC-4E82-9716-DAA07919B157}" type="datetimeFigureOut">
              <a:rPr lang="el-GR" smtClean="0"/>
              <a:pPr/>
              <a:t>9/4/2017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0966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C7458-DFCC-4E82-9716-DAA07919B157}" type="datetimeFigureOut">
              <a:rPr lang="el-GR" smtClean="0"/>
              <a:pPr/>
              <a:t>9/4/2017</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F993-59AF-4B16-BC27-32221697C55D}" type="slidenum">
              <a:rPr lang="el-GR" smtClean="0"/>
              <a:pPr/>
              <a:t>‹#›</a:t>
            </a:fld>
            <a:endParaRPr lang="el-GR"/>
          </a:p>
        </p:txBody>
      </p:sp>
    </p:spTree>
    <p:extLst>
      <p:ext uri="{BB962C8B-B14F-4D97-AF65-F5344CB8AC3E}">
        <p14:creationId xmlns:p14="http://schemas.microsoft.com/office/powerpoint/2010/main" val="288668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thewaterproject.org/water-scarcity/water_scarcity_2#phys" TargetMode="External"/><Relationship Id="rId2" Type="http://schemas.openxmlformats.org/officeDocument/2006/relationships/hyperlink" Target="https://thewaterproject.org/water-scarcity/water_scarcity_2#ec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greenfacts.org/glossary/pqrs/sustainability.htm" TargetMode="External"/><Relationship Id="rId2" Type="http://schemas.openxmlformats.org/officeDocument/2006/relationships/hyperlink" Target="http://www.greenfacts.org/glossary/abc/climate-change.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13471" y="711981"/>
            <a:ext cx="4717058" cy="369332"/>
          </a:xfrm>
          <a:prstGeom prst="rect">
            <a:avLst/>
          </a:prstGeom>
          <a:noFill/>
        </p:spPr>
        <p:txBody>
          <a:bodyPr wrap="square" rtlCol="0">
            <a:spAutoFit/>
          </a:bodyPr>
          <a:lstStyle/>
          <a:p>
            <a:pPr algn="ctr">
              <a:lnSpc>
                <a:spcPct val="90000"/>
              </a:lnSpc>
            </a:pPr>
            <a:r>
              <a:rPr lang="en-US" sz="2000" b="1" dirty="0">
                <a:solidFill>
                  <a:srgbClr val="A50021"/>
                </a:solidFill>
                <a:effectLst>
                  <a:outerShdw blurRad="38100" dist="38100" dir="2700000" algn="tl">
                    <a:srgbClr val="000000">
                      <a:alpha val="43137"/>
                    </a:srgbClr>
                  </a:outerShdw>
                </a:effectLst>
              </a:rPr>
              <a:t>Aristotle University of Thessaloniki</a:t>
            </a:r>
          </a:p>
        </p:txBody>
      </p:sp>
      <p:sp>
        <p:nvSpPr>
          <p:cNvPr id="4" name="Title 3"/>
          <p:cNvSpPr>
            <a:spLocks noGrp="1"/>
          </p:cNvSpPr>
          <p:nvPr>
            <p:ph type="ctrTitle"/>
          </p:nvPr>
        </p:nvSpPr>
        <p:spPr>
          <a:xfrm>
            <a:off x="1019607" y="2057400"/>
            <a:ext cx="7270576" cy="1371600"/>
          </a:xfrm>
          <a:solidFill>
            <a:schemeClr val="bg1"/>
          </a:solidFill>
        </p:spPr>
        <p:txBody>
          <a:bodyPr>
            <a:normAutofit/>
          </a:bodyPr>
          <a:lstStyle/>
          <a:p>
            <a:r>
              <a:rPr lang="el-GR" sz="3200" b="1" dirty="0" smtClean="0">
                <a:solidFill>
                  <a:srgbClr val="000066"/>
                </a:solidFill>
                <a:effectLst>
                  <a:outerShdw blurRad="38100" dist="38100" dir="2700000" algn="tl">
                    <a:srgbClr val="000000">
                      <a:alpha val="43137"/>
                    </a:srgbClr>
                  </a:outerShdw>
                </a:effectLst>
              </a:rPr>
              <a:t>Water </a:t>
            </a:r>
            <a:r>
              <a:rPr lang="el-GR" sz="3200" b="1" dirty="0" err="1" smtClean="0">
                <a:solidFill>
                  <a:srgbClr val="000066"/>
                </a:solidFill>
                <a:effectLst>
                  <a:outerShdw blurRad="38100" dist="38100" dir="2700000" algn="tl">
                    <a:srgbClr val="000000">
                      <a:alpha val="43137"/>
                    </a:srgbClr>
                  </a:outerShdw>
                </a:effectLst>
              </a:rPr>
              <a:t>Resources</a:t>
            </a:r>
            <a:r>
              <a:rPr lang="el-GR" sz="3200" b="1" dirty="0" smtClean="0">
                <a:solidFill>
                  <a:srgbClr val="000066"/>
                </a:solidFill>
                <a:effectLst>
                  <a:outerShdw blurRad="38100" dist="38100" dir="2700000" algn="tl">
                    <a:srgbClr val="000000">
                      <a:alpha val="43137"/>
                    </a:srgbClr>
                  </a:outerShdw>
                </a:effectLst>
              </a:rPr>
              <a:t> </a:t>
            </a:r>
            <a:r>
              <a:rPr lang="el-GR" sz="3200" b="1" dirty="0" err="1" smtClean="0">
                <a:solidFill>
                  <a:srgbClr val="000066"/>
                </a:solidFill>
                <a:effectLst>
                  <a:outerShdw blurRad="38100" dist="38100" dir="2700000" algn="tl">
                    <a:srgbClr val="000000">
                      <a:alpha val="43137"/>
                    </a:srgbClr>
                  </a:outerShdw>
                </a:effectLst>
              </a:rPr>
              <a:t>Management</a:t>
            </a:r>
            <a:r>
              <a:rPr lang="el-GR" sz="3200" b="1" dirty="0" smtClean="0">
                <a:solidFill>
                  <a:srgbClr val="000066"/>
                </a:solidFill>
                <a:effectLst>
                  <a:outerShdw blurRad="38100" dist="38100" dir="2700000" algn="tl">
                    <a:srgbClr val="000000">
                      <a:alpha val="43137"/>
                    </a:srgbClr>
                  </a:outerShdw>
                </a:effectLst>
              </a:rPr>
              <a:t/>
            </a:r>
            <a:br>
              <a:rPr lang="el-GR" sz="3200" b="1" dirty="0" smtClean="0">
                <a:solidFill>
                  <a:srgbClr val="000066"/>
                </a:solidFill>
                <a:effectLst>
                  <a:outerShdw blurRad="38100" dist="38100" dir="2700000" algn="tl">
                    <a:srgbClr val="000000">
                      <a:alpha val="43137"/>
                    </a:srgbClr>
                  </a:outerShdw>
                </a:effectLst>
              </a:rPr>
            </a:br>
            <a:r>
              <a:rPr lang="el-GR" sz="3200" b="1" dirty="0" err="1" smtClean="0">
                <a:solidFill>
                  <a:srgbClr val="000066"/>
                </a:solidFill>
                <a:effectLst>
                  <a:outerShdw blurRad="38100" dist="38100" dir="2700000" algn="tl">
                    <a:srgbClr val="000000">
                      <a:alpha val="43137"/>
                    </a:srgbClr>
                  </a:outerShdw>
                </a:effectLst>
              </a:rPr>
              <a:t>Practical</a:t>
            </a:r>
            <a:r>
              <a:rPr lang="el-GR" sz="3200" b="1" dirty="0" smtClean="0">
                <a:solidFill>
                  <a:srgbClr val="000066"/>
                </a:solidFill>
                <a:effectLst>
                  <a:outerShdw blurRad="38100" dist="38100" dir="2700000" algn="tl">
                    <a:srgbClr val="000000">
                      <a:alpha val="43137"/>
                    </a:srgbClr>
                  </a:outerShdw>
                </a:effectLst>
              </a:rPr>
              <a:t> </a:t>
            </a:r>
            <a:r>
              <a:rPr lang="el-GR" sz="3200" b="1" dirty="0" err="1" smtClean="0">
                <a:solidFill>
                  <a:srgbClr val="000066"/>
                </a:solidFill>
                <a:effectLst>
                  <a:outerShdw blurRad="38100" dist="38100" dir="2700000" algn="tl">
                    <a:srgbClr val="000000">
                      <a:alpha val="43137"/>
                    </a:srgbClr>
                  </a:outerShdw>
                </a:effectLst>
              </a:rPr>
              <a:t>Questions</a:t>
            </a:r>
            <a:endParaRPr lang="en-US" sz="3200" b="1" dirty="0">
              <a:solidFill>
                <a:srgbClr val="000066"/>
              </a:solidFill>
              <a:effectLst>
                <a:outerShdw blurRad="38100" dist="38100" dir="2700000" algn="tl">
                  <a:srgbClr val="000000">
                    <a:alpha val="43137"/>
                  </a:srgbClr>
                </a:outerShdw>
              </a:effectLst>
            </a:endParaRPr>
          </a:p>
        </p:txBody>
      </p:sp>
      <p:pic>
        <p:nvPicPr>
          <p:cNvPr id="8" name="Picture 7" descr="ilham-ec-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4320" y="640080"/>
            <a:ext cx="1490574" cy="513134"/>
          </a:xfrm>
          <a:prstGeom prst="rect">
            <a:avLst/>
          </a:prstGeom>
          <a:solidFill>
            <a:schemeClr val="bg1"/>
          </a:solidFill>
          <a:ln>
            <a:noFill/>
          </a:ln>
        </p:spPr>
      </p:pic>
      <p:pic>
        <p:nvPicPr>
          <p:cNvPr id="9" name="Immagin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32320" y="640080"/>
            <a:ext cx="1667435" cy="540141"/>
          </a:xfrm>
          <a:prstGeom prst="rect">
            <a:avLst/>
          </a:prstGeom>
          <a:noFill/>
          <a:ln>
            <a:noFill/>
          </a:ln>
        </p:spPr>
      </p:pic>
      <p:sp>
        <p:nvSpPr>
          <p:cNvPr id="6" name="TextBox 5"/>
          <p:cNvSpPr txBox="1"/>
          <p:nvPr/>
        </p:nvSpPr>
        <p:spPr>
          <a:xfrm>
            <a:off x="1565237" y="4221088"/>
            <a:ext cx="6400800" cy="1477328"/>
          </a:xfrm>
          <a:prstGeom prst="rect">
            <a:avLst/>
          </a:prstGeom>
          <a:solidFill>
            <a:schemeClr val="bg1"/>
          </a:solidFill>
        </p:spPr>
        <p:txBody>
          <a:bodyPr wrap="square" rtlCol="0">
            <a:spAutoFit/>
          </a:bodyPr>
          <a:lstStyle/>
          <a:p>
            <a:pPr>
              <a:lnSpc>
                <a:spcPct val="150000"/>
              </a:lnSpc>
            </a:pPr>
            <a:r>
              <a:rPr lang="en-US" sz="2000" b="1" dirty="0"/>
              <a:t>Prof. Konstantinos Mattas</a:t>
            </a:r>
          </a:p>
          <a:p>
            <a:pPr>
              <a:lnSpc>
                <a:spcPct val="150000"/>
              </a:lnSpc>
            </a:pPr>
            <a:r>
              <a:rPr lang="en-US" sz="2000" b="1" dirty="0"/>
              <a:t>Assoc. Prof. Anastasios Michailides</a:t>
            </a:r>
          </a:p>
          <a:p>
            <a:pPr>
              <a:lnSpc>
                <a:spcPct val="150000"/>
              </a:lnSpc>
            </a:pPr>
            <a:r>
              <a:rPr lang="en-US" sz="2000" b="1" dirty="0" smtClean="0"/>
              <a:t>Dr</a:t>
            </a:r>
            <a:r>
              <a:rPr lang="en-US" sz="2000" b="1" dirty="0"/>
              <a:t>. </a:t>
            </a:r>
            <a:r>
              <a:rPr lang="el-GR" sz="2000" b="1" dirty="0" err="1" smtClean="0"/>
              <a:t>Christos</a:t>
            </a:r>
            <a:r>
              <a:rPr lang="el-GR" sz="2000" b="1" dirty="0" smtClean="0"/>
              <a:t> </a:t>
            </a:r>
            <a:r>
              <a:rPr lang="el-GR" sz="2000" b="1" dirty="0" err="1" smtClean="0"/>
              <a:t>Mattas</a:t>
            </a:r>
            <a:r>
              <a:rPr lang="en-US" sz="2000" b="1" dirty="0" smtClean="0"/>
              <a:t>, </a:t>
            </a:r>
            <a:r>
              <a:rPr lang="en-US" sz="2000" b="1" dirty="0"/>
              <a:t>Laboratory and Teaching </a:t>
            </a:r>
            <a:r>
              <a:rPr lang="el-GR" sz="2000" b="1" dirty="0" err="1"/>
              <a:t>S</a:t>
            </a:r>
            <a:r>
              <a:rPr lang="el-GR" sz="2000" b="1" dirty="0" err="1" smtClean="0"/>
              <a:t>taff</a:t>
            </a:r>
            <a:endParaRPr lang="en-US" sz="2000" b="1" dirty="0"/>
          </a:p>
        </p:txBody>
      </p:sp>
    </p:spTree>
    <p:extLst>
      <p:ext uri="{BB962C8B-B14F-4D97-AF65-F5344CB8AC3E}">
        <p14:creationId xmlns:p14="http://schemas.microsoft.com/office/powerpoint/2010/main" val="102713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3203848" y="332656"/>
            <a:ext cx="3205173" cy="461665"/>
          </a:xfrm>
          <a:prstGeom prst="rect">
            <a:avLst/>
          </a:prstGeom>
          <a:solidFill>
            <a:schemeClr val="bg1"/>
          </a:solidFill>
        </p:spPr>
        <p:txBody>
          <a:bodyPr wrap="none">
            <a:spAutoFit/>
          </a:bodyPr>
          <a:lstStyle/>
          <a:p>
            <a:r>
              <a:rPr lang="en-US" sz="2400" b="1" dirty="0">
                <a:solidFill>
                  <a:srgbClr val="002060"/>
                </a:solidFill>
              </a:rPr>
              <a:t>What is Water Scarcity?</a:t>
            </a:r>
          </a:p>
        </p:txBody>
      </p:sp>
      <p:sp>
        <p:nvSpPr>
          <p:cNvPr id="5" name="Ορθογώνιο 4"/>
          <p:cNvSpPr/>
          <p:nvPr/>
        </p:nvSpPr>
        <p:spPr>
          <a:xfrm>
            <a:off x="611560" y="1844824"/>
            <a:ext cx="7848872" cy="3693319"/>
          </a:xfrm>
          <a:prstGeom prst="rect">
            <a:avLst/>
          </a:prstGeom>
          <a:solidFill>
            <a:schemeClr val="bg1"/>
          </a:solidFill>
        </p:spPr>
        <p:txBody>
          <a:bodyPr wrap="square">
            <a:spAutoFit/>
          </a:bodyPr>
          <a:lstStyle/>
          <a:p>
            <a:pPr algn="just"/>
            <a:r>
              <a:rPr lang="en-US" b="1" dirty="0">
                <a:solidFill>
                  <a:srgbClr val="002060"/>
                </a:solidFill>
              </a:rPr>
              <a:t>Simply put, water scarcity is either the lack of enough water (quantity) or lack of access to safe water (quality).</a:t>
            </a:r>
          </a:p>
          <a:p>
            <a:pPr algn="just"/>
            <a:r>
              <a:rPr lang="en-US" b="1" dirty="0">
                <a:solidFill>
                  <a:srgbClr val="002060"/>
                </a:solidFill>
              </a:rPr>
              <a:t>It's hard for most of us to imagine that clean, safe water is not something that can be taken for granted. But, in the developing world, finding a reliable source of safe water is often time-consuming and expensive. This is known as </a:t>
            </a:r>
            <a:r>
              <a:rPr lang="en-US" b="1" dirty="0">
                <a:solidFill>
                  <a:srgbClr val="002060"/>
                </a:solidFill>
                <a:hlinkClick r:id="rId2"/>
              </a:rPr>
              <a:t>economic scarcity</a:t>
            </a:r>
            <a:r>
              <a:rPr lang="en-US" b="1" dirty="0">
                <a:solidFill>
                  <a:srgbClr val="002060"/>
                </a:solidFill>
              </a:rPr>
              <a:t>. Water can be found...it simply requires more resources to do it. </a:t>
            </a:r>
            <a:endParaRPr lang="el-GR" b="1" dirty="0" smtClean="0">
              <a:solidFill>
                <a:srgbClr val="002060"/>
              </a:solidFill>
            </a:endParaRPr>
          </a:p>
          <a:p>
            <a:pPr algn="just"/>
            <a:endParaRPr lang="en-US" b="1" dirty="0">
              <a:solidFill>
                <a:srgbClr val="002060"/>
              </a:solidFill>
            </a:endParaRPr>
          </a:p>
          <a:p>
            <a:pPr algn="just"/>
            <a:r>
              <a:rPr lang="en-US" b="1" dirty="0">
                <a:solidFill>
                  <a:srgbClr val="002060"/>
                </a:solidFill>
              </a:rPr>
              <a:t>In other areas, the lack of water is a more profound problem. There simply isn't enough. That is known as </a:t>
            </a:r>
            <a:r>
              <a:rPr lang="en-US" b="1" dirty="0">
                <a:solidFill>
                  <a:srgbClr val="002060"/>
                </a:solidFill>
                <a:hlinkClick r:id="rId3"/>
              </a:rPr>
              <a:t>physical scarcity</a:t>
            </a:r>
            <a:r>
              <a:rPr lang="en-US" b="1" dirty="0">
                <a:solidFill>
                  <a:srgbClr val="002060"/>
                </a:solidFill>
              </a:rPr>
              <a:t>. </a:t>
            </a:r>
          </a:p>
          <a:p>
            <a:pPr algn="just"/>
            <a:r>
              <a:rPr lang="en-US" b="1" dirty="0">
                <a:solidFill>
                  <a:srgbClr val="002060"/>
                </a:solidFill>
              </a:rPr>
              <a:t>The problem of water scarcity is a growing one. As more people put ever-increasing demands on limited supplies, the cost and effort to build or even maintain access to water will increase. And water's importance to political and social stability will only grow with the crisis.</a:t>
            </a:r>
          </a:p>
        </p:txBody>
      </p:sp>
      <p:sp>
        <p:nvSpPr>
          <p:cNvPr id="6" name="Ορθογώνιο 5"/>
          <p:cNvSpPr/>
          <p:nvPr/>
        </p:nvSpPr>
        <p:spPr>
          <a:xfrm>
            <a:off x="2143234" y="6309320"/>
            <a:ext cx="3972178" cy="307777"/>
          </a:xfrm>
          <a:prstGeom prst="rect">
            <a:avLst/>
          </a:prstGeom>
        </p:spPr>
        <p:txBody>
          <a:bodyPr wrap="none">
            <a:spAutoFit/>
          </a:bodyPr>
          <a:lstStyle/>
          <a:p>
            <a:r>
              <a:rPr lang="el-GR" sz="1400" dirty="0" err="1" smtClean="0"/>
              <a:t>Source</a:t>
            </a:r>
            <a:r>
              <a:rPr lang="el-GR" sz="1400" dirty="0" smtClean="0"/>
              <a:t>: </a:t>
            </a:r>
            <a:r>
              <a:rPr lang="en-US" sz="1400" dirty="0" smtClean="0"/>
              <a:t>https</a:t>
            </a:r>
            <a:r>
              <a:rPr lang="en-US" sz="1400" dirty="0"/>
              <a:t>://thewaterproject.org/water-scarcity/</a:t>
            </a:r>
            <a:endParaRPr lang="el-GR" sz="1400" dirty="0"/>
          </a:p>
        </p:txBody>
      </p:sp>
    </p:spTree>
    <p:extLst>
      <p:ext uri="{BB962C8B-B14F-4D97-AF65-F5344CB8AC3E}">
        <p14:creationId xmlns:p14="http://schemas.microsoft.com/office/powerpoint/2010/main" val="1788455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187624" y="6381328"/>
            <a:ext cx="6696744" cy="307777"/>
          </a:xfrm>
          <a:prstGeom prst="rect">
            <a:avLst/>
          </a:prstGeom>
        </p:spPr>
        <p:txBody>
          <a:bodyPr wrap="square">
            <a:spAutoFit/>
          </a:bodyPr>
          <a:lstStyle/>
          <a:p>
            <a:r>
              <a:rPr lang="el-GR" sz="1400" dirty="0" err="1" smtClean="0"/>
              <a:t>Source</a:t>
            </a:r>
            <a:r>
              <a:rPr lang="el-GR" sz="1400" dirty="0" smtClean="0"/>
              <a:t>: </a:t>
            </a:r>
            <a:r>
              <a:rPr lang="en-US" sz="1400" dirty="0" smtClean="0"/>
              <a:t>http</a:t>
            </a:r>
            <a:r>
              <a:rPr lang="en-US" sz="1400" dirty="0"/>
              <a:t>://www.unwater.org/wwd10/downloads/WWD2010_FAQS_EN.pdf</a:t>
            </a:r>
            <a:endParaRPr lang="el-GR" sz="1400" dirty="0"/>
          </a:p>
        </p:txBody>
      </p:sp>
      <p:sp>
        <p:nvSpPr>
          <p:cNvPr id="2" name="Ορθογώνιο 1"/>
          <p:cNvSpPr/>
          <p:nvPr/>
        </p:nvSpPr>
        <p:spPr>
          <a:xfrm>
            <a:off x="899592" y="296886"/>
            <a:ext cx="7848872" cy="830997"/>
          </a:xfrm>
          <a:prstGeom prst="rect">
            <a:avLst/>
          </a:prstGeom>
          <a:solidFill>
            <a:schemeClr val="bg1"/>
          </a:solidFill>
        </p:spPr>
        <p:txBody>
          <a:bodyPr wrap="square">
            <a:spAutoFit/>
          </a:bodyPr>
          <a:lstStyle/>
          <a:p>
            <a:pPr algn="ctr"/>
            <a:r>
              <a:rPr lang="en-US" sz="2400" b="1" dirty="0">
                <a:solidFill>
                  <a:srgbClr val="002060"/>
                </a:solidFill>
              </a:rPr>
              <a:t>How can water quality be sustained? How can polluted water be treated or </a:t>
            </a:r>
            <a:r>
              <a:rPr lang="en-US" sz="2400" b="1" dirty="0" err="1" smtClean="0">
                <a:solidFill>
                  <a:srgbClr val="002060"/>
                </a:solidFill>
              </a:rPr>
              <a:t>puri</a:t>
            </a:r>
            <a:r>
              <a:rPr lang="el-GR" sz="2400" b="1" dirty="0" smtClean="0">
                <a:solidFill>
                  <a:srgbClr val="002060"/>
                </a:solidFill>
              </a:rPr>
              <a:t>f</a:t>
            </a:r>
            <a:r>
              <a:rPr lang="en-US" sz="2400" b="1" dirty="0" err="1" smtClean="0">
                <a:solidFill>
                  <a:srgbClr val="002060"/>
                </a:solidFill>
              </a:rPr>
              <a:t>ied</a:t>
            </a:r>
            <a:r>
              <a:rPr lang="en-US" sz="2400" b="1" dirty="0">
                <a:solidFill>
                  <a:srgbClr val="002060"/>
                </a:solidFill>
              </a:rPr>
              <a:t>?</a:t>
            </a:r>
            <a:endParaRPr lang="el-GR" sz="2400" b="1" dirty="0">
              <a:solidFill>
                <a:srgbClr val="002060"/>
              </a:solidFill>
            </a:endParaRPr>
          </a:p>
        </p:txBody>
      </p:sp>
      <p:sp>
        <p:nvSpPr>
          <p:cNvPr id="3" name="Ορθογώνιο 2"/>
          <p:cNvSpPr/>
          <p:nvPr/>
        </p:nvSpPr>
        <p:spPr>
          <a:xfrm>
            <a:off x="647564" y="1628800"/>
            <a:ext cx="7776864" cy="4247317"/>
          </a:xfrm>
          <a:prstGeom prst="rect">
            <a:avLst/>
          </a:prstGeom>
          <a:solidFill>
            <a:schemeClr val="bg1"/>
          </a:solidFill>
        </p:spPr>
        <p:txBody>
          <a:bodyPr wrap="square">
            <a:spAutoFit/>
          </a:bodyPr>
          <a:lstStyle/>
          <a:p>
            <a:pPr algn="just"/>
            <a:r>
              <a:rPr lang="en-US" b="1" dirty="0">
                <a:solidFill>
                  <a:srgbClr val="002060"/>
                </a:solidFill>
              </a:rPr>
              <a:t>Both in terms of sustainability as well as of investment and affordability, prevention should be the preferred option. Prevention of </a:t>
            </a:r>
            <a:r>
              <a:rPr lang="el-GR" b="1" dirty="0" smtClean="0">
                <a:solidFill>
                  <a:srgbClr val="002060"/>
                </a:solidFill>
              </a:rPr>
              <a:t> </a:t>
            </a:r>
            <a:r>
              <a:rPr lang="en-US" b="1" dirty="0" smtClean="0">
                <a:solidFill>
                  <a:srgbClr val="002060"/>
                </a:solidFill>
              </a:rPr>
              <a:t>water </a:t>
            </a:r>
            <a:r>
              <a:rPr lang="en-US" b="1" dirty="0">
                <a:solidFill>
                  <a:srgbClr val="002060"/>
                </a:solidFill>
              </a:rPr>
              <a:t>pollution must therefore be the </a:t>
            </a:r>
            <a:r>
              <a:rPr lang="el-GR" b="1" dirty="0" err="1" smtClean="0">
                <a:solidFill>
                  <a:srgbClr val="002060"/>
                </a:solidFill>
              </a:rPr>
              <a:t>Fi</a:t>
            </a:r>
            <a:r>
              <a:rPr lang="en-US" b="1" dirty="0" err="1" smtClean="0">
                <a:solidFill>
                  <a:srgbClr val="002060"/>
                </a:solidFill>
              </a:rPr>
              <a:t>rst</a:t>
            </a:r>
            <a:r>
              <a:rPr lang="en-US" b="1" dirty="0" smtClean="0">
                <a:solidFill>
                  <a:srgbClr val="002060"/>
                </a:solidFill>
              </a:rPr>
              <a:t> </a:t>
            </a:r>
            <a:r>
              <a:rPr lang="en-US" b="1" dirty="0">
                <a:solidFill>
                  <a:srgbClr val="002060"/>
                </a:solidFill>
              </a:rPr>
              <a:t>priority to sustain water quality. The other two options are treatment and restoration. </a:t>
            </a:r>
            <a:r>
              <a:rPr lang="el-GR" b="1" dirty="0" smtClean="0">
                <a:solidFill>
                  <a:srgbClr val="002060"/>
                </a:solidFill>
              </a:rPr>
              <a:t> </a:t>
            </a:r>
            <a:r>
              <a:rPr lang="en-US" b="1" dirty="0" smtClean="0">
                <a:solidFill>
                  <a:srgbClr val="002060"/>
                </a:solidFill>
              </a:rPr>
              <a:t>While </a:t>
            </a:r>
            <a:r>
              <a:rPr lang="en-US" b="1" dirty="0">
                <a:solidFill>
                  <a:srgbClr val="002060"/>
                </a:solidFill>
              </a:rPr>
              <a:t>treatment in some cases is necessary in natural environments due to contamination (pollution caused by environmental </a:t>
            </a:r>
            <a:r>
              <a:rPr lang="el-GR" b="1" dirty="0">
                <a:solidFill>
                  <a:srgbClr val="002060"/>
                </a:solidFill>
              </a:rPr>
              <a:t> </a:t>
            </a:r>
            <a:r>
              <a:rPr lang="en-US" b="1" dirty="0" smtClean="0">
                <a:solidFill>
                  <a:srgbClr val="002060"/>
                </a:solidFill>
              </a:rPr>
              <a:t>in</a:t>
            </a:r>
            <a:r>
              <a:rPr lang="el-GR" b="1" dirty="0" smtClean="0">
                <a:solidFill>
                  <a:srgbClr val="002060"/>
                </a:solidFill>
              </a:rPr>
              <a:t>f</a:t>
            </a:r>
            <a:r>
              <a:rPr lang="en-US" b="1" dirty="0" err="1" smtClean="0">
                <a:solidFill>
                  <a:srgbClr val="002060"/>
                </a:solidFill>
              </a:rPr>
              <a:t>luences</a:t>
            </a:r>
            <a:r>
              <a:rPr lang="en-US" b="1" dirty="0">
                <a:solidFill>
                  <a:srgbClr val="002060"/>
                </a:solidFill>
              </a:rPr>
              <a:t>, e.g. arsenic), it usually becomes more complex when tackling pollution caused by human activities.</a:t>
            </a:r>
          </a:p>
          <a:p>
            <a:pPr algn="just"/>
            <a:r>
              <a:rPr lang="en-US" b="1" dirty="0">
                <a:solidFill>
                  <a:srgbClr val="002060"/>
                </a:solidFill>
              </a:rPr>
              <a:t>Finally, restoration of water quality that has been degraded usually is expensive, and more costly than prevention since the </a:t>
            </a:r>
            <a:r>
              <a:rPr lang="en-US" b="1" dirty="0" smtClean="0">
                <a:solidFill>
                  <a:srgbClr val="002060"/>
                </a:solidFill>
              </a:rPr>
              <a:t>rehabilitation </a:t>
            </a:r>
            <a:r>
              <a:rPr lang="en-US" b="1" dirty="0">
                <a:solidFill>
                  <a:srgbClr val="002060"/>
                </a:solidFill>
              </a:rPr>
              <a:t>of a degraded ecosystem actually means to reestablish the natural environment in all its complexity to the original </a:t>
            </a:r>
            <a:r>
              <a:rPr lang="el-GR" b="1" dirty="0" smtClean="0">
                <a:solidFill>
                  <a:srgbClr val="002060"/>
                </a:solidFill>
              </a:rPr>
              <a:t> </a:t>
            </a:r>
            <a:r>
              <a:rPr lang="en-US" b="1" dirty="0" smtClean="0">
                <a:solidFill>
                  <a:srgbClr val="002060"/>
                </a:solidFill>
              </a:rPr>
              <a:t>one</a:t>
            </a:r>
            <a:r>
              <a:rPr lang="en-US" b="1" dirty="0">
                <a:solidFill>
                  <a:srgbClr val="002060"/>
                </a:solidFill>
              </a:rPr>
              <a:t>.</a:t>
            </a:r>
          </a:p>
          <a:p>
            <a:pPr algn="just"/>
            <a:r>
              <a:rPr lang="en-US" b="1" dirty="0">
                <a:solidFill>
                  <a:srgbClr val="002060"/>
                </a:solidFill>
              </a:rPr>
              <a:t>Water </a:t>
            </a:r>
            <a:r>
              <a:rPr lang="en-US" b="1" dirty="0" err="1" smtClean="0">
                <a:solidFill>
                  <a:srgbClr val="002060"/>
                </a:solidFill>
              </a:rPr>
              <a:t>puri</a:t>
            </a:r>
            <a:r>
              <a:rPr lang="el-GR" b="1" dirty="0" smtClean="0">
                <a:solidFill>
                  <a:srgbClr val="002060"/>
                </a:solidFill>
              </a:rPr>
              <a:t>f</a:t>
            </a:r>
            <a:r>
              <a:rPr lang="en-US" b="1" dirty="0" err="1" smtClean="0">
                <a:solidFill>
                  <a:srgbClr val="002060"/>
                </a:solidFill>
              </a:rPr>
              <a:t>ication</a:t>
            </a:r>
            <a:r>
              <a:rPr lang="en-US" b="1" dirty="0" smtClean="0">
                <a:solidFill>
                  <a:srgbClr val="002060"/>
                </a:solidFill>
              </a:rPr>
              <a:t> </a:t>
            </a:r>
            <a:r>
              <a:rPr lang="en-US" b="1" dirty="0">
                <a:solidFill>
                  <a:srgbClr val="002060"/>
                </a:solidFill>
              </a:rPr>
              <a:t>is a service that ecosystems provide, through recycling nutrients, trapping silt, and breaking down waste</a:t>
            </a:r>
            <a:r>
              <a:rPr lang="en-US" b="1" dirty="0" smtClean="0">
                <a:solidFill>
                  <a:srgbClr val="002060"/>
                </a:solidFill>
              </a:rPr>
              <a:t>.</a:t>
            </a:r>
            <a:r>
              <a:rPr lang="el-GR" b="1" dirty="0" smtClean="0">
                <a:solidFill>
                  <a:srgbClr val="002060"/>
                </a:solidFill>
              </a:rPr>
              <a:t> </a:t>
            </a:r>
            <a:r>
              <a:rPr lang="en-US" b="1" dirty="0" smtClean="0">
                <a:solidFill>
                  <a:srgbClr val="002060"/>
                </a:solidFill>
              </a:rPr>
              <a:t>Wetlands</a:t>
            </a:r>
            <a:r>
              <a:rPr lang="en-US" b="1" dirty="0">
                <a:solidFill>
                  <a:srgbClr val="002060"/>
                </a:solidFill>
              </a:rPr>
              <a:t>, for example, can </a:t>
            </a:r>
            <a:r>
              <a:rPr lang="el-GR" b="1" dirty="0" smtClean="0">
                <a:solidFill>
                  <a:srgbClr val="002060"/>
                </a:solidFill>
              </a:rPr>
              <a:t>f</a:t>
            </a:r>
            <a:r>
              <a:rPr lang="en-US" b="1" dirty="0" err="1" smtClean="0">
                <a:solidFill>
                  <a:srgbClr val="002060"/>
                </a:solidFill>
              </a:rPr>
              <a:t>ilter</a:t>
            </a:r>
            <a:r>
              <a:rPr lang="en-US" b="1" dirty="0" smtClean="0">
                <a:solidFill>
                  <a:srgbClr val="002060"/>
                </a:solidFill>
              </a:rPr>
              <a:t> </a:t>
            </a:r>
            <a:r>
              <a:rPr lang="en-US" b="1" dirty="0">
                <a:solidFill>
                  <a:srgbClr val="002060"/>
                </a:solidFill>
              </a:rPr>
              <a:t>out high level of nutrients and toxic substances. On the other hand, ecosystems themselves depend </a:t>
            </a:r>
            <a:r>
              <a:rPr lang="el-GR" b="1" dirty="0" smtClean="0">
                <a:solidFill>
                  <a:srgbClr val="002060"/>
                </a:solidFill>
              </a:rPr>
              <a:t> </a:t>
            </a:r>
            <a:r>
              <a:rPr lang="en-US" b="1" dirty="0" smtClean="0">
                <a:solidFill>
                  <a:srgbClr val="002060"/>
                </a:solidFill>
              </a:rPr>
              <a:t>on </a:t>
            </a:r>
            <a:r>
              <a:rPr lang="en-US" b="1" dirty="0">
                <a:solidFill>
                  <a:srgbClr val="002060"/>
                </a:solidFill>
              </a:rPr>
              <a:t>the availability of adequate water quality.</a:t>
            </a:r>
          </a:p>
        </p:txBody>
      </p:sp>
    </p:spTree>
    <p:extLst>
      <p:ext uri="{BB962C8B-B14F-4D97-AF65-F5344CB8AC3E}">
        <p14:creationId xmlns:p14="http://schemas.microsoft.com/office/powerpoint/2010/main" val="4264463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nvSpPr>
        <p:spPr>
          <a:xfrm>
            <a:off x="107504" y="1295400"/>
            <a:ext cx="9144000" cy="2349624"/>
          </a:xfrm>
          <a:prstGeom prst="rect">
            <a:avLst/>
          </a:prstGeom>
          <a:solidFill>
            <a:schemeClr val="bg1"/>
          </a:solidFill>
        </p:spPr>
        <p:txBody>
          <a:bodyPr vert="horz" lIns="91440" tIns="45720" rIns="91440" bIns="45720" rtlCol="0">
            <a:normAutofit/>
          </a:bodyPr>
          <a:lst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48640"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777240"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05840"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34440"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63040"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baseline="0">
                <a:solidFill>
                  <a:schemeClr val="bg1"/>
                </a:solidFill>
                <a:latin typeface="+mn-lt"/>
                <a:ea typeface="+mn-ea"/>
                <a:cs typeface="+mn-cs"/>
              </a:defRPr>
            </a:lvl6pPr>
            <a:lvl7pPr marL="1691640"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baseline="0">
                <a:solidFill>
                  <a:schemeClr val="bg1"/>
                </a:solidFill>
                <a:latin typeface="+mn-lt"/>
                <a:ea typeface="+mn-ea"/>
                <a:cs typeface="+mn-cs"/>
              </a:defRPr>
            </a:lvl7pPr>
            <a:lvl8pPr marL="1920240"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baseline="0">
                <a:solidFill>
                  <a:schemeClr val="bg1"/>
                </a:solidFill>
                <a:latin typeface="+mn-lt"/>
                <a:ea typeface="+mn-ea"/>
                <a:cs typeface="+mn-cs"/>
              </a:defRPr>
            </a:lvl8pPr>
            <a:lvl9pPr marL="2148840"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baseline="0">
                <a:solidFill>
                  <a:schemeClr val="bg1"/>
                </a:solidFill>
                <a:latin typeface="+mn-lt"/>
                <a:ea typeface="+mn-ea"/>
                <a:cs typeface="+mn-cs"/>
              </a:defRPr>
            </a:lvl9pPr>
          </a:lstStyle>
          <a:p>
            <a:pPr algn="just">
              <a:lnSpc>
                <a:spcPct val="150000"/>
              </a:lnSpc>
              <a:spcBef>
                <a:spcPts val="600"/>
              </a:spcBef>
            </a:pPr>
            <a:r>
              <a:rPr lang="en-US" sz="2000" b="1" dirty="0" smtClean="0">
                <a:solidFill>
                  <a:srgbClr val="002060"/>
                </a:solidFill>
              </a:rPr>
              <a:t>This presentation was based </a:t>
            </a:r>
            <a:r>
              <a:rPr lang="en-US" sz="2000" b="1" dirty="0">
                <a:solidFill>
                  <a:srgbClr val="002060"/>
                </a:solidFill>
              </a:rPr>
              <a:t>on </a:t>
            </a:r>
            <a:r>
              <a:rPr lang="en-US" sz="2000" b="1" dirty="0" smtClean="0">
                <a:solidFill>
                  <a:srgbClr val="002060"/>
                </a:solidFill>
              </a:rPr>
              <a:t>the</a:t>
            </a:r>
            <a:r>
              <a:rPr lang="el-GR" sz="2000" b="1" dirty="0" smtClean="0">
                <a:solidFill>
                  <a:srgbClr val="002060"/>
                </a:solidFill>
              </a:rPr>
              <a:t> </a:t>
            </a:r>
            <a:r>
              <a:rPr lang="el-GR" sz="2000" b="1" dirty="0" err="1" smtClean="0">
                <a:solidFill>
                  <a:srgbClr val="002060"/>
                </a:solidFill>
              </a:rPr>
              <a:t>material</a:t>
            </a:r>
            <a:r>
              <a:rPr lang="el-GR" sz="2000" b="1" dirty="0" smtClean="0">
                <a:solidFill>
                  <a:srgbClr val="002060"/>
                </a:solidFill>
              </a:rPr>
              <a:t> of  </a:t>
            </a:r>
            <a:r>
              <a:rPr lang="el-GR" sz="2000" b="1" dirty="0" err="1" smtClean="0">
                <a:solidFill>
                  <a:srgbClr val="002060"/>
                </a:solidFill>
              </a:rPr>
              <a:t>the</a:t>
            </a:r>
            <a:r>
              <a:rPr lang="en-US" sz="2000" b="1" dirty="0" smtClean="0">
                <a:solidFill>
                  <a:srgbClr val="002060"/>
                </a:solidFill>
              </a:rPr>
              <a:t> </a:t>
            </a:r>
            <a:r>
              <a:rPr lang="el-GR" sz="2000" b="1" dirty="0" err="1" smtClean="0">
                <a:solidFill>
                  <a:srgbClr val="002060"/>
                </a:solidFill>
              </a:rPr>
              <a:t>presented</a:t>
            </a:r>
            <a:r>
              <a:rPr lang="el-GR" sz="2000" b="1" dirty="0" smtClean="0">
                <a:solidFill>
                  <a:srgbClr val="002060"/>
                </a:solidFill>
              </a:rPr>
              <a:t> </a:t>
            </a:r>
            <a:r>
              <a:rPr lang="el-GR" sz="2000" b="1" dirty="0" err="1" smtClean="0">
                <a:solidFill>
                  <a:srgbClr val="002060"/>
                </a:solidFill>
              </a:rPr>
              <a:t>module</a:t>
            </a:r>
            <a:r>
              <a:rPr lang="el-GR" sz="2000" b="1" dirty="0" smtClean="0">
                <a:solidFill>
                  <a:srgbClr val="002060"/>
                </a:solidFill>
              </a:rPr>
              <a:t>.</a:t>
            </a:r>
          </a:p>
          <a:p>
            <a:pPr algn="just">
              <a:lnSpc>
                <a:spcPct val="150000"/>
              </a:lnSpc>
              <a:spcBef>
                <a:spcPts val="600"/>
              </a:spcBef>
            </a:pPr>
            <a:r>
              <a:rPr lang="el-GR" sz="2000" b="1" dirty="0" smtClean="0">
                <a:solidFill>
                  <a:srgbClr val="002060"/>
                </a:solidFill>
              </a:rPr>
              <a:t>A</a:t>
            </a:r>
            <a:r>
              <a:rPr lang="en-US" sz="2000" b="1" dirty="0" smtClean="0">
                <a:solidFill>
                  <a:srgbClr val="002060"/>
                </a:solidFill>
              </a:rPr>
              <a:t>t </a:t>
            </a:r>
            <a:r>
              <a:rPr lang="en-US" sz="2000" b="1" dirty="0">
                <a:solidFill>
                  <a:srgbClr val="002060"/>
                </a:solidFill>
              </a:rPr>
              <a:t>the bottom of each slide the source of the questions and answers is given</a:t>
            </a:r>
            <a:endParaRPr lang="en-US" sz="2000" b="1" dirty="0" smtClean="0">
              <a:solidFill>
                <a:srgbClr val="002060"/>
              </a:solidFill>
            </a:endParaRPr>
          </a:p>
          <a:p>
            <a:pPr algn="just">
              <a:lnSpc>
                <a:spcPct val="150000"/>
              </a:lnSpc>
              <a:spcBef>
                <a:spcPts val="600"/>
              </a:spcBef>
            </a:pPr>
            <a:r>
              <a:rPr lang="en-US" sz="2000" b="1" dirty="0" smtClean="0">
                <a:solidFill>
                  <a:srgbClr val="002060"/>
                </a:solidFill>
              </a:rPr>
              <a:t>These </a:t>
            </a:r>
            <a:r>
              <a:rPr lang="en-US" sz="2000" b="1" dirty="0" smtClean="0">
                <a:solidFill>
                  <a:srgbClr val="002060"/>
                </a:solidFill>
              </a:rPr>
              <a:t>questions can be used </a:t>
            </a:r>
            <a:r>
              <a:rPr lang="el-GR" sz="2000" b="1" dirty="0" smtClean="0">
                <a:solidFill>
                  <a:srgbClr val="002060"/>
                </a:solidFill>
              </a:rPr>
              <a:t>by </a:t>
            </a:r>
            <a:r>
              <a:rPr lang="el-GR" sz="2000" b="1" dirty="0" err="1" smtClean="0">
                <a:solidFill>
                  <a:srgbClr val="002060"/>
                </a:solidFill>
              </a:rPr>
              <a:t>the</a:t>
            </a:r>
            <a:r>
              <a:rPr lang="el-GR" sz="2000" b="1" dirty="0" smtClean="0">
                <a:solidFill>
                  <a:srgbClr val="002060"/>
                </a:solidFill>
              </a:rPr>
              <a:t> </a:t>
            </a:r>
            <a:r>
              <a:rPr lang="el-GR" sz="2000" b="1" dirty="0" err="1" smtClean="0">
                <a:solidFill>
                  <a:srgbClr val="002060"/>
                </a:solidFill>
              </a:rPr>
              <a:t>teachers</a:t>
            </a:r>
            <a:r>
              <a:rPr lang="el-GR" sz="2000" b="1" dirty="0" smtClean="0">
                <a:solidFill>
                  <a:srgbClr val="002060"/>
                </a:solidFill>
              </a:rPr>
              <a:t> </a:t>
            </a:r>
            <a:r>
              <a:rPr lang="en-US" sz="2000" b="1" dirty="0" smtClean="0">
                <a:solidFill>
                  <a:srgbClr val="002060"/>
                </a:solidFill>
              </a:rPr>
              <a:t>as </a:t>
            </a:r>
            <a:r>
              <a:rPr lang="en-US" sz="2000" b="1" dirty="0" smtClean="0">
                <a:solidFill>
                  <a:srgbClr val="002060"/>
                </a:solidFill>
              </a:rPr>
              <a:t>exercises </a:t>
            </a:r>
            <a:r>
              <a:rPr lang="el-GR" sz="2000" b="1" dirty="0" err="1" smtClean="0">
                <a:solidFill>
                  <a:srgbClr val="002060"/>
                </a:solidFill>
              </a:rPr>
              <a:t>for</a:t>
            </a:r>
            <a:r>
              <a:rPr lang="el-GR" sz="2000" b="1" dirty="0" smtClean="0">
                <a:solidFill>
                  <a:srgbClr val="002060"/>
                </a:solidFill>
              </a:rPr>
              <a:t> </a:t>
            </a:r>
            <a:r>
              <a:rPr lang="el-GR" sz="2000" b="1" dirty="0" err="1" smtClean="0">
                <a:solidFill>
                  <a:srgbClr val="002060"/>
                </a:solidFill>
              </a:rPr>
              <a:t>their</a:t>
            </a:r>
            <a:r>
              <a:rPr lang="el-GR" sz="2000" b="1" dirty="0" smtClean="0">
                <a:solidFill>
                  <a:srgbClr val="002060"/>
                </a:solidFill>
              </a:rPr>
              <a:t> </a:t>
            </a:r>
            <a:r>
              <a:rPr lang="el-GR" sz="2000" b="1" dirty="0" err="1" smtClean="0">
                <a:solidFill>
                  <a:srgbClr val="002060"/>
                </a:solidFill>
              </a:rPr>
              <a:t>students</a:t>
            </a:r>
            <a:r>
              <a:rPr lang="el-GR" sz="2000" b="1" dirty="0" smtClean="0">
                <a:solidFill>
                  <a:srgbClr val="002060"/>
                </a:solidFill>
              </a:rPr>
              <a:t> </a:t>
            </a:r>
            <a:r>
              <a:rPr lang="el-GR" sz="2000" b="1" dirty="0" err="1" smtClean="0">
                <a:solidFill>
                  <a:srgbClr val="002060"/>
                </a:solidFill>
              </a:rPr>
              <a:t>in</a:t>
            </a:r>
            <a:r>
              <a:rPr lang="el-GR" sz="2000" b="1" dirty="0" smtClean="0">
                <a:solidFill>
                  <a:srgbClr val="002060"/>
                </a:solidFill>
              </a:rPr>
              <a:t> </a:t>
            </a:r>
            <a:r>
              <a:rPr lang="el-GR" sz="2000" b="1" dirty="0" err="1" smtClean="0">
                <a:solidFill>
                  <a:srgbClr val="002060"/>
                </a:solidFill>
              </a:rPr>
              <a:t>order</a:t>
            </a:r>
            <a:r>
              <a:rPr lang="el-GR" sz="2000" b="1" dirty="0" smtClean="0">
                <a:solidFill>
                  <a:srgbClr val="002060"/>
                </a:solidFill>
              </a:rPr>
              <a:t> </a:t>
            </a:r>
            <a:r>
              <a:rPr lang="el-GR" sz="2000" b="1" dirty="0" err="1" smtClean="0">
                <a:solidFill>
                  <a:srgbClr val="002060"/>
                </a:solidFill>
              </a:rPr>
              <a:t>to</a:t>
            </a:r>
            <a:r>
              <a:rPr lang="el-GR" sz="2000" b="1" dirty="0" smtClean="0">
                <a:solidFill>
                  <a:srgbClr val="002060"/>
                </a:solidFill>
              </a:rPr>
              <a:t> </a:t>
            </a:r>
            <a:r>
              <a:rPr lang="el-GR" sz="2000" b="1" dirty="0" err="1" smtClean="0">
                <a:solidFill>
                  <a:srgbClr val="002060"/>
                </a:solidFill>
              </a:rPr>
              <a:t>evaluate</a:t>
            </a:r>
            <a:r>
              <a:rPr lang="el-GR" sz="2000" b="1" dirty="0" smtClean="0">
                <a:solidFill>
                  <a:srgbClr val="002060"/>
                </a:solidFill>
              </a:rPr>
              <a:t> </a:t>
            </a:r>
            <a:r>
              <a:rPr lang="el-GR" sz="2000" b="1" dirty="0" err="1" smtClean="0">
                <a:solidFill>
                  <a:srgbClr val="002060"/>
                </a:solidFill>
              </a:rPr>
              <a:t>the</a:t>
            </a:r>
            <a:r>
              <a:rPr lang="el-GR" sz="2000" b="1" dirty="0" smtClean="0">
                <a:solidFill>
                  <a:srgbClr val="002060"/>
                </a:solidFill>
              </a:rPr>
              <a:t> </a:t>
            </a:r>
            <a:r>
              <a:rPr lang="el-GR" sz="2000" b="1" dirty="0" err="1" smtClean="0">
                <a:solidFill>
                  <a:srgbClr val="002060"/>
                </a:solidFill>
              </a:rPr>
              <a:t>understanding</a:t>
            </a:r>
            <a:r>
              <a:rPr lang="el-GR" sz="2000" b="1" dirty="0" smtClean="0">
                <a:solidFill>
                  <a:srgbClr val="002060"/>
                </a:solidFill>
              </a:rPr>
              <a:t> of </a:t>
            </a:r>
            <a:r>
              <a:rPr lang="el-GR" sz="2000" b="1" dirty="0" err="1" smtClean="0">
                <a:solidFill>
                  <a:srgbClr val="002060"/>
                </a:solidFill>
              </a:rPr>
              <a:t>the</a:t>
            </a:r>
            <a:r>
              <a:rPr lang="el-GR" sz="2000" b="1" dirty="0" smtClean="0">
                <a:solidFill>
                  <a:srgbClr val="002060"/>
                </a:solidFill>
              </a:rPr>
              <a:t> </a:t>
            </a:r>
            <a:r>
              <a:rPr lang="el-GR" sz="2000" b="1" dirty="0" err="1" smtClean="0">
                <a:solidFill>
                  <a:srgbClr val="002060"/>
                </a:solidFill>
              </a:rPr>
              <a:t>theory</a:t>
            </a:r>
            <a:r>
              <a:rPr lang="el-GR" sz="2000" b="1" dirty="0" smtClean="0">
                <a:solidFill>
                  <a:srgbClr val="002060"/>
                </a:solidFill>
              </a:rPr>
              <a:t> </a:t>
            </a:r>
            <a:r>
              <a:rPr lang="el-GR" sz="2000" b="1" dirty="0" err="1" smtClean="0">
                <a:solidFill>
                  <a:srgbClr val="002060"/>
                </a:solidFill>
              </a:rPr>
              <a:t>from</a:t>
            </a:r>
            <a:r>
              <a:rPr lang="el-GR" sz="2000" b="1" dirty="0" smtClean="0">
                <a:solidFill>
                  <a:srgbClr val="002060"/>
                </a:solidFill>
              </a:rPr>
              <a:t> </a:t>
            </a:r>
            <a:r>
              <a:rPr lang="el-GR" sz="2000" b="1" dirty="0" err="1" smtClean="0">
                <a:solidFill>
                  <a:srgbClr val="002060"/>
                </a:solidFill>
              </a:rPr>
              <a:t>them</a:t>
            </a:r>
            <a:r>
              <a:rPr lang="el-GR" sz="2000" b="1" dirty="0" smtClean="0">
                <a:solidFill>
                  <a:srgbClr val="002060"/>
                </a:solidFill>
              </a:rPr>
              <a:t>.</a:t>
            </a:r>
            <a:endParaRPr lang="en-US" sz="2000" b="1" dirty="0">
              <a:solidFill>
                <a:srgbClr val="002060"/>
              </a:solidFill>
            </a:endParaRPr>
          </a:p>
        </p:txBody>
      </p:sp>
    </p:spTree>
    <p:extLst>
      <p:ext uri="{BB962C8B-B14F-4D97-AF65-F5344CB8AC3E}">
        <p14:creationId xmlns:p14="http://schemas.microsoft.com/office/powerpoint/2010/main" val="3376607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19672" y="260648"/>
            <a:ext cx="5544616" cy="461665"/>
          </a:xfrm>
          <a:prstGeom prst="rect">
            <a:avLst/>
          </a:prstGeom>
          <a:solidFill>
            <a:schemeClr val="bg1"/>
          </a:solidFill>
        </p:spPr>
        <p:txBody>
          <a:bodyPr wrap="square" rtlCol="0">
            <a:spAutoFit/>
          </a:bodyPr>
          <a:lstStyle/>
          <a:p>
            <a:r>
              <a:rPr lang="el-GR" sz="2400" b="1" dirty="0" err="1" smtClean="0">
                <a:solidFill>
                  <a:srgbClr val="002060"/>
                </a:solidFill>
              </a:rPr>
              <a:t>What</a:t>
            </a:r>
            <a:r>
              <a:rPr lang="el-GR" sz="2400" b="1" dirty="0" smtClean="0">
                <a:solidFill>
                  <a:srgbClr val="002060"/>
                </a:solidFill>
              </a:rPr>
              <a:t> </a:t>
            </a:r>
            <a:r>
              <a:rPr lang="el-GR" sz="2400" b="1" dirty="0" err="1" smtClean="0">
                <a:solidFill>
                  <a:srgbClr val="002060"/>
                </a:solidFill>
              </a:rPr>
              <a:t>is</a:t>
            </a:r>
            <a:r>
              <a:rPr lang="el-GR" sz="2400" b="1" dirty="0" smtClean="0">
                <a:solidFill>
                  <a:srgbClr val="002060"/>
                </a:solidFill>
              </a:rPr>
              <a:t> Water </a:t>
            </a:r>
            <a:r>
              <a:rPr lang="el-GR" sz="2400" b="1" dirty="0" err="1" smtClean="0">
                <a:solidFill>
                  <a:srgbClr val="002060"/>
                </a:solidFill>
              </a:rPr>
              <a:t>Resources</a:t>
            </a:r>
            <a:r>
              <a:rPr lang="el-GR" sz="2400" b="1" dirty="0" smtClean="0">
                <a:solidFill>
                  <a:srgbClr val="002060"/>
                </a:solidFill>
              </a:rPr>
              <a:t> </a:t>
            </a:r>
            <a:r>
              <a:rPr lang="el-GR" sz="2400" b="1" dirty="0" err="1" smtClean="0">
                <a:solidFill>
                  <a:srgbClr val="002060"/>
                </a:solidFill>
              </a:rPr>
              <a:t>Management</a:t>
            </a:r>
            <a:r>
              <a:rPr lang="el-GR" sz="2400" b="1" dirty="0" smtClean="0">
                <a:solidFill>
                  <a:srgbClr val="002060"/>
                </a:solidFill>
              </a:rPr>
              <a:t>?</a:t>
            </a:r>
            <a:endParaRPr lang="el-GR" sz="2400" b="1" dirty="0">
              <a:solidFill>
                <a:srgbClr val="002060"/>
              </a:solidFill>
            </a:endParaRPr>
          </a:p>
        </p:txBody>
      </p:sp>
      <p:sp>
        <p:nvSpPr>
          <p:cNvPr id="6" name="Ορθογώνιο 5"/>
          <p:cNvSpPr/>
          <p:nvPr/>
        </p:nvSpPr>
        <p:spPr>
          <a:xfrm>
            <a:off x="1331640" y="6102786"/>
            <a:ext cx="6120680" cy="523220"/>
          </a:xfrm>
          <a:prstGeom prst="rect">
            <a:avLst/>
          </a:prstGeom>
        </p:spPr>
        <p:txBody>
          <a:bodyPr wrap="square">
            <a:spAutoFit/>
          </a:bodyPr>
          <a:lstStyle/>
          <a:p>
            <a:r>
              <a:rPr lang="el-GR" sz="1400" dirty="0" err="1" smtClean="0"/>
              <a:t>Source</a:t>
            </a:r>
            <a:r>
              <a:rPr lang="el-GR" sz="1400" dirty="0" smtClean="0"/>
              <a:t>:</a:t>
            </a:r>
            <a:r>
              <a:rPr lang="en-US" sz="1400" i="1" dirty="0" smtClean="0"/>
              <a:t>World </a:t>
            </a:r>
            <a:r>
              <a:rPr lang="en-US" sz="1400" i="1" dirty="0"/>
              <a:t>Water Development Report </a:t>
            </a:r>
            <a:r>
              <a:rPr lang="en-US" sz="1400" i="1" dirty="0" smtClean="0"/>
              <a:t>2012</a:t>
            </a:r>
            <a:r>
              <a:rPr lang="el-GR" sz="1400" i="1" dirty="0" smtClean="0"/>
              <a:t>.</a:t>
            </a:r>
            <a:r>
              <a:rPr lang="en-US" sz="1400" dirty="0" smtClean="0"/>
              <a:t> </a:t>
            </a:r>
            <a:endParaRPr lang="el-GR" sz="1400" dirty="0" smtClean="0"/>
          </a:p>
          <a:p>
            <a:r>
              <a:rPr lang="el-GR" sz="1400" dirty="0" err="1" smtClean="0"/>
              <a:t>Available</a:t>
            </a:r>
            <a:r>
              <a:rPr lang="el-GR" sz="1400" dirty="0" smtClean="0"/>
              <a:t> </a:t>
            </a:r>
            <a:r>
              <a:rPr lang="el-GR" sz="1400" dirty="0" err="1" smtClean="0"/>
              <a:t>on</a:t>
            </a:r>
            <a:r>
              <a:rPr lang="el-GR" sz="1400" dirty="0" smtClean="0"/>
              <a:t> </a:t>
            </a:r>
            <a:r>
              <a:rPr lang="en-US" sz="1400" dirty="0" smtClean="0"/>
              <a:t>http</a:t>
            </a:r>
            <a:r>
              <a:rPr lang="en-US" sz="1400" dirty="0"/>
              <a:t>://www.unwater.org/topics/water-resources-management/en/</a:t>
            </a:r>
            <a:endParaRPr lang="el-GR" sz="1400" dirty="0"/>
          </a:p>
        </p:txBody>
      </p:sp>
      <p:sp>
        <p:nvSpPr>
          <p:cNvPr id="8" name="Ορθογώνιο 7"/>
          <p:cNvSpPr/>
          <p:nvPr/>
        </p:nvSpPr>
        <p:spPr>
          <a:xfrm>
            <a:off x="683568" y="1556792"/>
            <a:ext cx="8064896" cy="2862322"/>
          </a:xfrm>
          <a:prstGeom prst="rect">
            <a:avLst/>
          </a:prstGeom>
          <a:solidFill>
            <a:schemeClr val="bg1"/>
          </a:solidFill>
        </p:spPr>
        <p:txBody>
          <a:bodyPr wrap="square">
            <a:spAutoFit/>
          </a:bodyPr>
          <a:lstStyle/>
          <a:p>
            <a:pPr algn="just"/>
            <a:r>
              <a:rPr lang="en-US" b="1" dirty="0">
                <a:solidFill>
                  <a:srgbClr val="002060"/>
                </a:solidFill>
              </a:rPr>
              <a:t>As water moves in time and space consistent with the hydrological cycle, the term ‘water management’ covers a variety of activities and disciplines. Broadly speaking, these can be divided into three categories: managing the resource, managing water services, and managing the trade-offs needed to balance supply and demand. </a:t>
            </a:r>
          </a:p>
          <a:p>
            <a:pPr algn="just"/>
            <a:r>
              <a:rPr lang="en-US" b="1" dirty="0">
                <a:solidFill>
                  <a:srgbClr val="002060"/>
                </a:solidFill>
              </a:rPr>
              <a:t>The management of water is not merely a technical issue; it requires a mix of measures including changes in policies, prices and other incentives, as well</a:t>
            </a:r>
            <a:br>
              <a:rPr lang="en-US" b="1" dirty="0">
                <a:solidFill>
                  <a:srgbClr val="002060"/>
                </a:solidFill>
              </a:rPr>
            </a:br>
            <a:r>
              <a:rPr lang="en-US" b="1" dirty="0">
                <a:solidFill>
                  <a:srgbClr val="002060"/>
                </a:solidFill>
              </a:rPr>
              <a:t>as infrastructure and physical installations. Integrated water resources management (IWRM) focuses on the necessary integration of water management across sectors, policies and institutions. </a:t>
            </a:r>
          </a:p>
        </p:txBody>
      </p:sp>
    </p:spTree>
    <p:extLst>
      <p:ext uri="{BB962C8B-B14F-4D97-AF65-F5344CB8AC3E}">
        <p14:creationId xmlns:p14="http://schemas.microsoft.com/office/powerpoint/2010/main" val="732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99592" y="116632"/>
            <a:ext cx="7416824" cy="461665"/>
          </a:xfrm>
          <a:prstGeom prst="rect">
            <a:avLst/>
          </a:prstGeom>
          <a:solidFill>
            <a:schemeClr val="bg1"/>
          </a:solidFill>
        </p:spPr>
        <p:txBody>
          <a:bodyPr wrap="square" rtlCol="0">
            <a:spAutoFit/>
          </a:bodyPr>
          <a:lstStyle/>
          <a:p>
            <a:pPr algn="ctr"/>
            <a:r>
              <a:rPr lang="en-US" sz="2400" b="1" dirty="0">
                <a:solidFill>
                  <a:srgbClr val="002060"/>
                </a:solidFill>
              </a:rPr>
              <a:t>How do changes in land use impact water resources</a:t>
            </a:r>
            <a:r>
              <a:rPr lang="en-US" sz="2400" b="1" dirty="0" smtClean="0">
                <a:solidFill>
                  <a:srgbClr val="002060"/>
                </a:solidFill>
              </a:rPr>
              <a:t>?</a:t>
            </a:r>
            <a:endParaRPr lang="en-US" sz="2400" b="1" dirty="0">
              <a:solidFill>
                <a:srgbClr val="002060"/>
              </a:solidFill>
            </a:endParaRPr>
          </a:p>
        </p:txBody>
      </p:sp>
      <p:sp>
        <p:nvSpPr>
          <p:cNvPr id="6" name="Ορθογώνιο 5"/>
          <p:cNvSpPr/>
          <p:nvPr/>
        </p:nvSpPr>
        <p:spPr>
          <a:xfrm>
            <a:off x="467544" y="722313"/>
            <a:ext cx="7992888" cy="5909310"/>
          </a:xfrm>
          <a:prstGeom prst="rect">
            <a:avLst/>
          </a:prstGeom>
          <a:solidFill>
            <a:schemeClr val="bg1"/>
          </a:solidFill>
        </p:spPr>
        <p:txBody>
          <a:bodyPr wrap="square">
            <a:spAutoFit/>
          </a:bodyPr>
          <a:lstStyle/>
          <a:p>
            <a:pPr algn="just"/>
            <a:r>
              <a:rPr lang="en-US" b="1" dirty="0">
                <a:solidFill>
                  <a:srgbClr val="002060"/>
                </a:solidFill>
              </a:rPr>
              <a:t>Land uses that impact water resources include agriculture, forestry, urbanization, recreation, and industrialization. Agriculture, the clearing of forests, and the draining of wetlands have caused significant modifications to the surface of the Earth. Tillage of the land and clear cutting of forests change infiltration and runoff characteristics, which affect groundwater recharge, sediment and water yield, and evapotranspiration</a:t>
            </a:r>
            <a:r>
              <a:rPr lang="en-US" b="1" dirty="0" smtClean="0">
                <a:solidFill>
                  <a:srgbClr val="002060"/>
                </a:solidFill>
              </a:rPr>
              <a:t>.</a:t>
            </a:r>
            <a:endParaRPr lang="el-GR" b="1" dirty="0" smtClean="0">
              <a:solidFill>
                <a:srgbClr val="002060"/>
              </a:solidFill>
            </a:endParaRPr>
          </a:p>
          <a:p>
            <a:pPr algn="just"/>
            <a:r>
              <a:rPr lang="en-US" b="1" dirty="0" smtClean="0">
                <a:solidFill>
                  <a:srgbClr val="002060"/>
                </a:solidFill>
              </a:rPr>
              <a:t>Irrigation </a:t>
            </a:r>
            <a:r>
              <a:rPr lang="en-US" b="1" dirty="0">
                <a:solidFill>
                  <a:srgbClr val="002060"/>
                </a:solidFill>
              </a:rPr>
              <a:t>of lands changes the use and distribution of water. The removal of surface water and groundwater for irrigation changes the water’s natural distribution and impacts the ecosystems that depend upon it. Demand for water to irrigate crops usually occurs when there is insufficient precipitation during the growing season, potentially causing stream and groundwater levels to be reduced. In addition, irrigation waters that return to either groundwater or surface waters can contain salts, pesticides, or have elevated levels of nutrients such as nitrate and phosphorous</a:t>
            </a:r>
            <a:r>
              <a:rPr lang="en-US" b="1" dirty="0" smtClean="0">
                <a:solidFill>
                  <a:srgbClr val="002060"/>
                </a:solidFill>
              </a:rPr>
              <a:t>.</a:t>
            </a:r>
            <a:endParaRPr lang="el-GR" b="1" dirty="0" smtClean="0">
              <a:solidFill>
                <a:srgbClr val="002060"/>
              </a:solidFill>
            </a:endParaRPr>
          </a:p>
          <a:p>
            <a:pPr algn="just"/>
            <a:r>
              <a:rPr lang="en-US" b="1" dirty="0">
                <a:solidFill>
                  <a:srgbClr val="002060"/>
                </a:solidFill>
              </a:rPr>
              <a:t>These contaminants in turn can cause harm to plant and animal life that depend on the returned water. Drainage of shallow subsurface water is common in areas with high water tables and extensive wetlands. Drainage of such areas is necessary to convert land to agriculture or urban development, but it can result in decreased recharge to groundwater and increased flooding in the developed area. If wetlands are drained, biological impacts may be substantial because wetlands are some of the most biologically productive ecosystems on Earth.</a:t>
            </a:r>
            <a:endParaRPr lang="el-GR" b="1" dirty="0">
              <a:solidFill>
                <a:srgbClr val="002060"/>
              </a:solidFill>
            </a:endParaRPr>
          </a:p>
        </p:txBody>
      </p:sp>
    </p:spTree>
    <p:extLst>
      <p:ext uri="{BB962C8B-B14F-4D97-AF65-F5344CB8AC3E}">
        <p14:creationId xmlns:p14="http://schemas.microsoft.com/office/powerpoint/2010/main" val="1618846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83568" y="1777003"/>
            <a:ext cx="7632848" cy="2031325"/>
          </a:xfrm>
          <a:prstGeom prst="rect">
            <a:avLst/>
          </a:prstGeom>
          <a:solidFill>
            <a:schemeClr val="bg1"/>
          </a:solidFill>
        </p:spPr>
        <p:txBody>
          <a:bodyPr wrap="square">
            <a:spAutoFit/>
          </a:bodyPr>
          <a:lstStyle/>
          <a:p>
            <a:pPr algn="just"/>
            <a:r>
              <a:rPr lang="en-US" b="1" dirty="0">
                <a:solidFill>
                  <a:srgbClr val="002060"/>
                </a:solidFill>
              </a:rPr>
              <a:t>The growth of cities and their associated infrastructure have greatly changed the historic uses of water. The removal of water from streams and groundwater systems to supply cities, and the land use changes associated with the development of the city, have consequences on the natural environment. For example, infiltration of water is reduced as the result of construction of highways, streets, parking lots and buildings. A reduction of infiltration can also increase runoff and the likelihood of flooding.</a:t>
            </a:r>
            <a:endParaRPr lang="el-GR" b="1" dirty="0">
              <a:solidFill>
                <a:srgbClr val="002060"/>
              </a:solidFill>
            </a:endParaRPr>
          </a:p>
        </p:txBody>
      </p:sp>
      <p:sp>
        <p:nvSpPr>
          <p:cNvPr id="5" name="TextBox 4"/>
          <p:cNvSpPr txBox="1"/>
          <p:nvPr/>
        </p:nvSpPr>
        <p:spPr>
          <a:xfrm>
            <a:off x="899592" y="260648"/>
            <a:ext cx="7416824" cy="461665"/>
          </a:xfrm>
          <a:prstGeom prst="rect">
            <a:avLst/>
          </a:prstGeom>
          <a:solidFill>
            <a:schemeClr val="bg1"/>
          </a:solidFill>
        </p:spPr>
        <p:txBody>
          <a:bodyPr wrap="square" rtlCol="0">
            <a:spAutoFit/>
          </a:bodyPr>
          <a:lstStyle/>
          <a:p>
            <a:pPr algn="ctr"/>
            <a:r>
              <a:rPr lang="en-US" sz="2400" b="1" dirty="0">
                <a:solidFill>
                  <a:srgbClr val="002060"/>
                </a:solidFill>
              </a:rPr>
              <a:t>How do changes in land use impact water resources</a:t>
            </a:r>
            <a:r>
              <a:rPr lang="en-US" sz="2400" b="1" dirty="0" smtClean="0">
                <a:solidFill>
                  <a:srgbClr val="002060"/>
                </a:solidFill>
              </a:rPr>
              <a:t>?</a:t>
            </a:r>
            <a:endParaRPr lang="en-US" sz="2400" b="1" dirty="0">
              <a:solidFill>
                <a:srgbClr val="002060"/>
              </a:solidFill>
            </a:endParaRPr>
          </a:p>
        </p:txBody>
      </p:sp>
      <p:sp>
        <p:nvSpPr>
          <p:cNvPr id="6" name="Ορθογώνιο 5"/>
          <p:cNvSpPr/>
          <p:nvPr/>
        </p:nvSpPr>
        <p:spPr>
          <a:xfrm>
            <a:off x="251520" y="6119336"/>
            <a:ext cx="8496944" cy="738664"/>
          </a:xfrm>
          <a:prstGeom prst="rect">
            <a:avLst/>
          </a:prstGeom>
        </p:spPr>
        <p:txBody>
          <a:bodyPr wrap="square">
            <a:spAutoFit/>
          </a:bodyPr>
          <a:lstStyle/>
          <a:p>
            <a:r>
              <a:rPr lang="el-GR" sz="1400" i="1" dirty="0" err="1" smtClean="0"/>
              <a:t>Source</a:t>
            </a:r>
            <a:r>
              <a:rPr lang="el-GR" sz="1400" i="1" dirty="0" smtClean="0"/>
              <a:t>: </a:t>
            </a:r>
            <a:r>
              <a:rPr lang="en-US" sz="1400" i="1" dirty="0" smtClean="0"/>
              <a:t>Material </a:t>
            </a:r>
            <a:r>
              <a:rPr lang="en-US" sz="1400" i="1" dirty="0"/>
              <a:t>adapted from: </a:t>
            </a:r>
            <a:r>
              <a:rPr lang="en-US" sz="1400" i="1" dirty="0" err="1"/>
              <a:t>Vandas</a:t>
            </a:r>
            <a:r>
              <a:rPr lang="en-US" sz="1400" i="1" dirty="0"/>
              <a:t>, S.J., Winter, T.C., and </a:t>
            </a:r>
            <a:r>
              <a:rPr lang="en-US" sz="1400" i="1" dirty="0" err="1"/>
              <a:t>Battaglin</a:t>
            </a:r>
            <a:r>
              <a:rPr lang="en-US" sz="1400" i="1" dirty="0"/>
              <a:t>, W.A. 2002. Water and the Environment, p. 38-39. Published by the American Geosciences Institute Environmental Awareness Series</a:t>
            </a:r>
            <a:r>
              <a:rPr lang="en-US" sz="1400" i="1" dirty="0" smtClean="0"/>
              <a:t>.</a:t>
            </a:r>
            <a:r>
              <a:rPr lang="el-GR" sz="1400" i="1" dirty="0" smtClean="0"/>
              <a:t> </a:t>
            </a:r>
            <a:r>
              <a:rPr lang="el-GR" sz="1400" i="1" dirty="0" err="1" smtClean="0"/>
              <a:t>Available</a:t>
            </a:r>
            <a:r>
              <a:rPr lang="el-GR" sz="1400" i="1" dirty="0" smtClean="0"/>
              <a:t> </a:t>
            </a:r>
            <a:r>
              <a:rPr lang="el-GR" sz="1400" i="1" dirty="0" err="1" smtClean="0"/>
              <a:t>on</a:t>
            </a:r>
            <a:r>
              <a:rPr lang="el-GR" sz="1400" i="1" dirty="0" smtClean="0"/>
              <a:t>: </a:t>
            </a:r>
            <a:r>
              <a:rPr lang="en-US" sz="1400" i="1" dirty="0"/>
              <a:t>https://www.americangeosciences.org/critical-issues/faq/how-do-changes-land-use-impact-water-resources</a:t>
            </a:r>
            <a:endParaRPr lang="el-GR" sz="1400" dirty="0"/>
          </a:p>
        </p:txBody>
      </p:sp>
    </p:spTree>
    <p:extLst>
      <p:ext uri="{BB962C8B-B14F-4D97-AF65-F5344CB8AC3E}">
        <p14:creationId xmlns:p14="http://schemas.microsoft.com/office/powerpoint/2010/main" val="2010770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403648" y="6388879"/>
            <a:ext cx="6192688" cy="307777"/>
          </a:xfrm>
          <a:prstGeom prst="rect">
            <a:avLst/>
          </a:prstGeom>
        </p:spPr>
        <p:txBody>
          <a:bodyPr wrap="square">
            <a:spAutoFit/>
          </a:bodyPr>
          <a:lstStyle/>
          <a:p>
            <a:pPr algn="ctr"/>
            <a:r>
              <a:rPr lang="el-GR" sz="1400" dirty="0" err="1" smtClean="0"/>
              <a:t>Source</a:t>
            </a:r>
            <a:r>
              <a:rPr lang="el-GR" sz="1400" dirty="0" smtClean="0"/>
              <a:t>: </a:t>
            </a:r>
            <a:r>
              <a:rPr lang="en-US" sz="1400" dirty="0" smtClean="0"/>
              <a:t>http</a:t>
            </a:r>
            <a:r>
              <a:rPr lang="en-US" sz="1400" dirty="0"/>
              <a:t>://www.lenntech.com/water-questions-overview.htm</a:t>
            </a:r>
            <a:endParaRPr lang="el-GR" sz="1400" dirty="0"/>
          </a:p>
        </p:txBody>
      </p:sp>
      <p:sp>
        <p:nvSpPr>
          <p:cNvPr id="2" name="Ορθογώνιο 1"/>
          <p:cNvSpPr/>
          <p:nvPr/>
        </p:nvSpPr>
        <p:spPr>
          <a:xfrm>
            <a:off x="2771800" y="332656"/>
            <a:ext cx="3336106" cy="461665"/>
          </a:xfrm>
          <a:prstGeom prst="rect">
            <a:avLst/>
          </a:prstGeom>
          <a:solidFill>
            <a:schemeClr val="bg1"/>
          </a:solidFill>
        </p:spPr>
        <p:txBody>
          <a:bodyPr wrap="none">
            <a:spAutoFit/>
          </a:bodyPr>
          <a:lstStyle/>
          <a:p>
            <a:r>
              <a:rPr lang="en-US" sz="2400" b="1" dirty="0">
                <a:solidFill>
                  <a:srgbClr val="002060"/>
                </a:solidFill>
              </a:rPr>
              <a:t>What is water pollution?</a:t>
            </a:r>
          </a:p>
        </p:txBody>
      </p:sp>
      <p:sp>
        <p:nvSpPr>
          <p:cNvPr id="3" name="Ορθογώνιο 2"/>
          <p:cNvSpPr/>
          <p:nvPr/>
        </p:nvSpPr>
        <p:spPr>
          <a:xfrm>
            <a:off x="611560" y="980728"/>
            <a:ext cx="8280920" cy="1200329"/>
          </a:xfrm>
          <a:prstGeom prst="rect">
            <a:avLst/>
          </a:prstGeom>
          <a:solidFill>
            <a:schemeClr val="bg1"/>
          </a:solidFill>
        </p:spPr>
        <p:txBody>
          <a:bodyPr wrap="square">
            <a:spAutoFit/>
          </a:bodyPr>
          <a:lstStyle/>
          <a:p>
            <a:pPr algn="just"/>
            <a:r>
              <a:rPr lang="en-US" b="1" dirty="0">
                <a:solidFill>
                  <a:srgbClr val="002060"/>
                </a:solidFill>
              </a:rPr>
              <a:t>Water pollution is any chemical, physical or biological change in the quality of water that has a harmful effect on any living thing that drinks or uses or lives (in) it. When humans drink polluted water it often has serious effects on their health. Water pollution can also make water unsuited for the desired use</a:t>
            </a:r>
            <a:r>
              <a:rPr lang="en-US" b="1" dirty="0" smtClean="0">
                <a:solidFill>
                  <a:srgbClr val="002060"/>
                </a:solidFill>
              </a:rPr>
              <a:t>.</a:t>
            </a:r>
            <a:endParaRPr lang="en-US" b="1" dirty="0">
              <a:solidFill>
                <a:srgbClr val="002060"/>
              </a:solidFill>
            </a:endParaRPr>
          </a:p>
        </p:txBody>
      </p:sp>
      <p:sp>
        <p:nvSpPr>
          <p:cNvPr id="5" name="Ορθογώνιο 4"/>
          <p:cNvSpPr/>
          <p:nvPr/>
        </p:nvSpPr>
        <p:spPr>
          <a:xfrm>
            <a:off x="1979712" y="2465330"/>
            <a:ext cx="5359672" cy="461665"/>
          </a:xfrm>
          <a:prstGeom prst="rect">
            <a:avLst/>
          </a:prstGeom>
          <a:solidFill>
            <a:schemeClr val="bg1"/>
          </a:solidFill>
        </p:spPr>
        <p:txBody>
          <a:bodyPr wrap="none">
            <a:spAutoFit/>
          </a:bodyPr>
          <a:lstStyle/>
          <a:p>
            <a:r>
              <a:rPr lang="en-US" sz="2400" b="1" dirty="0">
                <a:solidFill>
                  <a:srgbClr val="002060"/>
                </a:solidFill>
              </a:rPr>
              <a:t>Where does water pollution come from?</a:t>
            </a:r>
            <a:endParaRPr lang="el-GR" sz="2400" dirty="0">
              <a:solidFill>
                <a:srgbClr val="002060"/>
              </a:solidFill>
            </a:endParaRPr>
          </a:p>
        </p:txBody>
      </p:sp>
      <p:sp>
        <p:nvSpPr>
          <p:cNvPr id="6" name="Ορθογώνιο 5"/>
          <p:cNvSpPr/>
          <p:nvPr/>
        </p:nvSpPr>
        <p:spPr>
          <a:xfrm>
            <a:off x="251520" y="3115541"/>
            <a:ext cx="8640960" cy="2862322"/>
          </a:xfrm>
          <a:prstGeom prst="rect">
            <a:avLst/>
          </a:prstGeom>
          <a:solidFill>
            <a:schemeClr val="bg1"/>
          </a:solidFill>
        </p:spPr>
        <p:txBody>
          <a:bodyPr wrap="square">
            <a:spAutoFit/>
          </a:bodyPr>
          <a:lstStyle/>
          <a:p>
            <a:r>
              <a:rPr lang="en-US" b="1" dirty="0">
                <a:solidFill>
                  <a:srgbClr val="002060"/>
                </a:solidFill>
              </a:rPr>
              <a:t>Water pollution is usually caused by human activities. Different human sources add to the pollution of water. There are two sorts of sources, point and nonpoint sources. Point sources discharge pollutants at specific locations through pipelines or sewers into the surface water. Nonpoint sources are sources that cannot be traced to a single site of discharge.</a:t>
            </a:r>
            <a:br>
              <a:rPr lang="en-US" b="1" dirty="0">
                <a:solidFill>
                  <a:srgbClr val="002060"/>
                </a:solidFill>
              </a:rPr>
            </a:br>
            <a:r>
              <a:rPr lang="en-US" b="1" dirty="0">
                <a:solidFill>
                  <a:srgbClr val="002060"/>
                </a:solidFill>
              </a:rPr>
              <a:t>Examples of point sources are: factories, sewage treatment plants, underground mines, oil wells, oil tankers and agriculture.</a:t>
            </a:r>
            <a:br>
              <a:rPr lang="en-US" b="1" dirty="0">
                <a:solidFill>
                  <a:srgbClr val="002060"/>
                </a:solidFill>
              </a:rPr>
            </a:br>
            <a:r>
              <a:rPr lang="en-US" b="1" dirty="0">
                <a:solidFill>
                  <a:srgbClr val="002060"/>
                </a:solidFill>
              </a:rPr>
              <a:t>Examples of nonpoint sources are: acid deposition from the air, traffic, pollutants that are spread through rivers and pollutants that enter the water through groundwater.</a:t>
            </a:r>
            <a:br>
              <a:rPr lang="en-US" b="1" dirty="0">
                <a:solidFill>
                  <a:srgbClr val="002060"/>
                </a:solidFill>
              </a:rPr>
            </a:br>
            <a:r>
              <a:rPr lang="en-US" b="1" dirty="0">
                <a:solidFill>
                  <a:srgbClr val="002060"/>
                </a:solidFill>
              </a:rPr>
              <a:t>Nonpoint pollution is hard to control because the perpetrators cannot be traced</a:t>
            </a:r>
            <a:r>
              <a:rPr lang="en-US" b="1" dirty="0" smtClean="0">
                <a:solidFill>
                  <a:srgbClr val="002060"/>
                </a:solidFill>
              </a:rPr>
              <a:t>.</a:t>
            </a:r>
            <a:endParaRPr lang="en-US" b="1" dirty="0">
              <a:solidFill>
                <a:srgbClr val="002060"/>
              </a:solidFill>
            </a:endParaRPr>
          </a:p>
        </p:txBody>
      </p:sp>
    </p:spTree>
    <p:extLst>
      <p:ext uri="{BB962C8B-B14F-4D97-AF65-F5344CB8AC3E}">
        <p14:creationId xmlns:p14="http://schemas.microsoft.com/office/powerpoint/2010/main" val="1672262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 y="5517232"/>
            <a:ext cx="9036496" cy="738664"/>
          </a:xfrm>
          <a:prstGeom prst="rect">
            <a:avLst/>
          </a:prstGeom>
        </p:spPr>
        <p:txBody>
          <a:bodyPr wrap="square">
            <a:spAutoFit/>
          </a:bodyPr>
          <a:lstStyle/>
          <a:p>
            <a:pPr algn="just"/>
            <a:r>
              <a:rPr lang="el-GR" sz="1400" dirty="0" err="1" smtClean="0"/>
              <a:t>Source</a:t>
            </a:r>
            <a:r>
              <a:rPr lang="el-GR" sz="1400" dirty="0" smtClean="0"/>
              <a:t>: UNESCO. T</a:t>
            </a:r>
            <a:r>
              <a:rPr lang="en-US" sz="1400" dirty="0" smtClean="0"/>
              <a:t>he </a:t>
            </a:r>
            <a:r>
              <a:rPr lang="en-US" sz="1400" dirty="0"/>
              <a:t>United Nations World Water Development Report 2 (2006</a:t>
            </a:r>
            <a:r>
              <a:rPr lang="en-US" sz="1400" dirty="0" smtClean="0"/>
              <a:t>)</a:t>
            </a:r>
            <a:r>
              <a:rPr lang="el-GR" sz="1400" dirty="0" smtClean="0"/>
              <a:t>.</a:t>
            </a:r>
            <a:r>
              <a:rPr lang="en-US" sz="1400" dirty="0" smtClean="0"/>
              <a:t>Section </a:t>
            </a:r>
            <a:r>
              <a:rPr lang="en-US" sz="1400" dirty="0"/>
              <a:t>2: Changing Natural Systems, </a:t>
            </a:r>
            <a:r>
              <a:rPr lang="el-GR" sz="1400" dirty="0" smtClean="0"/>
              <a:t> </a:t>
            </a:r>
            <a:r>
              <a:rPr lang="en-US" sz="1400" dirty="0" smtClean="0"/>
              <a:t>Chapter </a:t>
            </a:r>
            <a:r>
              <a:rPr lang="en-US" sz="1400" dirty="0"/>
              <a:t>4 (UNESCO &amp; WMO, with IAEA</a:t>
            </a:r>
            <a:r>
              <a:rPr lang="en-US" sz="1400" dirty="0" smtClean="0"/>
              <a:t>)</a:t>
            </a:r>
            <a:r>
              <a:rPr lang="el-GR" sz="1400" dirty="0" smtClean="0"/>
              <a:t> </a:t>
            </a:r>
            <a:r>
              <a:rPr lang="en-US" sz="1400" dirty="0" smtClean="0"/>
              <a:t>Part </a:t>
            </a:r>
            <a:r>
              <a:rPr lang="en-US" sz="1400" dirty="0"/>
              <a:t>1. Global Hydrology and Water Resources, </a:t>
            </a:r>
            <a:r>
              <a:rPr lang="en-US" sz="1400" dirty="0" smtClean="0"/>
              <a:t>p.121-</a:t>
            </a:r>
            <a:r>
              <a:rPr lang="el-GR" sz="1400" dirty="0" smtClean="0"/>
              <a:t>122. </a:t>
            </a:r>
            <a:r>
              <a:rPr lang="el-GR" sz="1400" dirty="0" err="1" smtClean="0"/>
              <a:t>Available</a:t>
            </a:r>
            <a:r>
              <a:rPr lang="el-GR" sz="1400" dirty="0" smtClean="0"/>
              <a:t> </a:t>
            </a:r>
            <a:r>
              <a:rPr lang="el-GR" sz="1400" dirty="0" err="1" smtClean="0"/>
              <a:t>on</a:t>
            </a:r>
            <a:r>
              <a:rPr lang="el-GR" sz="1400" dirty="0" smtClean="0"/>
              <a:t> </a:t>
            </a:r>
            <a:r>
              <a:rPr lang="en-US" sz="1400" dirty="0" smtClean="0"/>
              <a:t>http</a:t>
            </a:r>
            <a:r>
              <a:rPr lang="en-US" sz="1400" dirty="0"/>
              <a:t>://www.greenfacts.org/en/water-resources/l-3/1-pressures-on-ressources.htm</a:t>
            </a:r>
            <a:endParaRPr lang="el-GR" sz="1400" dirty="0"/>
          </a:p>
        </p:txBody>
      </p:sp>
      <p:sp>
        <p:nvSpPr>
          <p:cNvPr id="5" name="Ορθογώνιο 4"/>
          <p:cNvSpPr/>
          <p:nvPr/>
        </p:nvSpPr>
        <p:spPr>
          <a:xfrm>
            <a:off x="1368624" y="188640"/>
            <a:ext cx="6517490" cy="461665"/>
          </a:xfrm>
          <a:prstGeom prst="rect">
            <a:avLst/>
          </a:prstGeom>
          <a:solidFill>
            <a:schemeClr val="bg1"/>
          </a:solidFill>
        </p:spPr>
        <p:txBody>
          <a:bodyPr wrap="none">
            <a:spAutoFit/>
          </a:bodyPr>
          <a:lstStyle/>
          <a:p>
            <a:r>
              <a:rPr lang="el-GR" sz="2400" b="1" dirty="0" err="1" smtClean="0">
                <a:solidFill>
                  <a:srgbClr val="000066"/>
                </a:solidFill>
              </a:rPr>
              <a:t>What</a:t>
            </a:r>
            <a:r>
              <a:rPr lang="el-GR" sz="2400" b="1" dirty="0" smtClean="0">
                <a:solidFill>
                  <a:srgbClr val="000066"/>
                </a:solidFill>
              </a:rPr>
              <a:t> </a:t>
            </a:r>
            <a:r>
              <a:rPr lang="el-GR" sz="2400" b="1" dirty="0" err="1" smtClean="0">
                <a:solidFill>
                  <a:srgbClr val="000066"/>
                </a:solidFill>
              </a:rPr>
              <a:t>are</a:t>
            </a:r>
            <a:r>
              <a:rPr lang="el-GR" sz="2400" b="1" dirty="0" smtClean="0">
                <a:solidFill>
                  <a:srgbClr val="000066"/>
                </a:solidFill>
              </a:rPr>
              <a:t> </a:t>
            </a:r>
            <a:r>
              <a:rPr lang="el-GR" sz="2400" b="1" dirty="0" err="1" smtClean="0">
                <a:solidFill>
                  <a:srgbClr val="000066"/>
                </a:solidFill>
              </a:rPr>
              <a:t>the</a:t>
            </a:r>
            <a:r>
              <a:rPr lang="el-GR" sz="2400" b="1" dirty="0" smtClean="0">
                <a:solidFill>
                  <a:srgbClr val="000066"/>
                </a:solidFill>
              </a:rPr>
              <a:t> </a:t>
            </a:r>
            <a:r>
              <a:rPr lang="el-GR" sz="2400" b="1" dirty="0" err="1" smtClean="0">
                <a:solidFill>
                  <a:srgbClr val="000066"/>
                </a:solidFill>
              </a:rPr>
              <a:t>main</a:t>
            </a:r>
            <a:r>
              <a:rPr lang="el-GR" sz="2400" b="1" dirty="0" smtClean="0">
                <a:solidFill>
                  <a:srgbClr val="000066"/>
                </a:solidFill>
              </a:rPr>
              <a:t> </a:t>
            </a:r>
            <a:r>
              <a:rPr lang="en-US" sz="2400" b="1" dirty="0" smtClean="0">
                <a:solidFill>
                  <a:srgbClr val="000066"/>
                </a:solidFill>
              </a:rPr>
              <a:t>pressures </a:t>
            </a:r>
            <a:r>
              <a:rPr lang="en-US" sz="2400" b="1" dirty="0">
                <a:solidFill>
                  <a:srgbClr val="000066"/>
                </a:solidFill>
              </a:rPr>
              <a:t>on water </a:t>
            </a:r>
            <a:r>
              <a:rPr lang="en-US" sz="2400" b="1" dirty="0" smtClean="0">
                <a:solidFill>
                  <a:srgbClr val="000066"/>
                </a:solidFill>
              </a:rPr>
              <a:t>resources</a:t>
            </a:r>
            <a:r>
              <a:rPr lang="el-GR" sz="2400" b="1" dirty="0" smtClean="0">
                <a:solidFill>
                  <a:srgbClr val="000066"/>
                </a:solidFill>
              </a:rPr>
              <a:t>?</a:t>
            </a:r>
            <a:endParaRPr lang="en-US" sz="2400" b="1" dirty="0">
              <a:solidFill>
                <a:srgbClr val="000066"/>
              </a:solidFill>
            </a:endParaRPr>
          </a:p>
        </p:txBody>
      </p:sp>
      <p:sp>
        <p:nvSpPr>
          <p:cNvPr id="6" name="Ορθογώνιο 5"/>
          <p:cNvSpPr/>
          <p:nvPr/>
        </p:nvSpPr>
        <p:spPr>
          <a:xfrm>
            <a:off x="547827" y="1340768"/>
            <a:ext cx="7920880" cy="2862322"/>
          </a:xfrm>
          <a:prstGeom prst="rect">
            <a:avLst/>
          </a:prstGeom>
          <a:solidFill>
            <a:schemeClr val="bg1"/>
          </a:solidFill>
        </p:spPr>
        <p:txBody>
          <a:bodyPr wrap="square">
            <a:spAutoFit/>
          </a:bodyPr>
          <a:lstStyle/>
          <a:p>
            <a:pPr algn="just"/>
            <a:r>
              <a:rPr lang="el-GR" b="1" dirty="0" smtClean="0">
                <a:solidFill>
                  <a:srgbClr val="000066"/>
                </a:solidFill>
              </a:rPr>
              <a:t>T</a:t>
            </a:r>
            <a:r>
              <a:rPr lang="en-US" b="1" dirty="0" smtClean="0">
                <a:solidFill>
                  <a:srgbClr val="000066"/>
                </a:solidFill>
              </a:rPr>
              <a:t>he </a:t>
            </a:r>
            <a:r>
              <a:rPr lang="en-US" b="1" dirty="0">
                <a:solidFill>
                  <a:srgbClr val="000066"/>
                </a:solidFill>
              </a:rPr>
              <a:t>combination of both naturally occurring conditions and humanity’s actions creates pressure on our water resources. </a:t>
            </a:r>
            <a:r>
              <a:rPr lang="en-US" b="1" dirty="0">
                <a:solidFill>
                  <a:srgbClr val="000066"/>
                </a:solidFill>
                <a:hlinkClick r:id="rId2"/>
              </a:rPr>
              <a:t>Climate change</a:t>
            </a:r>
            <a:r>
              <a:rPr lang="en-US" b="1" dirty="0">
                <a:solidFill>
                  <a:srgbClr val="000066"/>
                </a:solidFill>
              </a:rPr>
              <a:t> and natural variability in the distribution and occurrence of water are the natural driving forces that complicate the </a:t>
            </a:r>
            <a:r>
              <a:rPr lang="en-US" b="1" dirty="0">
                <a:solidFill>
                  <a:srgbClr val="000066"/>
                </a:solidFill>
                <a:hlinkClick r:id="rId3"/>
              </a:rPr>
              <a:t>sustainable</a:t>
            </a:r>
            <a:r>
              <a:rPr lang="en-US" b="1" dirty="0">
                <a:solidFill>
                  <a:srgbClr val="000066"/>
                </a:solidFill>
              </a:rPr>
              <a:t> development of our water resources. Some of the main driving forces affecting water resources include: </a:t>
            </a:r>
          </a:p>
          <a:p>
            <a:pPr marL="285750" indent="-285750" algn="just">
              <a:buFont typeface="Arial" panose="020B0604020202020204" pitchFamily="34" charset="0"/>
              <a:buChar char="•"/>
            </a:pPr>
            <a:r>
              <a:rPr lang="en-US" b="1" dirty="0">
                <a:solidFill>
                  <a:srgbClr val="000066"/>
                </a:solidFill>
              </a:rPr>
              <a:t>population growth, particularly in water-short regions </a:t>
            </a:r>
          </a:p>
          <a:p>
            <a:pPr marL="285750" indent="-285750" algn="just">
              <a:buFont typeface="Arial" panose="020B0604020202020204" pitchFamily="34" charset="0"/>
              <a:buChar char="•"/>
            </a:pPr>
            <a:r>
              <a:rPr lang="en-US" b="1" dirty="0">
                <a:solidFill>
                  <a:srgbClr val="000066"/>
                </a:solidFill>
              </a:rPr>
              <a:t>major demographic changes as people move from rural to urban environments</a:t>
            </a:r>
          </a:p>
          <a:p>
            <a:pPr marL="285750" indent="-285750" algn="just">
              <a:buFont typeface="Arial" panose="020B0604020202020204" pitchFamily="34" charset="0"/>
              <a:buChar char="•"/>
            </a:pPr>
            <a:r>
              <a:rPr lang="en-US" b="1" dirty="0">
                <a:solidFill>
                  <a:srgbClr val="000066"/>
                </a:solidFill>
              </a:rPr>
              <a:t>higher demands for food security and socio-economic well-being</a:t>
            </a:r>
          </a:p>
          <a:p>
            <a:pPr marL="285750" indent="-285750" algn="just">
              <a:buFont typeface="Arial" panose="020B0604020202020204" pitchFamily="34" charset="0"/>
              <a:buChar char="•"/>
            </a:pPr>
            <a:r>
              <a:rPr lang="en-US" b="1" dirty="0">
                <a:solidFill>
                  <a:srgbClr val="000066"/>
                </a:solidFill>
              </a:rPr>
              <a:t>increased competition between users and usages </a:t>
            </a:r>
          </a:p>
          <a:p>
            <a:pPr marL="285750" indent="-285750" algn="just">
              <a:buFont typeface="Arial" panose="020B0604020202020204" pitchFamily="34" charset="0"/>
              <a:buChar char="•"/>
            </a:pPr>
            <a:r>
              <a:rPr lang="en-US" b="1" dirty="0">
                <a:solidFill>
                  <a:srgbClr val="000066"/>
                </a:solidFill>
              </a:rPr>
              <a:t>pollution from industrial, municipal and agricultural sources.</a:t>
            </a:r>
          </a:p>
        </p:txBody>
      </p:sp>
    </p:spTree>
    <p:extLst>
      <p:ext uri="{BB962C8B-B14F-4D97-AF65-F5344CB8AC3E}">
        <p14:creationId xmlns:p14="http://schemas.microsoft.com/office/powerpoint/2010/main" val="1289725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006806" y="188640"/>
            <a:ext cx="7416824" cy="830997"/>
          </a:xfrm>
          <a:prstGeom prst="rect">
            <a:avLst/>
          </a:prstGeom>
          <a:solidFill>
            <a:schemeClr val="bg1"/>
          </a:solidFill>
        </p:spPr>
        <p:txBody>
          <a:bodyPr wrap="square">
            <a:spAutoFit/>
          </a:bodyPr>
          <a:lstStyle/>
          <a:p>
            <a:pPr algn="ctr"/>
            <a:r>
              <a:rPr lang="el-GR" sz="2400" b="1" dirty="0" err="1" smtClean="0">
                <a:solidFill>
                  <a:srgbClr val="002060"/>
                </a:solidFill>
              </a:rPr>
              <a:t>What</a:t>
            </a:r>
            <a:r>
              <a:rPr lang="el-GR" sz="2400" b="1" dirty="0" smtClean="0">
                <a:solidFill>
                  <a:srgbClr val="002060"/>
                </a:solidFill>
              </a:rPr>
              <a:t> </a:t>
            </a:r>
            <a:r>
              <a:rPr lang="el-GR" sz="2400" b="1" dirty="0" err="1" smtClean="0">
                <a:solidFill>
                  <a:srgbClr val="002060"/>
                </a:solidFill>
              </a:rPr>
              <a:t>are</a:t>
            </a:r>
            <a:r>
              <a:rPr lang="el-GR" sz="2400" b="1" dirty="0" smtClean="0">
                <a:solidFill>
                  <a:srgbClr val="002060"/>
                </a:solidFill>
              </a:rPr>
              <a:t> </a:t>
            </a:r>
            <a:r>
              <a:rPr lang="el-GR" sz="2400" b="1" dirty="0" err="1" smtClean="0">
                <a:solidFill>
                  <a:srgbClr val="002060"/>
                </a:solidFill>
              </a:rPr>
              <a:t>the</a:t>
            </a:r>
            <a:r>
              <a:rPr lang="el-GR" sz="2400" b="1" dirty="0" smtClean="0">
                <a:solidFill>
                  <a:srgbClr val="002060"/>
                </a:solidFill>
              </a:rPr>
              <a:t> p</a:t>
            </a:r>
            <a:r>
              <a:rPr lang="en-US" sz="2400" b="1" dirty="0" err="1" smtClean="0">
                <a:solidFill>
                  <a:srgbClr val="002060"/>
                </a:solidFill>
              </a:rPr>
              <a:t>hysical</a:t>
            </a:r>
            <a:r>
              <a:rPr lang="en-US" sz="2400" b="1" dirty="0" smtClean="0">
                <a:solidFill>
                  <a:srgbClr val="002060"/>
                </a:solidFill>
              </a:rPr>
              <a:t> </a:t>
            </a:r>
            <a:r>
              <a:rPr lang="el-GR" sz="2400" b="1" dirty="0" smtClean="0">
                <a:solidFill>
                  <a:srgbClr val="002060"/>
                </a:solidFill>
              </a:rPr>
              <a:t>i</a:t>
            </a:r>
            <a:r>
              <a:rPr lang="en-US" sz="2400" b="1" dirty="0" err="1" smtClean="0">
                <a:solidFill>
                  <a:srgbClr val="002060"/>
                </a:solidFill>
              </a:rPr>
              <a:t>mpacts</a:t>
            </a:r>
            <a:r>
              <a:rPr lang="en-US" sz="2400" b="1" dirty="0" smtClean="0">
                <a:solidFill>
                  <a:srgbClr val="002060"/>
                </a:solidFill>
              </a:rPr>
              <a:t> </a:t>
            </a:r>
            <a:r>
              <a:rPr lang="en-US" sz="2400" b="1" dirty="0">
                <a:solidFill>
                  <a:srgbClr val="002060"/>
                </a:solidFill>
              </a:rPr>
              <a:t>of </a:t>
            </a:r>
            <a:r>
              <a:rPr lang="el-GR" sz="2400" b="1" dirty="0" smtClean="0">
                <a:solidFill>
                  <a:srgbClr val="002060"/>
                </a:solidFill>
              </a:rPr>
              <a:t>c</a:t>
            </a:r>
            <a:r>
              <a:rPr lang="en-US" sz="2400" b="1" dirty="0" err="1" smtClean="0">
                <a:solidFill>
                  <a:srgbClr val="002060"/>
                </a:solidFill>
              </a:rPr>
              <a:t>limate</a:t>
            </a:r>
            <a:r>
              <a:rPr lang="en-US" sz="2400" b="1" dirty="0" smtClean="0">
                <a:solidFill>
                  <a:srgbClr val="002060"/>
                </a:solidFill>
              </a:rPr>
              <a:t> </a:t>
            </a:r>
            <a:r>
              <a:rPr lang="el-GR" sz="2400" b="1" dirty="0" smtClean="0">
                <a:solidFill>
                  <a:srgbClr val="002060"/>
                </a:solidFill>
              </a:rPr>
              <a:t>c</a:t>
            </a:r>
            <a:r>
              <a:rPr lang="en-US" sz="2400" b="1" dirty="0" err="1" smtClean="0">
                <a:solidFill>
                  <a:srgbClr val="002060"/>
                </a:solidFill>
              </a:rPr>
              <a:t>hange</a:t>
            </a:r>
            <a:r>
              <a:rPr lang="en-US" sz="2400" b="1" dirty="0" smtClean="0">
                <a:solidFill>
                  <a:srgbClr val="002060"/>
                </a:solidFill>
              </a:rPr>
              <a:t> </a:t>
            </a:r>
            <a:r>
              <a:rPr lang="el-GR" sz="2400" b="1" dirty="0" err="1" smtClean="0">
                <a:solidFill>
                  <a:srgbClr val="002060"/>
                </a:solidFill>
              </a:rPr>
              <a:t>that</a:t>
            </a:r>
            <a:r>
              <a:rPr lang="el-GR" sz="2400" b="1" dirty="0" smtClean="0">
                <a:solidFill>
                  <a:srgbClr val="002060"/>
                </a:solidFill>
              </a:rPr>
              <a:t> </a:t>
            </a:r>
            <a:r>
              <a:rPr lang="el-GR" sz="2400" b="1" dirty="0">
                <a:solidFill>
                  <a:srgbClr val="002060"/>
                </a:solidFill>
              </a:rPr>
              <a:t>a</a:t>
            </a:r>
            <a:r>
              <a:rPr lang="en-US" sz="2400" b="1" dirty="0" err="1" smtClean="0">
                <a:solidFill>
                  <a:srgbClr val="002060"/>
                </a:solidFill>
              </a:rPr>
              <a:t>ffect</a:t>
            </a:r>
            <a:r>
              <a:rPr lang="en-US" sz="2400" b="1" dirty="0" smtClean="0">
                <a:solidFill>
                  <a:srgbClr val="002060"/>
                </a:solidFill>
              </a:rPr>
              <a:t> </a:t>
            </a:r>
            <a:r>
              <a:rPr lang="el-GR" sz="2400" b="1" dirty="0" smtClean="0">
                <a:solidFill>
                  <a:srgbClr val="002060"/>
                </a:solidFill>
              </a:rPr>
              <a:t>h</a:t>
            </a:r>
            <a:r>
              <a:rPr lang="en-US" sz="2400" b="1" dirty="0" err="1" smtClean="0">
                <a:solidFill>
                  <a:srgbClr val="002060"/>
                </a:solidFill>
              </a:rPr>
              <a:t>ydrology</a:t>
            </a:r>
            <a:r>
              <a:rPr lang="el-GR" sz="2400" b="1" dirty="0">
                <a:solidFill>
                  <a:srgbClr val="002060"/>
                </a:solidFill>
              </a:rPr>
              <a:t>?</a:t>
            </a:r>
            <a:endParaRPr lang="en-US" sz="2400" b="1" dirty="0">
              <a:solidFill>
                <a:srgbClr val="002060"/>
              </a:solidFill>
            </a:endParaRPr>
          </a:p>
        </p:txBody>
      </p:sp>
      <p:sp>
        <p:nvSpPr>
          <p:cNvPr id="3" name="Ορθογώνιο 2"/>
          <p:cNvSpPr/>
          <p:nvPr/>
        </p:nvSpPr>
        <p:spPr>
          <a:xfrm>
            <a:off x="179512" y="1268760"/>
            <a:ext cx="8352928" cy="3970318"/>
          </a:xfrm>
          <a:prstGeom prst="rect">
            <a:avLst/>
          </a:prstGeom>
          <a:solidFill>
            <a:schemeClr val="bg1"/>
          </a:solidFill>
        </p:spPr>
        <p:txBody>
          <a:bodyPr wrap="square">
            <a:spAutoFit/>
          </a:bodyPr>
          <a:lstStyle/>
          <a:p>
            <a:pPr algn="just"/>
            <a:r>
              <a:rPr lang="en-US" b="1" dirty="0">
                <a:solidFill>
                  <a:srgbClr val="002060"/>
                </a:solidFill>
              </a:rPr>
              <a:t>Alterations in hydrology caused by climate change are complex. A simple increase in average temperature results in greater evaporation from soils, drying them out and providing less water to plants and diminished input to ground water. Less soil water and ground water leads to lower stream and lake levels and reduced wetland areas. Increased temperatures also mean greater evaporation from lakes and wetlands. Greater evaporation from land surfaces and water bodies, including the oceans, produces more water vapor, which translates into global precipitation increases. Those increases, however, are not evenly distributed in time and space. Those places getting much more precipitation find that the increased precipitation offsets the greater evaporation from land and water surfaces; these places are wetter. Those places seeing only a modest increase in precipitation or no increase at all find that increased evaporation rates overshadow precipitation and total available water decreases. Finally, in combination with increased evaporation, those places receiving less precipitation are much drier than before climate change.</a:t>
            </a:r>
            <a:endParaRPr lang="el-GR" b="1" dirty="0">
              <a:solidFill>
                <a:srgbClr val="002060"/>
              </a:solidFill>
            </a:endParaRPr>
          </a:p>
        </p:txBody>
      </p:sp>
    </p:spTree>
    <p:extLst>
      <p:ext uri="{BB962C8B-B14F-4D97-AF65-F5344CB8AC3E}">
        <p14:creationId xmlns:p14="http://schemas.microsoft.com/office/powerpoint/2010/main" val="447248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79512" y="2016437"/>
            <a:ext cx="8424936" cy="3416320"/>
          </a:xfrm>
          <a:prstGeom prst="rect">
            <a:avLst/>
          </a:prstGeom>
          <a:solidFill>
            <a:schemeClr val="bg1"/>
          </a:solidFill>
        </p:spPr>
        <p:txBody>
          <a:bodyPr wrap="square">
            <a:spAutoFit/>
          </a:bodyPr>
          <a:lstStyle/>
          <a:p>
            <a:pPr algn="just"/>
            <a:r>
              <a:rPr lang="en-US" b="1" dirty="0">
                <a:solidFill>
                  <a:srgbClr val="002060"/>
                </a:solidFill>
              </a:rPr>
              <a:t>These combinations of factors become even more complex if the seasonality of precipitation changes. Some places are becoming wetter in some seasons and drier in others, and the impact of those changes on hydrology is a function of which season is becoming wetter and which one is becoming drier, of the timing of those changes in the annual water cycle, and of the type of precipitation that falls. For example, some mountainous regions are finding that the first snowfall in autumn is coming later and the last snowfall in spring is coming earlier. This change means that the snowfall season is much shorter and </a:t>
            </a:r>
            <a:r>
              <a:rPr lang="en-US" b="1" dirty="0" err="1">
                <a:solidFill>
                  <a:srgbClr val="002060"/>
                </a:solidFill>
              </a:rPr>
              <a:t>snowpacks</a:t>
            </a:r>
            <a:r>
              <a:rPr lang="en-US" b="1" dirty="0">
                <a:solidFill>
                  <a:srgbClr val="002060"/>
                </a:solidFill>
              </a:rPr>
              <a:t> are much thinner on average. Not only does that change result in less water in the snowpack, but also it causes the release of that water with spring melt to come earlier and to have a significantly smaller peak flow in streams. Regions that rely on mountain </a:t>
            </a:r>
            <a:r>
              <a:rPr lang="en-US" b="1" dirty="0" err="1">
                <a:solidFill>
                  <a:srgbClr val="002060"/>
                </a:solidFill>
              </a:rPr>
              <a:t>snowpacks</a:t>
            </a:r>
            <a:r>
              <a:rPr lang="en-US" b="1" dirty="0">
                <a:solidFill>
                  <a:srgbClr val="002060"/>
                </a:solidFill>
              </a:rPr>
              <a:t> for their water supply watch these changes with growing alarm.</a:t>
            </a:r>
            <a:endParaRPr lang="el-GR" b="1" dirty="0">
              <a:solidFill>
                <a:srgbClr val="002060"/>
              </a:solidFill>
            </a:endParaRPr>
          </a:p>
        </p:txBody>
      </p:sp>
      <p:sp>
        <p:nvSpPr>
          <p:cNvPr id="5" name="Ορθογώνιο 4"/>
          <p:cNvSpPr/>
          <p:nvPr/>
        </p:nvSpPr>
        <p:spPr>
          <a:xfrm>
            <a:off x="1006806" y="188640"/>
            <a:ext cx="7416824" cy="830997"/>
          </a:xfrm>
          <a:prstGeom prst="rect">
            <a:avLst/>
          </a:prstGeom>
          <a:solidFill>
            <a:schemeClr val="bg1"/>
          </a:solidFill>
        </p:spPr>
        <p:txBody>
          <a:bodyPr wrap="square">
            <a:spAutoFit/>
          </a:bodyPr>
          <a:lstStyle/>
          <a:p>
            <a:pPr algn="ctr"/>
            <a:r>
              <a:rPr lang="el-GR" sz="2400" b="1" dirty="0" err="1" smtClean="0">
                <a:solidFill>
                  <a:srgbClr val="002060"/>
                </a:solidFill>
              </a:rPr>
              <a:t>What</a:t>
            </a:r>
            <a:r>
              <a:rPr lang="el-GR" sz="2400" b="1" dirty="0" smtClean="0">
                <a:solidFill>
                  <a:srgbClr val="002060"/>
                </a:solidFill>
              </a:rPr>
              <a:t> </a:t>
            </a:r>
            <a:r>
              <a:rPr lang="el-GR" sz="2400" b="1" dirty="0" err="1" smtClean="0">
                <a:solidFill>
                  <a:srgbClr val="002060"/>
                </a:solidFill>
              </a:rPr>
              <a:t>are</a:t>
            </a:r>
            <a:r>
              <a:rPr lang="el-GR" sz="2400" b="1" dirty="0" smtClean="0">
                <a:solidFill>
                  <a:srgbClr val="002060"/>
                </a:solidFill>
              </a:rPr>
              <a:t> </a:t>
            </a:r>
            <a:r>
              <a:rPr lang="el-GR" sz="2400" b="1" dirty="0" err="1" smtClean="0">
                <a:solidFill>
                  <a:srgbClr val="002060"/>
                </a:solidFill>
              </a:rPr>
              <a:t>the</a:t>
            </a:r>
            <a:r>
              <a:rPr lang="el-GR" sz="2400" b="1" dirty="0" smtClean="0">
                <a:solidFill>
                  <a:srgbClr val="002060"/>
                </a:solidFill>
              </a:rPr>
              <a:t> p</a:t>
            </a:r>
            <a:r>
              <a:rPr lang="en-US" sz="2400" b="1" dirty="0" err="1" smtClean="0">
                <a:solidFill>
                  <a:srgbClr val="002060"/>
                </a:solidFill>
              </a:rPr>
              <a:t>hysical</a:t>
            </a:r>
            <a:r>
              <a:rPr lang="en-US" sz="2400" b="1" dirty="0" smtClean="0">
                <a:solidFill>
                  <a:srgbClr val="002060"/>
                </a:solidFill>
              </a:rPr>
              <a:t> </a:t>
            </a:r>
            <a:r>
              <a:rPr lang="el-GR" sz="2400" b="1" dirty="0" smtClean="0">
                <a:solidFill>
                  <a:srgbClr val="002060"/>
                </a:solidFill>
              </a:rPr>
              <a:t>i</a:t>
            </a:r>
            <a:r>
              <a:rPr lang="en-US" sz="2400" b="1" dirty="0" err="1" smtClean="0">
                <a:solidFill>
                  <a:srgbClr val="002060"/>
                </a:solidFill>
              </a:rPr>
              <a:t>mpacts</a:t>
            </a:r>
            <a:r>
              <a:rPr lang="en-US" sz="2400" b="1" dirty="0" smtClean="0">
                <a:solidFill>
                  <a:srgbClr val="002060"/>
                </a:solidFill>
              </a:rPr>
              <a:t> </a:t>
            </a:r>
            <a:r>
              <a:rPr lang="en-US" sz="2400" b="1" dirty="0">
                <a:solidFill>
                  <a:srgbClr val="002060"/>
                </a:solidFill>
              </a:rPr>
              <a:t>of </a:t>
            </a:r>
            <a:r>
              <a:rPr lang="el-GR" sz="2400" b="1" dirty="0" smtClean="0">
                <a:solidFill>
                  <a:srgbClr val="002060"/>
                </a:solidFill>
              </a:rPr>
              <a:t>c</a:t>
            </a:r>
            <a:r>
              <a:rPr lang="en-US" sz="2400" b="1" dirty="0" err="1" smtClean="0">
                <a:solidFill>
                  <a:srgbClr val="002060"/>
                </a:solidFill>
              </a:rPr>
              <a:t>limate</a:t>
            </a:r>
            <a:r>
              <a:rPr lang="en-US" sz="2400" b="1" dirty="0" smtClean="0">
                <a:solidFill>
                  <a:srgbClr val="002060"/>
                </a:solidFill>
              </a:rPr>
              <a:t> </a:t>
            </a:r>
            <a:r>
              <a:rPr lang="el-GR" sz="2400" b="1" dirty="0" smtClean="0">
                <a:solidFill>
                  <a:srgbClr val="002060"/>
                </a:solidFill>
              </a:rPr>
              <a:t>c</a:t>
            </a:r>
            <a:r>
              <a:rPr lang="en-US" sz="2400" b="1" dirty="0" err="1" smtClean="0">
                <a:solidFill>
                  <a:srgbClr val="002060"/>
                </a:solidFill>
              </a:rPr>
              <a:t>hange</a:t>
            </a:r>
            <a:r>
              <a:rPr lang="en-US" sz="2400" b="1" dirty="0" smtClean="0">
                <a:solidFill>
                  <a:srgbClr val="002060"/>
                </a:solidFill>
              </a:rPr>
              <a:t> </a:t>
            </a:r>
            <a:r>
              <a:rPr lang="el-GR" sz="2400" b="1" dirty="0" err="1" smtClean="0">
                <a:solidFill>
                  <a:srgbClr val="002060"/>
                </a:solidFill>
              </a:rPr>
              <a:t>that</a:t>
            </a:r>
            <a:r>
              <a:rPr lang="el-GR" sz="2400" b="1" dirty="0" smtClean="0">
                <a:solidFill>
                  <a:srgbClr val="002060"/>
                </a:solidFill>
              </a:rPr>
              <a:t> </a:t>
            </a:r>
            <a:r>
              <a:rPr lang="el-GR" sz="2400" b="1" dirty="0">
                <a:solidFill>
                  <a:srgbClr val="002060"/>
                </a:solidFill>
              </a:rPr>
              <a:t>a</a:t>
            </a:r>
            <a:r>
              <a:rPr lang="en-US" sz="2400" b="1" dirty="0" err="1" smtClean="0">
                <a:solidFill>
                  <a:srgbClr val="002060"/>
                </a:solidFill>
              </a:rPr>
              <a:t>ffect</a:t>
            </a:r>
            <a:r>
              <a:rPr lang="en-US" sz="2400" b="1" dirty="0" smtClean="0">
                <a:solidFill>
                  <a:srgbClr val="002060"/>
                </a:solidFill>
              </a:rPr>
              <a:t> </a:t>
            </a:r>
            <a:r>
              <a:rPr lang="el-GR" sz="2400" b="1" dirty="0" smtClean="0">
                <a:solidFill>
                  <a:srgbClr val="002060"/>
                </a:solidFill>
              </a:rPr>
              <a:t>h</a:t>
            </a:r>
            <a:r>
              <a:rPr lang="en-US" sz="2400" b="1" dirty="0" err="1" smtClean="0">
                <a:solidFill>
                  <a:srgbClr val="002060"/>
                </a:solidFill>
              </a:rPr>
              <a:t>ydrology</a:t>
            </a:r>
            <a:r>
              <a:rPr lang="el-GR" sz="2400" b="1" dirty="0">
                <a:solidFill>
                  <a:srgbClr val="002060"/>
                </a:solidFill>
              </a:rPr>
              <a:t>?</a:t>
            </a:r>
            <a:endParaRPr lang="en-US" sz="2400" b="1" dirty="0">
              <a:solidFill>
                <a:srgbClr val="002060"/>
              </a:solidFill>
            </a:endParaRPr>
          </a:p>
        </p:txBody>
      </p:sp>
      <p:sp>
        <p:nvSpPr>
          <p:cNvPr id="6" name="Ορθογώνιο 5"/>
          <p:cNvSpPr/>
          <p:nvPr/>
        </p:nvSpPr>
        <p:spPr>
          <a:xfrm>
            <a:off x="2267744" y="6447257"/>
            <a:ext cx="5400600" cy="307777"/>
          </a:xfrm>
          <a:prstGeom prst="rect">
            <a:avLst/>
          </a:prstGeom>
        </p:spPr>
        <p:txBody>
          <a:bodyPr wrap="square">
            <a:spAutoFit/>
          </a:bodyPr>
          <a:lstStyle/>
          <a:p>
            <a:r>
              <a:rPr lang="el-GR" sz="1400" dirty="0" err="1" smtClean="0"/>
              <a:t>Source</a:t>
            </a:r>
            <a:r>
              <a:rPr lang="el-GR" sz="1400" dirty="0" smtClean="0"/>
              <a:t>: </a:t>
            </a:r>
            <a:r>
              <a:rPr lang="en-US" sz="1400" dirty="0"/>
              <a:t>https://www.e-education.psu.edu/geog438w/node/241</a:t>
            </a:r>
            <a:endParaRPr lang="el-GR" sz="1400" dirty="0"/>
          </a:p>
        </p:txBody>
      </p:sp>
    </p:spTree>
    <p:extLst>
      <p:ext uri="{BB962C8B-B14F-4D97-AF65-F5344CB8AC3E}">
        <p14:creationId xmlns:p14="http://schemas.microsoft.com/office/powerpoint/2010/main" val="411397560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3167</TotalTime>
  <Words>1477</Words>
  <Application>Microsoft Office PowerPoint</Application>
  <PresentationFormat>Προβολή στην οθόνη (4:3)</PresentationFormat>
  <Paragraphs>50</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Water Resources Management Practical Questions</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Christos Mattas</dc:creator>
  <cp:lastModifiedBy>Christos Mattas</cp:lastModifiedBy>
  <cp:revision>289</cp:revision>
  <dcterms:created xsi:type="dcterms:W3CDTF">2017-03-11T17:10:11Z</dcterms:created>
  <dcterms:modified xsi:type="dcterms:W3CDTF">2017-04-09T09:33:10Z</dcterms:modified>
</cp:coreProperties>
</file>