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7" r:id="rId2"/>
    <p:sldId id="348" r:id="rId3"/>
    <p:sldId id="349" r:id="rId4"/>
    <p:sldId id="366" r:id="rId5"/>
    <p:sldId id="363" r:id="rId6"/>
    <p:sldId id="351" r:id="rId7"/>
    <p:sldId id="352" r:id="rId8"/>
    <p:sldId id="353" r:id="rId9"/>
    <p:sldId id="354" r:id="rId10"/>
    <p:sldId id="355" r:id="rId11"/>
    <p:sldId id="365" r:id="rId12"/>
    <p:sldId id="356" r:id="rId13"/>
    <p:sldId id="357" r:id="rId14"/>
    <p:sldId id="359" r:id="rId15"/>
    <p:sldId id="361" r:id="rId16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CC66"/>
    <a:srgbClr val="996600"/>
    <a:srgbClr val="660033"/>
    <a:srgbClr val="FF0000"/>
    <a:srgbClr val="015C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l-GR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endParaRPr lang="el-GR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endParaRPr lang="el-GR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fld id="{D4E5E0AA-D423-4CBA-93EE-77A0AF81FFD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59325"/>
            <a:ext cx="50530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79FBDB5F-A3DC-4413-802A-C667CDDABC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04BB0-5FDA-4D22-B9A6-35C2F6910CD9}" type="slidenum">
              <a:rPr lang="en-US"/>
              <a:pPr/>
              <a:t>1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41388" y="766763"/>
            <a:ext cx="5010150" cy="3757612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764088"/>
            <a:ext cx="5068887" cy="4489450"/>
          </a:xfrm>
        </p:spPr>
        <p:txBody>
          <a:bodyPr lIns="91464" tIns="45724" rIns="91464" bIns="45724"/>
          <a:lstStyle/>
          <a:p>
            <a:endParaRPr lang="en-GB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94453-B7E1-4FF6-BA32-2322276EA58E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1FD564-5E3E-408D-8971-28CEEE8128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9A8D-F9AB-4F11-B28A-5853B87D2EEC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EF00A5-A907-4353-98E6-6FFADF57A5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05588" y="188913"/>
            <a:ext cx="1852612" cy="590708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42988" y="188913"/>
            <a:ext cx="5410200" cy="590708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A39DF-7452-4350-8856-0E757C2FBDEB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91E96-A021-4DD7-8101-1A098D5F54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056438" cy="7921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1042988" y="1341438"/>
            <a:ext cx="7415212" cy="4754562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3810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04F44121-84FB-4309-BD0C-694BFAF08F9E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772400" y="6524625"/>
            <a:ext cx="990600" cy="333375"/>
          </a:xfrm>
        </p:spPr>
        <p:txBody>
          <a:bodyPr/>
          <a:lstStyle>
            <a:lvl1pPr>
              <a:defRPr/>
            </a:lvl1pPr>
          </a:lstStyle>
          <a:p>
            <a:fld id="{FCED4B2C-DE05-43A5-B0A7-F2A8533920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476375" y="6524625"/>
            <a:ext cx="6191250" cy="3333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C37A1-F20F-418C-852A-2298AE97550D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69B36F-E497-4855-A08B-438679ABF0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237E-5B77-40AC-8BBD-F38E86615ADA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69A62-5513-4C3A-89C0-6E679C640C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42988" y="1341438"/>
            <a:ext cx="3630612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26000" y="1341438"/>
            <a:ext cx="36322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12DC3-07DC-4A85-810E-AD8DCC04FE24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C27970-08F9-4488-A22B-B486E0E6D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6CAC21-C8F0-4CE3-A2B6-E2B4F45FFFB4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BD8FF8-52A6-456D-BAFB-E839A27359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1590-233C-4C05-88C8-EF756A69CB95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BDE74-3E6C-426F-A1FF-C0F9DF8B68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C4843-D745-4191-9B88-AA3AE2C31FAA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137B4-99D3-4CA4-A715-18CB088AF4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D903C-BA05-4630-8DBA-59BCAC80010B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714E4A-68B9-476C-98FE-618C2FD4EA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B078A-669D-4412-9B6A-01FD8BE796EE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25EB2C-4464-4C30-8F10-F60FA2BF0D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70564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41438"/>
            <a:ext cx="741521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2C67CD5-405D-4049-9A9E-D7FC5D6C2BD4}" type="datetime1">
              <a:rPr lang="en-GB"/>
              <a:pPr/>
              <a:t>23/03/2017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24625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0D7A42C-2C40-4E0A-86AC-EEFD2694C1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524625"/>
            <a:ext cx="6191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GB"/>
              <a:t>120th EAAE Seminar - Crete, Greece, September 2-4,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15CAB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120th EAAE Seminar - Crete, Greece, September 2-4, 2010</a:t>
            </a:r>
          </a:p>
        </p:txBody>
      </p:sp>
      <p:pic>
        <p:nvPicPr>
          <p:cNvPr id="174091" name="Picture 11" descr="1111"/>
          <p:cNvPicPr>
            <a:picLocks noChangeAspect="1" noChangeArrowheads="1"/>
          </p:cNvPicPr>
          <p:nvPr/>
        </p:nvPicPr>
        <p:blipFill>
          <a:blip r:embed="rId4" cstate="print">
            <a:lum bright="70000" contrast="-2000"/>
          </a:blip>
          <a:srcRect/>
          <a:stretch>
            <a:fillRect/>
          </a:stretch>
        </p:blipFill>
        <p:spPr bwMode="auto">
          <a:xfrm>
            <a:off x="0" y="1052513"/>
            <a:ext cx="9144000" cy="4464050"/>
          </a:xfrm>
          <a:prstGeom prst="rect">
            <a:avLst/>
          </a:prstGeom>
          <a:noFill/>
        </p:spPr>
      </p:pic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0" y="5562600"/>
          <a:ext cx="9144000" cy="1295400"/>
        </p:xfrm>
        <a:graphic>
          <a:graphicData uri="http://schemas.openxmlformats.org/presentationml/2006/ole">
            <p:oleObj spid="_x0000_s174082" name="Photo Editor Photo" r:id="rId5" imgW="7876190" imgH="1876190" progId="MSPhotoEd.3">
              <p:embed/>
            </p:oleObj>
          </a:graphicData>
        </a:graphic>
      </p:graphicFrame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533900" y="1143000"/>
            <a:ext cx="1285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4275" tIns="32137" rIns="64275" bIns="32137">
            <a:spAutoFit/>
          </a:bodyPr>
          <a:lstStyle/>
          <a:p>
            <a:pPr algn="ctr" defTabSz="642938" eaLnBrk="0" hangingPunct="0"/>
            <a:endParaRPr lang="en-GB" sz="5100">
              <a:solidFill>
                <a:schemeClr val="bg1"/>
              </a:solidFill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4275" tIns="32137" rIns="64275" bIns="32137">
            <a:spAutoFit/>
          </a:bodyPr>
          <a:lstStyle/>
          <a:p>
            <a:pPr algn="ctr" defTabSz="642938" eaLnBrk="0" hangingPunct="0"/>
            <a:endParaRPr lang="en-GB" sz="2800" b="1">
              <a:solidFill>
                <a:srgbClr val="FFFFFF"/>
              </a:solidFill>
              <a:latin typeface="Arial Greek" pitchFamily="34" charset="0"/>
            </a:endParaRPr>
          </a:p>
          <a:p>
            <a:pPr algn="ctr" defTabSz="642938" eaLnBrk="0" hangingPunct="0"/>
            <a:endParaRPr lang="en-GB" sz="2800" b="1">
              <a:solidFill>
                <a:srgbClr val="FFFFFF"/>
              </a:solidFill>
              <a:latin typeface="Arial Greek" pitchFamily="34" charset="0"/>
            </a:endParaRPr>
          </a:p>
          <a:p>
            <a:pPr algn="ctr" defTabSz="642938" eaLnBrk="0" hangingPunct="0"/>
            <a:endParaRPr lang="el-GR" sz="2800" b="1">
              <a:solidFill>
                <a:srgbClr val="FFFFFF"/>
              </a:solidFill>
              <a:latin typeface="Arial Greek" pitchFamily="34" charset="0"/>
            </a:endParaRPr>
          </a:p>
        </p:txBody>
      </p:sp>
      <p:pic>
        <p:nvPicPr>
          <p:cNvPr id="1740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251520" y="4653136"/>
            <a:ext cx="4192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i="1" dirty="0"/>
              <a:t>Aristotle University of Thessaloniki, </a:t>
            </a:r>
          </a:p>
          <a:p>
            <a:pPr eaLnBrk="0" hangingPunct="0"/>
            <a:r>
              <a:rPr lang="en-GB" i="1" dirty="0"/>
              <a:t>Greece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1557338"/>
            <a:ext cx="8964612" cy="1981200"/>
          </a:xfrm>
        </p:spPr>
        <p:txBody>
          <a:bodyPr/>
          <a:lstStyle/>
          <a:p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adoption of water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saving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irrigation 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practices: Case study from the 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Region of West 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Macedonia (Greece)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120th EAAE Seminar - Crete, Greece, September 2-4, 2010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543800" cy="1295400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</a:rPr>
              <a:t>Results</a:t>
            </a:r>
            <a:r>
              <a:rPr lang="en-US" sz="1800" b="1"/>
              <a:t/>
            </a:r>
            <a:br>
              <a:rPr lang="en-US" sz="1800" b="1"/>
            </a:br>
            <a:r>
              <a:rPr lang="en-US" sz="400" b="1"/>
              <a:t/>
            </a:r>
            <a:br>
              <a:rPr lang="en-US" sz="400" b="1"/>
            </a:br>
            <a:r>
              <a:rPr lang="en-GB" b="1"/>
              <a:t>Non-adopting reasons of water saving irrigation practices</a:t>
            </a:r>
            <a:r>
              <a:rPr lang="el-GR" sz="2000"/>
              <a:t> </a:t>
            </a:r>
          </a:p>
        </p:txBody>
      </p:sp>
      <p:pic>
        <p:nvPicPr>
          <p:cNvPr id="251913" name="Picture 9" descr="non-adop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133600"/>
            <a:ext cx="514826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120th EAAE Seminar - Crete, Greece, September 2-4, 2010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543800" cy="1295400"/>
          </a:xfrm>
        </p:spPr>
        <p:txBody>
          <a:bodyPr/>
          <a:lstStyle/>
          <a:p>
            <a:r>
              <a:rPr lang="en-US" sz="4000">
                <a:solidFill>
                  <a:srgbClr val="FF9900"/>
                </a:solidFill>
              </a:rPr>
              <a:t>Results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500" b="1"/>
              <a:t/>
            </a:r>
            <a:br>
              <a:rPr lang="en-US" sz="500" b="1"/>
            </a:br>
            <a:r>
              <a:rPr lang="en-GB" b="1"/>
              <a:t>Incentives (financial assistance)</a:t>
            </a:r>
            <a:r>
              <a:rPr lang="el-GR"/>
              <a:t> </a:t>
            </a:r>
          </a:p>
        </p:txBody>
      </p:sp>
      <p:pic>
        <p:nvPicPr>
          <p:cNvPr id="263174" name="Picture 6" descr="incen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9138"/>
            <a:ext cx="59404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543800" cy="1295400"/>
          </a:xfrm>
        </p:spPr>
        <p:txBody>
          <a:bodyPr/>
          <a:lstStyle/>
          <a:p>
            <a:r>
              <a:rPr lang="en-US" sz="4000">
                <a:solidFill>
                  <a:srgbClr val="FF3399"/>
                </a:solidFill>
              </a:rPr>
              <a:t>Results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500" b="1"/>
              <a:t/>
            </a:r>
            <a:br>
              <a:rPr lang="en-US" sz="500" b="1"/>
            </a:br>
            <a:r>
              <a:rPr lang="en-US" b="1"/>
              <a:t>Segmentation of the dataset</a:t>
            </a:r>
            <a:r>
              <a:rPr lang="el-GR"/>
              <a:t> </a:t>
            </a:r>
          </a:p>
        </p:txBody>
      </p:sp>
      <p:pic>
        <p:nvPicPr>
          <p:cNvPr id="252938" name="Picture 10" descr="Drawin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628775"/>
            <a:ext cx="57150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543800" cy="1295400"/>
          </a:xfrm>
        </p:spPr>
        <p:txBody>
          <a:bodyPr/>
          <a:lstStyle/>
          <a:p>
            <a:r>
              <a:rPr lang="en-US" sz="4000">
                <a:solidFill>
                  <a:srgbClr val="006600"/>
                </a:solidFill>
              </a:rPr>
              <a:t>Results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500" b="1"/>
              <a:t/>
            </a:r>
            <a:br>
              <a:rPr lang="en-US" sz="500" b="1"/>
            </a:br>
            <a:r>
              <a:rPr lang="en-GB" b="1"/>
              <a:t>Categorical Regression Model</a:t>
            </a:r>
            <a:r>
              <a:rPr lang="en-GB"/>
              <a:t> </a:t>
            </a:r>
            <a:endParaRPr lang="el-GR"/>
          </a:p>
        </p:txBody>
      </p:sp>
      <p:pic>
        <p:nvPicPr>
          <p:cNvPr id="2539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8893175" cy="1438275"/>
          </a:xfrm>
          <a:prstGeom prst="rect">
            <a:avLst/>
          </a:prstGeom>
          <a:noFill/>
        </p:spPr>
      </p:pic>
      <p:pic>
        <p:nvPicPr>
          <p:cNvPr id="2539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8351837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Conclusions</a:t>
            </a:r>
            <a:endParaRPr lang="el-GR" sz="400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West Macedonian Region is a prime example of unsustainable irrigation development</a:t>
            </a:r>
          </a:p>
          <a:p>
            <a:pPr>
              <a:lnSpc>
                <a:spcPct val="80000"/>
              </a:lnSpc>
            </a:pPr>
            <a:r>
              <a:rPr lang="en-GB" sz="2400"/>
              <a:t>although irrigators have adopted several more efficient water technologies and several improved management practices lessons from the study area show that the current irrigated agriculture cannot be sustained in a sustainable manner</a:t>
            </a:r>
            <a:r>
              <a:rPr lang="el-GR" sz="2400"/>
              <a:t> </a:t>
            </a:r>
            <a:endParaRPr lang="en-US" sz="2400"/>
          </a:p>
          <a:p>
            <a:pPr>
              <a:lnSpc>
                <a:spcPct val="80000"/>
              </a:lnSpc>
            </a:pPr>
            <a:r>
              <a:rPr lang="en-GB" sz="2400"/>
              <a:t>to encourage adoption, significant incentives in the form of (cash or interest) subsidisation are required</a:t>
            </a:r>
          </a:p>
          <a:p>
            <a:pPr>
              <a:lnSpc>
                <a:spcPct val="80000"/>
              </a:lnSpc>
            </a:pPr>
            <a:r>
              <a:rPr lang="en-US" sz="2400"/>
              <a:t>the drivers for the adoption of water saving irrigation practices are entirely different among the clusters</a:t>
            </a:r>
          </a:p>
          <a:p>
            <a:pPr>
              <a:lnSpc>
                <a:spcPct val="80000"/>
              </a:lnSpc>
            </a:pPr>
            <a:r>
              <a:rPr lang="en-GB" sz="2400"/>
              <a:t>the objective of a 20% increase in the water efficiency required in study area is rather unlikely to be achieved in the short term</a:t>
            </a:r>
            <a:r>
              <a:rPr lang="el-GR" sz="2400"/>
              <a:t> </a:t>
            </a:r>
            <a:r>
              <a:rPr lang="el-G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5200" i="1" dirty="0"/>
              <a:t>… Thank you</a:t>
            </a:r>
          </a:p>
          <a:p>
            <a:pPr algn="ctr">
              <a:buFontTx/>
              <a:buNone/>
            </a:pPr>
            <a:endParaRPr lang="en-US" sz="5200" i="1" dirty="0"/>
          </a:p>
          <a:p>
            <a:pPr algn="ctr">
              <a:buFontTx/>
              <a:buNone/>
            </a:pPr>
            <a:endParaRPr lang="en-US" sz="5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Introduction</a:t>
            </a:r>
            <a:r>
              <a:rPr lang="en-US"/>
              <a:t> </a:t>
            </a:r>
            <a:endParaRPr lang="el-GR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7993063" cy="44116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GB" sz="3200"/>
              <a:t>last 30 years </a:t>
            </a:r>
            <a:r>
              <a:rPr lang="en-GB" sz="3200">
                <a:sym typeface="Wingdings" pitchFamily="2" charset="2"/>
              </a:rPr>
              <a:t></a:t>
            </a:r>
            <a:r>
              <a:rPr lang="en-GB" sz="3200"/>
              <a:t> irrigated areas have increased rapidly </a:t>
            </a:r>
          </a:p>
          <a:p>
            <a:pPr algn="just">
              <a:lnSpc>
                <a:spcPct val="90000"/>
              </a:lnSpc>
            </a:pPr>
            <a:r>
              <a:rPr lang="en-GB" sz="3200"/>
              <a:t>70% of water diverted for human purposes goes to agricultural sector</a:t>
            </a:r>
          </a:p>
          <a:p>
            <a:pPr algn="just">
              <a:lnSpc>
                <a:spcPct val="90000"/>
              </a:lnSpc>
            </a:pPr>
            <a:r>
              <a:rPr lang="en-GB" sz="3200"/>
              <a:t>Modern irrigation water management should concurrently achieve two general objectives:</a:t>
            </a:r>
          </a:p>
          <a:p>
            <a:pPr lvl="1" algn="just">
              <a:lnSpc>
                <a:spcPct val="90000"/>
              </a:lnSpc>
            </a:pPr>
            <a:r>
              <a:rPr lang="en-GB"/>
              <a:t>sustaining irrigated agriculture for food security and </a:t>
            </a:r>
          </a:p>
          <a:p>
            <a:pPr lvl="1" algn="just">
              <a:lnSpc>
                <a:spcPct val="90000"/>
              </a:lnSpc>
            </a:pPr>
            <a:r>
              <a:rPr lang="en-GB"/>
              <a:t>preserving the associated natural environment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Aims</a:t>
            </a:r>
            <a:r>
              <a:rPr lang="en-US"/>
              <a:t> </a:t>
            </a:r>
            <a:endParaRPr lang="el-GR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21625" cy="4754563"/>
          </a:xfrm>
        </p:spPr>
        <p:txBody>
          <a:bodyPr/>
          <a:lstStyle/>
          <a:p>
            <a:pPr algn="just"/>
            <a:r>
              <a:rPr lang="en-GB" sz="3600">
                <a:solidFill>
                  <a:srgbClr val="FF0000"/>
                </a:solidFill>
              </a:rPr>
              <a:t>Aim 1</a:t>
            </a:r>
            <a:r>
              <a:rPr lang="en-GB"/>
              <a:t> </a:t>
            </a:r>
            <a:r>
              <a:rPr lang="en-GB">
                <a:sym typeface="Wingdings" pitchFamily="2" charset="2"/>
              </a:rPr>
              <a:t></a:t>
            </a:r>
            <a:r>
              <a:rPr lang="en-GB"/>
              <a:t> to explore the irrigating behaviour of farmers</a:t>
            </a:r>
          </a:p>
          <a:p>
            <a:pPr algn="just"/>
            <a:r>
              <a:rPr lang="en-GB" sz="3600">
                <a:solidFill>
                  <a:srgbClr val="FF0000"/>
                </a:solidFill>
              </a:rPr>
              <a:t>Aim 2</a:t>
            </a:r>
            <a:r>
              <a:rPr lang="en-GB"/>
              <a:t> </a:t>
            </a:r>
            <a:r>
              <a:rPr lang="en-GB">
                <a:sym typeface="Wingdings" pitchFamily="2" charset="2"/>
              </a:rPr>
              <a:t></a:t>
            </a:r>
            <a:r>
              <a:rPr lang="en-GB"/>
              <a:t> to examine factors affecting their decision to adopt water saving practices</a:t>
            </a:r>
          </a:p>
          <a:p>
            <a:pPr algn="just"/>
            <a:r>
              <a:rPr lang="en-GB" sz="3600">
                <a:solidFill>
                  <a:srgbClr val="FF0000"/>
                </a:solidFill>
              </a:rPr>
              <a:t>Aim 3</a:t>
            </a:r>
            <a:r>
              <a:rPr lang="en-GB"/>
              <a:t> </a:t>
            </a:r>
            <a:r>
              <a:rPr lang="en-GB">
                <a:sym typeface="Wingdings" pitchFamily="2" charset="2"/>
              </a:rPr>
              <a:t> </a:t>
            </a:r>
            <a:r>
              <a:rPr lang="en-GB"/>
              <a:t>try to reveal the most important drivers of adopting water saving irrigation practices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Water saving practices</a:t>
            </a:r>
            <a:endParaRPr lang="el-GR" sz="4000"/>
          </a:p>
        </p:txBody>
      </p:sp>
      <p:pic>
        <p:nvPicPr>
          <p:cNvPr id="266244" name="Picture 4" descr="Presentation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41438"/>
            <a:ext cx="7415213" cy="4681537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Study area</a:t>
            </a:r>
            <a:endParaRPr lang="el-GR" sz="40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743325" cy="4754562"/>
          </a:xfrm>
        </p:spPr>
        <p:txBody>
          <a:bodyPr/>
          <a:lstStyle/>
          <a:p>
            <a:r>
              <a:rPr lang="en-GB"/>
              <a:t>West Macedonia</a:t>
            </a:r>
          </a:p>
          <a:p>
            <a:r>
              <a:rPr lang="en-GB"/>
              <a:t>Four prefectures: </a:t>
            </a:r>
          </a:p>
          <a:p>
            <a:pPr lvl="1"/>
            <a:r>
              <a:rPr lang="en-GB"/>
              <a:t>Florina, </a:t>
            </a:r>
          </a:p>
          <a:p>
            <a:pPr lvl="1"/>
            <a:r>
              <a:rPr lang="en-GB"/>
              <a:t>Grevena, </a:t>
            </a:r>
          </a:p>
          <a:p>
            <a:pPr lvl="1"/>
            <a:r>
              <a:rPr lang="en-GB"/>
              <a:t>Kastoria and </a:t>
            </a:r>
          </a:p>
          <a:p>
            <a:pPr lvl="1"/>
            <a:r>
              <a:rPr lang="en-GB"/>
              <a:t>Kozani</a:t>
            </a:r>
          </a:p>
          <a:p>
            <a:r>
              <a:rPr lang="en-GB"/>
              <a:t>9,451.6 Km</a:t>
            </a:r>
            <a:r>
              <a:rPr lang="en-GB" baseline="30000"/>
              <a:t>2</a:t>
            </a:r>
            <a:r>
              <a:rPr lang="en-GB"/>
              <a:t> </a:t>
            </a:r>
          </a:p>
          <a:p>
            <a:r>
              <a:rPr lang="en-GB"/>
              <a:t>7.2% of the total country land</a:t>
            </a:r>
            <a:endParaRPr lang="el-GR"/>
          </a:p>
        </p:txBody>
      </p:sp>
      <p:pic>
        <p:nvPicPr>
          <p:cNvPr id="261125" name="Picture 5" descr="WM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4249737" cy="4249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Data</a:t>
            </a:r>
            <a:endParaRPr lang="el-GR" sz="4000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95288" y="1301750"/>
            <a:ext cx="835183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just">
              <a:buFontTx/>
              <a:buChar char="•"/>
            </a:pPr>
            <a:r>
              <a:rPr lang="en-GB" sz="2800" b="1">
                <a:solidFill>
                  <a:srgbClr val="FF0000"/>
                </a:solidFill>
              </a:rPr>
              <a:t>Survey questionnaire </a:t>
            </a:r>
          </a:p>
          <a:p>
            <a:pPr marL="457200" indent="-457200" algn="just">
              <a:buFontTx/>
              <a:buChar char="•"/>
            </a:pPr>
            <a:r>
              <a:rPr lang="en-GB" sz="2800" b="1">
                <a:solidFill>
                  <a:srgbClr val="FF0000"/>
                </a:solidFill>
              </a:rPr>
              <a:t>400 randomly selected farmers </a:t>
            </a:r>
          </a:p>
          <a:p>
            <a:pPr marL="457200" indent="-457200" algn="just">
              <a:buFontTx/>
              <a:buChar char="•"/>
            </a:pPr>
            <a:r>
              <a:rPr lang="en-GB" sz="2800" b="1">
                <a:solidFill>
                  <a:srgbClr val="FF0000"/>
                </a:solidFill>
              </a:rPr>
              <a:t>October - November 2008</a:t>
            </a:r>
            <a:r>
              <a:rPr lang="en-GB"/>
              <a:t> </a:t>
            </a:r>
          </a:p>
          <a:p>
            <a:pPr marL="457200" indent="-457200" algn="just"/>
            <a:endParaRPr lang="en-GB"/>
          </a:p>
          <a:p>
            <a:pPr marL="457200" indent="-457200" algn="just"/>
            <a:r>
              <a:rPr lang="en-GB"/>
              <a:t>The questionnaire included sections on: </a:t>
            </a:r>
          </a:p>
          <a:p>
            <a:pPr marL="457200" indent="-457200" algn="just">
              <a:buFontTx/>
              <a:buAutoNum type="alphaLcParenBoth"/>
            </a:pPr>
            <a:r>
              <a:rPr lang="en-GB"/>
              <a:t>farmers</a:t>
            </a:r>
            <a:r>
              <a:rPr lang="en-GB">
                <a:latin typeface="Times New Roman"/>
              </a:rPr>
              <a:t>’</a:t>
            </a:r>
            <a:r>
              <a:rPr lang="en-GB"/>
              <a:t> practices in the distant (prior to 2000) and more recent past (2000-2008) as well as on their future intentions (2008-2016) concerning the improvement of water use efficiency on their farms; </a:t>
            </a:r>
          </a:p>
          <a:p>
            <a:pPr marL="457200" indent="-457200" algn="just">
              <a:buFontTx/>
              <a:buAutoNum type="alphaLcParenBoth"/>
            </a:pPr>
            <a:r>
              <a:rPr lang="en-GB"/>
              <a:t>their view of drivers and impediments in undertaking such improvements; </a:t>
            </a:r>
          </a:p>
          <a:p>
            <a:pPr marL="457200" indent="-457200" algn="just">
              <a:buFontTx/>
              <a:buAutoNum type="alphaLcParenBoth"/>
            </a:pPr>
            <a:r>
              <a:rPr lang="en-GB"/>
              <a:t>influences on their decisions regarding the adoption of improved technologies and management practices; and </a:t>
            </a:r>
          </a:p>
          <a:p>
            <a:pPr marL="457200" indent="-457200" algn="just">
              <a:buFontTx/>
              <a:buAutoNum type="alphaLcParenBoth"/>
            </a:pPr>
            <a:r>
              <a:rPr lang="en-GB"/>
              <a:t>socio-demographic factors such as age, education, dependence on off-farm work, family history and prospects of farm succession.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Research finding</a:t>
            </a:r>
            <a:endParaRPr lang="el-GR" sz="400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918450" cy="4754562"/>
          </a:xfrm>
        </p:spPr>
        <p:txBody>
          <a:bodyPr/>
          <a:lstStyle/>
          <a:p>
            <a:pPr marL="90488" indent="1588" algn="just">
              <a:buFontTx/>
              <a:buNone/>
            </a:pPr>
            <a:r>
              <a:rPr lang="en-GB"/>
              <a:t>The main research findings are presented in the five following sections: </a:t>
            </a:r>
          </a:p>
          <a:p>
            <a:pPr marL="835025" lvl="1" algn="just"/>
            <a:r>
              <a:rPr lang="en-US">
                <a:solidFill>
                  <a:srgbClr val="FF0000"/>
                </a:solidFill>
              </a:rPr>
              <a:t>Adoption of water saving irrigation practices</a:t>
            </a:r>
            <a:r>
              <a:rPr lang="el-GR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marL="835025" lvl="1" algn="just"/>
            <a:r>
              <a:rPr lang="en-GB">
                <a:solidFill>
                  <a:srgbClr val="FF0000"/>
                </a:solidFill>
              </a:rPr>
              <a:t>Adopting reasons of water saving irrigation practices</a:t>
            </a:r>
          </a:p>
          <a:p>
            <a:pPr marL="835025" lvl="1" algn="just"/>
            <a:r>
              <a:rPr lang="en-GB">
                <a:solidFill>
                  <a:srgbClr val="FF0000"/>
                </a:solidFill>
              </a:rPr>
              <a:t>Non-adopting reasons of water saving irrigation practices</a:t>
            </a:r>
            <a:r>
              <a:rPr lang="el-GR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marL="835025" lvl="1" algn="just"/>
            <a:r>
              <a:rPr lang="en-GB">
                <a:solidFill>
                  <a:srgbClr val="FF0000"/>
                </a:solidFill>
              </a:rPr>
              <a:t>Incentives (financial assistance)</a:t>
            </a:r>
            <a:r>
              <a:rPr lang="el-GR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marL="835025" lvl="1" algn="just"/>
            <a:r>
              <a:rPr lang="en-GB">
                <a:solidFill>
                  <a:srgbClr val="FF0000"/>
                </a:solidFill>
              </a:rPr>
              <a:t>Model estimates</a:t>
            </a:r>
          </a:p>
          <a:p>
            <a:pPr marL="1243013" lvl="2" algn="just"/>
            <a:r>
              <a:rPr lang="en-GB">
                <a:solidFill>
                  <a:srgbClr val="FF0000"/>
                </a:solidFill>
              </a:rPr>
              <a:t>Two-step clustering</a:t>
            </a:r>
          </a:p>
          <a:p>
            <a:pPr marL="1243013" lvl="2" algn="just"/>
            <a:r>
              <a:rPr lang="en-GB">
                <a:solidFill>
                  <a:srgbClr val="FF0000"/>
                </a:solidFill>
              </a:rPr>
              <a:t>Categorical regression</a:t>
            </a:r>
            <a:r>
              <a:rPr lang="en-GB"/>
              <a:t>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543800" cy="1295400"/>
          </a:xfrm>
        </p:spPr>
        <p:txBody>
          <a:bodyPr/>
          <a:lstStyle/>
          <a:p>
            <a:r>
              <a:rPr lang="en-US" sz="4000">
                <a:solidFill>
                  <a:srgbClr val="00CC66"/>
                </a:solidFill>
              </a:rPr>
              <a:t>Results</a:t>
            </a:r>
            <a:r>
              <a:rPr lang="en-US" sz="2000">
                <a:solidFill>
                  <a:schemeClr val="accent1"/>
                </a:solidFill>
              </a:rPr>
              <a:t/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100" b="1"/>
              <a:t/>
            </a:r>
            <a:br>
              <a:rPr lang="en-US" sz="100" b="1"/>
            </a:br>
            <a:r>
              <a:rPr lang="en-US" sz="500" b="1"/>
              <a:t/>
            </a:r>
            <a:br>
              <a:rPr lang="en-US" sz="500" b="1"/>
            </a:br>
            <a:r>
              <a:rPr lang="en-US" b="1"/>
              <a:t>Adoption of water saving irrigation practices</a:t>
            </a:r>
            <a:r>
              <a:rPr lang="el-GR"/>
              <a:t> </a:t>
            </a:r>
          </a:p>
        </p:txBody>
      </p:sp>
      <p:pic>
        <p:nvPicPr>
          <p:cNvPr id="24986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9138"/>
            <a:ext cx="871378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8027987" cy="1295400"/>
          </a:xfrm>
        </p:spPr>
        <p:txBody>
          <a:bodyPr/>
          <a:lstStyle/>
          <a:p>
            <a:r>
              <a:rPr lang="en-US" sz="4000">
                <a:solidFill>
                  <a:srgbClr val="996600"/>
                </a:solidFill>
              </a:rPr>
              <a:t>Results</a:t>
            </a:r>
            <a:r>
              <a:rPr lang="en-US" sz="2000">
                <a:solidFill>
                  <a:srgbClr val="996600"/>
                </a:solidFill>
              </a:rPr>
              <a:t/>
            </a:r>
            <a:br>
              <a:rPr lang="en-US" sz="2000">
                <a:solidFill>
                  <a:srgbClr val="996600"/>
                </a:solidFill>
              </a:rPr>
            </a:br>
            <a:r>
              <a:rPr lang="en-US" sz="200" b="1"/>
              <a:t/>
            </a:r>
            <a:br>
              <a:rPr lang="en-US" sz="200" b="1"/>
            </a:br>
            <a:r>
              <a:rPr lang="en-US" sz="200" b="1"/>
              <a:t/>
            </a:r>
            <a:br>
              <a:rPr lang="en-US" sz="200" b="1"/>
            </a:br>
            <a:r>
              <a:rPr lang="en-GB" b="1"/>
              <a:t>Adopting reasons of water saving irrigation practices</a:t>
            </a:r>
            <a:r>
              <a:rPr lang="el-GR"/>
              <a:t> </a:t>
            </a:r>
          </a:p>
        </p:txBody>
      </p:sp>
      <p:pic>
        <p:nvPicPr>
          <p:cNvPr id="250890" name="Picture 10" descr="adop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9055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B PPT Template">
  <a:themeElements>
    <a:clrScheme name="EIB PPT Template 12">
      <a:dk1>
        <a:srgbClr val="000000"/>
      </a:dk1>
      <a:lt1>
        <a:srgbClr val="FFFFFF"/>
      </a:lt1>
      <a:dk2>
        <a:srgbClr val="015CAB"/>
      </a:dk2>
      <a:lt2>
        <a:srgbClr val="808080"/>
      </a:lt2>
      <a:accent1>
        <a:srgbClr val="00CC99"/>
      </a:accent1>
      <a:accent2>
        <a:srgbClr val="015CAB"/>
      </a:accent2>
      <a:accent3>
        <a:srgbClr val="FFFFFF"/>
      </a:accent3>
      <a:accent4>
        <a:srgbClr val="000000"/>
      </a:accent4>
      <a:accent5>
        <a:srgbClr val="AAE2CA"/>
      </a:accent5>
      <a:accent6>
        <a:srgbClr val="01539B"/>
      </a:accent6>
      <a:hlink>
        <a:srgbClr val="015CAB"/>
      </a:hlink>
      <a:folHlink>
        <a:srgbClr val="B2B2B2"/>
      </a:folHlink>
    </a:clrScheme>
    <a:fontScheme name="EIB PPT Templat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IB 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B 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B PPT Template 12">
        <a:dk1>
          <a:srgbClr val="000000"/>
        </a:dk1>
        <a:lt1>
          <a:srgbClr val="FFFFFF"/>
        </a:lt1>
        <a:dk2>
          <a:srgbClr val="015CAB"/>
        </a:dk2>
        <a:lt2>
          <a:srgbClr val="808080"/>
        </a:lt2>
        <a:accent1>
          <a:srgbClr val="00CC99"/>
        </a:accent1>
        <a:accent2>
          <a:srgbClr val="015CAB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1539B"/>
        </a:accent6>
        <a:hlink>
          <a:srgbClr val="015CA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Settings\cliffor.BEILUX\Local Settings\Temporary Internet Files\OLK56F\EIB PPT Template.pot</Template>
  <TotalTime>4245</TotalTime>
  <Words>434</Words>
  <Application>Microsoft Office PowerPoint</Application>
  <PresentationFormat>Προβολή στην οθόνη (4:3)</PresentationFormat>
  <Paragraphs>62</Paragraphs>
  <Slides>15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Times</vt:lpstr>
      <vt:lpstr>Arial Greek</vt:lpstr>
      <vt:lpstr>Wingdings</vt:lpstr>
      <vt:lpstr>EIB PPT Template</vt:lpstr>
      <vt:lpstr>Microsoft Photo Editor 3.0 Photo</vt:lpstr>
      <vt:lpstr>The adoption of water saving irrigation practices: Case study from the Region of West Macedonia (Greece)</vt:lpstr>
      <vt:lpstr>Introduction </vt:lpstr>
      <vt:lpstr>Aims </vt:lpstr>
      <vt:lpstr>Water saving practices</vt:lpstr>
      <vt:lpstr>Study area</vt:lpstr>
      <vt:lpstr>Data</vt:lpstr>
      <vt:lpstr>Research finding</vt:lpstr>
      <vt:lpstr>Results   Adoption of water saving irrigation practices </vt:lpstr>
      <vt:lpstr>Results   Adopting reasons of water saving irrigation practices </vt:lpstr>
      <vt:lpstr>Results  Non-adopting reasons of water saving irrigation practices </vt:lpstr>
      <vt:lpstr>Results  Incentives (financial assistance) </vt:lpstr>
      <vt:lpstr>Results  Segmentation of the dataset </vt:lpstr>
      <vt:lpstr>Results  Categorical Regression Model </vt:lpstr>
      <vt:lpstr>Conclusions</vt:lpstr>
      <vt:lpstr>Διαφάνεια 15</vt:lpstr>
    </vt:vector>
  </TitlesOfParts>
  <Company>BEI | EIB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</dc:creator>
  <cp:lastModifiedBy>Anastasios Michailidis</cp:lastModifiedBy>
  <cp:revision>240</cp:revision>
  <dcterms:created xsi:type="dcterms:W3CDTF">2006-01-26T09:30:31Z</dcterms:created>
  <dcterms:modified xsi:type="dcterms:W3CDTF">2017-03-23T17:49:01Z</dcterms:modified>
</cp:coreProperties>
</file>