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65" r:id="rId4"/>
    <p:sldId id="258" r:id="rId5"/>
    <p:sldId id="259" r:id="rId6"/>
    <p:sldId id="260" r:id="rId7"/>
    <p:sldId id="266" r:id="rId8"/>
    <p:sldId id="268" r:id="rId9"/>
    <p:sldId id="267" r:id="rId10"/>
    <p:sldId id="269" r:id="rId11"/>
    <p:sldId id="270" r:id="rId12"/>
    <p:sldId id="271" r:id="rId13"/>
    <p:sldId id="261" r:id="rId14"/>
    <p:sldId id="262" r:id="rId15"/>
    <p:sldId id="263" r:id="rId16"/>
    <p:sldId id="26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FE8D2DE-4425-4733-9A0F-996E25CC127E}"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220313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E8D2DE-4425-4733-9A0F-996E25CC127E}"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13306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E8D2DE-4425-4733-9A0F-996E25CC127E}"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75219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E8D2DE-4425-4733-9A0F-996E25CC127E}"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235896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FE8D2DE-4425-4733-9A0F-996E25CC127E}"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85702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FE8D2DE-4425-4733-9A0F-996E25CC127E}"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39840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FE8D2DE-4425-4733-9A0F-996E25CC127E}" type="datetimeFigureOut">
              <a:rPr lang="el-GR" smtClean="0"/>
              <a:t>8/4/2017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280254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FE8D2DE-4425-4733-9A0F-996E25CC127E}" type="datetimeFigureOut">
              <a:rPr lang="el-GR" smtClean="0"/>
              <a:t>8/4/2017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80291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FE8D2DE-4425-4733-9A0F-996E25CC127E}" type="datetimeFigureOut">
              <a:rPr lang="el-GR" smtClean="0"/>
              <a:t>8/4/2017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350976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E8D2DE-4425-4733-9A0F-996E25CC127E}"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118135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E8D2DE-4425-4733-9A0F-996E25CC127E}"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3D1BF9-6239-48DF-A98A-AD8020473992}" type="slidenum">
              <a:rPr lang="el-GR" smtClean="0"/>
              <a:t>‹#›</a:t>
            </a:fld>
            <a:endParaRPr lang="el-GR"/>
          </a:p>
        </p:txBody>
      </p:sp>
    </p:spTree>
    <p:extLst>
      <p:ext uri="{BB962C8B-B14F-4D97-AF65-F5344CB8AC3E}">
        <p14:creationId xmlns:p14="http://schemas.microsoft.com/office/powerpoint/2010/main" val="215541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D2DE-4425-4733-9A0F-996E25CC127E}" type="datetimeFigureOut">
              <a:rPr lang="el-GR" smtClean="0"/>
              <a:t>8/4/2017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D1BF9-6239-48DF-A98A-AD8020473992}" type="slidenum">
              <a:rPr lang="el-GR" smtClean="0"/>
              <a:t>‹#›</a:t>
            </a:fld>
            <a:endParaRPr lang="el-GR"/>
          </a:p>
        </p:txBody>
      </p:sp>
    </p:spTree>
    <p:extLst>
      <p:ext uri="{BB962C8B-B14F-4D97-AF65-F5344CB8AC3E}">
        <p14:creationId xmlns:p14="http://schemas.microsoft.com/office/powerpoint/2010/main" val="2977553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488540"/>
            <a:ext cx="7992888" cy="1569660"/>
          </a:xfrm>
          <a:prstGeom prst="rect">
            <a:avLst/>
          </a:prstGeom>
          <a:noFill/>
        </p:spPr>
        <p:txBody>
          <a:bodyPr wrap="square" rtlCol="0">
            <a:spAutoFit/>
          </a:bodyPr>
          <a:lstStyle/>
          <a:p>
            <a:pPr algn="ctr"/>
            <a:r>
              <a:rPr lang="el-GR" sz="3200" b="1" dirty="0" err="1" smtClean="0">
                <a:solidFill>
                  <a:srgbClr val="002060"/>
                </a:solidFill>
              </a:rPr>
              <a:t>Methodologies</a:t>
            </a:r>
            <a:r>
              <a:rPr lang="el-GR" sz="3200" b="1" dirty="0" smtClean="0">
                <a:solidFill>
                  <a:srgbClr val="002060"/>
                </a:solidFill>
              </a:rPr>
              <a:t> </a:t>
            </a:r>
            <a:r>
              <a:rPr lang="el-GR" sz="3200" b="1" dirty="0" err="1">
                <a:solidFill>
                  <a:srgbClr val="002060"/>
                </a:solidFill>
              </a:rPr>
              <a:t>C</a:t>
            </a:r>
            <a:r>
              <a:rPr lang="el-GR" sz="3200" b="1" dirty="0" err="1" smtClean="0">
                <a:solidFill>
                  <a:srgbClr val="002060"/>
                </a:solidFill>
              </a:rPr>
              <a:t>ontributing</a:t>
            </a:r>
            <a:r>
              <a:rPr lang="el-GR" sz="3200" b="1" dirty="0" smtClean="0">
                <a:solidFill>
                  <a:srgbClr val="002060"/>
                </a:solidFill>
              </a:rPr>
              <a:t> </a:t>
            </a:r>
            <a:r>
              <a:rPr lang="el-GR" sz="3200" b="1" dirty="0" err="1" smtClean="0">
                <a:solidFill>
                  <a:srgbClr val="002060"/>
                </a:solidFill>
              </a:rPr>
              <a:t>to</a:t>
            </a:r>
            <a:r>
              <a:rPr lang="el-GR" sz="3200" b="1" dirty="0" smtClean="0">
                <a:solidFill>
                  <a:srgbClr val="002060"/>
                </a:solidFill>
              </a:rPr>
              <a:t> Water </a:t>
            </a:r>
            <a:r>
              <a:rPr lang="el-GR" sz="3200" b="1" dirty="0" err="1">
                <a:solidFill>
                  <a:srgbClr val="002060"/>
                </a:solidFill>
              </a:rPr>
              <a:t>R</a:t>
            </a:r>
            <a:r>
              <a:rPr lang="el-GR" sz="3200" b="1" dirty="0" err="1" smtClean="0">
                <a:solidFill>
                  <a:srgbClr val="002060"/>
                </a:solidFill>
              </a:rPr>
              <a:t>esources</a:t>
            </a:r>
            <a:r>
              <a:rPr lang="el-GR" sz="3200" b="1" dirty="0" smtClean="0">
                <a:solidFill>
                  <a:srgbClr val="002060"/>
                </a:solidFill>
              </a:rPr>
              <a:t> </a:t>
            </a:r>
            <a:r>
              <a:rPr lang="el-GR" sz="3200" b="1" dirty="0" err="1" smtClean="0">
                <a:solidFill>
                  <a:srgbClr val="002060"/>
                </a:solidFill>
              </a:rPr>
              <a:t>Management</a:t>
            </a:r>
            <a:r>
              <a:rPr lang="el-GR" sz="3200" b="1" dirty="0" smtClean="0">
                <a:solidFill>
                  <a:srgbClr val="002060"/>
                </a:solidFill>
              </a:rPr>
              <a:t> (DPSIR </a:t>
            </a:r>
            <a:r>
              <a:rPr lang="el-GR" sz="3200" b="1" dirty="0" err="1" smtClean="0">
                <a:solidFill>
                  <a:srgbClr val="002060"/>
                </a:solidFill>
              </a:rPr>
              <a:t>and</a:t>
            </a:r>
            <a:r>
              <a:rPr lang="el-GR" sz="3200" b="1" dirty="0" smtClean="0">
                <a:solidFill>
                  <a:srgbClr val="002060"/>
                </a:solidFill>
              </a:rPr>
              <a:t> DRASTIC </a:t>
            </a:r>
            <a:r>
              <a:rPr lang="el-GR" sz="3200" b="1" dirty="0" err="1" smtClean="0">
                <a:solidFill>
                  <a:srgbClr val="002060"/>
                </a:solidFill>
              </a:rPr>
              <a:t>methods</a:t>
            </a:r>
            <a:r>
              <a:rPr lang="el-GR" sz="3200" b="1" dirty="0" smtClean="0">
                <a:solidFill>
                  <a:srgbClr val="002060"/>
                </a:solidFill>
              </a:rPr>
              <a:t>)</a:t>
            </a:r>
            <a:endParaRPr lang="el-GR" sz="3200" b="1" dirty="0">
              <a:solidFill>
                <a:srgbClr val="002060"/>
              </a:solidFill>
            </a:endParaRPr>
          </a:p>
        </p:txBody>
      </p:sp>
      <p:sp>
        <p:nvSpPr>
          <p:cNvPr id="3" name="TextBox 6"/>
          <p:cNvSpPr txBox="1"/>
          <p:nvPr/>
        </p:nvSpPr>
        <p:spPr>
          <a:xfrm>
            <a:off x="1907023" y="237294"/>
            <a:ext cx="5472608"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b="1" dirty="0" smtClean="0">
                <a:solidFill>
                  <a:srgbClr val="002060"/>
                </a:solidFill>
                <a:effectLst>
                  <a:outerShdw blurRad="38100" dist="38100" dir="2700000" algn="tl">
                    <a:srgbClr val="000000">
                      <a:alpha val="43137"/>
                    </a:srgbClr>
                  </a:outerShdw>
                </a:effectLst>
              </a:rPr>
              <a:t>Aristotle University of Thessaloniki</a:t>
            </a:r>
            <a:endParaRPr lang="en-US" sz="2400" b="1" dirty="0">
              <a:solidFill>
                <a:srgbClr val="002060"/>
              </a:solidFill>
              <a:effectLst>
                <a:outerShdw blurRad="38100" dist="38100" dir="2700000" algn="tl">
                  <a:srgbClr val="000000">
                    <a:alpha val="43137"/>
                  </a:srgbClr>
                </a:outerShdw>
              </a:effectLst>
            </a:endParaRPr>
          </a:p>
        </p:txBody>
      </p:sp>
      <p:pic>
        <p:nvPicPr>
          <p:cNvPr id="4" name="Picture 7" descr="ilham-ec-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13" y="199558"/>
            <a:ext cx="1482859" cy="510478"/>
          </a:xfrm>
          <a:prstGeom prst="rect">
            <a:avLst/>
          </a:prstGeom>
          <a:solidFill>
            <a:schemeClr val="bg1"/>
          </a:solidFill>
          <a:ln>
            <a:noFill/>
          </a:ln>
        </p:spPr>
      </p:pic>
      <p:pic>
        <p:nvPicPr>
          <p:cNvPr id="5"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9098" y="199558"/>
            <a:ext cx="1544149" cy="500204"/>
          </a:xfrm>
          <a:prstGeom prst="rect">
            <a:avLst/>
          </a:prstGeom>
          <a:noFill/>
          <a:ln>
            <a:noFill/>
          </a:ln>
        </p:spPr>
      </p:pic>
    </p:spTree>
    <p:extLst>
      <p:ext uri="{BB962C8B-B14F-4D97-AF65-F5344CB8AC3E}">
        <p14:creationId xmlns:p14="http://schemas.microsoft.com/office/powerpoint/2010/main" val="285878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TextBox 2"/>
          <p:cNvSpPr txBox="1"/>
          <p:nvPr/>
        </p:nvSpPr>
        <p:spPr>
          <a:xfrm>
            <a:off x="485916" y="980728"/>
            <a:ext cx="8406564" cy="4524315"/>
          </a:xfrm>
          <a:prstGeom prst="rect">
            <a:avLst/>
          </a:prstGeom>
          <a:noFill/>
        </p:spPr>
        <p:txBody>
          <a:bodyPr wrap="square" rtlCol="0">
            <a:spAutoFit/>
          </a:bodyPr>
          <a:lstStyle/>
          <a:p>
            <a:pPr marL="285750" indent="-285750" algn="just">
              <a:buFont typeface="Arial" panose="020B0604020202020204" pitchFamily="34" charset="0"/>
              <a:buChar char="•"/>
            </a:pPr>
            <a:r>
              <a:rPr lang="el-GR" b="1" dirty="0" smtClean="0">
                <a:solidFill>
                  <a:srgbClr val="002060"/>
                </a:solidFill>
              </a:rPr>
              <a:t>State: </a:t>
            </a:r>
          </a:p>
          <a:p>
            <a:pPr marL="285750" indent="-285750" algn="just">
              <a:buFont typeface="Wingdings" panose="05000000000000000000" pitchFamily="2" charset="2"/>
              <a:buChar char="ü"/>
            </a:pPr>
            <a:r>
              <a:rPr lang="en-US" b="1" dirty="0">
                <a:solidFill>
                  <a:srgbClr val="002060"/>
                </a:solidFill>
              </a:rPr>
              <a:t>Surface </a:t>
            </a:r>
            <a:r>
              <a:rPr lang="en-US" b="1" dirty="0" smtClean="0">
                <a:solidFill>
                  <a:srgbClr val="002060"/>
                </a:solidFill>
              </a:rPr>
              <a:t>Water</a:t>
            </a:r>
            <a:r>
              <a:rPr lang="el-GR" b="1" dirty="0" smtClean="0">
                <a:solidFill>
                  <a:srgbClr val="002060"/>
                </a:solidFill>
              </a:rPr>
              <a:t>: </a:t>
            </a:r>
            <a:r>
              <a:rPr lang="en-US" b="1" dirty="0">
                <a:solidFill>
                  <a:srgbClr val="002060"/>
                </a:solidFill>
              </a:rPr>
              <a:t>Surface water temperature ranges from 6.2 to 26 °</a:t>
            </a:r>
            <a:r>
              <a:rPr lang="en-US" b="1" dirty="0" smtClean="0">
                <a:solidFill>
                  <a:srgbClr val="002060"/>
                </a:solidFill>
              </a:rPr>
              <a:t>C</a:t>
            </a:r>
            <a:r>
              <a:rPr lang="el-GR" b="1" dirty="0" smtClean="0">
                <a:solidFill>
                  <a:srgbClr val="002060"/>
                </a:solidFill>
              </a:rPr>
              <a:t>.</a:t>
            </a:r>
            <a:r>
              <a:rPr lang="en-US" b="1" dirty="0" smtClean="0">
                <a:solidFill>
                  <a:srgbClr val="002060"/>
                </a:solidFill>
              </a:rPr>
              <a:t> </a:t>
            </a:r>
            <a:r>
              <a:rPr lang="en-US" b="1" dirty="0">
                <a:solidFill>
                  <a:srgbClr val="002060"/>
                </a:solidFill>
              </a:rPr>
              <a:t>Electrical conductivity ranges between 210 and 1760 </a:t>
            </a:r>
            <a:r>
              <a:rPr lang="en-US" b="1" dirty="0" err="1" smtClean="0">
                <a:solidFill>
                  <a:srgbClr val="002060"/>
                </a:solidFill>
              </a:rPr>
              <a:t>μS</a:t>
            </a:r>
            <a:r>
              <a:rPr lang="en-US" b="1" dirty="0" smtClean="0">
                <a:solidFill>
                  <a:srgbClr val="002060"/>
                </a:solidFill>
              </a:rPr>
              <a:t>/cm</a:t>
            </a:r>
            <a:r>
              <a:rPr lang="el-GR" b="1" dirty="0" smtClean="0">
                <a:solidFill>
                  <a:srgbClr val="002060"/>
                </a:solidFill>
              </a:rPr>
              <a:t>.</a:t>
            </a:r>
            <a:r>
              <a:rPr lang="en-US" b="1" dirty="0" smtClean="0">
                <a:solidFill>
                  <a:srgbClr val="002060"/>
                </a:solidFill>
              </a:rPr>
              <a:t> In</a:t>
            </a:r>
            <a:r>
              <a:rPr lang="el-GR" b="1" dirty="0" smtClean="0">
                <a:solidFill>
                  <a:srgbClr val="002060"/>
                </a:solidFill>
              </a:rPr>
              <a:t> </a:t>
            </a:r>
            <a:r>
              <a:rPr lang="en-US" b="1" dirty="0" smtClean="0">
                <a:solidFill>
                  <a:srgbClr val="002060"/>
                </a:solidFill>
              </a:rPr>
              <a:t>general</a:t>
            </a:r>
            <a:r>
              <a:rPr lang="en-US" b="1" dirty="0">
                <a:solidFill>
                  <a:srgbClr val="002060"/>
                </a:solidFill>
              </a:rPr>
              <a:t>, the composition of the surface water for cations is Ca</a:t>
            </a:r>
            <a:r>
              <a:rPr lang="en-US" b="1" baseline="30000" dirty="0">
                <a:solidFill>
                  <a:srgbClr val="002060"/>
                </a:solidFill>
              </a:rPr>
              <a:t>2+</a:t>
            </a:r>
            <a:r>
              <a:rPr lang="en-US" b="1" dirty="0">
                <a:solidFill>
                  <a:srgbClr val="002060"/>
                </a:solidFill>
              </a:rPr>
              <a:t> &gt; Mg</a:t>
            </a:r>
            <a:r>
              <a:rPr lang="en-US" b="1" baseline="30000" dirty="0">
                <a:solidFill>
                  <a:srgbClr val="002060"/>
                </a:solidFill>
              </a:rPr>
              <a:t>2+</a:t>
            </a:r>
            <a:r>
              <a:rPr lang="en-US" b="1" dirty="0">
                <a:solidFill>
                  <a:srgbClr val="002060"/>
                </a:solidFill>
              </a:rPr>
              <a:t> &gt; Na</a:t>
            </a:r>
            <a:r>
              <a:rPr lang="en-US" b="1" baseline="30000" dirty="0">
                <a:solidFill>
                  <a:srgbClr val="002060"/>
                </a:solidFill>
              </a:rPr>
              <a:t>+</a:t>
            </a:r>
            <a:r>
              <a:rPr lang="en-US" b="1" dirty="0">
                <a:solidFill>
                  <a:srgbClr val="002060"/>
                </a:solidFill>
              </a:rPr>
              <a:t> &gt; K</a:t>
            </a:r>
            <a:r>
              <a:rPr lang="en-US" b="1" baseline="30000" dirty="0">
                <a:solidFill>
                  <a:srgbClr val="002060"/>
                </a:solidFill>
              </a:rPr>
              <a:t>+</a:t>
            </a:r>
            <a:r>
              <a:rPr lang="en-US" b="1" dirty="0">
                <a:solidFill>
                  <a:srgbClr val="002060"/>
                </a:solidFill>
              </a:rPr>
              <a:t>. The </a:t>
            </a:r>
            <a:r>
              <a:rPr lang="en-US" b="1" dirty="0" smtClean="0">
                <a:solidFill>
                  <a:srgbClr val="002060"/>
                </a:solidFill>
              </a:rPr>
              <a:t>composition</a:t>
            </a:r>
            <a:r>
              <a:rPr lang="el-GR" b="1" dirty="0" smtClean="0">
                <a:solidFill>
                  <a:srgbClr val="002060"/>
                </a:solidFill>
              </a:rPr>
              <a:t> </a:t>
            </a:r>
            <a:r>
              <a:rPr lang="en-US" b="1" dirty="0" smtClean="0">
                <a:solidFill>
                  <a:srgbClr val="002060"/>
                </a:solidFill>
              </a:rPr>
              <a:t>of </a:t>
            </a:r>
            <a:r>
              <a:rPr lang="en-US" b="1" dirty="0">
                <a:solidFill>
                  <a:srgbClr val="002060"/>
                </a:solidFill>
              </a:rPr>
              <a:t>the surface water for anions is </a:t>
            </a:r>
            <a:r>
              <a:rPr lang="en-US" b="1" dirty="0" smtClean="0">
                <a:solidFill>
                  <a:srgbClr val="002060"/>
                </a:solidFill>
              </a:rPr>
              <a:t>HCO</a:t>
            </a:r>
            <a:r>
              <a:rPr lang="en-US" b="1" baseline="30000" dirty="0" smtClean="0">
                <a:solidFill>
                  <a:srgbClr val="002060"/>
                </a:solidFill>
              </a:rPr>
              <a:t>3</a:t>
            </a:r>
            <a:r>
              <a:rPr lang="el-GR" b="1" baseline="30000" dirty="0" smtClean="0">
                <a:solidFill>
                  <a:srgbClr val="002060"/>
                </a:solidFill>
              </a:rPr>
              <a:t> </a:t>
            </a:r>
            <a:r>
              <a:rPr lang="en-US" b="1" baseline="30000" dirty="0" smtClean="0">
                <a:solidFill>
                  <a:srgbClr val="002060"/>
                </a:solidFill>
              </a:rPr>
              <a:t>−</a:t>
            </a:r>
            <a:r>
              <a:rPr lang="en-US" b="1" dirty="0" smtClean="0">
                <a:solidFill>
                  <a:srgbClr val="002060"/>
                </a:solidFill>
              </a:rPr>
              <a:t> </a:t>
            </a:r>
            <a:r>
              <a:rPr lang="en-US" b="1" dirty="0">
                <a:solidFill>
                  <a:srgbClr val="002060"/>
                </a:solidFill>
              </a:rPr>
              <a:t>&gt; Cl</a:t>
            </a:r>
            <a:r>
              <a:rPr lang="en-US" b="1" baseline="30000" dirty="0" smtClean="0">
                <a:solidFill>
                  <a:srgbClr val="002060"/>
                </a:solidFill>
              </a:rPr>
              <a:t>−</a:t>
            </a:r>
            <a:r>
              <a:rPr lang="el-GR" b="1" dirty="0" smtClean="0">
                <a:solidFill>
                  <a:srgbClr val="002060"/>
                </a:solidFill>
              </a:rPr>
              <a:t>. </a:t>
            </a:r>
            <a:r>
              <a:rPr lang="en-US" b="1" dirty="0" smtClean="0">
                <a:solidFill>
                  <a:srgbClr val="002060"/>
                </a:solidFill>
              </a:rPr>
              <a:t>In</a:t>
            </a:r>
            <a:r>
              <a:rPr lang="el-GR" b="1" dirty="0" smtClean="0">
                <a:solidFill>
                  <a:srgbClr val="002060"/>
                </a:solidFill>
              </a:rPr>
              <a:t> </a:t>
            </a:r>
            <a:r>
              <a:rPr lang="en-US" b="1" dirty="0" smtClean="0">
                <a:solidFill>
                  <a:srgbClr val="002060"/>
                </a:solidFill>
              </a:rPr>
              <a:t>the </a:t>
            </a:r>
            <a:r>
              <a:rPr lang="en-US" b="1" dirty="0">
                <a:solidFill>
                  <a:srgbClr val="002060"/>
                </a:solidFill>
              </a:rPr>
              <a:t>past years, several flood discharge events have occurred</a:t>
            </a:r>
            <a:endParaRPr lang="el-GR" b="1" dirty="0" smtClean="0">
              <a:solidFill>
                <a:srgbClr val="002060"/>
              </a:solidFill>
            </a:endParaRPr>
          </a:p>
          <a:p>
            <a:pPr marL="285750" indent="-285750" algn="just">
              <a:buFont typeface="Wingdings" panose="05000000000000000000" pitchFamily="2" charset="2"/>
              <a:buChar char="ü"/>
            </a:pPr>
            <a:r>
              <a:rPr lang="el-GR" b="1" dirty="0" err="1" smtClean="0">
                <a:solidFill>
                  <a:srgbClr val="002060"/>
                </a:solidFill>
              </a:rPr>
              <a:t>Groundwater</a:t>
            </a:r>
            <a:r>
              <a:rPr lang="el-GR" b="1" dirty="0" smtClean="0">
                <a:solidFill>
                  <a:srgbClr val="002060"/>
                </a:solidFill>
              </a:rPr>
              <a:t>: </a:t>
            </a:r>
            <a:r>
              <a:rPr lang="en-US" b="1" dirty="0">
                <a:solidFill>
                  <a:srgbClr val="002060"/>
                </a:solidFill>
              </a:rPr>
              <a:t>High E.C. values are recorded in the Quaternary deposits </a:t>
            </a:r>
            <a:r>
              <a:rPr lang="el-GR" b="1" dirty="0" smtClean="0">
                <a:solidFill>
                  <a:srgbClr val="002060"/>
                </a:solidFill>
              </a:rPr>
              <a:t>a</a:t>
            </a:r>
            <a:r>
              <a:rPr lang="en-US" b="1" dirty="0" err="1" smtClean="0">
                <a:solidFill>
                  <a:srgbClr val="002060"/>
                </a:solidFill>
              </a:rPr>
              <a:t>quifer</a:t>
            </a:r>
            <a:r>
              <a:rPr lang="en-US" b="1" dirty="0" smtClean="0">
                <a:solidFill>
                  <a:srgbClr val="002060"/>
                </a:solidFill>
              </a:rPr>
              <a:t>. </a:t>
            </a:r>
            <a:r>
              <a:rPr lang="en-US" b="1" dirty="0">
                <a:solidFill>
                  <a:srgbClr val="002060"/>
                </a:solidFill>
              </a:rPr>
              <a:t>The groundwater quality of the karst aquifer is </a:t>
            </a:r>
            <a:r>
              <a:rPr lang="en-US" b="1" dirty="0" smtClean="0">
                <a:solidFill>
                  <a:srgbClr val="002060"/>
                </a:solidFill>
              </a:rPr>
              <a:t>better</a:t>
            </a:r>
            <a:r>
              <a:rPr lang="el-GR" b="1" dirty="0" smtClean="0">
                <a:solidFill>
                  <a:srgbClr val="002060"/>
                </a:solidFill>
              </a:rPr>
              <a:t> </a:t>
            </a:r>
            <a:r>
              <a:rPr lang="en-US" b="1" dirty="0" smtClean="0">
                <a:solidFill>
                  <a:srgbClr val="002060"/>
                </a:solidFill>
              </a:rPr>
              <a:t>than </a:t>
            </a:r>
            <a:r>
              <a:rPr lang="en-US" b="1" dirty="0">
                <a:solidFill>
                  <a:srgbClr val="002060"/>
                </a:solidFill>
              </a:rPr>
              <a:t>the other aquifers. The Ca(Mg)-HCO</a:t>
            </a:r>
            <a:r>
              <a:rPr lang="en-US" b="1" baseline="-25000" dirty="0">
                <a:solidFill>
                  <a:srgbClr val="002060"/>
                </a:solidFill>
              </a:rPr>
              <a:t>3</a:t>
            </a:r>
            <a:r>
              <a:rPr lang="en-US" b="1" dirty="0">
                <a:solidFill>
                  <a:srgbClr val="002060"/>
                </a:solidFill>
              </a:rPr>
              <a:t> water type is the dominant type in the basin. </a:t>
            </a:r>
            <a:r>
              <a:rPr lang="en-US" b="1" dirty="0" err="1" smtClean="0">
                <a:solidFill>
                  <a:srgbClr val="002060"/>
                </a:solidFill>
              </a:rPr>
              <a:t>Νitrate</a:t>
            </a:r>
            <a:r>
              <a:rPr lang="el-GR" b="1" dirty="0" smtClean="0">
                <a:solidFill>
                  <a:srgbClr val="002060"/>
                </a:solidFill>
              </a:rPr>
              <a:t> </a:t>
            </a:r>
            <a:r>
              <a:rPr lang="en-US" b="1" dirty="0" smtClean="0">
                <a:solidFill>
                  <a:srgbClr val="002060"/>
                </a:solidFill>
              </a:rPr>
              <a:t>concentrations </a:t>
            </a:r>
            <a:r>
              <a:rPr lang="en-US" b="1" dirty="0">
                <a:solidFill>
                  <a:srgbClr val="002060"/>
                </a:solidFill>
              </a:rPr>
              <a:t>in excess of the threshold value of 37.5 mg/L, which is 75% of the </a:t>
            </a:r>
            <a:r>
              <a:rPr lang="en-US" b="1" dirty="0" smtClean="0">
                <a:solidFill>
                  <a:srgbClr val="002060"/>
                </a:solidFill>
              </a:rPr>
              <a:t>maximum</a:t>
            </a:r>
            <a:r>
              <a:rPr lang="el-GR" b="1" dirty="0" smtClean="0">
                <a:solidFill>
                  <a:srgbClr val="002060"/>
                </a:solidFill>
              </a:rPr>
              <a:t> </a:t>
            </a:r>
            <a:r>
              <a:rPr lang="en-US" b="1" dirty="0" smtClean="0">
                <a:solidFill>
                  <a:srgbClr val="002060"/>
                </a:solidFill>
              </a:rPr>
              <a:t>admissible </a:t>
            </a:r>
            <a:r>
              <a:rPr lang="en-US" b="1" dirty="0">
                <a:solidFill>
                  <a:srgbClr val="002060"/>
                </a:solidFill>
              </a:rPr>
              <a:t>concentration of 50 </a:t>
            </a:r>
            <a:r>
              <a:rPr lang="en-US" b="1" dirty="0" smtClean="0">
                <a:solidFill>
                  <a:srgbClr val="002060"/>
                </a:solidFill>
              </a:rPr>
              <a:t>mg/L</a:t>
            </a:r>
            <a:r>
              <a:rPr lang="el-GR" b="1" dirty="0" smtClean="0">
                <a:solidFill>
                  <a:srgbClr val="002060"/>
                </a:solidFill>
              </a:rPr>
              <a:t> </a:t>
            </a:r>
            <a:r>
              <a:rPr lang="el-GR" b="1" dirty="0" err="1" smtClean="0">
                <a:solidFill>
                  <a:srgbClr val="002060"/>
                </a:solidFill>
              </a:rPr>
              <a:t>are</a:t>
            </a:r>
            <a:r>
              <a:rPr lang="en-US" b="1" dirty="0" smtClean="0">
                <a:solidFill>
                  <a:srgbClr val="002060"/>
                </a:solidFill>
              </a:rPr>
              <a:t> </a:t>
            </a:r>
            <a:r>
              <a:rPr lang="en-US" b="1" dirty="0">
                <a:solidFill>
                  <a:srgbClr val="002060"/>
                </a:solidFill>
              </a:rPr>
              <a:t>documented </a:t>
            </a:r>
            <a:r>
              <a:rPr lang="en-US" b="1" dirty="0" smtClean="0">
                <a:solidFill>
                  <a:srgbClr val="002060"/>
                </a:solidFill>
              </a:rPr>
              <a:t>on</a:t>
            </a:r>
            <a:r>
              <a:rPr lang="el-GR" b="1" dirty="0" smtClean="0">
                <a:solidFill>
                  <a:srgbClr val="002060"/>
                </a:solidFill>
              </a:rPr>
              <a:t> </a:t>
            </a:r>
            <a:r>
              <a:rPr lang="en-US" b="1" dirty="0" smtClean="0">
                <a:solidFill>
                  <a:srgbClr val="002060"/>
                </a:solidFill>
              </a:rPr>
              <a:t>several occasions</a:t>
            </a:r>
            <a:r>
              <a:rPr lang="el-GR" b="1" dirty="0" smtClean="0">
                <a:solidFill>
                  <a:srgbClr val="002060"/>
                </a:solidFill>
              </a:rPr>
              <a:t>. </a:t>
            </a:r>
            <a:r>
              <a:rPr lang="en-US" b="1" dirty="0">
                <a:solidFill>
                  <a:srgbClr val="002060"/>
                </a:solidFill>
              </a:rPr>
              <a:t>The maximum admissible values for Na</a:t>
            </a:r>
            <a:r>
              <a:rPr lang="en-US" b="1" baseline="30000" dirty="0">
                <a:solidFill>
                  <a:srgbClr val="002060"/>
                </a:solidFill>
              </a:rPr>
              <a:t>+ </a:t>
            </a:r>
            <a:r>
              <a:rPr lang="en-US" b="1" dirty="0">
                <a:solidFill>
                  <a:srgbClr val="002060"/>
                </a:solidFill>
              </a:rPr>
              <a:t>and Cl</a:t>
            </a:r>
            <a:r>
              <a:rPr lang="en-US" b="1" baseline="30000" dirty="0">
                <a:solidFill>
                  <a:srgbClr val="002060"/>
                </a:solidFill>
              </a:rPr>
              <a:t>−</a:t>
            </a:r>
            <a:r>
              <a:rPr lang="en-US" b="1" dirty="0">
                <a:solidFill>
                  <a:srgbClr val="002060"/>
                </a:solidFill>
              </a:rPr>
              <a:t> are 200 mg/L and 250 mg/L</a:t>
            </a:r>
            <a:r>
              <a:rPr lang="en-US" b="1" dirty="0" smtClean="0">
                <a:solidFill>
                  <a:srgbClr val="002060"/>
                </a:solidFill>
              </a:rPr>
              <a:t>,</a:t>
            </a:r>
            <a:r>
              <a:rPr lang="el-GR" b="1" dirty="0" smtClean="0">
                <a:solidFill>
                  <a:srgbClr val="002060"/>
                </a:solidFill>
              </a:rPr>
              <a:t> </a:t>
            </a:r>
            <a:r>
              <a:rPr lang="en-US" b="1" dirty="0" smtClean="0">
                <a:solidFill>
                  <a:srgbClr val="002060"/>
                </a:solidFill>
              </a:rPr>
              <a:t>respectively</a:t>
            </a:r>
            <a:r>
              <a:rPr lang="en-US" b="1" dirty="0">
                <a:solidFill>
                  <a:srgbClr val="002060"/>
                </a:solidFill>
              </a:rPr>
              <a:t>. The threshold value is 150 mg/L for Na</a:t>
            </a:r>
            <a:r>
              <a:rPr lang="en-US" b="1" baseline="30000" dirty="0">
                <a:solidFill>
                  <a:srgbClr val="002060"/>
                </a:solidFill>
              </a:rPr>
              <a:t>+</a:t>
            </a:r>
            <a:r>
              <a:rPr lang="en-US" b="1" dirty="0">
                <a:solidFill>
                  <a:srgbClr val="002060"/>
                </a:solidFill>
              </a:rPr>
              <a:t> and 187.5 mg/L for Cl</a:t>
            </a:r>
            <a:r>
              <a:rPr lang="en-US" b="1" baseline="30000" dirty="0">
                <a:solidFill>
                  <a:srgbClr val="002060"/>
                </a:solidFill>
              </a:rPr>
              <a:t>−</a:t>
            </a:r>
            <a:r>
              <a:rPr lang="en-US" b="1" dirty="0">
                <a:solidFill>
                  <a:srgbClr val="002060"/>
                </a:solidFill>
              </a:rPr>
              <a:t>. </a:t>
            </a:r>
            <a:r>
              <a:rPr lang="el-GR" b="1" dirty="0" smtClean="0">
                <a:solidFill>
                  <a:srgbClr val="002060"/>
                </a:solidFill>
              </a:rPr>
              <a:t> E</a:t>
            </a:r>
            <a:r>
              <a:rPr lang="en-US" b="1" dirty="0" err="1" smtClean="0">
                <a:solidFill>
                  <a:srgbClr val="002060"/>
                </a:solidFill>
              </a:rPr>
              <a:t>xceedance</a:t>
            </a:r>
            <a:r>
              <a:rPr lang="en-US" b="1" dirty="0" smtClean="0">
                <a:solidFill>
                  <a:srgbClr val="002060"/>
                </a:solidFill>
              </a:rPr>
              <a:t> </a:t>
            </a:r>
            <a:r>
              <a:rPr lang="en-US" b="1" dirty="0">
                <a:solidFill>
                  <a:srgbClr val="002060"/>
                </a:solidFill>
              </a:rPr>
              <a:t>of the maximum </a:t>
            </a:r>
            <a:r>
              <a:rPr lang="en-US" b="1" dirty="0" smtClean="0">
                <a:solidFill>
                  <a:srgbClr val="002060"/>
                </a:solidFill>
              </a:rPr>
              <a:t>admissible</a:t>
            </a:r>
            <a:r>
              <a:rPr lang="el-GR" b="1" dirty="0" smtClean="0">
                <a:solidFill>
                  <a:srgbClr val="002060"/>
                </a:solidFill>
              </a:rPr>
              <a:t> </a:t>
            </a:r>
            <a:r>
              <a:rPr lang="en-US" b="1" dirty="0" smtClean="0">
                <a:solidFill>
                  <a:srgbClr val="002060"/>
                </a:solidFill>
              </a:rPr>
              <a:t>values </a:t>
            </a:r>
            <a:r>
              <a:rPr lang="en-US" b="1" dirty="0">
                <a:solidFill>
                  <a:srgbClr val="002060"/>
                </a:solidFill>
              </a:rPr>
              <a:t>was </a:t>
            </a:r>
            <a:r>
              <a:rPr lang="en-US" b="1" dirty="0" err="1" smtClean="0">
                <a:solidFill>
                  <a:srgbClr val="002060"/>
                </a:solidFill>
              </a:rPr>
              <a:t>recor</a:t>
            </a:r>
            <a:r>
              <a:rPr lang="el-GR" b="1" dirty="0" err="1" smtClean="0">
                <a:solidFill>
                  <a:srgbClr val="002060"/>
                </a:solidFill>
              </a:rPr>
              <a:t>ded</a:t>
            </a:r>
            <a:r>
              <a:rPr lang="el-GR" b="1" dirty="0" smtClean="0">
                <a:solidFill>
                  <a:srgbClr val="002060"/>
                </a:solidFill>
              </a:rPr>
              <a:t> in the </a:t>
            </a:r>
            <a:r>
              <a:rPr lang="el-GR" b="1" dirty="0" err="1" smtClean="0">
                <a:solidFill>
                  <a:srgbClr val="002060"/>
                </a:solidFill>
              </a:rPr>
              <a:t>aquifer</a:t>
            </a:r>
            <a:r>
              <a:rPr lang="el-GR" b="1" dirty="0" smtClean="0">
                <a:solidFill>
                  <a:srgbClr val="002060"/>
                </a:solidFill>
              </a:rPr>
              <a:t>. </a:t>
            </a:r>
            <a:r>
              <a:rPr lang="en-US" b="1" dirty="0">
                <a:solidFill>
                  <a:srgbClr val="002060"/>
                </a:solidFill>
              </a:rPr>
              <a:t>High </a:t>
            </a:r>
            <a:r>
              <a:rPr lang="el-GR" b="1" dirty="0" smtClean="0">
                <a:solidFill>
                  <a:srgbClr val="002060"/>
                </a:solidFill>
              </a:rPr>
              <a:t>c</a:t>
            </a:r>
            <a:r>
              <a:rPr lang="en-US" b="1" dirty="0" err="1" smtClean="0">
                <a:solidFill>
                  <a:srgbClr val="002060"/>
                </a:solidFill>
              </a:rPr>
              <a:t>oncentrations</a:t>
            </a:r>
            <a:r>
              <a:rPr lang="en-US" b="1" dirty="0" smtClean="0">
                <a:solidFill>
                  <a:srgbClr val="002060"/>
                </a:solidFill>
              </a:rPr>
              <a:t> of</a:t>
            </a:r>
            <a:r>
              <a:rPr lang="el-GR" b="1" dirty="0" smtClean="0">
                <a:solidFill>
                  <a:srgbClr val="002060"/>
                </a:solidFill>
              </a:rPr>
              <a:t> </a:t>
            </a:r>
            <a:r>
              <a:rPr lang="en-US" b="1" dirty="0" smtClean="0">
                <a:solidFill>
                  <a:srgbClr val="002060"/>
                </a:solidFill>
              </a:rPr>
              <a:t>Fe </a:t>
            </a:r>
            <a:r>
              <a:rPr lang="en-US" b="1" dirty="0">
                <a:solidFill>
                  <a:srgbClr val="002060"/>
                </a:solidFill>
              </a:rPr>
              <a:t>and </a:t>
            </a:r>
            <a:r>
              <a:rPr lang="en-US" b="1" dirty="0" err="1">
                <a:solidFill>
                  <a:srgbClr val="002060"/>
                </a:solidFill>
              </a:rPr>
              <a:t>Mn</a:t>
            </a:r>
            <a:r>
              <a:rPr lang="en-US" b="1" dirty="0">
                <a:solidFill>
                  <a:srgbClr val="002060"/>
                </a:solidFill>
              </a:rPr>
              <a:t> are recorded in the crystalline rocks and are attributed to the lithological composition of </a:t>
            </a:r>
            <a:r>
              <a:rPr lang="en-US" b="1" dirty="0" smtClean="0">
                <a:solidFill>
                  <a:srgbClr val="002060"/>
                </a:solidFill>
              </a:rPr>
              <a:t>the</a:t>
            </a:r>
            <a:r>
              <a:rPr lang="el-GR" b="1" dirty="0" smtClean="0">
                <a:solidFill>
                  <a:srgbClr val="002060"/>
                </a:solidFill>
              </a:rPr>
              <a:t> </a:t>
            </a:r>
            <a:r>
              <a:rPr lang="en-US" b="1" dirty="0" smtClean="0">
                <a:solidFill>
                  <a:srgbClr val="002060"/>
                </a:solidFill>
              </a:rPr>
              <a:t>area</a:t>
            </a:r>
            <a:r>
              <a:rPr lang="en-US" b="1" dirty="0">
                <a:solidFill>
                  <a:srgbClr val="002060"/>
                </a:solidFill>
              </a:rPr>
              <a:t>.</a:t>
            </a:r>
            <a:endParaRPr lang="el-GR" b="1" dirty="0">
              <a:solidFill>
                <a:srgbClr val="002060"/>
              </a:solidFill>
            </a:endParaRPr>
          </a:p>
        </p:txBody>
      </p:sp>
    </p:spTree>
    <p:extLst>
      <p:ext uri="{BB962C8B-B14F-4D97-AF65-F5344CB8AC3E}">
        <p14:creationId xmlns:p14="http://schemas.microsoft.com/office/powerpoint/2010/main" val="350333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005" y="-99392"/>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TextBox 2"/>
          <p:cNvSpPr txBox="1"/>
          <p:nvPr/>
        </p:nvSpPr>
        <p:spPr>
          <a:xfrm>
            <a:off x="230885" y="404664"/>
            <a:ext cx="8805611" cy="6463308"/>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l-GR" b="1" dirty="0" smtClean="0">
                <a:solidFill>
                  <a:srgbClr val="002060"/>
                </a:solidFill>
              </a:rPr>
              <a:t>Impacts: </a:t>
            </a:r>
            <a:r>
              <a:rPr lang="en-US" b="1" dirty="0">
                <a:solidFill>
                  <a:srgbClr val="002060"/>
                </a:solidFill>
              </a:rPr>
              <a:t>Within the study area, water is </a:t>
            </a:r>
            <a:r>
              <a:rPr lang="en-US" b="1" dirty="0" smtClean="0">
                <a:solidFill>
                  <a:srgbClr val="002060"/>
                </a:solidFill>
              </a:rPr>
              <a:t>mainly</a:t>
            </a:r>
            <a:r>
              <a:rPr lang="el-GR" b="1" dirty="0" smtClean="0">
                <a:solidFill>
                  <a:srgbClr val="002060"/>
                </a:solidFill>
              </a:rPr>
              <a:t> </a:t>
            </a:r>
            <a:r>
              <a:rPr lang="en-US" b="1" dirty="0" smtClean="0">
                <a:solidFill>
                  <a:srgbClr val="002060"/>
                </a:solidFill>
              </a:rPr>
              <a:t>used </a:t>
            </a:r>
            <a:r>
              <a:rPr lang="en-US" b="1" dirty="0">
                <a:solidFill>
                  <a:srgbClr val="002060"/>
                </a:solidFill>
              </a:rPr>
              <a:t>for domestic needs and </a:t>
            </a:r>
            <a:r>
              <a:rPr lang="en-US" b="1" dirty="0" smtClean="0">
                <a:solidFill>
                  <a:srgbClr val="002060"/>
                </a:solidFill>
              </a:rPr>
              <a:t>for</a:t>
            </a:r>
            <a:r>
              <a:rPr lang="el-GR" b="1" dirty="0" smtClean="0">
                <a:solidFill>
                  <a:srgbClr val="002060"/>
                </a:solidFill>
              </a:rPr>
              <a:t> </a:t>
            </a:r>
            <a:r>
              <a:rPr lang="en-US" b="1" dirty="0" smtClean="0">
                <a:solidFill>
                  <a:srgbClr val="002060"/>
                </a:solidFill>
              </a:rPr>
              <a:t>animal </a:t>
            </a:r>
            <a:r>
              <a:rPr lang="en-US" b="1" dirty="0">
                <a:solidFill>
                  <a:srgbClr val="002060"/>
                </a:solidFill>
              </a:rPr>
              <a:t>breeding and agriculture, the latter being by far the </a:t>
            </a:r>
            <a:r>
              <a:rPr lang="en-US" b="1" dirty="0" smtClean="0">
                <a:solidFill>
                  <a:srgbClr val="002060"/>
                </a:solidFill>
              </a:rPr>
              <a:t>biggest</a:t>
            </a:r>
            <a:r>
              <a:rPr lang="el-GR" b="1" dirty="0" smtClean="0">
                <a:solidFill>
                  <a:srgbClr val="002060"/>
                </a:solidFill>
              </a:rPr>
              <a:t> </a:t>
            </a:r>
            <a:r>
              <a:rPr lang="en-US" b="1" dirty="0" smtClean="0">
                <a:solidFill>
                  <a:srgbClr val="002060"/>
                </a:solidFill>
              </a:rPr>
              <a:t>consumer</a:t>
            </a:r>
            <a:r>
              <a:rPr lang="en-US" b="1" dirty="0">
                <a:solidFill>
                  <a:srgbClr val="002060"/>
                </a:solidFill>
              </a:rPr>
              <a:t>. Intensive and thoughtless fertilization results in aquifer pollution and renders </a:t>
            </a:r>
            <a:r>
              <a:rPr lang="en-US" b="1" dirty="0" smtClean="0">
                <a:solidFill>
                  <a:srgbClr val="002060"/>
                </a:solidFill>
              </a:rPr>
              <a:t>groundwater</a:t>
            </a:r>
            <a:r>
              <a:rPr lang="el-GR" b="1" dirty="0" smtClean="0">
                <a:solidFill>
                  <a:srgbClr val="002060"/>
                </a:solidFill>
              </a:rPr>
              <a:t> </a:t>
            </a:r>
            <a:r>
              <a:rPr lang="en-US" b="1" dirty="0" smtClean="0">
                <a:solidFill>
                  <a:srgbClr val="002060"/>
                </a:solidFill>
              </a:rPr>
              <a:t>improper </a:t>
            </a:r>
            <a:r>
              <a:rPr lang="en-US" b="1" dirty="0">
                <a:solidFill>
                  <a:srgbClr val="002060"/>
                </a:solidFill>
              </a:rPr>
              <a:t>for human consumption</a:t>
            </a:r>
            <a:r>
              <a:rPr lang="en-US" b="1" dirty="0" smtClean="0">
                <a:solidFill>
                  <a:srgbClr val="002060"/>
                </a:solidFill>
              </a:rPr>
              <a:t>.</a:t>
            </a:r>
            <a:r>
              <a:rPr lang="el-GR" b="1" dirty="0" smtClean="0">
                <a:solidFill>
                  <a:srgbClr val="002060"/>
                </a:solidFill>
              </a:rPr>
              <a:t> </a:t>
            </a:r>
            <a:r>
              <a:rPr lang="en-US" b="1" dirty="0">
                <a:solidFill>
                  <a:srgbClr val="002060"/>
                </a:solidFill>
              </a:rPr>
              <a:t>Another side effect of the intensive agricultural practices is the </a:t>
            </a:r>
            <a:r>
              <a:rPr lang="en-US" b="1" dirty="0" err="1">
                <a:solidFill>
                  <a:srgbClr val="002060"/>
                </a:solidFill>
              </a:rPr>
              <a:t>overpumping</a:t>
            </a:r>
            <a:r>
              <a:rPr lang="en-US" b="1" dirty="0">
                <a:solidFill>
                  <a:srgbClr val="002060"/>
                </a:solidFill>
              </a:rPr>
              <a:t> that has as </a:t>
            </a:r>
            <a:r>
              <a:rPr lang="en-US" b="1" dirty="0" smtClean="0">
                <a:solidFill>
                  <a:srgbClr val="002060"/>
                </a:solidFill>
              </a:rPr>
              <a:t>a</a:t>
            </a:r>
            <a:r>
              <a:rPr lang="el-GR" b="1" dirty="0" smtClean="0">
                <a:solidFill>
                  <a:srgbClr val="002060"/>
                </a:solidFill>
              </a:rPr>
              <a:t> </a:t>
            </a:r>
            <a:r>
              <a:rPr lang="en-US" b="1" dirty="0" smtClean="0">
                <a:solidFill>
                  <a:srgbClr val="002060"/>
                </a:solidFill>
              </a:rPr>
              <a:t>result </a:t>
            </a:r>
            <a:r>
              <a:rPr lang="en-US" b="1" dirty="0">
                <a:solidFill>
                  <a:srgbClr val="002060"/>
                </a:solidFill>
              </a:rPr>
              <a:t>the reduction of the reserves. An increase of the karstic aquifer exploitation has been recorded </a:t>
            </a:r>
            <a:r>
              <a:rPr lang="en-US" b="1" dirty="0" smtClean="0">
                <a:solidFill>
                  <a:srgbClr val="002060"/>
                </a:solidFill>
              </a:rPr>
              <a:t>in</a:t>
            </a:r>
            <a:r>
              <a:rPr lang="el-GR" b="1" dirty="0" smtClean="0">
                <a:solidFill>
                  <a:srgbClr val="002060"/>
                </a:solidFill>
              </a:rPr>
              <a:t> </a:t>
            </a:r>
            <a:r>
              <a:rPr lang="en-US" b="1" dirty="0" smtClean="0">
                <a:solidFill>
                  <a:srgbClr val="002060"/>
                </a:solidFill>
              </a:rPr>
              <a:t>the </a:t>
            </a:r>
            <a:r>
              <a:rPr lang="en-US" b="1" dirty="0">
                <a:solidFill>
                  <a:srgbClr val="002060"/>
                </a:solidFill>
              </a:rPr>
              <a:t>recent years in order to cover the human consumption needs of the </a:t>
            </a:r>
            <a:r>
              <a:rPr lang="en-US" b="1" dirty="0" smtClean="0">
                <a:solidFill>
                  <a:srgbClr val="002060"/>
                </a:solidFill>
              </a:rPr>
              <a:t>settlements</a:t>
            </a:r>
            <a:r>
              <a:rPr lang="el-GR" b="1" dirty="0" smtClean="0">
                <a:solidFill>
                  <a:srgbClr val="002060"/>
                </a:solidFill>
              </a:rPr>
              <a:t>.</a:t>
            </a:r>
          </a:p>
          <a:p>
            <a:pPr marL="285750" indent="-285750" algn="just">
              <a:buFont typeface="Arial" panose="020B0604020202020204" pitchFamily="34" charset="0"/>
              <a:buChar char="•"/>
            </a:pPr>
            <a:endParaRPr lang="el-GR" b="1" dirty="0">
              <a:solidFill>
                <a:srgbClr val="002060"/>
              </a:solidFill>
            </a:endParaRPr>
          </a:p>
          <a:p>
            <a:pPr marL="285750" indent="-285750" algn="just">
              <a:buFont typeface="Arial" panose="020B0604020202020204" pitchFamily="34" charset="0"/>
              <a:buChar char="•"/>
            </a:pPr>
            <a:r>
              <a:rPr lang="el-GR" b="1" dirty="0" smtClean="0">
                <a:solidFill>
                  <a:srgbClr val="002060"/>
                </a:solidFill>
              </a:rPr>
              <a:t>Responses: </a:t>
            </a:r>
            <a:r>
              <a:rPr lang="en-US" b="1" dirty="0">
                <a:solidFill>
                  <a:srgbClr val="002060"/>
                </a:solidFill>
              </a:rPr>
              <a:t>Education of farmers on the implementation of European Laws and </a:t>
            </a:r>
            <a:r>
              <a:rPr lang="el-GR" b="1" dirty="0" smtClean="0">
                <a:solidFill>
                  <a:srgbClr val="002060"/>
                </a:solidFill>
              </a:rPr>
              <a:t>D</a:t>
            </a:r>
            <a:r>
              <a:rPr lang="en-US" b="1" dirty="0" err="1" smtClean="0">
                <a:solidFill>
                  <a:srgbClr val="002060"/>
                </a:solidFill>
              </a:rPr>
              <a:t>irectives</a:t>
            </a:r>
            <a:r>
              <a:rPr lang="en-US" b="1" dirty="0" smtClean="0">
                <a:solidFill>
                  <a:srgbClr val="002060"/>
                </a:solidFill>
              </a:rPr>
              <a:t> </a:t>
            </a:r>
            <a:r>
              <a:rPr lang="en-US" b="1" dirty="0">
                <a:solidFill>
                  <a:srgbClr val="002060"/>
                </a:solidFill>
              </a:rPr>
              <a:t>on </a:t>
            </a:r>
            <a:r>
              <a:rPr lang="en-US" b="1" dirty="0" smtClean="0">
                <a:solidFill>
                  <a:srgbClr val="002060"/>
                </a:solidFill>
              </a:rPr>
              <a:t>environmental</a:t>
            </a:r>
            <a:r>
              <a:rPr lang="el-GR" b="1" dirty="0" smtClean="0">
                <a:solidFill>
                  <a:srgbClr val="002060"/>
                </a:solidFill>
              </a:rPr>
              <a:t> </a:t>
            </a:r>
            <a:r>
              <a:rPr lang="en-US" b="1" dirty="0" smtClean="0">
                <a:solidFill>
                  <a:srgbClr val="002060"/>
                </a:solidFill>
              </a:rPr>
              <a:t>protection </a:t>
            </a:r>
            <a:r>
              <a:rPr lang="en-US" b="1" dirty="0">
                <a:solidFill>
                  <a:srgbClr val="002060"/>
                </a:solidFill>
              </a:rPr>
              <a:t>and water resource management is a major issue. The importance of integrated </a:t>
            </a:r>
            <a:r>
              <a:rPr lang="en-US" b="1" dirty="0" smtClean="0">
                <a:solidFill>
                  <a:srgbClr val="002060"/>
                </a:solidFill>
              </a:rPr>
              <a:t>water</a:t>
            </a:r>
            <a:r>
              <a:rPr lang="el-GR" b="1" dirty="0" smtClean="0">
                <a:solidFill>
                  <a:srgbClr val="002060"/>
                </a:solidFill>
              </a:rPr>
              <a:t> </a:t>
            </a:r>
            <a:r>
              <a:rPr lang="en-US" b="1" dirty="0" smtClean="0">
                <a:solidFill>
                  <a:srgbClr val="002060"/>
                </a:solidFill>
              </a:rPr>
              <a:t>resources </a:t>
            </a:r>
            <a:r>
              <a:rPr lang="en-US" b="1" dirty="0">
                <a:solidFill>
                  <a:srgbClr val="002060"/>
                </a:solidFill>
              </a:rPr>
              <a:t>management is emphasized in the European Water Framework Directive (2000/60/EC</a:t>
            </a:r>
            <a:r>
              <a:rPr lang="en-US" b="1" dirty="0" smtClean="0">
                <a:solidFill>
                  <a:srgbClr val="002060"/>
                </a:solidFill>
              </a:rPr>
              <a:t>)</a:t>
            </a:r>
            <a:r>
              <a:rPr lang="el-GR" b="1" dirty="0" smtClean="0">
                <a:solidFill>
                  <a:srgbClr val="002060"/>
                </a:solidFill>
              </a:rPr>
              <a:t>. </a:t>
            </a:r>
            <a:r>
              <a:rPr lang="en-US" b="1" dirty="0" smtClean="0">
                <a:solidFill>
                  <a:srgbClr val="002060"/>
                </a:solidFill>
              </a:rPr>
              <a:t>In </a:t>
            </a:r>
            <a:r>
              <a:rPr lang="en-US" b="1" dirty="0">
                <a:solidFill>
                  <a:srgbClr val="002060"/>
                </a:solidFill>
              </a:rPr>
              <a:t>response to this directive, Greek </a:t>
            </a:r>
            <a:r>
              <a:rPr lang="en-US" b="1" dirty="0" smtClean="0">
                <a:solidFill>
                  <a:srgbClr val="002060"/>
                </a:solidFill>
              </a:rPr>
              <a:t>authorities</a:t>
            </a:r>
            <a:r>
              <a:rPr lang="el-GR" b="1" dirty="0" smtClean="0">
                <a:solidFill>
                  <a:srgbClr val="002060"/>
                </a:solidFill>
              </a:rPr>
              <a:t> </a:t>
            </a:r>
            <a:r>
              <a:rPr lang="en-US" b="1" dirty="0" smtClean="0">
                <a:solidFill>
                  <a:srgbClr val="002060"/>
                </a:solidFill>
              </a:rPr>
              <a:t>have </a:t>
            </a:r>
            <a:r>
              <a:rPr lang="en-US" b="1" dirty="0">
                <a:solidFill>
                  <a:srgbClr val="002060"/>
                </a:solidFill>
              </a:rPr>
              <a:t>taken suitable initiatives to harmonize the Greek water </a:t>
            </a:r>
            <a:r>
              <a:rPr lang="en-US" b="1" dirty="0" smtClean="0">
                <a:solidFill>
                  <a:srgbClr val="002060"/>
                </a:solidFill>
              </a:rPr>
              <a:t>policy</a:t>
            </a:r>
            <a:r>
              <a:rPr lang="el-GR" b="1" dirty="0" smtClean="0">
                <a:solidFill>
                  <a:srgbClr val="002060"/>
                </a:solidFill>
              </a:rPr>
              <a:t>. </a:t>
            </a:r>
            <a:r>
              <a:rPr lang="en-US" b="1" dirty="0">
                <a:solidFill>
                  <a:srgbClr val="002060"/>
                </a:solidFill>
              </a:rPr>
              <a:t>A comprehensive Code for Good Agricultural Practice (COGAP) has been compiled on the basis </a:t>
            </a:r>
            <a:r>
              <a:rPr lang="en-US" b="1" dirty="0" smtClean="0">
                <a:solidFill>
                  <a:srgbClr val="002060"/>
                </a:solidFill>
              </a:rPr>
              <a:t>of</a:t>
            </a:r>
            <a:r>
              <a:rPr lang="el-GR" b="1" dirty="0" smtClean="0">
                <a:solidFill>
                  <a:srgbClr val="002060"/>
                </a:solidFill>
              </a:rPr>
              <a:t> </a:t>
            </a:r>
            <a:r>
              <a:rPr lang="en-US" b="1" dirty="0" smtClean="0">
                <a:solidFill>
                  <a:srgbClr val="002060"/>
                </a:solidFill>
              </a:rPr>
              <a:t>the </a:t>
            </a:r>
            <a:r>
              <a:rPr lang="en-US" b="1" dirty="0">
                <a:solidFill>
                  <a:srgbClr val="002060"/>
                </a:solidFill>
              </a:rPr>
              <a:t>elaborated action plan for the wider study region. It addresses the effective reduction of </a:t>
            </a:r>
            <a:r>
              <a:rPr lang="en-US" b="1" dirty="0" smtClean="0">
                <a:solidFill>
                  <a:srgbClr val="002060"/>
                </a:solidFill>
              </a:rPr>
              <a:t>nitrate</a:t>
            </a:r>
            <a:r>
              <a:rPr lang="el-GR" b="1" dirty="0" smtClean="0">
                <a:solidFill>
                  <a:srgbClr val="002060"/>
                </a:solidFill>
              </a:rPr>
              <a:t> </a:t>
            </a:r>
            <a:r>
              <a:rPr lang="en-US" b="1" dirty="0" smtClean="0">
                <a:solidFill>
                  <a:srgbClr val="002060"/>
                </a:solidFill>
              </a:rPr>
              <a:t>groundwater </a:t>
            </a:r>
            <a:r>
              <a:rPr lang="en-US" b="1" dirty="0">
                <a:solidFill>
                  <a:srgbClr val="002060"/>
                </a:solidFill>
              </a:rPr>
              <a:t>pollution of agricultural origin through reduction and appropriate application </a:t>
            </a:r>
            <a:r>
              <a:rPr lang="en-US" b="1" dirty="0" smtClean="0">
                <a:solidFill>
                  <a:srgbClr val="002060"/>
                </a:solidFill>
              </a:rPr>
              <a:t>of</a:t>
            </a:r>
            <a:r>
              <a:rPr lang="el-GR" b="1" dirty="0" smtClean="0">
                <a:solidFill>
                  <a:srgbClr val="002060"/>
                </a:solidFill>
              </a:rPr>
              <a:t> </a:t>
            </a:r>
            <a:r>
              <a:rPr lang="en-US" b="1" dirty="0" smtClean="0">
                <a:solidFill>
                  <a:srgbClr val="002060"/>
                </a:solidFill>
              </a:rPr>
              <a:t>fertilization.</a:t>
            </a:r>
            <a:r>
              <a:rPr lang="el-GR" b="1" dirty="0" smtClean="0">
                <a:solidFill>
                  <a:srgbClr val="002060"/>
                </a:solidFill>
              </a:rPr>
              <a:t> </a:t>
            </a:r>
            <a:r>
              <a:rPr lang="en-US" b="1" dirty="0">
                <a:solidFill>
                  <a:srgbClr val="002060"/>
                </a:solidFill>
              </a:rPr>
              <a:t>The idea of reduction and </a:t>
            </a:r>
            <a:r>
              <a:rPr lang="el-GR" b="1" dirty="0" smtClean="0">
                <a:solidFill>
                  <a:srgbClr val="002060"/>
                </a:solidFill>
              </a:rPr>
              <a:t>a</a:t>
            </a:r>
            <a:r>
              <a:rPr lang="en-US" b="1" dirty="0" err="1" smtClean="0">
                <a:solidFill>
                  <a:srgbClr val="002060"/>
                </a:solidFill>
              </a:rPr>
              <a:t>ppropriate</a:t>
            </a:r>
            <a:r>
              <a:rPr lang="en-US" b="1" dirty="0" smtClean="0">
                <a:solidFill>
                  <a:srgbClr val="002060"/>
                </a:solidFill>
              </a:rPr>
              <a:t> </a:t>
            </a:r>
            <a:r>
              <a:rPr lang="en-US" b="1" dirty="0">
                <a:solidFill>
                  <a:srgbClr val="002060"/>
                </a:solidFill>
              </a:rPr>
              <a:t>application of fertilization sounds good in theory, but if it </a:t>
            </a:r>
            <a:r>
              <a:rPr lang="en-US" b="1" dirty="0" smtClean="0">
                <a:solidFill>
                  <a:srgbClr val="002060"/>
                </a:solidFill>
              </a:rPr>
              <a:t>is</a:t>
            </a:r>
            <a:r>
              <a:rPr lang="el-GR" b="1" dirty="0" smtClean="0">
                <a:solidFill>
                  <a:srgbClr val="002060"/>
                </a:solidFill>
              </a:rPr>
              <a:t> </a:t>
            </a:r>
            <a:r>
              <a:rPr lang="en-US" b="1" dirty="0" smtClean="0">
                <a:solidFill>
                  <a:srgbClr val="002060"/>
                </a:solidFill>
              </a:rPr>
              <a:t>not </a:t>
            </a:r>
            <a:r>
              <a:rPr lang="el-GR" b="1" dirty="0" smtClean="0">
                <a:solidFill>
                  <a:srgbClr val="002060"/>
                </a:solidFill>
              </a:rPr>
              <a:t>a</a:t>
            </a:r>
            <a:r>
              <a:rPr lang="en-US" b="1" dirty="0" err="1" smtClean="0">
                <a:solidFill>
                  <a:srgbClr val="002060"/>
                </a:solidFill>
              </a:rPr>
              <a:t>ccompanied</a:t>
            </a:r>
            <a:r>
              <a:rPr lang="en-US" b="1" dirty="0" smtClean="0">
                <a:solidFill>
                  <a:srgbClr val="002060"/>
                </a:solidFill>
              </a:rPr>
              <a:t> </a:t>
            </a:r>
            <a:r>
              <a:rPr lang="en-US" b="1" dirty="0">
                <a:solidFill>
                  <a:srgbClr val="002060"/>
                </a:solidFill>
              </a:rPr>
              <a:t>by financial incentives that will ensure the income of the farmers, such as subsidies</a:t>
            </a:r>
            <a:r>
              <a:rPr lang="en-US" b="1" dirty="0" smtClean="0">
                <a:solidFill>
                  <a:srgbClr val="002060"/>
                </a:solidFill>
              </a:rPr>
              <a:t>,</a:t>
            </a:r>
            <a:r>
              <a:rPr lang="el-GR" b="1" dirty="0" smtClean="0">
                <a:solidFill>
                  <a:srgbClr val="002060"/>
                </a:solidFill>
              </a:rPr>
              <a:t> </a:t>
            </a:r>
            <a:r>
              <a:rPr lang="en-US" b="1" dirty="0" smtClean="0">
                <a:solidFill>
                  <a:srgbClr val="002060"/>
                </a:solidFill>
              </a:rPr>
              <a:t>then </a:t>
            </a:r>
            <a:r>
              <a:rPr lang="en-US" b="1" dirty="0">
                <a:solidFill>
                  <a:srgbClr val="002060"/>
                </a:solidFill>
              </a:rPr>
              <a:t>it cannot be realistic</a:t>
            </a:r>
            <a:r>
              <a:rPr lang="en-US" b="1" dirty="0" smtClean="0">
                <a:solidFill>
                  <a:srgbClr val="002060"/>
                </a:solidFill>
              </a:rPr>
              <a:t>.</a:t>
            </a:r>
            <a:r>
              <a:rPr lang="el-GR" b="1" dirty="0" smtClean="0">
                <a:solidFill>
                  <a:srgbClr val="002060"/>
                </a:solidFill>
              </a:rPr>
              <a:t> </a:t>
            </a:r>
            <a:r>
              <a:rPr lang="en-US" b="1" dirty="0">
                <a:solidFill>
                  <a:srgbClr val="002060"/>
                </a:solidFill>
              </a:rPr>
              <a:t>Recycled water potentially represents one important portion of the water resources </a:t>
            </a:r>
            <a:r>
              <a:rPr lang="en-US" b="1" dirty="0" smtClean="0">
                <a:solidFill>
                  <a:srgbClr val="002060"/>
                </a:solidFill>
              </a:rPr>
              <a:t>for</a:t>
            </a:r>
            <a:r>
              <a:rPr lang="el-GR" b="1" dirty="0" smtClean="0">
                <a:solidFill>
                  <a:srgbClr val="002060"/>
                </a:solidFill>
              </a:rPr>
              <a:t> </a:t>
            </a:r>
            <a:r>
              <a:rPr lang="en-US" b="1" dirty="0" smtClean="0">
                <a:solidFill>
                  <a:srgbClr val="002060"/>
                </a:solidFill>
              </a:rPr>
              <a:t>covering </a:t>
            </a:r>
            <a:r>
              <a:rPr lang="en-US" b="1" dirty="0">
                <a:solidFill>
                  <a:srgbClr val="002060"/>
                </a:solidFill>
              </a:rPr>
              <a:t>the increased water demands in the basin. </a:t>
            </a:r>
            <a:r>
              <a:rPr lang="el-GR" b="1" dirty="0" smtClean="0">
                <a:solidFill>
                  <a:srgbClr val="002060"/>
                </a:solidFill>
              </a:rPr>
              <a:t>R</a:t>
            </a:r>
            <a:r>
              <a:rPr lang="en-US" b="1" dirty="0" err="1" smtClean="0">
                <a:solidFill>
                  <a:srgbClr val="002060"/>
                </a:solidFill>
              </a:rPr>
              <a:t>euse</a:t>
            </a:r>
            <a:r>
              <a:rPr lang="en-US" b="1" dirty="0" smtClean="0">
                <a:solidFill>
                  <a:srgbClr val="002060"/>
                </a:solidFill>
              </a:rPr>
              <a:t> </a:t>
            </a:r>
            <a:r>
              <a:rPr lang="en-US" b="1" dirty="0">
                <a:solidFill>
                  <a:srgbClr val="002060"/>
                </a:solidFill>
              </a:rPr>
              <a:t>of treated waste will be diverted </a:t>
            </a:r>
            <a:r>
              <a:rPr lang="en-US" b="1" dirty="0" smtClean="0">
                <a:solidFill>
                  <a:srgbClr val="002060"/>
                </a:solidFill>
              </a:rPr>
              <a:t>for</a:t>
            </a:r>
            <a:r>
              <a:rPr lang="el-GR" b="1" dirty="0" smtClean="0">
                <a:solidFill>
                  <a:srgbClr val="002060"/>
                </a:solidFill>
              </a:rPr>
              <a:t> </a:t>
            </a:r>
            <a:r>
              <a:rPr lang="en-US" b="1" dirty="0" smtClean="0">
                <a:solidFill>
                  <a:srgbClr val="002060"/>
                </a:solidFill>
              </a:rPr>
              <a:t>artificial </a:t>
            </a:r>
            <a:r>
              <a:rPr lang="en-US" b="1" dirty="0">
                <a:solidFill>
                  <a:srgbClr val="002060"/>
                </a:solidFill>
              </a:rPr>
              <a:t>recharge and recovered to be used for irrigation or industrial use.</a:t>
            </a:r>
            <a:endParaRPr lang="el-GR" b="1" dirty="0">
              <a:solidFill>
                <a:srgbClr val="002060"/>
              </a:solidFill>
            </a:endParaRPr>
          </a:p>
        </p:txBody>
      </p:sp>
    </p:spTree>
    <p:extLst>
      <p:ext uri="{BB962C8B-B14F-4D97-AF65-F5344CB8AC3E}">
        <p14:creationId xmlns:p14="http://schemas.microsoft.com/office/powerpoint/2010/main" val="332444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005" y="59539"/>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96370" cy="4680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79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855401"/>
            <a:ext cx="8640960" cy="5324535"/>
          </a:xfrm>
          <a:prstGeom prst="rect">
            <a:avLst/>
          </a:prstGeom>
          <a:solidFill>
            <a:schemeClr val="bg1"/>
          </a:solidFill>
        </p:spPr>
        <p:txBody>
          <a:bodyPr wrap="square">
            <a:spAutoFit/>
          </a:bodyPr>
          <a:lstStyle/>
          <a:p>
            <a:pPr algn="just" eaLnBrk="0" hangingPunct="0"/>
            <a:r>
              <a:rPr lang="el-GR" sz="2000" b="1" dirty="0">
                <a:solidFill>
                  <a:srgbClr val="002060"/>
                </a:solidFill>
              </a:rPr>
              <a:t>T</a:t>
            </a:r>
            <a:r>
              <a:rPr lang="en-US" sz="2000" b="1" dirty="0" smtClean="0">
                <a:solidFill>
                  <a:srgbClr val="002060"/>
                </a:solidFill>
              </a:rPr>
              <a:t>he </a:t>
            </a:r>
            <a:r>
              <a:rPr lang="en-US" sz="2000" b="1" dirty="0">
                <a:solidFill>
                  <a:srgbClr val="002060"/>
                </a:solidFill>
              </a:rPr>
              <a:t>DRASTIC methodology a useful tool for the stakeholders and the decision makers, regarding the groundwater resources management. The DRASTIC methodology requires geological and hydrogeological data. The combination of the vulnerability index and the land use of the area, allows the estimation of the groundwater risk. The illustration of the spatial distribution of the vulnerability and risk assessment values, contributes to the effective design and the implementation of specific measures towards protection, restoration and integrated management of groundwater resources</a:t>
            </a:r>
            <a:r>
              <a:rPr lang="en-US" sz="2000" b="1" dirty="0" smtClean="0">
                <a:solidFill>
                  <a:srgbClr val="002060"/>
                </a:solidFill>
              </a:rPr>
              <a:t>.</a:t>
            </a:r>
            <a:endParaRPr lang="el-GR" sz="2000" b="1" dirty="0" smtClean="0">
              <a:solidFill>
                <a:srgbClr val="002060"/>
              </a:solidFill>
            </a:endParaRPr>
          </a:p>
          <a:p>
            <a:pPr algn="just" eaLnBrk="0" hangingPunct="0"/>
            <a:endParaRPr lang="el-GR" sz="2000" b="1" dirty="0">
              <a:solidFill>
                <a:srgbClr val="002060"/>
              </a:solidFill>
            </a:endParaRPr>
          </a:p>
          <a:p>
            <a:pPr algn="just" eaLnBrk="0" hangingPunct="0"/>
            <a:r>
              <a:rPr lang="en-GB" sz="2000" b="1" dirty="0">
                <a:solidFill>
                  <a:srgbClr val="002060"/>
                </a:solidFill>
              </a:rPr>
              <a:t>The model of DRASTIC estimates groundwater vulnerability and uses seven (7) parameters: Depth of groundwater, net Recharge, Aquifer media, Soil media, Topography, Impact of the vadose zone media, hydraulic Conductivity of the aquifer. </a:t>
            </a:r>
            <a:r>
              <a:rPr lang="en-US" sz="2000" b="1" dirty="0">
                <a:solidFill>
                  <a:srgbClr val="002060"/>
                </a:solidFill>
              </a:rPr>
              <a:t>The weight (w) of each parameter describes its significance, while the rating of the parameters indicates their participation and degree in the final vulnerability value for each point</a:t>
            </a:r>
            <a:r>
              <a:rPr lang="en-US" sz="2000" b="1" dirty="0" smtClean="0">
                <a:solidFill>
                  <a:srgbClr val="002060"/>
                </a:solidFill>
              </a:rPr>
              <a:t>.</a:t>
            </a:r>
            <a:endParaRPr lang="el-GR" sz="2000" b="1" dirty="0" smtClean="0">
              <a:solidFill>
                <a:srgbClr val="002060"/>
              </a:solidFill>
            </a:endParaRPr>
          </a:p>
          <a:p>
            <a:pPr algn="just" eaLnBrk="0" hangingPunct="0"/>
            <a:endParaRPr lang="el-GR" sz="2000" b="1" dirty="0">
              <a:solidFill>
                <a:srgbClr val="002060"/>
              </a:solidFill>
            </a:endParaRPr>
          </a:p>
          <a:p>
            <a:pPr algn="just" eaLnBrk="0" hangingPunct="0"/>
            <a:endParaRPr lang="el-GR" sz="2000" b="1" dirty="0">
              <a:solidFill>
                <a:srgbClr val="002060"/>
              </a:solidFill>
            </a:endParaRPr>
          </a:p>
        </p:txBody>
      </p:sp>
      <p:sp>
        <p:nvSpPr>
          <p:cNvPr id="3" name="TextBox 2"/>
          <p:cNvSpPr txBox="1"/>
          <p:nvPr/>
        </p:nvSpPr>
        <p:spPr>
          <a:xfrm>
            <a:off x="755576" y="215062"/>
            <a:ext cx="1461939" cy="523220"/>
          </a:xfrm>
          <a:prstGeom prst="rect">
            <a:avLst/>
          </a:prstGeom>
          <a:noFill/>
        </p:spPr>
        <p:txBody>
          <a:bodyPr wrap="none" rtlCol="0">
            <a:spAutoFit/>
          </a:bodyPr>
          <a:lstStyle/>
          <a:p>
            <a:r>
              <a:rPr lang="el-GR" sz="2800" b="1" u="sng" dirty="0" smtClean="0">
                <a:solidFill>
                  <a:srgbClr val="002060"/>
                </a:solidFill>
              </a:rPr>
              <a:t>DRASTIC</a:t>
            </a:r>
            <a:endParaRPr lang="el-GR" sz="2800" b="1" u="sng" dirty="0">
              <a:solidFill>
                <a:srgbClr val="002060"/>
              </a:solidFill>
            </a:endParaRPr>
          </a:p>
        </p:txBody>
      </p:sp>
    </p:spTree>
    <p:extLst>
      <p:ext uri="{BB962C8B-B14F-4D97-AF65-F5344CB8AC3E}">
        <p14:creationId xmlns:p14="http://schemas.microsoft.com/office/powerpoint/2010/main" val="104073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4624"/>
            <a:ext cx="1461939" cy="523220"/>
          </a:xfrm>
          <a:prstGeom prst="rect">
            <a:avLst/>
          </a:prstGeom>
          <a:noFill/>
        </p:spPr>
        <p:txBody>
          <a:bodyPr wrap="none" rtlCol="0">
            <a:spAutoFit/>
          </a:bodyPr>
          <a:lstStyle/>
          <a:p>
            <a:r>
              <a:rPr lang="el-GR" sz="2800" b="1" u="sng" dirty="0" smtClean="0">
                <a:solidFill>
                  <a:srgbClr val="002060"/>
                </a:solidFill>
              </a:rPr>
              <a:t>DRASTIC</a:t>
            </a:r>
            <a:endParaRPr lang="el-GR" sz="2800" b="1" u="sng" dirty="0">
              <a:solidFill>
                <a:srgbClr val="002060"/>
              </a:solidFill>
            </a:endParaRPr>
          </a:p>
        </p:txBody>
      </p:sp>
      <p:sp>
        <p:nvSpPr>
          <p:cNvPr id="3" name="Ορθογώνιο 2"/>
          <p:cNvSpPr/>
          <p:nvPr/>
        </p:nvSpPr>
        <p:spPr>
          <a:xfrm>
            <a:off x="155342" y="594554"/>
            <a:ext cx="8809145" cy="1938992"/>
          </a:xfrm>
          <a:prstGeom prst="rect">
            <a:avLst/>
          </a:prstGeom>
          <a:solidFill>
            <a:schemeClr val="bg1"/>
          </a:solidFill>
        </p:spPr>
        <p:txBody>
          <a:bodyPr wrap="square">
            <a:spAutoFit/>
          </a:bodyPr>
          <a:lstStyle/>
          <a:p>
            <a:pPr algn="just"/>
            <a:r>
              <a:rPr lang="el-GR" sz="2000" b="1" dirty="0">
                <a:solidFill>
                  <a:srgbClr val="002060"/>
                </a:solidFill>
              </a:rPr>
              <a:t>T</a:t>
            </a:r>
            <a:r>
              <a:rPr lang="en-US" sz="2000" b="1" dirty="0">
                <a:solidFill>
                  <a:srgbClr val="002060"/>
                </a:solidFill>
              </a:rPr>
              <a:t>he DRASTIC index (DI), where r is the rating for the study area and w is the importance weight for the parameter (Table 1). A numeric value assigned between 1 and 10 should have each parameter of the index, while the weight ranges from 1 to 5.</a:t>
            </a:r>
            <a:endParaRPr lang="el-GR" sz="2000" b="1" dirty="0">
              <a:solidFill>
                <a:srgbClr val="002060"/>
              </a:solidFill>
            </a:endParaRPr>
          </a:p>
          <a:p>
            <a:pPr algn="just"/>
            <a:r>
              <a:rPr lang="en-US" sz="2000" b="1" i="1" dirty="0">
                <a:solidFill>
                  <a:srgbClr val="002060"/>
                </a:solidFill>
              </a:rPr>
              <a:t> or  DI=</a:t>
            </a:r>
            <a:r>
              <a:rPr lang="en-US" sz="2000" b="1" i="1" dirty="0" err="1">
                <a:solidFill>
                  <a:srgbClr val="002060"/>
                </a:solidFill>
              </a:rPr>
              <a:t>DrDw</a:t>
            </a:r>
            <a:r>
              <a:rPr lang="en-US" sz="2000" b="1" i="1" dirty="0">
                <a:solidFill>
                  <a:srgbClr val="002060"/>
                </a:solidFill>
              </a:rPr>
              <a:t> + </a:t>
            </a:r>
            <a:r>
              <a:rPr lang="en-US" sz="2000" b="1" i="1" dirty="0" err="1">
                <a:solidFill>
                  <a:srgbClr val="002060"/>
                </a:solidFill>
              </a:rPr>
              <a:t>RrRw</a:t>
            </a:r>
            <a:r>
              <a:rPr lang="en-US" sz="2000" b="1" i="1" dirty="0">
                <a:solidFill>
                  <a:srgbClr val="002060"/>
                </a:solidFill>
              </a:rPr>
              <a:t> + </a:t>
            </a:r>
            <a:r>
              <a:rPr lang="en-US" sz="2000" b="1" i="1" dirty="0" err="1">
                <a:solidFill>
                  <a:srgbClr val="002060"/>
                </a:solidFill>
              </a:rPr>
              <a:t>ArAw</a:t>
            </a:r>
            <a:r>
              <a:rPr lang="en-US" sz="2000" b="1" i="1" dirty="0">
                <a:solidFill>
                  <a:srgbClr val="002060"/>
                </a:solidFill>
              </a:rPr>
              <a:t> + </a:t>
            </a:r>
            <a:r>
              <a:rPr lang="en-US" sz="2000" b="1" i="1" dirty="0" err="1">
                <a:solidFill>
                  <a:srgbClr val="002060"/>
                </a:solidFill>
              </a:rPr>
              <a:t>SrSw</a:t>
            </a:r>
            <a:r>
              <a:rPr lang="en-US" sz="2000" b="1" i="1" dirty="0">
                <a:solidFill>
                  <a:srgbClr val="002060"/>
                </a:solidFill>
              </a:rPr>
              <a:t> + </a:t>
            </a:r>
            <a:r>
              <a:rPr lang="en-US" sz="2000" b="1" i="1" dirty="0" err="1">
                <a:solidFill>
                  <a:srgbClr val="002060"/>
                </a:solidFill>
              </a:rPr>
              <a:t>TrTw</a:t>
            </a:r>
            <a:r>
              <a:rPr lang="en-US" sz="2000" b="1" i="1" dirty="0">
                <a:solidFill>
                  <a:srgbClr val="002060"/>
                </a:solidFill>
              </a:rPr>
              <a:t> + </a:t>
            </a:r>
            <a:r>
              <a:rPr lang="en-US" sz="2000" b="1" i="1" dirty="0" err="1">
                <a:solidFill>
                  <a:srgbClr val="002060"/>
                </a:solidFill>
              </a:rPr>
              <a:t>IrIw</a:t>
            </a:r>
            <a:r>
              <a:rPr lang="en-US" sz="2000" b="1" i="1" dirty="0">
                <a:solidFill>
                  <a:srgbClr val="002060"/>
                </a:solidFill>
              </a:rPr>
              <a:t> + </a:t>
            </a:r>
            <a:r>
              <a:rPr lang="en-US" sz="2000" b="1" i="1" dirty="0" err="1">
                <a:solidFill>
                  <a:srgbClr val="002060"/>
                </a:solidFill>
              </a:rPr>
              <a:t>CrCw</a:t>
            </a:r>
            <a:r>
              <a:rPr lang="en-US" sz="2000" b="1" dirty="0">
                <a:solidFill>
                  <a:srgbClr val="002060"/>
                </a:solidFill>
              </a:rPr>
              <a:t> </a:t>
            </a:r>
            <a:endParaRPr lang="el-GR" sz="2000" b="1" dirty="0" smtClean="0">
              <a:solidFill>
                <a:srgbClr val="002060"/>
              </a:solidFill>
            </a:endParaRPr>
          </a:p>
          <a:p>
            <a:pPr algn="just"/>
            <a:r>
              <a:rPr lang="en-US" sz="2000" b="1" dirty="0" smtClean="0">
                <a:solidFill>
                  <a:srgbClr val="002060"/>
                </a:solidFill>
              </a:rPr>
              <a:t>The </a:t>
            </a:r>
            <a:r>
              <a:rPr lang="en-US" sz="2000" b="1" dirty="0">
                <a:solidFill>
                  <a:srgbClr val="002060"/>
                </a:solidFill>
              </a:rPr>
              <a:t>parameters of DRASTIC and their weight (</a:t>
            </a:r>
            <a:r>
              <a:rPr lang="en-US" sz="2000" b="1" dirty="0" err="1">
                <a:solidFill>
                  <a:srgbClr val="002060"/>
                </a:solidFill>
              </a:rPr>
              <a:t>Aller</a:t>
            </a:r>
            <a:r>
              <a:rPr lang="en-US" sz="2000" b="1" dirty="0">
                <a:solidFill>
                  <a:srgbClr val="002060"/>
                </a:solidFill>
              </a:rPr>
              <a:t> et al. 1987</a:t>
            </a:r>
            <a:r>
              <a:rPr lang="en-US" sz="2000" b="1" dirty="0" smtClean="0">
                <a:solidFill>
                  <a:srgbClr val="002060"/>
                </a:solidFill>
              </a:rPr>
              <a:t>)</a:t>
            </a:r>
            <a:endParaRPr lang="el-GR" sz="2000" b="1" dirty="0">
              <a:solidFill>
                <a:srgbClr val="002060"/>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2512086"/>
            <a:ext cx="7744515" cy="322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55343" y="5385811"/>
            <a:ext cx="8712968" cy="1384995"/>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err="1" smtClean="0">
                <a:solidFill>
                  <a:srgbClr val="002060"/>
                </a:solidFill>
              </a:rPr>
              <a:t>Aller</a:t>
            </a:r>
            <a:r>
              <a:rPr lang="en-US" sz="1400" dirty="0" smtClean="0">
                <a:solidFill>
                  <a:srgbClr val="002060"/>
                </a:solidFill>
              </a:rPr>
              <a:t> </a:t>
            </a:r>
            <a:r>
              <a:rPr lang="en-US" sz="1400" dirty="0">
                <a:solidFill>
                  <a:srgbClr val="002060"/>
                </a:solidFill>
              </a:rPr>
              <a:t>L, Bennett T, Lehr JH, Petty, RJ, Hackett G (1987). DRASTIC: A standardized system for evaluating ground water pollution potential using </a:t>
            </a:r>
            <a:r>
              <a:rPr lang="en-US" sz="1400" dirty="0" err="1">
                <a:solidFill>
                  <a:srgbClr val="002060"/>
                </a:solidFill>
              </a:rPr>
              <a:t>hydrogeologic</a:t>
            </a:r>
            <a:r>
              <a:rPr lang="en-US" sz="1400" dirty="0">
                <a:solidFill>
                  <a:srgbClr val="002060"/>
                </a:solidFill>
              </a:rPr>
              <a:t> settings. US Environmental Protection Agency, Report 600/2-85/018, Washington</a:t>
            </a:r>
            <a:r>
              <a:rPr lang="en-US" sz="1400" dirty="0" smtClean="0">
                <a:solidFill>
                  <a:srgbClr val="002060"/>
                </a:solidFill>
              </a:rPr>
              <a:t>.</a:t>
            </a:r>
            <a:endParaRPr lang="el-GR" sz="1400" dirty="0" smtClean="0">
              <a:solidFill>
                <a:srgbClr val="002060"/>
              </a:solidFill>
            </a:endParaRPr>
          </a:p>
          <a:p>
            <a:r>
              <a:rPr lang="el-GR" sz="1400" dirty="0" err="1" smtClean="0">
                <a:solidFill>
                  <a:srgbClr val="002060"/>
                </a:solidFill>
              </a:rPr>
              <a:t>Mattas</a:t>
            </a:r>
            <a:r>
              <a:rPr lang="el-GR" sz="1400" dirty="0" smtClean="0">
                <a:solidFill>
                  <a:srgbClr val="002060"/>
                </a:solidFill>
              </a:rPr>
              <a:t> </a:t>
            </a:r>
            <a:r>
              <a:rPr lang="el-GR" sz="1400" dirty="0" err="1" smtClean="0">
                <a:solidFill>
                  <a:srgbClr val="002060"/>
                </a:solidFill>
              </a:rPr>
              <a:t>Ch</a:t>
            </a:r>
            <a:r>
              <a:rPr lang="el-GR" sz="1400" dirty="0" smtClean="0">
                <a:solidFill>
                  <a:srgbClr val="002060"/>
                </a:solidFill>
              </a:rPr>
              <a:t>., </a:t>
            </a:r>
            <a:r>
              <a:rPr lang="el-GR" sz="1400" dirty="0" err="1" smtClean="0">
                <a:solidFill>
                  <a:srgbClr val="002060"/>
                </a:solidFill>
              </a:rPr>
              <a:t>Kazakis</a:t>
            </a:r>
            <a:r>
              <a:rPr lang="el-GR" sz="1400" dirty="0" smtClean="0">
                <a:solidFill>
                  <a:srgbClr val="002060"/>
                </a:solidFill>
              </a:rPr>
              <a:t> N., </a:t>
            </a:r>
            <a:r>
              <a:rPr lang="el-GR" sz="1400" dirty="0" err="1" smtClean="0">
                <a:solidFill>
                  <a:srgbClr val="002060"/>
                </a:solidFill>
              </a:rPr>
              <a:t>Soulios</a:t>
            </a:r>
            <a:r>
              <a:rPr lang="el-GR" sz="1400" dirty="0" smtClean="0">
                <a:solidFill>
                  <a:srgbClr val="002060"/>
                </a:solidFill>
              </a:rPr>
              <a:t> G.: </a:t>
            </a:r>
            <a:r>
              <a:rPr lang="en-US" sz="1400" dirty="0" smtClean="0">
                <a:solidFill>
                  <a:srgbClr val="002060"/>
                </a:solidFill>
              </a:rPr>
              <a:t>GROUNDWATER </a:t>
            </a:r>
            <a:r>
              <a:rPr lang="en-US" sz="1400" dirty="0">
                <a:solidFill>
                  <a:srgbClr val="002060"/>
                </a:solidFill>
              </a:rPr>
              <a:t>VULNERABILITY AND RISK ASSESSMENT USING DRASTIC MODEL IN A GIS ENVIRONMENT. A CASE STUDY FROM THE GALLIKOS RIVER BASIN, NORTHERN GREECE </a:t>
            </a:r>
            <a:r>
              <a:rPr lang="en-US" sz="1400" dirty="0" smtClean="0">
                <a:solidFill>
                  <a:srgbClr val="002060"/>
                </a:solidFill>
              </a:rPr>
              <a:t>10th </a:t>
            </a:r>
            <a:r>
              <a:rPr lang="en-US" sz="1400" dirty="0">
                <a:solidFill>
                  <a:srgbClr val="002060"/>
                </a:solidFill>
              </a:rPr>
              <a:t>International Hydrogeological Congress of Greece / Thessaloniki, 2014 </a:t>
            </a:r>
            <a:endParaRPr lang="el-GR" sz="1400" dirty="0">
              <a:solidFill>
                <a:srgbClr val="002060"/>
              </a:solidFill>
            </a:endParaRPr>
          </a:p>
        </p:txBody>
      </p:sp>
    </p:spTree>
    <p:extLst>
      <p:ext uri="{BB962C8B-B14F-4D97-AF65-F5344CB8AC3E}">
        <p14:creationId xmlns:p14="http://schemas.microsoft.com/office/powerpoint/2010/main" val="36039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9988"/>
            <a:ext cx="1461939" cy="523220"/>
          </a:xfrm>
          <a:prstGeom prst="rect">
            <a:avLst/>
          </a:prstGeom>
          <a:noFill/>
        </p:spPr>
        <p:txBody>
          <a:bodyPr wrap="none" rtlCol="0">
            <a:spAutoFit/>
          </a:bodyPr>
          <a:lstStyle/>
          <a:p>
            <a:r>
              <a:rPr lang="el-GR" sz="2800" b="1" u="sng" dirty="0" smtClean="0">
                <a:solidFill>
                  <a:srgbClr val="002060"/>
                </a:solidFill>
              </a:rPr>
              <a:t>DRASTIC</a:t>
            </a:r>
            <a:endParaRPr lang="el-GR" sz="2800" b="1" u="sng" dirty="0">
              <a:solidFill>
                <a:srgbClr val="002060"/>
              </a:solidFill>
            </a:endParaRPr>
          </a:p>
        </p:txBody>
      </p:sp>
      <p:sp>
        <p:nvSpPr>
          <p:cNvPr id="3" name="Ορθογώνιο 2"/>
          <p:cNvSpPr/>
          <p:nvPr/>
        </p:nvSpPr>
        <p:spPr>
          <a:xfrm>
            <a:off x="323528" y="692696"/>
            <a:ext cx="8568952" cy="707886"/>
          </a:xfrm>
          <a:prstGeom prst="rect">
            <a:avLst/>
          </a:prstGeom>
          <a:solidFill>
            <a:schemeClr val="bg1"/>
          </a:solidFill>
        </p:spPr>
        <p:txBody>
          <a:bodyPr wrap="square">
            <a:spAutoFit/>
          </a:bodyPr>
          <a:lstStyle/>
          <a:p>
            <a:r>
              <a:rPr lang="en-US" sz="2000" b="1" dirty="0" smtClean="0">
                <a:solidFill>
                  <a:srgbClr val="002060"/>
                </a:solidFill>
              </a:rPr>
              <a:t>The </a:t>
            </a:r>
            <a:r>
              <a:rPr lang="en-US" sz="2000" b="1" dirty="0">
                <a:solidFill>
                  <a:srgbClr val="002060"/>
                </a:solidFill>
              </a:rPr>
              <a:t>DRASTIC vulnerability index is indicative for the ease of which </a:t>
            </a:r>
            <a:r>
              <a:rPr lang="en-US" sz="2000" b="1" dirty="0" smtClean="0">
                <a:solidFill>
                  <a:srgbClr val="002060"/>
                </a:solidFill>
              </a:rPr>
              <a:t>a</a:t>
            </a:r>
            <a:r>
              <a:rPr lang="el-GR" sz="2000" b="1" dirty="0" smtClean="0">
                <a:solidFill>
                  <a:srgbClr val="002060"/>
                </a:solidFill>
              </a:rPr>
              <a:t>n </a:t>
            </a:r>
            <a:r>
              <a:rPr lang="el-GR" sz="2000" b="1" dirty="0" err="1" smtClean="0">
                <a:solidFill>
                  <a:srgbClr val="002060"/>
                </a:solidFill>
              </a:rPr>
              <a:t>external</a:t>
            </a:r>
            <a:r>
              <a:rPr lang="el-GR" sz="2000" b="1" dirty="0" smtClean="0">
                <a:solidFill>
                  <a:srgbClr val="002060"/>
                </a:solidFill>
              </a:rPr>
              <a:t> </a:t>
            </a:r>
            <a:r>
              <a:rPr lang="en-US" sz="2000" b="1" dirty="0" smtClean="0">
                <a:solidFill>
                  <a:srgbClr val="002060"/>
                </a:solidFill>
              </a:rPr>
              <a:t> </a:t>
            </a:r>
            <a:r>
              <a:rPr lang="en-US" sz="2000" b="1" dirty="0">
                <a:solidFill>
                  <a:srgbClr val="002060"/>
                </a:solidFill>
              </a:rPr>
              <a:t>pollutant can reach an aquifer from the surface.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1339027"/>
            <a:ext cx="3308517" cy="468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7504" y="6119336"/>
            <a:ext cx="9036495" cy="738664"/>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l-GR" sz="1400" dirty="0" err="1" smtClean="0">
                <a:solidFill>
                  <a:srgbClr val="002060"/>
                </a:solidFill>
              </a:rPr>
              <a:t>Mattas</a:t>
            </a:r>
            <a:r>
              <a:rPr lang="el-GR" sz="1400" dirty="0" smtClean="0">
                <a:solidFill>
                  <a:srgbClr val="002060"/>
                </a:solidFill>
              </a:rPr>
              <a:t> </a:t>
            </a:r>
            <a:r>
              <a:rPr lang="el-GR" sz="1400" dirty="0" err="1">
                <a:solidFill>
                  <a:srgbClr val="002060"/>
                </a:solidFill>
              </a:rPr>
              <a:t>Ch</a:t>
            </a:r>
            <a:r>
              <a:rPr lang="el-GR" sz="1400" dirty="0">
                <a:solidFill>
                  <a:srgbClr val="002060"/>
                </a:solidFill>
              </a:rPr>
              <a:t>., </a:t>
            </a:r>
            <a:r>
              <a:rPr lang="el-GR" sz="1400" dirty="0" err="1">
                <a:solidFill>
                  <a:srgbClr val="002060"/>
                </a:solidFill>
              </a:rPr>
              <a:t>Kazakis</a:t>
            </a:r>
            <a:r>
              <a:rPr lang="el-GR" sz="1400" dirty="0">
                <a:solidFill>
                  <a:srgbClr val="002060"/>
                </a:solidFill>
              </a:rPr>
              <a:t> N., </a:t>
            </a:r>
            <a:r>
              <a:rPr lang="el-GR" sz="1400" dirty="0" err="1">
                <a:solidFill>
                  <a:srgbClr val="002060"/>
                </a:solidFill>
              </a:rPr>
              <a:t>Soulios</a:t>
            </a:r>
            <a:r>
              <a:rPr lang="el-GR" sz="1400" dirty="0">
                <a:solidFill>
                  <a:srgbClr val="002060"/>
                </a:solidFill>
              </a:rPr>
              <a:t> G.: </a:t>
            </a:r>
            <a:r>
              <a:rPr lang="en-US" sz="1400" dirty="0">
                <a:solidFill>
                  <a:srgbClr val="002060"/>
                </a:solidFill>
              </a:rPr>
              <a:t>GROUNDWATER VULNERABILITY AND RISK ASSESSMENT USING DRASTIC MODEL IN A GIS ENVIRONMENT. A CASE STUDY FROM THE GALLIKOS RIVER BASIN, NORTHERN GREECE 10th International Hydrogeological Congress of Greece / Thessaloniki, 2014 </a:t>
            </a:r>
            <a:endParaRPr lang="el-GR" sz="1400" dirty="0">
              <a:solidFill>
                <a:srgbClr val="002060"/>
              </a:solidFill>
            </a:endParaRPr>
          </a:p>
        </p:txBody>
      </p:sp>
      <p:sp>
        <p:nvSpPr>
          <p:cNvPr id="5" name="TextBox 4"/>
          <p:cNvSpPr txBox="1"/>
          <p:nvPr/>
        </p:nvSpPr>
        <p:spPr>
          <a:xfrm>
            <a:off x="4607217" y="2562899"/>
            <a:ext cx="3997231" cy="1015663"/>
          </a:xfrm>
          <a:prstGeom prst="rect">
            <a:avLst/>
          </a:prstGeom>
          <a:solidFill>
            <a:schemeClr val="bg1"/>
          </a:solidFill>
        </p:spPr>
        <p:txBody>
          <a:bodyPr wrap="square" rtlCol="0">
            <a:spAutoFit/>
          </a:bodyPr>
          <a:lstStyle/>
          <a:p>
            <a:pPr algn="ctr"/>
            <a:r>
              <a:rPr lang="el-GR" sz="2000" b="1" dirty="0" err="1" smtClean="0">
                <a:solidFill>
                  <a:srgbClr val="002060"/>
                </a:solidFill>
              </a:rPr>
              <a:t>Vulnerability</a:t>
            </a:r>
            <a:r>
              <a:rPr lang="el-GR" sz="2000" b="1" dirty="0" smtClean="0">
                <a:solidFill>
                  <a:srgbClr val="002060"/>
                </a:solidFill>
              </a:rPr>
              <a:t> map </a:t>
            </a:r>
            <a:r>
              <a:rPr lang="el-GR" sz="2000" b="1" dirty="0" err="1" smtClean="0">
                <a:solidFill>
                  <a:srgbClr val="002060"/>
                </a:solidFill>
              </a:rPr>
              <a:t>according</a:t>
            </a:r>
            <a:r>
              <a:rPr lang="el-GR" sz="2000" b="1" dirty="0" smtClean="0">
                <a:solidFill>
                  <a:srgbClr val="002060"/>
                </a:solidFill>
              </a:rPr>
              <a:t> of the </a:t>
            </a:r>
            <a:r>
              <a:rPr lang="el-GR" sz="2000" b="1" dirty="0" err="1" smtClean="0">
                <a:solidFill>
                  <a:srgbClr val="002060"/>
                </a:solidFill>
              </a:rPr>
              <a:t>upper</a:t>
            </a:r>
            <a:r>
              <a:rPr lang="el-GR" sz="2000" b="1" dirty="0" smtClean="0">
                <a:solidFill>
                  <a:srgbClr val="002060"/>
                </a:solidFill>
              </a:rPr>
              <a:t> </a:t>
            </a:r>
            <a:r>
              <a:rPr lang="el-GR" sz="2000" b="1" dirty="0" err="1" smtClean="0">
                <a:solidFill>
                  <a:srgbClr val="002060"/>
                </a:solidFill>
              </a:rPr>
              <a:t>part</a:t>
            </a:r>
            <a:r>
              <a:rPr lang="el-GR" sz="2000" b="1" dirty="0" smtClean="0">
                <a:solidFill>
                  <a:srgbClr val="002060"/>
                </a:solidFill>
              </a:rPr>
              <a:t> of </a:t>
            </a:r>
            <a:r>
              <a:rPr lang="el-GR" sz="2000" b="1" dirty="0" err="1" smtClean="0">
                <a:solidFill>
                  <a:srgbClr val="002060"/>
                </a:solidFill>
              </a:rPr>
              <a:t>Gallikos</a:t>
            </a:r>
            <a:r>
              <a:rPr lang="el-GR" sz="2000" b="1" dirty="0" smtClean="0">
                <a:solidFill>
                  <a:srgbClr val="002060"/>
                </a:solidFill>
              </a:rPr>
              <a:t> </a:t>
            </a:r>
            <a:r>
              <a:rPr lang="el-GR" sz="2000" b="1" dirty="0" err="1" smtClean="0">
                <a:solidFill>
                  <a:srgbClr val="002060"/>
                </a:solidFill>
              </a:rPr>
              <a:t>river</a:t>
            </a:r>
            <a:r>
              <a:rPr lang="el-GR" sz="2000" b="1" dirty="0" smtClean="0">
                <a:solidFill>
                  <a:srgbClr val="002060"/>
                </a:solidFill>
              </a:rPr>
              <a:t> </a:t>
            </a:r>
            <a:r>
              <a:rPr lang="el-GR" sz="2000" b="1" dirty="0" err="1" smtClean="0">
                <a:solidFill>
                  <a:srgbClr val="002060"/>
                </a:solidFill>
              </a:rPr>
              <a:t>basin</a:t>
            </a:r>
            <a:r>
              <a:rPr lang="el-GR" sz="2000" b="1" dirty="0" smtClean="0">
                <a:solidFill>
                  <a:srgbClr val="002060"/>
                </a:solidFill>
              </a:rPr>
              <a:t>, </a:t>
            </a:r>
            <a:r>
              <a:rPr lang="el-GR" sz="2000" b="1" dirty="0" err="1" smtClean="0">
                <a:solidFill>
                  <a:srgbClr val="002060"/>
                </a:solidFill>
              </a:rPr>
              <a:t>Northern</a:t>
            </a:r>
            <a:r>
              <a:rPr lang="el-GR" sz="2000" b="1" dirty="0" smtClean="0">
                <a:solidFill>
                  <a:srgbClr val="002060"/>
                </a:solidFill>
              </a:rPr>
              <a:t> </a:t>
            </a:r>
            <a:r>
              <a:rPr lang="el-GR" sz="2000" b="1" dirty="0" err="1" smtClean="0">
                <a:solidFill>
                  <a:srgbClr val="002060"/>
                </a:solidFill>
              </a:rPr>
              <a:t>Greece</a:t>
            </a:r>
            <a:endParaRPr lang="el-GR" sz="2000" b="1" dirty="0">
              <a:solidFill>
                <a:srgbClr val="002060"/>
              </a:solidFill>
            </a:endParaRPr>
          </a:p>
        </p:txBody>
      </p:sp>
    </p:spTree>
    <p:extLst>
      <p:ext uri="{BB962C8B-B14F-4D97-AF65-F5344CB8AC3E}">
        <p14:creationId xmlns:p14="http://schemas.microsoft.com/office/powerpoint/2010/main" val="114245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7384"/>
            <a:ext cx="1461939" cy="523220"/>
          </a:xfrm>
          <a:prstGeom prst="rect">
            <a:avLst/>
          </a:prstGeom>
          <a:noFill/>
        </p:spPr>
        <p:txBody>
          <a:bodyPr wrap="none" rtlCol="0">
            <a:spAutoFit/>
          </a:bodyPr>
          <a:lstStyle/>
          <a:p>
            <a:r>
              <a:rPr lang="el-GR" sz="2800" b="1" u="sng" dirty="0" smtClean="0">
                <a:solidFill>
                  <a:srgbClr val="002060"/>
                </a:solidFill>
              </a:rPr>
              <a:t>DRASTIC</a:t>
            </a:r>
            <a:endParaRPr lang="el-GR" sz="2800" b="1" u="sng" dirty="0">
              <a:solidFill>
                <a:srgbClr val="00206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5469"/>
            <a:ext cx="4001136" cy="565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07504" y="6119336"/>
            <a:ext cx="9036495" cy="738664"/>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l-GR" sz="1400" dirty="0" err="1" smtClean="0">
                <a:solidFill>
                  <a:srgbClr val="002060"/>
                </a:solidFill>
              </a:rPr>
              <a:t>Mattas</a:t>
            </a:r>
            <a:r>
              <a:rPr lang="el-GR" sz="1400" dirty="0" smtClean="0">
                <a:solidFill>
                  <a:srgbClr val="002060"/>
                </a:solidFill>
              </a:rPr>
              <a:t> </a:t>
            </a:r>
            <a:r>
              <a:rPr lang="el-GR" sz="1400" dirty="0" err="1">
                <a:solidFill>
                  <a:srgbClr val="002060"/>
                </a:solidFill>
              </a:rPr>
              <a:t>Ch</a:t>
            </a:r>
            <a:r>
              <a:rPr lang="el-GR" sz="1400" dirty="0">
                <a:solidFill>
                  <a:srgbClr val="002060"/>
                </a:solidFill>
              </a:rPr>
              <a:t>., </a:t>
            </a:r>
            <a:r>
              <a:rPr lang="el-GR" sz="1400" dirty="0" err="1">
                <a:solidFill>
                  <a:srgbClr val="002060"/>
                </a:solidFill>
              </a:rPr>
              <a:t>Kazakis</a:t>
            </a:r>
            <a:r>
              <a:rPr lang="el-GR" sz="1400" dirty="0">
                <a:solidFill>
                  <a:srgbClr val="002060"/>
                </a:solidFill>
              </a:rPr>
              <a:t> N., </a:t>
            </a:r>
            <a:r>
              <a:rPr lang="el-GR" sz="1400" dirty="0" err="1">
                <a:solidFill>
                  <a:srgbClr val="002060"/>
                </a:solidFill>
              </a:rPr>
              <a:t>Soulios</a:t>
            </a:r>
            <a:r>
              <a:rPr lang="el-GR" sz="1400" dirty="0">
                <a:solidFill>
                  <a:srgbClr val="002060"/>
                </a:solidFill>
              </a:rPr>
              <a:t> G.: </a:t>
            </a:r>
            <a:r>
              <a:rPr lang="en-US" sz="1400" dirty="0">
                <a:solidFill>
                  <a:srgbClr val="002060"/>
                </a:solidFill>
              </a:rPr>
              <a:t>GROUNDWATER VULNERABILITY AND RISK ASSESSMENT USING DRASTIC MODEL IN A GIS ENVIRONMENT. A CASE STUDY FROM THE GALLIKOS RIVER BASIN, NORTHERN GREECE 10th International Hydrogeological Congress of Greece / Thessaloniki, 2014 </a:t>
            </a:r>
            <a:endParaRPr lang="el-GR" sz="1400" dirty="0">
              <a:solidFill>
                <a:srgbClr val="002060"/>
              </a:solidFill>
            </a:endParaRPr>
          </a:p>
        </p:txBody>
      </p:sp>
      <p:sp>
        <p:nvSpPr>
          <p:cNvPr id="5" name="Ορθογώνιο 4"/>
          <p:cNvSpPr/>
          <p:nvPr/>
        </p:nvSpPr>
        <p:spPr>
          <a:xfrm>
            <a:off x="4835344" y="1052736"/>
            <a:ext cx="4308655" cy="4093428"/>
          </a:xfrm>
          <a:prstGeom prst="rect">
            <a:avLst/>
          </a:prstGeom>
        </p:spPr>
        <p:txBody>
          <a:bodyPr wrap="square">
            <a:spAutoFit/>
          </a:bodyPr>
          <a:lstStyle/>
          <a:p>
            <a:pPr algn="just"/>
            <a:r>
              <a:rPr lang="en-US" sz="2000" b="1" dirty="0" smtClean="0">
                <a:solidFill>
                  <a:srgbClr val="002060"/>
                </a:solidFill>
              </a:rPr>
              <a:t>The </a:t>
            </a:r>
            <a:r>
              <a:rPr lang="en-US" sz="2000" b="1" dirty="0">
                <a:solidFill>
                  <a:srgbClr val="002060"/>
                </a:solidFill>
              </a:rPr>
              <a:t>groundwater risk map is the outcome of the combination of the vulnerability map (DRASTIC method) and the Hazard map (land uses) </a:t>
            </a:r>
            <a:r>
              <a:rPr lang="el-GR" sz="2000" b="1" dirty="0" smtClean="0">
                <a:solidFill>
                  <a:srgbClr val="002060"/>
                </a:solidFill>
              </a:rPr>
              <a:t>. </a:t>
            </a:r>
            <a:r>
              <a:rPr lang="el-GR" sz="2000" b="1" u="sng" dirty="0" err="1">
                <a:solidFill>
                  <a:srgbClr val="002060"/>
                </a:solidFill>
              </a:rPr>
              <a:t>There</a:t>
            </a:r>
            <a:r>
              <a:rPr lang="el-GR" sz="2000" b="1" u="sng" dirty="0">
                <a:solidFill>
                  <a:srgbClr val="002060"/>
                </a:solidFill>
              </a:rPr>
              <a:t> </a:t>
            </a:r>
            <a:r>
              <a:rPr lang="el-GR" sz="2000" b="1" u="sng" dirty="0" err="1">
                <a:solidFill>
                  <a:srgbClr val="002060"/>
                </a:solidFill>
              </a:rPr>
              <a:t>must</a:t>
            </a:r>
            <a:r>
              <a:rPr lang="el-GR" sz="2000" b="1" u="sng" dirty="0">
                <a:solidFill>
                  <a:srgbClr val="002060"/>
                </a:solidFill>
              </a:rPr>
              <a:t> </a:t>
            </a:r>
            <a:r>
              <a:rPr lang="el-GR" sz="2000" b="1" u="sng" dirty="0" err="1">
                <a:solidFill>
                  <a:srgbClr val="002060"/>
                </a:solidFill>
              </a:rPr>
              <a:t>be</a:t>
            </a:r>
            <a:r>
              <a:rPr lang="el-GR" sz="2000" b="1" u="sng" dirty="0">
                <a:solidFill>
                  <a:srgbClr val="002060"/>
                </a:solidFill>
              </a:rPr>
              <a:t> a </a:t>
            </a:r>
            <a:r>
              <a:rPr lang="el-GR" sz="2000" b="1" u="sng" dirty="0" err="1">
                <a:solidFill>
                  <a:srgbClr val="002060"/>
                </a:solidFill>
              </a:rPr>
              <a:t>pollution</a:t>
            </a:r>
            <a:r>
              <a:rPr lang="el-GR" sz="2000" b="1" u="sng" dirty="0">
                <a:solidFill>
                  <a:srgbClr val="002060"/>
                </a:solidFill>
              </a:rPr>
              <a:t> </a:t>
            </a:r>
            <a:r>
              <a:rPr lang="el-GR" sz="2000" b="1" u="sng" dirty="0" err="1">
                <a:solidFill>
                  <a:srgbClr val="002060"/>
                </a:solidFill>
              </a:rPr>
              <a:t>source</a:t>
            </a:r>
            <a:r>
              <a:rPr lang="el-GR" sz="2000" b="1" u="sng" dirty="0">
                <a:solidFill>
                  <a:srgbClr val="002060"/>
                </a:solidFill>
              </a:rPr>
              <a:t> in </a:t>
            </a:r>
            <a:r>
              <a:rPr lang="el-GR" sz="2000" b="1" u="sng" dirty="0" err="1">
                <a:solidFill>
                  <a:srgbClr val="002060"/>
                </a:solidFill>
              </a:rPr>
              <a:t>order</a:t>
            </a:r>
            <a:r>
              <a:rPr lang="el-GR" sz="2000" b="1" u="sng" dirty="0">
                <a:solidFill>
                  <a:srgbClr val="002060"/>
                </a:solidFill>
              </a:rPr>
              <a:t> </a:t>
            </a:r>
            <a:r>
              <a:rPr lang="el-GR" sz="2000" b="1" u="sng" dirty="0" err="1">
                <a:solidFill>
                  <a:srgbClr val="002060"/>
                </a:solidFill>
              </a:rPr>
              <a:t>to</a:t>
            </a:r>
            <a:r>
              <a:rPr lang="el-GR" sz="2000" b="1" u="sng" dirty="0">
                <a:solidFill>
                  <a:srgbClr val="002060"/>
                </a:solidFill>
              </a:rPr>
              <a:t> </a:t>
            </a:r>
            <a:r>
              <a:rPr lang="el-GR" sz="2000" b="1" u="sng" dirty="0" err="1">
                <a:solidFill>
                  <a:srgbClr val="002060"/>
                </a:solidFill>
              </a:rPr>
              <a:t>have</a:t>
            </a:r>
            <a:r>
              <a:rPr lang="el-GR" sz="2000" b="1" u="sng" dirty="0">
                <a:solidFill>
                  <a:srgbClr val="002060"/>
                </a:solidFill>
              </a:rPr>
              <a:t> </a:t>
            </a:r>
            <a:r>
              <a:rPr lang="el-GR" sz="2000" b="1" u="sng" dirty="0" err="1">
                <a:solidFill>
                  <a:srgbClr val="002060"/>
                </a:solidFill>
              </a:rPr>
              <a:t>pollution</a:t>
            </a:r>
            <a:r>
              <a:rPr lang="el-GR" sz="2000" b="1" u="sng" dirty="0">
                <a:solidFill>
                  <a:srgbClr val="002060"/>
                </a:solidFill>
              </a:rPr>
              <a:t>. </a:t>
            </a:r>
            <a:endParaRPr lang="el-GR" sz="2000" b="1" u="sng" dirty="0" smtClean="0">
              <a:solidFill>
                <a:srgbClr val="002060"/>
              </a:solidFill>
            </a:endParaRPr>
          </a:p>
          <a:p>
            <a:pPr algn="just"/>
            <a:endParaRPr lang="el-GR" sz="2000" b="1" u="sng" dirty="0">
              <a:solidFill>
                <a:srgbClr val="002060"/>
              </a:solidFill>
            </a:endParaRPr>
          </a:p>
          <a:p>
            <a:pPr algn="just"/>
            <a:r>
              <a:rPr lang="el-GR" sz="2000" b="1" dirty="0" smtClean="0">
                <a:solidFill>
                  <a:srgbClr val="002060"/>
                </a:solidFill>
              </a:rPr>
              <a:t>The land use map indirectly introduce the human activities in the </a:t>
            </a:r>
            <a:r>
              <a:rPr lang="el-GR" sz="2000" b="1" dirty="0" err="1" smtClean="0">
                <a:solidFill>
                  <a:srgbClr val="002060"/>
                </a:solidFill>
              </a:rPr>
              <a:t>risk</a:t>
            </a:r>
            <a:r>
              <a:rPr lang="el-GR" sz="2000" b="1" dirty="0" smtClean="0">
                <a:solidFill>
                  <a:srgbClr val="002060"/>
                </a:solidFill>
              </a:rPr>
              <a:t> </a:t>
            </a:r>
            <a:r>
              <a:rPr lang="el-GR" sz="2000" b="1" dirty="0" err="1" smtClean="0">
                <a:solidFill>
                  <a:srgbClr val="002060"/>
                </a:solidFill>
              </a:rPr>
              <a:t>assesment</a:t>
            </a:r>
            <a:endParaRPr lang="el-GR" sz="2000" b="1" dirty="0" smtClean="0">
              <a:solidFill>
                <a:srgbClr val="002060"/>
              </a:solidFill>
            </a:endParaRPr>
          </a:p>
          <a:p>
            <a:pPr algn="just"/>
            <a:endParaRPr lang="el-GR" sz="2000" b="1" dirty="0">
              <a:solidFill>
                <a:srgbClr val="002060"/>
              </a:solidFill>
            </a:endParaRPr>
          </a:p>
          <a:p>
            <a:pPr algn="just"/>
            <a:r>
              <a:rPr lang="el-GR" sz="2000" b="1" dirty="0" err="1" smtClean="0">
                <a:solidFill>
                  <a:srgbClr val="002060"/>
                </a:solidFill>
              </a:rPr>
              <a:t>The</a:t>
            </a:r>
            <a:r>
              <a:rPr lang="el-GR" sz="2000" b="1" dirty="0" smtClean="0">
                <a:solidFill>
                  <a:srgbClr val="002060"/>
                </a:solidFill>
              </a:rPr>
              <a:t> DRASTIC </a:t>
            </a:r>
            <a:r>
              <a:rPr lang="el-GR" sz="2000" b="1" dirty="0" err="1" smtClean="0">
                <a:solidFill>
                  <a:srgbClr val="002060"/>
                </a:solidFill>
              </a:rPr>
              <a:t>methodology</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order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design</a:t>
            </a:r>
            <a:r>
              <a:rPr lang="el-GR" sz="2000" b="1" dirty="0" smtClean="0">
                <a:solidFill>
                  <a:srgbClr val="002060"/>
                </a:solidFill>
              </a:rPr>
              <a:t> </a:t>
            </a:r>
            <a:r>
              <a:rPr lang="el-GR" sz="2000" b="1" dirty="0" err="1" smtClean="0">
                <a:solidFill>
                  <a:srgbClr val="002060"/>
                </a:solidFill>
              </a:rPr>
              <a:t>protection</a:t>
            </a:r>
            <a:r>
              <a:rPr lang="el-GR" sz="2000" b="1" dirty="0" smtClean="0">
                <a:solidFill>
                  <a:srgbClr val="002060"/>
                </a:solidFill>
              </a:rPr>
              <a:t> </a:t>
            </a:r>
            <a:r>
              <a:rPr lang="el-GR" sz="2000" b="1" dirty="0" err="1" smtClean="0">
                <a:solidFill>
                  <a:srgbClr val="002060"/>
                </a:solidFill>
              </a:rPr>
              <a:t>zones</a:t>
            </a:r>
            <a:r>
              <a:rPr lang="el-GR" sz="2000" b="1" dirty="0" smtClean="0">
                <a:solidFill>
                  <a:srgbClr val="002060"/>
                </a:solidFill>
              </a:rPr>
              <a:t> </a:t>
            </a:r>
            <a:endParaRPr lang="el-GR" sz="2000" b="1" dirty="0">
              <a:solidFill>
                <a:srgbClr val="002060"/>
              </a:solidFill>
            </a:endParaRPr>
          </a:p>
        </p:txBody>
      </p:sp>
    </p:spTree>
    <p:extLst>
      <p:ext uri="{BB962C8B-B14F-4D97-AF65-F5344CB8AC3E}">
        <p14:creationId xmlns:p14="http://schemas.microsoft.com/office/powerpoint/2010/main" val="385436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5982"/>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Ορθογώνιο 2"/>
          <p:cNvSpPr/>
          <p:nvPr/>
        </p:nvSpPr>
        <p:spPr>
          <a:xfrm>
            <a:off x="196110" y="594402"/>
            <a:ext cx="8693853" cy="5632311"/>
          </a:xfrm>
          <a:prstGeom prst="rect">
            <a:avLst/>
          </a:prstGeom>
          <a:solidFill>
            <a:schemeClr val="bg1"/>
          </a:solidFill>
        </p:spPr>
        <p:txBody>
          <a:bodyPr wrap="square">
            <a:spAutoFit/>
          </a:bodyPr>
          <a:lstStyle/>
          <a:p>
            <a:pPr algn="just"/>
            <a:r>
              <a:rPr lang="en-US" b="1" dirty="0">
                <a:solidFill>
                  <a:srgbClr val="002060"/>
                </a:solidFill>
              </a:rPr>
              <a:t>The </a:t>
            </a:r>
            <a:r>
              <a:rPr lang="en-US" b="1" dirty="0" smtClean="0">
                <a:solidFill>
                  <a:srgbClr val="002060"/>
                </a:solidFill>
              </a:rPr>
              <a:t>Driver–Pressure–State–Impact</a:t>
            </a:r>
            <a:r>
              <a:rPr lang="el-GR" b="1" dirty="0" smtClean="0">
                <a:solidFill>
                  <a:srgbClr val="002060"/>
                </a:solidFill>
              </a:rPr>
              <a:t>-</a:t>
            </a:r>
            <a:r>
              <a:rPr lang="en-US" b="1" dirty="0" smtClean="0">
                <a:solidFill>
                  <a:srgbClr val="002060"/>
                </a:solidFill>
              </a:rPr>
              <a:t>Response</a:t>
            </a:r>
            <a:r>
              <a:rPr lang="el-GR" b="1" dirty="0" smtClean="0">
                <a:solidFill>
                  <a:srgbClr val="002060"/>
                </a:solidFill>
              </a:rPr>
              <a:t> </a:t>
            </a:r>
            <a:r>
              <a:rPr lang="en-US" b="1" dirty="0" smtClean="0">
                <a:solidFill>
                  <a:srgbClr val="002060"/>
                </a:solidFill>
              </a:rPr>
              <a:t>(</a:t>
            </a:r>
            <a:r>
              <a:rPr lang="en-US" b="1" dirty="0">
                <a:solidFill>
                  <a:srgbClr val="002060"/>
                </a:solidFill>
              </a:rPr>
              <a:t>DPSIR) framework for integrated </a:t>
            </a:r>
            <a:r>
              <a:rPr lang="en-US" b="1" dirty="0" smtClean="0">
                <a:solidFill>
                  <a:srgbClr val="002060"/>
                </a:solidFill>
              </a:rPr>
              <a:t>environmental</a:t>
            </a:r>
            <a:r>
              <a:rPr lang="el-GR" b="1" dirty="0" smtClean="0">
                <a:solidFill>
                  <a:srgbClr val="002060"/>
                </a:solidFill>
              </a:rPr>
              <a:t> </a:t>
            </a:r>
            <a:r>
              <a:rPr lang="en-US" b="1" dirty="0" smtClean="0">
                <a:solidFill>
                  <a:srgbClr val="002060"/>
                </a:solidFill>
              </a:rPr>
              <a:t>reporting </a:t>
            </a:r>
            <a:r>
              <a:rPr lang="en-US" b="1" dirty="0">
                <a:solidFill>
                  <a:srgbClr val="002060"/>
                </a:solidFill>
              </a:rPr>
              <a:t>and assessment, developed by the </a:t>
            </a:r>
            <a:r>
              <a:rPr lang="en-US" b="1" dirty="0" smtClean="0">
                <a:solidFill>
                  <a:srgbClr val="002060"/>
                </a:solidFill>
              </a:rPr>
              <a:t>European</a:t>
            </a:r>
            <a:r>
              <a:rPr lang="el-GR" b="1" dirty="0" smtClean="0">
                <a:solidFill>
                  <a:srgbClr val="002060"/>
                </a:solidFill>
              </a:rPr>
              <a:t> </a:t>
            </a:r>
            <a:r>
              <a:rPr lang="en-US" b="1" dirty="0" smtClean="0">
                <a:solidFill>
                  <a:srgbClr val="002060"/>
                </a:solidFill>
              </a:rPr>
              <a:t>Environmental </a:t>
            </a:r>
            <a:r>
              <a:rPr lang="en-US" b="1" dirty="0">
                <a:solidFill>
                  <a:srgbClr val="002060"/>
                </a:solidFill>
              </a:rPr>
              <a:t>Agency (EEA) in </a:t>
            </a:r>
            <a:r>
              <a:rPr lang="en-US" b="1" dirty="0" smtClean="0">
                <a:solidFill>
                  <a:srgbClr val="002060"/>
                </a:solidFill>
              </a:rPr>
              <a:t>1999</a:t>
            </a:r>
            <a:r>
              <a:rPr lang="el-GR" b="1" dirty="0" smtClean="0">
                <a:solidFill>
                  <a:srgbClr val="002060"/>
                </a:solidFill>
              </a:rPr>
              <a:t>, </a:t>
            </a:r>
            <a:r>
              <a:rPr lang="el-GR" b="1" dirty="0" err="1" smtClean="0">
                <a:solidFill>
                  <a:srgbClr val="002060"/>
                </a:solidFill>
              </a:rPr>
              <a:t>has</a:t>
            </a:r>
            <a:r>
              <a:rPr lang="el-GR" b="1" dirty="0" smtClean="0">
                <a:solidFill>
                  <a:srgbClr val="002060"/>
                </a:solidFill>
              </a:rPr>
              <a:t> </a:t>
            </a:r>
            <a:r>
              <a:rPr lang="en-US" b="1" dirty="0" smtClean="0">
                <a:solidFill>
                  <a:srgbClr val="002060"/>
                </a:solidFill>
              </a:rPr>
              <a:t>since been widely adopted</a:t>
            </a:r>
            <a:r>
              <a:rPr lang="el-GR" b="1" dirty="0" smtClean="0">
                <a:solidFill>
                  <a:srgbClr val="002060"/>
                </a:solidFill>
              </a:rPr>
              <a:t>. </a:t>
            </a:r>
            <a:r>
              <a:rPr lang="en-US" b="1" dirty="0">
                <a:solidFill>
                  <a:srgbClr val="002060"/>
                </a:solidFill>
              </a:rPr>
              <a:t>According to the DPSIR </a:t>
            </a:r>
            <a:r>
              <a:rPr lang="el-GR" b="1" dirty="0" smtClean="0">
                <a:solidFill>
                  <a:srgbClr val="002060"/>
                </a:solidFill>
              </a:rPr>
              <a:t> </a:t>
            </a:r>
            <a:r>
              <a:rPr lang="en-US" b="1" dirty="0" smtClean="0">
                <a:solidFill>
                  <a:srgbClr val="002060"/>
                </a:solidFill>
              </a:rPr>
              <a:t>framework </a:t>
            </a:r>
            <a:r>
              <a:rPr lang="en-US" b="1" dirty="0">
                <a:solidFill>
                  <a:srgbClr val="002060"/>
                </a:solidFill>
              </a:rPr>
              <a:t>there </a:t>
            </a:r>
            <a:r>
              <a:rPr lang="en-US" b="1" dirty="0" smtClean="0">
                <a:solidFill>
                  <a:srgbClr val="002060"/>
                </a:solidFill>
              </a:rPr>
              <a:t>is </a:t>
            </a:r>
            <a:r>
              <a:rPr lang="en-US" b="1" dirty="0">
                <a:solidFill>
                  <a:srgbClr val="002060"/>
                </a:solidFill>
              </a:rPr>
              <a:t>a chain of </a:t>
            </a:r>
            <a:r>
              <a:rPr lang="en-US" b="1" dirty="0" smtClean="0">
                <a:solidFill>
                  <a:srgbClr val="002060"/>
                </a:solidFill>
              </a:rPr>
              <a:t>causal </a:t>
            </a:r>
            <a:r>
              <a:rPr lang="en-US" b="1" dirty="0">
                <a:solidFill>
                  <a:srgbClr val="002060"/>
                </a:solidFill>
              </a:rPr>
              <a:t>links </a:t>
            </a:r>
            <a:r>
              <a:rPr lang="en-US" b="1" dirty="0" smtClean="0">
                <a:solidFill>
                  <a:srgbClr val="002060"/>
                </a:solidFill>
              </a:rPr>
              <a:t>starting </a:t>
            </a:r>
            <a:r>
              <a:rPr lang="en-US" b="1" dirty="0">
                <a:solidFill>
                  <a:srgbClr val="002060"/>
                </a:solidFill>
              </a:rPr>
              <a:t>with </a:t>
            </a:r>
            <a:r>
              <a:rPr lang="en-US" b="1" dirty="0" smtClean="0">
                <a:solidFill>
                  <a:srgbClr val="002060"/>
                </a:solidFill>
              </a:rPr>
              <a:t>‘driving forces’ </a:t>
            </a:r>
            <a:r>
              <a:rPr lang="en-US" b="1" dirty="0">
                <a:solidFill>
                  <a:srgbClr val="002060"/>
                </a:solidFill>
              </a:rPr>
              <a:t>(</a:t>
            </a:r>
            <a:r>
              <a:rPr lang="en-US" b="1" dirty="0" smtClean="0">
                <a:solidFill>
                  <a:srgbClr val="002060"/>
                </a:solidFill>
              </a:rPr>
              <a:t>economic sectors</a:t>
            </a:r>
            <a:r>
              <a:rPr lang="en-US" b="1" dirty="0">
                <a:solidFill>
                  <a:srgbClr val="002060"/>
                </a:solidFill>
              </a:rPr>
              <a:t>, </a:t>
            </a:r>
            <a:r>
              <a:rPr lang="en-US" b="1" dirty="0" smtClean="0">
                <a:solidFill>
                  <a:srgbClr val="002060"/>
                </a:solidFill>
              </a:rPr>
              <a:t>human</a:t>
            </a:r>
            <a:r>
              <a:rPr lang="el-GR" b="1" dirty="0" smtClean="0">
                <a:solidFill>
                  <a:srgbClr val="002060"/>
                </a:solidFill>
              </a:rPr>
              <a:t> </a:t>
            </a:r>
            <a:r>
              <a:rPr lang="en-US" b="1" dirty="0" smtClean="0">
                <a:solidFill>
                  <a:srgbClr val="002060"/>
                </a:solidFill>
              </a:rPr>
              <a:t>activities</a:t>
            </a:r>
            <a:r>
              <a:rPr lang="en-US" b="1" dirty="0">
                <a:solidFill>
                  <a:srgbClr val="002060"/>
                </a:solidFill>
              </a:rPr>
              <a:t>) through </a:t>
            </a:r>
            <a:r>
              <a:rPr lang="en-US" b="1" dirty="0" smtClean="0">
                <a:solidFill>
                  <a:srgbClr val="002060"/>
                </a:solidFill>
              </a:rPr>
              <a:t>‘pressures’ </a:t>
            </a:r>
            <a:r>
              <a:rPr lang="en-US" b="1" dirty="0">
                <a:solidFill>
                  <a:srgbClr val="002060"/>
                </a:solidFill>
              </a:rPr>
              <a:t>(</a:t>
            </a:r>
            <a:r>
              <a:rPr lang="en-US" b="1" dirty="0" smtClean="0">
                <a:solidFill>
                  <a:srgbClr val="002060"/>
                </a:solidFill>
              </a:rPr>
              <a:t>emissions</a:t>
            </a:r>
            <a:r>
              <a:rPr lang="en-US" b="1" dirty="0">
                <a:solidFill>
                  <a:srgbClr val="002060"/>
                </a:solidFill>
              </a:rPr>
              <a:t>, waste) </a:t>
            </a:r>
            <a:r>
              <a:rPr lang="en-US" b="1" dirty="0" smtClean="0">
                <a:solidFill>
                  <a:srgbClr val="002060"/>
                </a:solidFill>
              </a:rPr>
              <a:t>to ‘states’ (physical, chemical</a:t>
            </a:r>
            <a:r>
              <a:rPr lang="el-GR" b="1" dirty="0" smtClean="0">
                <a:solidFill>
                  <a:srgbClr val="002060"/>
                </a:solidFill>
              </a:rPr>
              <a:t> </a:t>
            </a:r>
            <a:r>
              <a:rPr lang="en-US" b="1" dirty="0" smtClean="0">
                <a:solidFill>
                  <a:srgbClr val="002060"/>
                </a:solidFill>
              </a:rPr>
              <a:t>and biological</a:t>
            </a:r>
            <a:r>
              <a:rPr lang="el-GR" b="1" dirty="0" smtClean="0">
                <a:solidFill>
                  <a:srgbClr val="002060"/>
                </a:solidFill>
              </a:rPr>
              <a:t> </a:t>
            </a:r>
            <a:r>
              <a:rPr lang="en-US" b="1" dirty="0" smtClean="0">
                <a:solidFill>
                  <a:srgbClr val="002060"/>
                </a:solidFill>
              </a:rPr>
              <a:t>) </a:t>
            </a:r>
            <a:r>
              <a:rPr lang="en-US" b="1" dirty="0">
                <a:solidFill>
                  <a:srgbClr val="002060"/>
                </a:solidFill>
              </a:rPr>
              <a:t>and </a:t>
            </a:r>
            <a:r>
              <a:rPr lang="en-US" b="1" dirty="0" smtClean="0">
                <a:solidFill>
                  <a:srgbClr val="002060"/>
                </a:solidFill>
              </a:rPr>
              <a:t>‘impacts’ </a:t>
            </a:r>
            <a:r>
              <a:rPr lang="en-US" b="1" dirty="0">
                <a:solidFill>
                  <a:srgbClr val="002060"/>
                </a:solidFill>
              </a:rPr>
              <a:t>on </a:t>
            </a:r>
            <a:r>
              <a:rPr lang="en-US" b="1" dirty="0" smtClean="0">
                <a:solidFill>
                  <a:srgbClr val="002060"/>
                </a:solidFill>
              </a:rPr>
              <a:t>ecosystems</a:t>
            </a:r>
            <a:r>
              <a:rPr lang="el-GR" b="1" dirty="0" smtClean="0">
                <a:solidFill>
                  <a:srgbClr val="002060"/>
                </a:solidFill>
              </a:rPr>
              <a:t> </a:t>
            </a:r>
            <a:r>
              <a:rPr lang="en-US" b="1" dirty="0" smtClean="0">
                <a:solidFill>
                  <a:srgbClr val="002060"/>
                </a:solidFill>
              </a:rPr>
              <a:t>, human</a:t>
            </a:r>
            <a:r>
              <a:rPr lang="el-GR" b="1" dirty="0" smtClean="0">
                <a:solidFill>
                  <a:srgbClr val="002060"/>
                </a:solidFill>
              </a:rPr>
              <a:t> </a:t>
            </a:r>
            <a:r>
              <a:rPr lang="en-US" b="1" dirty="0" smtClean="0">
                <a:solidFill>
                  <a:srgbClr val="002060"/>
                </a:solidFill>
              </a:rPr>
              <a:t>health </a:t>
            </a:r>
            <a:r>
              <a:rPr lang="en-US" b="1" dirty="0">
                <a:solidFill>
                  <a:srgbClr val="002060"/>
                </a:solidFill>
              </a:rPr>
              <a:t>and functions</a:t>
            </a:r>
            <a:r>
              <a:rPr lang="en-US" b="1" dirty="0" smtClean="0">
                <a:solidFill>
                  <a:srgbClr val="002060"/>
                </a:solidFill>
              </a:rPr>
              <a:t>,</a:t>
            </a:r>
            <a:r>
              <a:rPr lang="el-GR" b="1" dirty="0" smtClean="0">
                <a:solidFill>
                  <a:srgbClr val="002060"/>
                </a:solidFill>
              </a:rPr>
              <a:t> </a:t>
            </a:r>
            <a:r>
              <a:rPr lang="en-US" b="1" dirty="0" smtClean="0">
                <a:solidFill>
                  <a:srgbClr val="002060"/>
                </a:solidFill>
              </a:rPr>
              <a:t>eventually leading </a:t>
            </a:r>
            <a:r>
              <a:rPr lang="en-US" b="1" dirty="0">
                <a:solidFill>
                  <a:srgbClr val="002060"/>
                </a:solidFill>
              </a:rPr>
              <a:t>to </a:t>
            </a:r>
            <a:r>
              <a:rPr lang="en-US" b="1" dirty="0" smtClean="0">
                <a:solidFill>
                  <a:srgbClr val="002060"/>
                </a:solidFill>
              </a:rPr>
              <a:t>political</a:t>
            </a:r>
            <a:r>
              <a:rPr lang="el-GR" b="1" dirty="0" smtClean="0">
                <a:solidFill>
                  <a:srgbClr val="002060"/>
                </a:solidFill>
              </a:rPr>
              <a:t> </a:t>
            </a:r>
            <a:r>
              <a:rPr lang="en-US" b="1" dirty="0" smtClean="0">
                <a:solidFill>
                  <a:srgbClr val="002060"/>
                </a:solidFill>
              </a:rPr>
              <a:t>‘responses’</a:t>
            </a:r>
            <a:r>
              <a:rPr lang="el-GR" b="1" dirty="0" smtClean="0">
                <a:solidFill>
                  <a:srgbClr val="002060"/>
                </a:solidFill>
              </a:rPr>
              <a:t> </a:t>
            </a:r>
            <a:r>
              <a:rPr lang="en-US" b="1" dirty="0" smtClean="0">
                <a:solidFill>
                  <a:srgbClr val="002060"/>
                </a:solidFill>
              </a:rPr>
              <a:t>(</a:t>
            </a:r>
            <a:r>
              <a:rPr lang="en-US" b="1" dirty="0" err="1">
                <a:solidFill>
                  <a:srgbClr val="002060"/>
                </a:solidFill>
              </a:rPr>
              <a:t>prioritisation</a:t>
            </a:r>
            <a:r>
              <a:rPr lang="en-US" b="1" dirty="0">
                <a:solidFill>
                  <a:srgbClr val="002060"/>
                </a:solidFill>
              </a:rPr>
              <a:t>, </a:t>
            </a:r>
            <a:r>
              <a:rPr lang="en-US" b="1" dirty="0" smtClean="0">
                <a:solidFill>
                  <a:srgbClr val="002060"/>
                </a:solidFill>
              </a:rPr>
              <a:t>target </a:t>
            </a:r>
            <a:r>
              <a:rPr lang="en-US" b="1" dirty="0">
                <a:solidFill>
                  <a:srgbClr val="002060"/>
                </a:solidFill>
              </a:rPr>
              <a:t>setting, </a:t>
            </a:r>
            <a:r>
              <a:rPr lang="en-US" b="1" dirty="0" smtClean="0">
                <a:solidFill>
                  <a:srgbClr val="002060"/>
                </a:solidFill>
              </a:rPr>
              <a:t>indicators</a:t>
            </a:r>
            <a:r>
              <a:rPr lang="en-US" b="1" dirty="0">
                <a:solidFill>
                  <a:srgbClr val="002060"/>
                </a:solidFill>
              </a:rPr>
              <a:t>). </a:t>
            </a:r>
          </a:p>
          <a:p>
            <a:pPr algn="just"/>
            <a:r>
              <a:rPr lang="en-US" b="1" dirty="0" smtClean="0">
                <a:solidFill>
                  <a:srgbClr val="002060"/>
                </a:solidFill>
              </a:rPr>
              <a:t>• </a:t>
            </a:r>
            <a:r>
              <a:rPr lang="en-US" b="1" dirty="0">
                <a:solidFill>
                  <a:srgbClr val="002060"/>
                </a:solidFill>
              </a:rPr>
              <a:t>Driving forces (or Drivers) refer to </a:t>
            </a:r>
            <a:r>
              <a:rPr lang="en-US" b="1" dirty="0" smtClean="0">
                <a:solidFill>
                  <a:srgbClr val="002060"/>
                </a:solidFill>
              </a:rPr>
              <a:t>fundamental</a:t>
            </a:r>
            <a:r>
              <a:rPr lang="el-GR" b="1" dirty="0" smtClean="0">
                <a:solidFill>
                  <a:srgbClr val="002060"/>
                </a:solidFill>
              </a:rPr>
              <a:t> </a:t>
            </a:r>
            <a:r>
              <a:rPr lang="en-US" b="1" dirty="0" smtClean="0">
                <a:solidFill>
                  <a:srgbClr val="002060"/>
                </a:solidFill>
              </a:rPr>
              <a:t>social </a:t>
            </a:r>
            <a:r>
              <a:rPr lang="en-US" b="1" dirty="0">
                <a:solidFill>
                  <a:srgbClr val="002060"/>
                </a:solidFill>
              </a:rPr>
              <a:t>processes, such as the distribution </a:t>
            </a:r>
            <a:r>
              <a:rPr lang="en-US" b="1" dirty="0" smtClean="0">
                <a:solidFill>
                  <a:srgbClr val="002060"/>
                </a:solidFill>
              </a:rPr>
              <a:t>of</a:t>
            </a:r>
            <a:r>
              <a:rPr lang="el-GR" b="1" dirty="0" smtClean="0">
                <a:solidFill>
                  <a:srgbClr val="002060"/>
                </a:solidFill>
              </a:rPr>
              <a:t> </a:t>
            </a:r>
            <a:r>
              <a:rPr lang="en-US" b="1" dirty="0" smtClean="0">
                <a:solidFill>
                  <a:srgbClr val="002060"/>
                </a:solidFill>
              </a:rPr>
              <a:t>wealth</a:t>
            </a:r>
            <a:r>
              <a:rPr lang="en-US" b="1" dirty="0">
                <a:solidFill>
                  <a:srgbClr val="002060"/>
                </a:solidFill>
              </a:rPr>
              <a:t>, which shape the human activities </a:t>
            </a:r>
            <a:r>
              <a:rPr lang="en-US" b="1" dirty="0" smtClean="0">
                <a:solidFill>
                  <a:srgbClr val="002060"/>
                </a:solidFill>
              </a:rPr>
              <a:t>that</a:t>
            </a:r>
            <a:r>
              <a:rPr lang="el-GR" b="1" dirty="0" smtClean="0">
                <a:solidFill>
                  <a:srgbClr val="002060"/>
                </a:solidFill>
              </a:rPr>
              <a:t> </a:t>
            </a:r>
            <a:r>
              <a:rPr lang="en-US" b="1" dirty="0" smtClean="0">
                <a:solidFill>
                  <a:srgbClr val="002060"/>
                </a:solidFill>
              </a:rPr>
              <a:t>have </a:t>
            </a:r>
            <a:r>
              <a:rPr lang="en-US" b="1" dirty="0">
                <a:solidFill>
                  <a:srgbClr val="002060"/>
                </a:solidFill>
              </a:rPr>
              <a:t>a direct impact on the environment.</a:t>
            </a:r>
          </a:p>
          <a:p>
            <a:pPr algn="just"/>
            <a:r>
              <a:rPr lang="en-US" b="1" dirty="0">
                <a:solidFill>
                  <a:srgbClr val="002060"/>
                </a:solidFill>
              </a:rPr>
              <a:t>• Pressures are both the specific human </a:t>
            </a:r>
            <a:r>
              <a:rPr lang="en-US" b="1" dirty="0" smtClean="0">
                <a:solidFill>
                  <a:srgbClr val="002060"/>
                </a:solidFill>
              </a:rPr>
              <a:t>activities</a:t>
            </a:r>
            <a:r>
              <a:rPr lang="el-GR" b="1" dirty="0" smtClean="0">
                <a:solidFill>
                  <a:srgbClr val="002060"/>
                </a:solidFill>
              </a:rPr>
              <a:t> </a:t>
            </a:r>
            <a:r>
              <a:rPr lang="en-US" b="1" dirty="0" smtClean="0">
                <a:solidFill>
                  <a:srgbClr val="002060"/>
                </a:solidFill>
              </a:rPr>
              <a:t>that </a:t>
            </a:r>
            <a:r>
              <a:rPr lang="en-US" b="1" dirty="0">
                <a:solidFill>
                  <a:srgbClr val="002060"/>
                </a:solidFill>
              </a:rPr>
              <a:t>result from driving forces which impact </a:t>
            </a:r>
            <a:r>
              <a:rPr lang="en-US" b="1" dirty="0" smtClean="0">
                <a:solidFill>
                  <a:srgbClr val="002060"/>
                </a:solidFill>
              </a:rPr>
              <a:t>the</a:t>
            </a:r>
            <a:r>
              <a:rPr lang="el-GR" b="1" dirty="0" smtClean="0">
                <a:solidFill>
                  <a:srgbClr val="002060"/>
                </a:solidFill>
              </a:rPr>
              <a:t> </a:t>
            </a:r>
            <a:r>
              <a:rPr lang="en-US" b="1" dirty="0" smtClean="0">
                <a:solidFill>
                  <a:srgbClr val="002060"/>
                </a:solidFill>
              </a:rPr>
              <a:t>environment</a:t>
            </a:r>
            <a:r>
              <a:rPr lang="en-US" b="1" dirty="0">
                <a:solidFill>
                  <a:srgbClr val="002060"/>
                </a:solidFill>
              </a:rPr>
              <a:t>, such as the resource </a:t>
            </a:r>
            <a:r>
              <a:rPr lang="en-US" b="1" dirty="0" smtClean="0">
                <a:solidFill>
                  <a:srgbClr val="002060"/>
                </a:solidFill>
              </a:rPr>
              <a:t>extraction</a:t>
            </a:r>
            <a:r>
              <a:rPr lang="el-GR" b="1" dirty="0" smtClean="0">
                <a:solidFill>
                  <a:srgbClr val="002060"/>
                </a:solidFill>
              </a:rPr>
              <a:t> </a:t>
            </a:r>
            <a:r>
              <a:rPr lang="en-US" b="1" dirty="0" smtClean="0">
                <a:solidFill>
                  <a:srgbClr val="002060"/>
                </a:solidFill>
              </a:rPr>
              <a:t>necessary </a:t>
            </a:r>
            <a:r>
              <a:rPr lang="en-US" b="1" dirty="0">
                <a:solidFill>
                  <a:srgbClr val="002060"/>
                </a:solidFill>
              </a:rPr>
              <a:t>to fuel the automobile fleet of </a:t>
            </a:r>
            <a:r>
              <a:rPr lang="en-US" b="1" dirty="0" smtClean="0">
                <a:solidFill>
                  <a:srgbClr val="002060"/>
                </a:solidFill>
              </a:rPr>
              <a:t>the</a:t>
            </a:r>
            <a:r>
              <a:rPr lang="el-GR" b="1" dirty="0" smtClean="0">
                <a:solidFill>
                  <a:srgbClr val="002060"/>
                </a:solidFill>
              </a:rPr>
              <a:t> </a:t>
            </a:r>
            <a:r>
              <a:rPr lang="en-US" b="1" dirty="0" smtClean="0">
                <a:solidFill>
                  <a:srgbClr val="002060"/>
                </a:solidFill>
              </a:rPr>
              <a:t>United </a:t>
            </a:r>
            <a:r>
              <a:rPr lang="en-US" b="1" dirty="0">
                <a:solidFill>
                  <a:srgbClr val="002060"/>
                </a:solidFill>
              </a:rPr>
              <a:t>States, and the natural processes </a:t>
            </a:r>
            <a:r>
              <a:rPr lang="en-US" b="1" dirty="0" smtClean="0">
                <a:solidFill>
                  <a:srgbClr val="002060"/>
                </a:solidFill>
              </a:rPr>
              <a:t>that</a:t>
            </a:r>
            <a:r>
              <a:rPr lang="el-GR" b="1" dirty="0" smtClean="0">
                <a:solidFill>
                  <a:srgbClr val="002060"/>
                </a:solidFill>
              </a:rPr>
              <a:t> </a:t>
            </a:r>
            <a:r>
              <a:rPr lang="en-US" b="1" dirty="0" smtClean="0">
                <a:solidFill>
                  <a:srgbClr val="002060"/>
                </a:solidFill>
              </a:rPr>
              <a:t>have </a:t>
            </a:r>
            <a:r>
              <a:rPr lang="en-US" b="1" dirty="0">
                <a:solidFill>
                  <a:srgbClr val="002060"/>
                </a:solidFill>
              </a:rPr>
              <a:t>a similar impact on the environment, </a:t>
            </a:r>
            <a:r>
              <a:rPr lang="en-US" b="1" dirty="0" smtClean="0">
                <a:solidFill>
                  <a:srgbClr val="002060"/>
                </a:solidFill>
              </a:rPr>
              <a:t>such</a:t>
            </a:r>
            <a:r>
              <a:rPr lang="el-GR" b="1" dirty="0" smtClean="0">
                <a:solidFill>
                  <a:srgbClr val="002060"/>
                </a:solidFill>
              </a:rPr>
              <a:t> </a:t>
            </a:r>
            <a:r>
              <a:rPr lang="en-US" b="1" dirty="0" smtClean="0">
                <a:solidFill>
                  <a:srgbClr val="002060"/>
                </a:solidFill>
              </a:rPr>
              <a:t>as </a:t>
            </a:r>
            <a:r>
              <a:rPr lang="en-US" b="1" dirty="0">
                <a:solidFill>
                  <a:srgbClr val="002060"/>
                </a:solidFill>
              </a:rPr>
              <a:t>volcanoes and solar radiation.</a:t>
            </a:r>
          </a:p>
          <a:p>
            <a:pPr algn="just"/>
            <a:r>
              <a:rPr lang="en-US" b="1" dirty="0">
                <a:solidFill>
                  <a:srgbClr val="002060"/>
                </a:solidFill>
              </a:rPr>
              <a:t>• State is the condition of the environment. </a:t>
            </a:r>
            <a:r>
              <a:rPr lang="en-US" b="1" dirty="0" smtClean="0">
                <a:solidFill>
                  <a:srgbClr val="002060"/>
                </a:solidFill>
              </a:rPr>
              <a:t>This</a:t>
            </a:r>
            <a:r>
              <a:rPr lang="el-GR" b="1" dirty="0" smtClean="0">
                <a:solidFill>
                  <a:srgbClr val="002060"/>
                </a:solidFill>
              </a:rPr>
              <a:t> </a:t>
            </a:r>
            <a:r>
              <a:rPr lang="en-US" b="1" dirty="0" smtClean="0">
                <a:solidFill>
                  <a:srgbClr val="002060"/>
                </a:solidFill>
              </a:rPr>
              <a:t>condition</a:t>
            </a:r>
            <a:r>
              <a:rPr lang="en-US" b="1" dirty="0">
                <a:solidFill>
                  <a:srgbClr val="002060"/>
                </a:solidFill>
              </a:rPr>
              <a:t>, under </a:t>
            </a:r>
            <a:r>
              <a:rPr lang="en-US" b="1" dirty="0" smtClean="0">
                <a:solidFill>
                  <a:srgbClr val="002060"/>
                </a:solidFill>
              </a:rPr>
              <a:t>current</a:t>
            </a:r>
            <a:r>
              <a:rPr lang="el-GR" b="1" dirty="0" smtClean="0">
                <a:solidFill>
                  <a:srgbClr val="002060"/>
                </a:solidFill>
              </a:rPr>
              <a:t> </a:t>
            </a:r>
            <a:r>
              <a:rPr lang="en-US" b="1" dirty="0" smtClean="0">
                <a:solidFill>
                  <a:srgbClr val="002060"/>
                </a:solidFill>
              </a:rPr>
              <a:t>conceptualizations</a:t>
            </a:r>
            <a:r>
              <a:rPr lang="en-US" b="1" dirty="0">
                <a:solidFill>
                  <a:srgbClr val="002060"/>
                </a:solidFill>
              </a:rPr>
              <a:t>, </a:t>
            </a:r>
            <a:r>
              <a:rPr lang="en-US" b="1" dirty="0" smtClean="0">
                <a:solidFill>
                  <a:srgbClr val="002060"/>
                </a:solidFill>
              </a:rPr>
              <a:t>is</a:t>
            </a:r>
            <a:r>
              <a:rPr lang="el-GR" b="1" dirty="0" smtClean="0">
                <a:solidFill>
                  <a:srgbClr val="002060"/>
                </a:solidFill>
              </a:rPr>
              <a:t> </a:t>
            </a:r>
            <a:r>
              <a:rPr lang="en-US" b="1" dirty="0" smtClean="0">
                <a:solidFill>
                  <a:srgbClr val="002060"/>
                </a:solidFill>
              </a:rPr>
              <a:t>not </a:t>
            </a:r>
            <a:r>
              <a:rPr lang="en-US" b="1" dirty="0">
                <a:solidFill>
                  <a:srgbClr val="002060"/>
                </a:solidFill>
              </a:rPr>
              <a:t>static, but is meant to reflect current </a:t>
            </a:r>
            <a:r>
              <a:rPr lang="en-US" b="1" dirty="0" smtClean="0">
                <a:solidFill>
                  <a:srgbClr val="002060"/>
                </a:solidFill>
              </a:rPr>
              <a:t>environmental</a:t>
            </a:r>
            <a:r>
              <a:rPr lang="el-GR" b="1" dirty="0" smtClean="0">
                <a:solidFill>
                  <a:srgbClr val="002060"/>
                </a:solidFill>
              </a:rPr>
              <a:t> </a:t>
            </a:r>
            <a:r>
              <a:rPr lang="en-US" b="1" dirty="0" smtClean="0">
                <a:solidFill>
                  <a:srgbClr val="002060"/>
                </a:solidFill>
              </a:rPr>
              <a:t>trends </a:t>
            </a:r>
            <a:r>
              <a:rPr lang="en-US" b="1" dirty="0">
                <a:solidFill>
                  <a:srgbClr val="002060"/>
                </a:solidFill>
              </a:rPr>
              <a:t>as well.</a:t>
            </a:r>
          </a:p>
          <a:p>
            <a:pPr algn="just"/>
            <a:r>
              <a:rPr lang="en-US" b="1" dirty="0">
                <a:solidFill>
                  <a:srgbClr val="002060"/>
                </a:solidFill>
              </a:rPr>
              <a:t>• Impacts are the ways in which changes in </a:t>
            </a:r>
            <a:r>
              <a:rPr lang="en-US" b="1" dirty="0" smtClean="0">
                <a:solidFill>
                  <a:srgbClr val="002060"/>
                </a:solidFill>
              </a:rPr>
              <a:t>state</a:t>
            </a:r>
            <a:r>
              <a:rPr lang="el-GR" b="1" dirty="0" smtClean="0">
                <a:solidFill>
                  <a:srgbClr val="002060"/>
                </a:solidFill>
              </a:rPr>
              <a:t> </a:t>
            </a:r>
            <a:r>
              <a:rPr lang="en-US" b="1" dirty="0" smtClean="0">
                <a:solidFill>
                  <a:srgbClr val="002060"/>
                </a:solidFill>
              </a:rPr>
              <a:t>influence </a:t>
            </a:r>
            <a:r>
              <a:rPr lang="en-US" b="1" dirty="0">
                <a:solidFill>
                  <a:srgbClr val="002060"/>
                </a:solidFill>
              </a:rPr>
              <a:t>human well-being.</a:t>
            </a:r>
          </a:p>
          <a:p>
            <a:pPr algn="just"/>
            <a:r>
              <a:rPr lang="en-US" b="1" dirty="0">
                <a:solidFill>
                  <a:srgbClr val="002060"/>
                </a:solidFill>
              </a:rPr>
              <a:t>• Responses generally refer to institutional </a:t>
            </a:r>
            <a:r>
              <a:rPr lang="en-US" b="1" dirty="0" smtClean="0">
                <a:solidFill>
                  <a:srgbClr val="002060"/>
                </a:solidFill>
              </a:rPr>
              <a:t>efforts</a:t>
            </a:r>
            <a:r>
              <a:rPr lang="el-GR" b="1" dirty="0" smtClean="0">
                <a:solidFill>
                  <a:srgbClr val="002060"/>
                </a:solidFill>
              </a:rPr>
              <a:t> </a:t>
            </a:r>
            <a:r>
              <a:rPr lang="en-US" b="1" dirty="0" smtClean="0">
                <a:solidFill>
                  <a:srgbClr val="002060"/>
                </a:solidFill>
              </a:rPr>
              <a:t>to </a:t>
            </a:r>
            <a:r>
              <a:rPr lang="en-US" b="1" dirty="0">
                <a:solidFill>
                  <a:srgbClr val="002060"/>
                </a:solidFill>
              </a:rPr>
              <a:t>address changes in state, as prioritized </a:t>
            </a:r>
            <a:r>
              <a:rPr lang="en-US" b="1" dirty="0" smtClean="0">
                <a:solidFill>
                  <a:srgbClr val="002060"/>
                </a:solidFill>
              </a:rPr>
              <a:t>by</a:t>
            </a:r>
            <a:r>
              <a:rPr lang="el-GR" b="1" dirty="0" smtClean="0">
                <a:solidFill>
                  <a:srgbClr val="002060"/>
                </a:solidFill>
              </a:rPr>
              <a:t> </a:t>
            </a:r>
            <a:r>
              <a:rPr lang="en-US" b="1" dirty="0" smtClean="0">
                <a:solidFill>
                  <a:srgbClr val="002060"/>
                </a:solidFill>
              </a:rPr>
              <a:t>impacts</a:t>
            </a:r>
            <a:r>
              <a:rPr lang="en-US" b="1" dirty="0">
                <a:solidFill>
                  <a:srgbClr val="002060"/>
                </a:solidFill>
              </a:rPr>
              <a:t>.</a:t>
            </a:r>
            <a:endParaRPr lang="el-GR" b="1" dirty="0">
              <a:solidFill>
                <a:srgbClr val="002060"/>
              </a:solidFill>
            </a:endParaRPr>
          </a:p>
        </p:txBody>
      </p:sp>
      <p:sp>
        <p:nvSpPr>
          <p:cNvPr id="4" name="Ορθογώνιο 3"/>
          <p:cNvSpPr/>
          <p:nvPr/>
        </p:nvSpPr>
        <p:spPr>
          <a:xfrm>
            <a:off x="333084" y="6210890"/>
            <a:ext cx="8568952" cy="523220"/>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err="1" smtClean="0">
                <a:solidFill>
                  <a:srgbClr val="002060"/>
                </a:solidFill>
              </a:rPr>
              <a:t>Carr</a:t>
            </a:r>
            <a:r>
              <a:rPr lang="en-US" sz="1400" dirty="0">
                <a:solidFill>
                  <a:srgbClr val="002060"/>
                </a:solidFill>
              </a:rPr>
              <a:t>, E.,</a:t>
            </a:r>
            <a:r>
              <a:rPr lang="en-US" sz="1400" dirty="0" err="1">
                <a:solidFill>
                  <a:srgbClr val="002060"/>
                </a:solidFill>
              </a:rPr>
              <a:t>Wingard</a:t>
            </a:r>
            <a:r>
              <a:rPr lang="en-US" sz="1400" dirty="0">
                <a:solidFill>
                  <a:srgbClr val="002060"/>
                </a:solidFill>
              </a:rPr>
              <a:t>, P., </a:t>
            </a:r>
            <a:r>
              <a:rPr lang="en-US" sz="1400" dirty="0" err="1">
                <a:solidFill>
                  <a:srgbClr val="002060"/>
                </a:solidFill>
              </a:rPr>
              <a:t>Yorty</a:t>
            </a:r>
            <a:r>
              <a:rPr lang="en-US" sz="1400" dirty="0">
                <a:solidFill>
                  <a:srgbClr val="002060"/>
                </a:solidFill>
              </a:rPr>
              <a:t>, S., Thompson, M., Jensen, N., Roberson, J. Applying DPSIR to sustainable development. International Journal of Sustainable Development &amp; World Ecology 14, </a:t>
            </a:r>
            <a:r>
              <a:rPr lang="en-US" sz="1400" b="1" dirty="0">
                <a:solidFill>
                  <a:srgbClr val="002060"/>
                </a:solidFill>
              </a:rPr>
              <a:t>2007</a:t>
            </a:r>
            <a:r>
              <a:rPr lang="en-US" sz="1400" dirty="0">
                <a:solidFill>
                  <a:srgbClr val="002060"/>
                </a:solidFill>
              </a:rPr>
              <a:t>, 543–555</a:t>
            </a:r>
            <a:r>
              <a:rPr lang="en-US" sz="1400" dirty="0" smtClean="0">
                <a:solidFill>
                  <a:srgbClr val="002060"/>
                </a:solidFill>
              </a:rPr>
              <a:t>.</a:t>
            </a:r>
            <a:endParaRPr lang="el-GR" sz="1400" dirty="0" smtClean="0">
              <a:solidFill>
                <a:srgbClr val="002060"/>
              </a:solidFill>
            </a:endParaRPr>
          </a:p>
        </p:txBody>
      </p:sp>
    </p:spTree>
    <p:extLst>
      <p:ext uri="{BB962C8B-B14F-4D97-AF65-F5344CB8AC3E}">
        <p14:creationId xmlns:p14="http://schemas.microsoft.com/office/powerpoint/2010/main" val="318090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635086"/>
            <a:ext cx="8568952" cy="5324535"/>
          </a:xfrm>
          <a:prstGeom prst="rect">
            <a:avLst/>
          </a:prstGeom>
          <a:solidFill>
            <a:schemeClr val="bg1"/>
          </a:solidFill>
        </p:spPr>
        <p:txBody>
          <a:bodyPr wrap="square">
            <a:spAutoFit/>
          </a:bodyPr>
          <a:lstStyle/>
          <a:p>
            <a:pPr algn="just"/>
            <a:r>
              <a:rPr lang="en-US" sz="2000" b="1" dirty="0">
                <a:solidFill>
                  <a:srgbClr val="002060"/>
                </a:solidFill>
              </a:rPr>
              <a:t>The widely used Driver-Pressure-State-Impact-Response (DPSIR) analytical framework has </a:t>
            </a:r>
            <a:r>
              <a:rPr lang="en-US" sz="2000" b="1" dirty="0" smtClean="0">
                <a:solidFill>
                  <a:srgbClr val="002060"/>
                </a:solidFill>
              </a:rPr>
              <a:t>been</a:t>
            </a:r>
            <a:r>
              <a:rPr lang="el-GR" sz="2000" b="1" dirty="0" smtClean="0">
                <a:solidFill>
                  <a:srgbClr val="002060"/>
                </a:solidFill>
              </a:rPr>
              <a:t> </a:t>
            </a:r>
            <a:r>
              <a:rPr lang="en-US" sz="2000" b="1" dirty="0" smtClean="0">
                <a:solidFill>
                  <a:srgbClr val="002060"/>
                </a:solidFill>
              </a:rPr>
              <a:t>adapted </a:t>
            </a:r>
            <a:r>
              <a:rPr lang="en-US" sz="2000" b="1" dirty="0">
                <a:solidFill>
                  <a:srgbClr val="002060"/>
                </a:solidFill>
              </a:rPr>
              <a:t>to the definitions given in Groundwater Risk Assessment; Technical report developed on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basis </a:t>
            </a:r>
            <a:r>
              <a:rPr lang="en-US" sz="2000" b="1" dirty="0">
                <a:solidFill>
                  <a:srgbClr val="002060"/>
                </a:solidFill>
              </a:rPr>
              <a:t>of the Guidance Document 2004, No. 3 </a:t>
            </a:r>
            <a:r>
              <a:rPr lang="en-US" sz="2000" b="1" dirty="0" smtClean="0">
                <a:solidFill>
                  <a:srgbClr val="002060"/>
                </a:solidFill>
              </a:rPr>
              <a:t>; </a:t>
            </a:r>
            <a:r>
              <a:rPr lang="en-US" sz="2000" b="1" dirty="0">
                <a:solidFill>
                  <a:srgbClr val="002060"/>
                </a:solidFill>
              </a:rPr>
              <a:t>as follows:</a:t>
            </a:r>
          </a:p>
          <a:p>
            <a:pPr algn="just"/>
            <a:r>
              <a:rPr lang="en-US" sz="2000" b="1" dirty="0">
                <a:solidFill>
                  <a:srgbClr val="002060"/>
                </a:solidFill>
              </a:rPr>
              <a:t>− Driver: An anthropogenic activity that may have an environmental effect. </a:t>
            </a:r>
            <a:r>
              <a:rPr lang="en-US" sz="2000" b="1" dirty="0" smtClean="0">
                <a:solidFill>
                  <a:srgbClr val="002060"/>
                </a:solidFill>
              </a:rPr>
              <a:t>Drivers</a:t>
            </a:r>
            <a:r>
              <a:rPr lang="el-GR" sz="2000" b="1" dirty="0" smtClean="0">
                <a:solidFill>
                  <a:srgbClr val="002060"/>
                </a:solidFill>
              </a:rPr>
              <a:t> </a:t>
            </a:r>
            <a:r>
              <a:rPr lang="en-US" sz="2000" b="1" dirty="0" smtClean="0">
                <a:solidFill>
                  <a:srgbClr val="002060"/>
                </a:solidFill>
              </a:rPr>
              <a:t>produce a</a:t>
            </a:r>
            <a:r>
              <a:rPr lang="el-GR" sz="2000" b="1" dirty="0" smtClean="0">
                <a:solidFill>
                  <a:srgbClr val="002060"/>
                </a:solidFill>
              </a:rPr>
              <a:t> </a:t>
            </a:r>
            <a:r>
              <a:rPr lang="en-US" sz="2000" b="1" dirty="0" smtClean="0">
                <a:solidFill>
                  <a:srgbClr val="002060"/>
                </a:solidFill>
              </a:rPr>
              <a:t>series </a:t>
            </a:r>
            <a:r>
              <a:rPr lang="en-US" sz="2000" b="1" dirty="0">
                <a:solidFill>
                  <a:srgbClr val="002060"/>
                </a:solidFill>
              </a:rPr>
              <a:t>of pressures and are quantified by aggregated data, e.g., population density, hectares </a:t>
            </a:r>
            <a:r>
              <a:rPr lang="en-US" sz="2000" b="1" dirty="0" smtClean="0">
                <a:solidFill>
                  <a:srgbClr val="002060"/>
                </a:solidFill>
              </a:rPr>
              <a:t>of</a:t>
            </a:r>
            <a:r>
              <a:rPr lang="el-GR" sz="2000" b="1" dirty="0" smtClean="0">
                <a:solidFill>
                  <a:srgbClr val="002060"/>
                </a:solidFill>
              </a:rPr>
              <a:t> </a:t>
            </a:r>
            <a:r>
              <a:rPr lang="en-US" sz="2000" b="1" dirty="0" smtClean="0">
                <a:solidFill>
                  <a:srgbClr val="002060"/>
                </a:solidFill>
              </a:rPr>
              <a:t>irrigated </a:t>
            </a:r>
            <a:r>
              <a:rPr lang="en-US" sz="2000" b="1" dirty="0">
                <a:solidFill>
                  <a:srgbClr val="002060"/>
                </a:solidFill>
              </a:rPr>
              <a:t>land, industrial units </a:t>
            </a:r>
            <a:r>
              <a:rPr lang="en-US" sz="2000" b="1" i="1" dirty="0">
                <a:solidFill>
                  <a:srgbClr val="002060"/>
                </a:solidFill>
              </a:rPr>
              <a:t>etc</a:t>
            </a:r>
            <a:r>
              <a:rPr lang="en-US" sz="2000" b="1" dirty="0">
                <a:solidFill>
                  <a:srgbClr val="002060"/>
                </a:solidFill>
              </a:rPr>
              <a:t>.</a:t>
            </a:r>
          </a:p>
          <a:p>
            <a:pPr algn="just"/>
            <a:r>
              <a:rPr lang="en-US" sz="2000" b="1" dirty="0">
                <a:solidFill>
                  <a:srgbClr val="002060"/>
                </a:solidFill>
              </a:rPr>
              <a:t>− Pressure: The direct effect of the driver. Pressures form the manifestation of the effects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Driving </a:t>
            </a:r>
            <a:r>
              <a:rPr lang="en-US" sz="2000" b="1" dirty="0">
                <a:solidFill>
                  <a:srgbClr val="002060"/>
                </a:solidFill>
              </a:rPr>
              <a:t>Forces have on the water bodies. Pressures degrade the State of water bodies and </a:t>
            </a:r>
            <a:r>
              <a:rPr lang="en-US" sz="2000" b="1" dirty="0" smtClean="0">
                <a:solidFill>
                  <a:srgbClr val="002060"/>
                </a:solidFill>
              </a:rPr>
              <a:t>have</a:t>
            </a:r>
            <a:r>
              <a:rPr lang="el-GR" sz="2000" b="1" dirty="0" smtClean="0">
                <a:solidFill>
                  <a:srgbClr val="002060"/>
                </a:solidFill>
              </a:rPr>
              <a:t> </a:t>
            </a:r>
            <a:r>
              <a:rPr lang="en-US" sz="2000" b="1" dirty="0" smtClean="0">
                <a:solidFill>
                  <a:srgbClr val="002060"/>
                </a:solidFill>
              </a:rPr>
              <a:t>an </a:t>
            </a:r>
            <a:r>
              <a:rPr lang="en-US" sz="2000" b="1" dirty="0">
                <a:solidFill>
                  <a:srgbClr val="002060"/>
                </a:solidFill>
              </a:rPr>
              <a:t>Impact on them as well as on humans. Increased </a:t>
            </a:r>
            <a:r>
              <a:rPr lang="en-US" sz="2000" b="1" dirty="0" smtClean="0">
                <a:solidFill>
                  <a:srgbClr val="002060"/>
                </a:solidFill>
              </a:rPr>
              <a:t>irrigation-industrial-</a:t>
            </a:r>
            <a:r>
              <a:rPr lang="el-GR" sz="2000" b="1" dirty="0" smtClean="0">
                <a:solidFill>
                  <a:srgbClr val="002060"/>
                </a:solidFill>
              </a:rPr>
              <a:t>d</a:t>
            </a:r>
            <a:r>
              <a:rPr lang="en-US" sz="2000" b="1" dirty="0" err="1" smtClean="0">
                <a:solidFill>
                  <a:srgbClr val="002060"/>
                </a:solidFill>
              </a:rPr>
              <a:t>omestic</a:t>
            </a:r>
            <a:r>
              <a:rPr lang="en-US" sz="2000" b="1" dirty="0" smtClean="0">
                <a:solidFill>
                  <a:srgbClr val="002060"/>
                </a:solidFill>
              </a:rPr>
              <a:t> </a:t>
            </a:r>
            <a:r>
              <a:rPr lang="en-US" sz="2000" b="1" dirty="0">
                <a:solidFill>
                  <a:srgbClr val="002060"/>
                </a:solidFill>
              </a:rPr>
              <a:t>demands</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precipitation </a:t>
            </a:r>
            <a:r>
              <a:rPr lang="en-US" sz="2000" b="1" dirty="0">
                <a:solidFill>
                  <a:srgbClr val="002060"/>
                </a:solidFill>
              </a:rPr>
              <a:t>decrease, point or non-point source pollution could be considered as pressures.</a:t>
            </a:r>
          </a:p>
          <a:p>
            <a:pPr algn="just"/>
            <a:r>
              <a:rPr lang="en-US" sz="2000" b="1" dirty="0">
                <a:solidFill>
                  <a:srgbClr val="002060"/>
                </a:solidFill>
              </a:rPr>
              <a:t>− State: The condition of the water body resulting from both natural and anthropogenic </a:t>
            </a:r>
            <a:r>
              <a:rPr lang="en-US" sz="2000" b="1" dirty="0" smtClean="0">
                <a:solidFill>
                  <a:srgbClr val="002060"/>
                </a:solidFill>
              </a:rPr>
              <a:t>factors</a:t>
            </a:r>
            <a:r>
              <a:rPr lang="el-GR" sz="2000" b="1" dirty="0" smtClean="0">
                <a:solidFill>
                  <a:srgbClr val="002060"/>
                </a:solidFill>
              </a:rPr>
              <a:t> </a:t>
            </a:r>
            <a:r>
              <a:rPr lang="en-US" sz="2000" b="1" dirty="0" smtClean="0">
                <a:solidFill>
                  <a:srgbClr val="002060"/>
                </a:solidFill>
              </a:rPr>
              <a:t>(</a:t>
            </a:r>
            <a:r>
              <a:rPr lang="en-US" sz="2000" b="1" dirty="0">
                <a:solidFill>
                  <a:srgbClr val="002060"/>
                </a:solidFill>
              </a:rPr>
              <a:t>e.g. chemical or ecological characteristics, water quantity, </a:t>
            </a:r>
            <a:r>
              <a:rPr lang="en-US" sz="2000" b="1" i="1" dirty="0">
                <a:solidFill>
                  <a:srgbClr val="002060"/>
                </a:solidFill>
              </a:rPr>
              <a:t>etc</a:t>
            </a:r>
            <a:r>
              <a:rPr lang="en-US" sz="2000" b="1" dirty="0">
                <a:solidFill>
                  <a:srgbClr val="002060"/>
                </a:solidFill>
              </a:rPr>
              <a:t>.).</a:t>
            </a:r>
          </a:p>
          <a:p>
            <a:pPr algn="just"/>
            <a:r>
              <a:rPr lang="en-US" sz="2000" b="1" dirty="0">
                <a:solidFill>
                  <a:srgbClr val="002060"/>
                </a:solidFill>
              </a:rPr>
              <a:t>− Impact: The effect upon human well being.</a:t>
            </a:r>
          </a:p>
          <a:p>
            <a:pPr algn="just"/>
            <a:r>
              <a:rPr lang="en-US" sz="2000" b="1" dirty="0">
                <a:solidFill>
                  <a:srgbClr val="002060"/>
                </a:solidFill>
              </a:rPr>
              <a:t>− Response: The measures taken to improve the state of the water body.</a:t>
            </a:r>
            <a:endParaRPr lang="el-GR" sz="2000" b="1" dirty="0">
              <a:solidFill>
                <a:srgbClr val="002060"/>
              </a:solidFill>
            </a:endParaRPr>
          </a:p>
        </p:txBody>
      </p:sp>
      <p:sp>
        <p:nvSpPr>
          <p:cNvPr id="3" name="TextBox 2"/>
          <p:cNvSpPr txBox="1"/>
          <p:nvPr/>
        </p:nvSpPr>
        <p:spPr>
          <a:xfrm>
            <a:off x="1187624" y="75982"/>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Tree>
    <p:extLst>
      <p:ext uri="{BB962C8B-B14F-4D97-AF65-F5344CB8AC3E}">
        <p14:creationId xmlns:p14="http://schemas.microsoft.com/office/powerpoint/2010/main" val="402092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5982"/>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77" b="7263"/>
          <a:stretch/>
        </p:blipFill>
        <p:spPr bwMode="auto">
          <a:xfrm>
            <a:off x="1279966" y="1052736"/>
            <a:ext cx="667640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611560" y="5886564"/>
            <a:ext cx="8208912" cy="738664"/>
          </a:xfrm>
          <a:prstGeom prst="rect">
            <a:avLst/>
          </a:prstGeom>
        </p:spPr>
        <p:txBody>
          <a:bodyPr wrap="square">
            <a:spAutoFit/>
          </a:bodyPr>
          <a:lstStyle/>
          <a:p>
            <a:pPr lvl="0" algn="just" fontAlgn="base">
              <a:spcBef>
                <a:spcPct val="0"/>
              </a:spcBef>
              <a:spcAft>
                <a:spcPct val="0"/>
              </a:spcAft>
            </a:pPr>
            <a:r>
              <a:rPr lang="el-GR" altLang="el-GR" sz="1400" dirty="0" err="1">
                <a:solidFill>
                  <a:srgbClr val="002060"/>
                </a:solidFill>
                <a:ea typeface="Times New Roman" pitchFamily="18" charset="0"/>
                <a:cs typeface="Arial" pitchFamily="34" charset="0"/>
              </a:rPr>
              <a:t>Source</a:t>
            </a:r>
            <a:r>
              <a:rPr lang="el-GR" altLang="el-GR" sz="1400" dirty="0">
                <a:solidFill>
                  <a:srgbClr val="002060"/>
                </a:solidFill>
                <a:ea typeface="Times New Roman" pitchFamily="18" charset="0"/>
                <a:cs typeface="Arial" pitchFamily="34" charset="0"/>
              </a:rPr>
              <a:t>: </a:t>
            </a:r>
            <a:r>
              <a:rPr lang="en-US" altLang="el-GR" sz="1400" dirty="0" err="1">
                <a:solidFill>
                  <a:srgbClr val="002060"/>
                </a:solidFill>
                <a:ea typeface="Times New Roman" pitchFamily="18" charset="0"/>
                <a:cs typeface="Arial" pitchFamily="34" charset="0"/>
              </a:rPr>
              <a:t>Kristensen</a:t>
            </a:r>
            <a:r>
              <a:rPr lang="en-US" altLang="el-GR" sz="1400" dirty="0">
                <a:solidFill>
                  <a:srgbClr val="002060"/>
                </a:solidFill>
                <a:ea typeface="Times New Roman" pitchFamily="18" charset="0"/>
                <a:cs typeface="Arial" pitchFamily="34" charset="0"/>
              </a:rPr>
              <a:t>, P. The DPSIR Framework. Paper presented at the 27-29 September workshop on a comprehensive/detailed assessment of the vulnerability of water resources to environmental change in Africa using river basin approach. </a:t>
            </a:r>
            <a:r>
              <a:rPr lang="en-US" altLang="el-GR" sz="1400" b="1" dirty="0">
                <a:solidFill>
                  <a:srgbClr val="002060"/>
                </a:solidFill>
                <a:ea typeface="Times New Roman" pitchFamily="18" charset="0"/>
                <a:cs typeface="Arial" pitchFamily="34" charset="0"/>
              </a:rPr>
              <a:t>2004</a:t>
            </a:r>
            <a:r>
              <a:rPr lang="en-US" altLang="el-GR" sz="1400" dirty="0">
                <a:solidFill>
                  <a:srgbClr val="002060"/>
                </a:solidFill>
                <a:ea typeface="Times New Roman" pitchFamily="18" charset="0"/>
                <a:cs typeface="Arial" pitchFamily="34" charset="0"/>
              </a:rPr>
              <a:t>, UNEP Headquarters, Nairobi, Kenya.</a:t>
            </a:r>
            <a:endParaRPr lang="en-US" altLang="el-GR" sz="1400" dirty="0">
              <a:solidFill>
                <a:srgbClr val="002060"/>
              </a:solidFill>
              <a:cs typeface="Arial" pitchFamily="34" charset="0"/>
            </a:endParaRPr>
          </a:p>
        </p:txBody>
      </p:sp>
      <p:sp>
        <p:nvSpPr>
          <p:cNvPr id="4" name="TextBox 3"/>
          <p:cNvSpPr txBox="1"/>
          <p:nvPr/>
        </p:nvSpPr>
        <p:spPr>
          <a:xfrm>
            <a:off x="1941356" y="5219908"/>
            <a:ext cx="6691897" cy="461665"/>
          </a:xfrm>
          <a:prstGeom prst="rect">
            <a:avLst/>
          </a:prstGeom>
          <a:noFill/>
        </p:spPr>
        <p:txBody>
          <a:bodyPr wrap="none" rtlCol="0">
            <a:spAutoFit/>
          </a:bodyPr>
          <a:lstStyle/>
          <a:p>
            <a:r>
              <a:rPr lang="el-GR" sz="2400" b="1" dirty="0" err="1" smtClean="0">
                <a:solidFill>
                  <a:srgbClr val="002060"/>
                </a:solidFill>
              </a:rPr>
              <a:t>Chain</a:t>
            </a:r>
            <a:r>
              <a:rPr lang="el-GR" sz="2400" b="1" dirty="0" smtClean="0">
                <a:solidFill>
                  <a:srgbClr val="002060"/>
                </a:solidFill>
              </a:rPr>
              <a:t> of </a:t>
            </a:r>
            <a:r>
              <a:rPr lang="el-GR" sz="2400" b="1" dirty="0" err="1" smtClean="0">
                <a:solidFill>
                  <a:srgbClr val="002060"/>
                </a:solidFill>
              </a:rPr>
              <a:t>causal</a:t>
            </a:r>
            <a:r>
              <a:rPr lang="el-GR" sz="2400" b="1" dirty="0" smtClean="0">
                <a:solidFill>
                  <a:srgbClr val="002060"/>
                </a:solidFill>
              </a:rPr>
              <a:t> </a:t>
            </a:r>
            <a:r>
              <a:rPr lang="el-GR" sz="2400" b="1" dirty="0" err="1" smtClean="0">
                <a:solidFill>
                  <a:srgbClr val="002060"/>
                </a:solidFill>
              </a:rPr>
              <a:t>links</a:t>
            </a:r>
            <a:r>
              <a:rPr lang="el-GR" sz="2400" b="1" dirty="0" smtClean="0">
                <a:solidFill>
                  <a:srgbClr val="002060"/>
                </a:solidFill>
              </a:rPr>
              <a:t> </a:t>
            </a:r>
            <a:r>
              <a:rPr lang="el-GR" sz="2400" b="1" dirty="0" err="1" smtClean="0">
                <a:solidFill>
                  <a:srgbClr val="002060"/>
                </a:solidFill>
              </a:rPr>
              <a:t>according</a:t>
            </a:r>
            <a:r>
              <a:rPr lang="el-GR" sz="2400" b="1" dirty="0" smtClean="0">
                <a:solidFill>
                  <a:srgbClr val="002060"/>
                </a:solidFill>
              </a:rPr>
              <a:t> </a:t>
            </a:r>
            <a:r>
              <a:rPr lang="el-GR" sz="2400" b="1" dirty="0" err="1" smtClean="0">
                <a:solidFill>
                  <a:srgbClr val="002060"/>
                </a:solidFill>
              </a:rPr>
              <a:t>to</a:t>
            </a:r>
            <a:r>
              <a:rPr lang="el-GR" sz="2400" b="1" dirty="0" smtClean="0">
                <a:solidFill>
                  <a:srgbClr val="002060"/>
                </a:solidFill>
              </a:rPr>
              <a:t> DPSIR </a:t>
            </a:r>
            <a:r>
              <a:rPr lang="el-GR" sz="2400" b="1" dirty="0" err="1" smtClean="0">
                <a:solidFill>
                  <a:srgbClr val="002060"/>
                </a:solidFill>
              </a:rPr>
              <a:t>framework</a:t>
            </a:r>
            <a:endParaRPr lang="el-GR" sz="2400" b="1" dirty="0">
              <a:solidFill>
                <a:srgbClr val="002060"/>
              </a:solidFill>
            </a:endParaRPr>
          </a:p>
        </p:txBody>
      </p:sp>
    </p:spTree>
    <p:extLst>
      <p:ext uri="{BB962C8B-B14F-4D97-AF65-F5344CB8AC3E}">
        <p14:creationId xmlns:p14="http://schemas.microsoft.com/office/powerpoint/2010/main" val="210266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5982"/>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Ορθογώνιο 2"/>
          <p:cNvSpPr/>
          <p:nvPr/>
        </p:nvSpPr>
        <p:spPr>
          <a:xfrm>
            <a:off x="381764" y="1988840"/>
            <a:ext cx="8064896" cy="2246769"/>
          </a:xfrm>
          <a:prstGeom prst="rect">
            <a:avLst/>
          </a:prstGeom>
          <a:solidFill>
            <a:schemeClr val="bg1"/>
          </a:solidFill>
        </p:spPr>
        <p:txBody>
          <a:bodyPr wrap="square">
            <a:spAutoFit/>
          </a:bodyPr>
          <a:lstStyle/>
          <a:p>
            <a:pPr algn="just"/>
            <a:r>
              <a:rPr lang="en-US" sz="2000" b="1" dirty="0">
                <a:solidFill>
                  <a:srgbClr val="002060"/>
                </a:solidFill>
              </a:rPr>
              <a:t>The aim of managing water resources is to safeguard human health </a:t>
            </a:r>
            <a:r>
              <a:rPr lang="en-US" sz="2000" b="1" dirty="0" smtClean="0">
                <a:solidFill>
                  <a:srgbClr val="002060"/>
                </a:solidFill>
              </a:rPr>
              <a:t>whilst</a:t>
            </a:r>
            <a:r>
              <a:rPr lang="el-GR" sz="2000" b="1" dirty="0" smtClean="0">
                <a:solidFill>
                  <a:srgbClr val="002060"/>
                </a:solidFill>
              </a:rPr>
              <a:t> m</a:t>
            </a:r>
            <a:r>
              <a:rPr lang="en-US" sz="2000" b="1" dirty="0" err="1" smtClean="0">
                <a:solidFill>
                  <a:srgbClr val="002060"/>
                </a:solidFill>
              </a:rPr>
              <a:t>aintaining</a:t>
            </a:r>
            <a:r>
              <a:rPr lang="el-GR" sz="2000" b="1" dirty="0" smtClean="0">
                <a:solidFill>
                  <a:srgbClr val="002060"/>
                </a:solidFill>
              </a:rPr>
              <a:t> </a:t>
            </a:r>
            <a:r>
              <a:rPr lang="en-US" sz="2000" b="1" dirty="0" smtClean="0">
                <a:solidFill>
                  <a:srgbClr val="002060"/>
                </a:solidFill>
              </a:rPr>
              <a:t>sustainable </a:t>
            </a:r>
            <a:r>
              <a:rPr lang="en-US" sz="2000" b="1" dirty="0">
                <a:solidFill>
                  <a:srgbClr val="002060"/>
                </a:solidFill>
              </a:rPr>
              <a:t>aquatic and associated terrestrial ecosystems. It is, therefore, important to </a:t>
            </a:r>
            <a:r>
              <a:rPr lang="en-US" sz="2000" b="1" dirty="0" smtClean="0">
                <a:solidFill>
                  <a:srgbClr val="002060"/>
                </a:solidFill>
              </a:rPr>
              <a:t>quantify</a:t>
            </a:r>
            <a:r>
              <a:rPr lang="el-GR" sz="2000" b="1" dirty="0" smtClean="0">
                <a:solidFill>
                  <a:srgbClr val="002060"/>
                </a:solidFill>
              </a:rPr>
              <a:t> </a:t>
            </a:r>
            <a:r>
              <a:rPr lang="en-US" sz="2000" b="1" dirty="0" smtClean="0">
                <a:solidFill>
                  <a:srgbClr val="002060"/>
                </a:solidFill>
              </a:rPr>
              <a:t>and </a:t>
            </a:r>
            <a:r>
              <a:rPr lang="en-US" sz="2000" b="1" dirty="0">
                <a:solidFill>
                  <a:srgbClr val="002060"/>
                </a:solidFill>
              </a:rPr>
              <a:t>identify the current state of, and impacts on, water environment and how these </a:t>
            </a:r>
            <a:r>
              <a:rPr lang="en-US" sz="2000" b="1" dirty="0" smtClean="0">
                <a:solidFill>
                  <a:srgbClr val="002060"/>
                </a:solidFill>
              </a:rPr>
              <a:t>are</a:t>
            </a:r>
            <a:r>
              <a:rPr lang="el-GR" sz="2000" b="1" dirty="0" smtClean="0">
                <a:solidFill>
                  <a:srgbClr val="002060"/>
                </a:solidFill>
              </a:rPr>
              <a:t> </a:t>
            </a:r>
            <a:r>
              <a:rPr lang="en-US" sz="2000" b="1" dirty="0" smtClean="0">
                <a:solidFill>
                  <a:srgbClr val="002060"/>
                </a:solidFill>
              </a:rPr>
              <a:t>changing </a:t>
            </a:r>
            <a:r>
              <a:rPr lang="en-US" sz="2000" b="1" dirty="0">
                <a:solidFill>
                  <a:srgbClr val="002060"/>
                </a:solidFill>
              </a:rPr>
              <a:t>with time</a:t>
            </a:r>
            <a:r>
              <a:rPr lang="en-US" sz="2000" b="1" dirty="0" smtClean="0">
                <a:solidFill>
                  <a:srgbClr val="002060"/>
                </a:solidFill>
              </a:rPr>
              <a:t>.</a:t>
            </a:r>
            <a:r>
              <a:rPr lang="el-GR" sz="2000" b="1" dirty="0" smtClean="0">
                <a:solidFill>
                  <a:srgbClr val="002060"/>
                </a:solidFill>
              </a:rPr>
              <a:t> </a:t>
            </a:r>
            <a:r>
              <a:rPr lang="en-US" sz="2000" b="1" dirty="0">
                <a:solidFill>
                  <a:srgbClr val="002060"/>
                </a:solidFill>
              </a:rPr>
              <a:t>The DPSIR model can be used as an analytical framework for assessing water issues</a:t>
            </a:r>
            <a:r>
              <a:rPr lang="en-US" sz="2000" b="1" dirty="0" smtClean="0">
                <a:solidFill>
                  <a:srgbClr val="002060"/>
                </a:solidFill>
              </a:rPr>
              <a:t>.</a:t>
            </a:r>
            <a:r>
              <a:rPr lang="el-GR" sz="2000" b="1" dirty="0" smtClean="0">
                <a:solidFill>
                  <a:srgbClr val="002060"/>
                </a:solidFill>
              </a:rPr>
              <a:t> </a:t>
            </a:r>
            <a:r>
              <a:rPr lang="en-US" sz="2000" b="1" dirty="0">
                <a:solidFill>
                  <a:srgbClr val="002060"/>
                </a:solidFill>
              </a:rPr>
              <a:t>A generic DPSIR framework for water is shown </a:t>
            </a:r>
            <a:r>
              <a:rPr lang="en-US" sz="2000" b="1" dirty="0" smtClean="0">
                <a:solidFill>
                  <a:srgbClr val="002060"/>
                </a:solidFill>
              </a:rPr>
              <a:t>in</a:t>
            </a:r>
            <a:r>
              <a:rPr lang="el-GR" sz="2000" b="1" dirty="0" smtClean="0">
                <a:solidFill>
                  <a:srgbClr val="002060"/>
                </a:solidFill>
              </a:rPr>
              <a:t> the </a:t>
            </a:r>
            <a:r>
              <a:rPr lang="el-GR" sz="2000" b="1" dirty="0" err="1" smtClean="0">
                <a:solidFill>
                  <a:srgbClr val="002060"/>
                </a:solidFill>
              </a:rPr>
              <a:t>figure</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the </a:t>
            </a:r>
            <a:r>
              <a:rPr lang="el-GR" sz="2000" b="1" dirty="0" err="1" smtClean="0">
                <a:solidFill>
                  <a:srgbClr val="002060"/>
                </a:solidFill>
              </a:rPr>
              <a:t>next</a:t>
            </a:r>
            <a:r>
              <a:rPr lang="el-GR" sz="2000" b="1" dirty="0" smtClean="0">
                <a:solidFill>
                  <a:srgbClr val="002060"/>
                </a:solidFill>
              </a:rPr>
              <a:t> </a:t>
            </a:r>
            <a:r>
              <a:rPr lang="el-GR" sz="2000" b="1" dirty="0" err="1" smtClean="0">
                <a:solidFill>
                  <a:srgbClr val="002060"/>
                </a:solidFill>
              </a:rPr>
              <a:t>slide</a:t>
            </a:r>
            <a:endParaRPr lang="el-GR" sz="2000" b="1" dirty="0">
              <a:solidFill>
                <a:srgbClr val="002060"/>
              </a:solidFill>
            </a:endParaRPr>
          </a:p>
        </p:txBody>
      </p:sp>
      <p:sp>
        <p:nvSpPr>
          <p:cNvPr id="4" name="Rectangle 3"/>
          <p:cNvSpPr>
            <a:spLocks noChangeArrowheads="1"/>
          </p:cNvSpPr>
          <p:nvPr/>
        </p:nvSpPr>
        <p:spPr bwMode="auto">
          <a:xfrm>
            <a:off x="179512" y="5952565"/>
            <a:ext cx="87129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err="1" smtClean="0">
                <a:ln>
                  <a:noFill/>
                </a:ln>
                <a:solidFill>
                  <a:srgbClr val="002060"/>
                </a:solidFill>
                <a:effectLst/>
                <a:ea typeface="Times New Roman" pitchFamily="18" charset="0"/>
                <a:cs typeface="Arial" pitchFamily="34" charset="0"/>
              </a:rPr>
              <a:t>Source</a:t>
            </a:r>
            <a:r>
              <a:rPr kumimoji="0" lang="el-GR" altLang="el-GR" sz="1400" b="0" i="0" u="none" strike="noStrike" cap="none" normalizeH="0" baseline="0" dirty="0" smtClean="0">
                <a:ln>
                  <a:noFill/>
                </a:ln>
                <a:solidFill>
                  <a:srgbClr val="002060"/>
                </a:solidFill>
                <a:effectLst/>
                <a:ea typeface="Times New Roman" pitchFamily="18" charset="0"/>
                <a:cs typeface="Arial" pitchFamily="34" charset="0"/>
              </a:rPr>
              <a:t>: </a:t>
            </a:r>
            <a:r>
              <a:rPr kumimoji="0" lang="en-US" altLang="el-GR" sz="1400" b="0" i="0" u="none" strike="noStrike" cap="none" normalizeH="0" baseline="0" dirty="0" err="1" smtClean="0">
                <a:ln>
                  <a:noFill/>
                </a:ln>
                <a:solidFill>
                  <a:srgbClr val="002060"/>
                </a:solidFill>
                <a:effectLst/>
                <a:ea typeface="Times New Roman" pitchFamily="18" charset="0"/>
                <a:cs typeface="Arial" pitchFamily="34" charset="0"/>
              </a:rPr>
              <a:t>Kristensen</a:t>
            </a:r>
            <a:r>
              <a:rPr kumimoji="0" lang="en-US" altLang="el-GR" sz="1400" b="0" i="0" u="none" strike="noStrike" cap="none" normalizeH="0" baseline="0" dirty="0" smtClean="0">
                <a:ln>
                  <a:noFill/>
                </a:ln>
                <a:solidFill>
                  <a:srgbClr val="002060"/>
                </a:solidFill>
                <a:effectLst/>
                <a:ea typeface="Times New Roman" pitchFamily="18" charset="0"/>
                <a:cs typeface="Arial" pitchFamily="34" charset="0"/>
              </a:rPr>
              <a:t>, P. The DPSIR Framework. Paper presented at the 27-29 September workshop on a comprehensive/detailed assessment of the vulnerability of water resources to environmental change in Africa using river basin approach. </a:t>
            </a:r>
            <a:r>
              <a:rPr kumimoji="0" lang="en-US" altLang="el-GR" sz="1400" b="1" i="0" u="none" strike="noStrike" cap="none" normalizeH="0" baseline="0" dirty="0" smtClean="0">
                <a:ln>
                  <a:noFill/>
                </a:ln>
                <a:solidFill>
                  <a:srgbClr val="002060"/>
                </a:solidFill>
                <a:effectLst/>
                <a:ea typeface="Times New Roman" pitchFamily="18" charset="0"/>
                <a:cs typeface="Arial" pitchFamily="34" charset="0"/>
              </a:rPr>
              <a:t>2004</a:t>
            </a:r>
            <a:r>
              <a:rPr kumimoji="0" lang="en-US" altLang="el-GR" sz="1400" b="0" i="0" u="none" strike="noStrike" cap="none" normalizeH="0" baseline="0" dirty="0" smtClean="0">
                <a:ln>
                  <a:noFill/>
                </a:ln>
                <a:solidFill>
                  <a:srgbClr val="002060"/>
                </a:solidFill>
                <a:effectLst/>
                <a:ea typeface="Times New Roman" pitchFamily="18" charset="0"/>
                <a:cs typeface="Arial" pitchFamily="34" charset="0"/>
              </a:rPr>
              <a:t>, UNEP Headquarters, Nairobi, Kenya.</a:t>
            </a:r>
            <a:endParaRPr kumimoji="0" lang="en-US" altLang="el-GR" sz="1400" b="0" i="0" u="none" strike="noStrike" cap="none" normalizeH="0" baseline="0" dirty="0" smtClean="0">
              <a:ln>
                <a:noFill/>
              </a:ln>
              <a:solidFill>
                <a:srgbClr val="002060"/>
              </a:solidFill>
              <a:effectLst/>
              <a:cs typeface="Arial" pitchFamily="34" charset="0"/>
            </a:endParaRPr>
          </a:p>
        </p:txBody>
      </p:sp>
    </p:spTree>
    <p:extLst>
      <p:ext uri="{BB962C8B-B14F-4D97-AF65-F5344CB8AC3E}">
        <p14:creationId xmlns:p14="http://schemas.microsoft.com/office/powerpoint/2010/main" val="264786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Εικόνα 1"/>
          <p:cNvPicPr>
            <a:picLocks noChangeAspect="1" noChangeArrowheads="1"/>
          </p:cNvPicPr>
          <p:nvPr/>
        </p:nvPicPr>
        <p:blipFill>
          <a:blip r:embed="rId2">
            <a:extLst>
              <a:ext uri="{28A0092B-C50C-407E-A947-70E740481C1C}">
                <a14:useLocalDpi xmlns:a14="http://schemas.microsoft.com/office/drawing/2010/main" val="0"/>
              </a:ext>
            </a:extLst>
          </a:blip>
          <a:srcRect l="19174" t="22835" r="16103" b="5757"/>
          <a:stretch>
            <a:fillRect/>
          </a:stretch>
        </p:blipFill>
        <p:spPr bwMode="auto">
          <a:xfrm>
            <a:off x="681497" y="629980"/>
            <a:ext cx="7545400" cy="46805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7624" y="90317"/>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2" name="Rectangle 3"/>
          <p:cNvSpPr>
            <a:spLocks noChangeArrowheads="1"/>
          </p:cNvSpPr>
          <p:nvPr/>
        </p:nvSpPr>
        <p:spPr bwMode="auto">
          <a:xfrm>
            <a:off x="179512" y="5952565"/>
            <a:ext cx="87129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err="1" smtClean="0">
                <a:ln>
                  <a:noFill/>
                </a:ln>
                <a:solidFill>
                  <a:srgbClr val="002060"/>
                </a:solidFill>
                <a:effectLst/>
                <a:ea typeface="Times New Roman" pitchFamily="18" charset="0"/>
                <a:cs typeface="Arial" pitchFamily="34" charset="0"/>
              </a:rPr>
              <a:t>Source</a:t>
            </a:r>
            <a:r>
              <a:rPr kumimoji="0" lang="el-GR" altLang="el-GR" sz="1400" b="0" i="0" u="none" strike="noStrike" cap="none" normalizeH="0" baseline="0" dirty="0" smtClean="0">
                <a:ln>
                  <a:noFill/>
                </a:ln>
                <a:solidFill>
                  <a:srgbClr val="002060"/>
                </a:solidFill>
                <a:effectLst/>
                <a:ea typeface="Times New Roman" pitchFamily="18" charset="0"/>
                <a:cs typeface="Arial" pitchFamily="34" charset="0"/>
              </a:rPr>
              <a:t>: </a:t>
            </a:r>
            <a:r>
              <a:rPr kumimoji="0" lang="en-US" altLang="el-GR" sz="1400" b="0" i="0" u="none" strike="noStrike" cap="none" normalizeH="0" baseline="0" dirty="0" err="1" smtClean="0">
                <a:ln>
                  <a:noFill/>
                </a:ln>
                <a:solidFill>
                  <a:srgbClr val="002060"/>
                </a:solidFill>
                <a:effectLst/>
                <a:ea typeface="Times New Roman" pitchFamily="18" charset="0"/>
                <a:cs typeface="Arial" pitchFamily="34" charset="0"/>
              </a:rPr>
              <a:t>Kristensen</a:t>
            </a:r>
            <a:r>
              <a:rPr kumimoji="0" lang="en-US" altLang="el-GR" sz="1400" b="0" i="0" u="none" strike="noStrike" cap="none" normalizeH="0" baseline="0" dirty="0" smtClean="0">
                <a:ln>
                  <a:noFill/>
                </a:ln>
                <a:solidFill>
                  <a:srgbClr val="002060"/>
                </a:solidFill>
                <a:effectLst/>
                <a:ea typeface="Times New Roman" pitchFamily="18" charset="0"/>
                <a:cs typeface="Arial" pitchFamily="34" charset="0"/>
              </a:rPr>
              <a:t>, P. The DPSIR Framework. Paper presented at the 27-29 September workshop on a comprehensive/detailed assessment of the vulnerability of water resources to environmental change in Africa using river basin approach. </a:t>
            </a:r>
            <a:r>
              <a:rPr kumimoji="0" lang="en-US" altLang="el-GR" sz="1400" b="1" i="0" u="none" strike="noStrike" cap="none" normalizeH="0" baseline="0" dirty="0" smtClean="0">
                <a:ln>
                  <a:noFill/>
                </a:ln>
                <a:solidFill>
                  <a:srgbClr val="002060"/>
                </a:solidFill>
                <a:effectLst/>
                <a:ea typeface="Times New Roman" pitchFamily="18" charset="0"/>
                <a:cs typeface="Arial" pitchFamily="34" charset="0"/>
              </a:rPr>
              <a:t>2004</a:t>
            </a:r>
            <a:r>
              <a:rPr kumimoji="0" lang="en-US" altLang="el-GR" sz="1400" b="0" i="0" u="none" strike="noStrike" cap="none" normalizeH="0" baseline="0" dirty="0" smtClean="0">
                <a:ln>
                  <a:noFill/>
                </a:ln>
                <a:solidFill>
                  <a:srgbClr val="002060"/>
                </a:solidFill>
                <a:effectLst/>
                <a:ea typeface="Times New Roman" pitchFamily="18" charset="0"/>
                <a:cs typeface="Arial" pitchFamily="34" charset="0"/>
              </a:rPr>
              <a:t>, UNEP Headquarters, Nairobi, Kenya.</a:t>
            </a:r>
            <a:endParaRPr kumimoji="0" lang="en-US" altLang="el-GR" sz="1400" b="0" i="0" u="none" strike="noStrike" cap="none" normalizeH="0" baseline="0" dirty="0" smtClean="0">
              <a:ln>
                <a:noFill/>
              </a:ln>
              <a:solidFill>
                <a:srgbClr val="002060"/>
              </a:solidFill>
              <a:effectLst/>
              <a:cs typeface="Arial" pitchFamily="34" charset="0"/>
            </a:endParaRPr>
          </a:p>
        </p:txBody>
      </p:sp>
      <p:sp>
        <p:nvSpPr>
          <p:cNvPr id="4" name="Ορθογώνιο 3"/>
          <p:cNvSpPr/>
          <p:nvPr/>
        </p:nvSpPr>
        <p:spPr>
          <a:xfrm>
            <a:off x="2843808" y="5310500"/>
            <a:ext cx="4137736" cy="400110"/>
          </a:xfrm>
          <a:prstGeom prst="rect">
            <a:avLst/>
          </a:prstGeom>
        </p:spPr>
        <p:txBody>
          <a:bodyPr wrap="none">
            <a:spAutoFit/>
          </a:bodyPr>
          <a:lstStyle/>
          <a:p>
            <a:r>
              <a:rPr lang="en-US" sz="2000" b="1" dirty="0" smtClean="0">
                <a:solidFill>
                  <a:srgbClr val="002060"/>
                </a:solidFill>
              </a:rPr>
              <a:t>A </a:t>
            </a:r>
            <a:r>
              <a:rPr lang="en-US" sz="2000" b="1" dirty="0">
                <a:solidFill>
                  <a:srgbClr val="002060"/>
                </a:solidFill>
              </a:rPr>
              <a:t>generic DPSIR framework for water</a:t>
            </a:r>
            <a:endParaRPr lang="el-GR" sz="2000" b="1" dirty="0">
              <a:solidFill>
                <a:srgbClr val="002060"/>
              </a:solidFill>
            </a:endParaRPr>
          </a:p>
        </p:txBody>
      </p:sp>
    </p:spTree>
    <p:extLst>
      <p:ext uri="{BB962C8B-B14F-4D97-AF65-F5344CB8AC3E}">
        <p14:creationId xmlns:p14="http://schemas.microsoft.com/office/powerpoint/2010/main" val="207360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TextBox 2"/>
          <p:cNvSpPr txBox="1"/>
          <p:nvPr/>
        </p:nvSpPr>
        <p:spPr>
          <a:xfrm>
            <a:off x="527478" y="829049"/>
            <a:ext cx="5842690" cy="400110"/>
          </a:xfrm>
          <a:prstGeom prst="rect">
            <a:avLst/>
          </a:prstGeom>
          <a:noFill/>
        </p:spPr>
        <p:txBody>
          <a:bodyPr wrap="none" rtlCol="0">
            <a:spAutoFit/>
          </a:bodyPr>
          <a:lstStyle/>
          <a:p>
            <a:r>
              <a:rPr lang="el-GR" sz="2000" b="1" dirty="0" smtClean="0">
                <a:solidFill>
                  <a:srgbClr val="002060"/>
                </a:solidFill>
              </a:rPr>
              <a:t>A CASE STUDY FROM GALLIKOS RIVER BASIN, GREECE</a:t>
            </a:r>
            <a:endParaRPr lang="el-GR" sz="2000" b="1" dirty="0">
              <a:solidFill>
                <a:srgbClr val="002060"/>
              </a:solidFill>
            </a:endParaRPr>
          </a:p>
        </p:txBody>
      </p:sp>
      <p:sp>
        <p:nvSpPr>
          <p:cNvPr id="4" name="Ορθογώνιο 3"/>
          <p:cNvSpPr/>
          <p:nvPr/>
        </p:nvSpPr>
        <p:spPr>
          <a:xfrm>
            <a:off x="107504" y="1245982"/>
            <a:ext cx="8784976" cy="4708981"/>
          </a:xfrm>
          <a:prstGeom prst="rect">
            <a:avLst/>
          </a:prstGeom>
          <a:solidFill>
            <a:schemeClr val="bg1"/>
          </a:solidFill>
        </p:spPr>
        <p:txBody>
          <a:bodyPr wrap="square">
            <a:spAutoFit/>
          </a:bodyPr>
          <a:lstStyle/>
          <a:p>
            <a:pPr algn="just"/>
            <a:r>
              <a:rPr lang="en-US" sz="2000" b="1" dirty="0">
                <a:solidFill>
                  <a:srgbClr val="002060"/>
                </a:solidFill>
              </a:rPr>
              <a:t>The </a:t>
            </a:r>
            <a:r>
              <a:rPr lang="en-US" sz="2000" b="1" dirty="0" err="1">
                <a:solidFill>
                  <a:srgbClr val="002060"/>
                </a:solidFill>
              </a:rPr>
              <a:t>Gallikos</a:t>
            </a:r>
            <a:r>
              <a:rPr lang="en-US" sz="2000" b="1" dirty="0">
                <a:solidFill>
                  <a:srgbClr val="002060"/>
                </a:solidFill>
              </a:rPr>
              <a:t> River is located in northern </a:t>
            </a:r>
            <a:r>
              <a:rPr lang="en-US" sz="2000" b="1" dirty="0" smtClean="0">
                <a:solidFill>
                  <a:srgbClr val="002060"/>
                </a:solidFill>
              </a:rPr>
              <a:t>Greece</a:t>
            </a:r>
            <a:r>
              <a:rPr lang="el-GR" sz="2000" b="1" dirty="0" smtClean="0">
                <a:solidFill>
                  <a:srgbClr val="002060"/>
                </a:solidFill>
              </a:rPr>
              <a:t>. </a:t>
            </a:r>
            <a:r>
              <a:rPr lang="en-US" sz="2000" b="1" dirty="0" smtClean="0">
                <a:solidFill>
                  <a:srgbClr val="002060"/>
                </a:solidFill>
              </a:rPr>
              <a:t> </a:t>
            </a:r>
            <a:r>
              <a:rPr lang="en-US" sz="2000" b="1" dirty="0">
                <a:solidFill>
                  <a:srgbClr val="002060"/>
                </a:solidFill>
              </a:rPr>
              <a:t>The </a:t>
            </a:r>
            <a:r>
              <a:rPr lang="en-US" sz="2000" b="1" dirty="0" smtClean="0">
                <a:solidFill>
                  <a:srgbClr val="002060"/>
                </a:solidFill>
              </a:rPr>
              <a:t>hydrological</a:t>
            </a:r>
            <a:r>
              <a:rPr lang="el-GR" sz="2000" b="1" dirty="0" smtClean="0">
                <a:solidFill>
                  <a:srgbClr val="002060"/>
                </a:solidFill>
              </a:rPr>
              <a:t> </a:t>
            </a:r>
            <a:r>
              <a:rPr lang="en-US" sz="2000" b="1" dirty="0" smtClean="0">
                <a:solidFill>
                  <a:srgbClr val="002060"/>
                </a:solidFill>
              </a:rPr>
              <a:t>was </a:t>
            </a:r>
            <a:r>
              <a:rPr lang="en-US" sz="2000" b="1" dirty="0">
                <a:solidFill>
                  <a:srgbClr val="002060"/>
                </a:solidFill>
              </a:rPr>
              <a:t>measured at approximately 1050 </a:t>
            </a:r>
            <a:r>
              <a:rPr lang="en-US" sz="2000" b="1" dirty="0" smtClean="0">
                <a:solidFill>
                  <a:srgbClr val="002060"/>
                </a:solidFill>
              </a:rPr>
              <a:t>km</a:t>
            </a:r>
            <a:r>
              <a:rPr lang="en-US" sz="2000" b="1" baseline="30000" dirty="0" smtClean="0">
                <a:solidFill>
                  <a:srgbClr val="002060"/>
                </a:solidFill>
              </a:rPr>
              <a:t>2</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Most </a:t>
            </a:r>
            <a:r>
              <a:rPr lang="en-US" sz="2000" b="1" dirty="0">
                <a:solidFill>
                  <a:srgbClr val="002060"/>
                </a:solidFill>
              </a:rPr>
              <a:t>of the area lays at elevations of lower than 600 m whilst in the northeast its watershed </a:t>
            </a:r>
            <a:r>
              <a:rPr lang="en-US" sz="2000" b="1" dirty="0" smtClean="0">
                <a:solidFill>
                  <a:srgbClr val="002060"/>
                </a:solidFill>
              </a:rPr>
              <a:t>boundary</a:t>
            </a:r>
            <a:r>
              <a:rPr lang="el-GR" sz="2000" b="1" dirty="0" smtClean="0">
                <a:solidFill>
                  <a:srgbClr val="002060"/>
                </a:solidFill>
              </a:rPr>
              <a:t> </a:t>
            </a:r>
            <a:r>
              <a:rPr lang="en-US" sz="2000" b="1" dirty="0" smtClean="0">
                <a:solidFill>
                  <a:srgbClr val="002060"/>
                </a:solidFill>
              </a:rPr>
              <a:t>reaches </a:t>
            </a:r>
            <a:r>
              <a:rPr lang="en-US" sz="2000" b="1" dirty="0">
                <a:solidFill>
                  <a:srgbClr val="002060"/>
                </a:solidFill>
              </a:rPr>
              <a:t>an altitude of 1180 m. The mean altitude was calculated at </a:t>
            </a:r>
            <a:r>
              <a:rPr lang="en-US" sz="2000" b="1" dirty="0" smtClean="0">
                <a:solidFill>
                  <a:srgbClr val="002060"/>
                </a:solidFill>
              </a:rPr>
              <a:t>308</a:t>
            </a:r>
            <a:r>
              <a:rPr lang="el-GR" sz="2000" b="1" dirty="0">
                <a:solidFill>
                  <a:srgbClr val="002060"/>
                </a:solidFill>
              </a:rPr>
              <a:t>.</a:t>
            </a:r>
            <a:r>
              <a:rPr lang="en-US" sz="2000" b="1" dirty="0" smtClean="0">
                <a:solidFill>
                  <a:srgbClr val="002060"/>
                </a:solidFill>
              </a:rPr>
              <a:t>5 </a:t>
            </a:r>
            <a:r>
              <a:rPr lang="en-US" sz="2000" b="1" dirty="0">
                <a:solidFill>
                  <a:srgbClr val="002060"/>
                </a:solidFill>
              </a:rPr>
              <a:t>m</a:t>
            </a:r>
            <a:r>
              <a:rPr lang="en-US" sz="2000" b="1" dirty="0" smtClean="0">
                <a:solidFill>
                  <a:srgbClr val="002060"/>
                </a:solidFill>
              </a:rPr>
              <a:t>.</a:t>
            </a:r>
            <a:endParaRPr lang="el-GR" sz="2000" b="1" dirty="0" smtClean="0">
              <a:solidFill>
                <a:srgbClr val="002060"/>
              </a:solidFill>
            </a:endParaRPr>
          </a:p>
          <a:p>
            <a:pPr algn="just"/>
            <a:endParaRPr lang="el-GR" sz="2000" b="1" dirty="0" smtClean="0">
              <a:solidFill>
                <a:srgbClr val="002060"/>
              </a:solidFill>
            </a:endParaRPr>
          </a:p>
          <a:p>
            <a:pPr algn="just"/>
            <a:r>
              <a:rPr lang="en-US" sz="2000" b="1" dirty="0">
                <a:solidFill>
                  <a:srgbClr val="002060"/>
                </a:solidFill>
              </a:rPr>
              <a:t>The total length of the river is about 73 km. </a:t>
            </a:r>
            <a:r>
              <a:rPr lang="el-GR" sz="2000" b="1" dirty="0" smtClean="0">
                <a:solidFill>
                  <a:srgbClr val="002060"/>
                </a:solidFill>
              </a:rPr>
              <a:t> T</a:t>
            </a:r>
            <a:r>
              <a:rPr lang="en-US" sz="2000" b="1" dirty="0" smtClean="0">
                <a:solidFill>
                  <a:srgbClr val="002060"/>
                </a:solidFill>
              </a:rPr>
              <a:t>he </a:t>
            </a:r>
            <a:r>
              <a:rPr lang="en-US" sz="2000" b="1" dirty="0">
                <a:solidFill>
                  <a:srgbClr val="002060"/>
                </a:solidFill>
              </a:rPr>
              <a:t>river </a:t>
            </a:r>
            <a:r>
              <a:rPr lang="en-US" sz="2000" b="1" dirty="0" smtClean="0">
                <a:solidFill>
                  <a:srgbClr val="002060"/>
                </a:solidFill>
              </a:rPr>
              <a:t>flow</a:t>
            </a:r>
            <a:r>
              <a:rPr lang="el-GR" sz="2000" b="1" dirty="0" smtClean="0">
                <a:solidFill>
                  <a:srgbClr val="002060"/>
                </a:solidFill>
              </a:rPr>
              <a:t> </a:t>
            </a:r>
            <a:r>
              <a:rPr lang="en-US" sz="2000" b="1" dirty="0" smtClean="0">
                <a:solidFill>
                  <a:srgbClr val="002060"/>
                </a:solidFill>
              </a:rPr>
              <a:t>characteristics </a:t>
            </a:r>
            <a:r>
              <a:rPr lang="en-US" sz="2000" b="1" dirty="0">
                <a:solidFill>
                  <a:srgbClr val="002060"/>
                </a:solidFill>
              </a:rPr>
              <a:t>resemble both a river and a torrent</a:t>
            </a:r>
            <a:r>
              <a:rPr lang="en-US" sz="2000" b="1" dirty="0" smtClean="0">
                <a:solidFill>
                  <a:srgbClr val="002060"/>
                </a:solidFill>
              </a:rPr>
              <a:t>. Maximum</a:t>
            </a:r>
            <a:r>
              <a:rPr lang="el-GR" sz="2000" b="1" dirty="0" smtClean="0">
                <a:solidFill>
                  <a:srgbClr val="002060"/>
                </a:solidFill>
              </a:rPr>
              <a:t> d</a:t>
            </a:r>
            <a:r>
              <a:rPr lang="en-US" sz="2000" b="1" dirty="0" err="1" smtClean="0">
                <a:solidFill>
                  <a:srgbClr val="002060"/>
                </a:solidFill>
              </a:rPr>
              <a:t>ischarges</a:t>
            </a:r>
            <a:r>
              <a:rPr lang="en-US" sz="2000" b="1" dirty="0" smtClean="0">
                <a:solidFill>
                  <a:srgbClr val="002060"/>
                </a:solidFill>
              </a:rPr>
              <a:t> </a:t>
            </a:r>
            <a:r>
              <a:rPr lang="en-US" sz="2000" b="1" dirty="0">
                <a:solidFill>
                  <a:srgbClr val="002060"/>
                </a:solidFill>
              </a:rPr>
              <a:t>occur during </a:t>
            </a:r>
            <a:r>
              <a:rPr lang="en-US" sz="2000" b="1" dirty="0" smtClean="0">
                <a:solidFill>
                  <a:srgbClr val="002060"/>
                </a:solidFill>
              </a:rPr>
              <a:t>summer</a:t>
            </a:r>
            <a:r>
              <a:rPr lang="el-GR" sz="2000" b="1" dirty="0" smtClean="0">
                <a:solidFill>
                  <a:srgbClr val="002060"/>
                </a:solidFill>
              </a:rPr>
              <a:t> </a:t>
            </a:r>
            <a:r>
              <a:rPr lang="en-US" sz="2000" b="1" dirty="0" smtClean="0">
                <a:solidFill>
                  <a:srgbClr val="002060"/>
                </a:solidFill>
              </a:rPr>
              <a:t>and </a:t>
            </a:r>
            <a:r>
              <a:rPr lang="en-US" sz="2000" b="1" dirty="0">
                <a:solidFill>
                  <a:srgbClr val="002060"/>
                </a:solidFill>
              </a:rPr>
              <a:t>have been estimated at 700 </a:t>
            </a:r>
            <a:r>
              <a:rPr lang="en-US" sz="2000" b="1" dirty="0" smtClean="0">
                <a:solidFill>
                  <a:srgbClr val="002060"/>
                </a:solidFill>
              </a:rPr>
              <a:t>m</a:t>
            </a:r>
            <a:r>
              <a:rPr lang="en-US" sz="2000" b="1" baseline="30000" dirty="0" smtClean="0">
                <a:solidFill>
                  <a:srgbClr val="002060"/>
                </a:solidFill>
              </a:rPr>
              <a:t>3</a:t>
            </a:r>
            <a:r>
              <a:rPr lang="en-US" sz="2000" b="1" dirty="0" smtClean="0">
                <a:solidFill>
                  <a:srgbClr val="002060"/>
                </a:solidFill>
              </a:rPr>
              <a:t>/s</a:t>
            </a:r>
            <a:r>
              <a:rPr lang="el-GR" sz="2000" b="1" dirty="0" smtClean="0">
                <a:solidFill>
                  <a:srgbClr val="002060"/>
                </a:solidFill>
              </a:rPr>
              <a:t>. </a:t>
            </a:r>
          </a:p>
          <a:p>
            <a:pPr algn="just"/>
            <a:endParaRPr lang="el-GR" sz="2000" b="1" dirty="0">
              <a:solidFill>
                <a:srgbClr val="002060"/>
              </a:solidFill>
            </a:endParaRPr>
          </a:p>
          <a:p>
            <a:pPr algn="just"/>
            <a:r>
              <a:rPr lang="en-US" sz="2000" b="1" dirty="0" smtClean="0">
                <a:solidFill>
                  <a:srgbClr val="002060"/>
                </a:solidFill>
              </a:rPr>
              <a:t>The </a:t>
            </a:r>
            <a:r>
              <a:rPr lang="en-US" sz="2000" b="1" dirty="0">
                <a:solidFill>
                  <a:srgbClr val="002060"/>
                </a:solidFill>
              </a:rPr>
              <a:t>mean annual precipitation and temperature over the basin is about 480 mm and 16.5 °</a:t>
            </a:r>
            <a:r>
              <a:rPr lang="en-US" sz="2000" b="1" dirty="0" smtClean="0">
                <a:solidFill>
                  <a:srgbClr val="002060"/>
                </a:solidFill>
              </a:rPr>
              <a:t>C</a:t>
            </a:r>
            <a:endParaRPr lang="el-GR" sz="2000" b="1" dirty="0" smtClean="0">
              <a:solidFill>
                <a:srgbClr val="002060"/>
              </a:solidFill>
            </a:endParaRPr>
          </a:p>
          <a:p>
            <a:pPr algn="just"/>
            <a:endParaRPr lang="el-GR" sz="2000" b="1" dirty="0">
              <a:solidFill>
                <a:srgbClr val="002060"/>
              </a:solidFill>
            </a:endParaRPr>
          </a:p>
          <a:p>
            <a:pPr algn="just"/>
            <a:r>
              <a:rPr lang="en-US" sz="2000" b="1" dirty="0">
                <a:solidFill>
                  <a:srgbClr val="002060"/>
                </a:solidFill>
              </a:rPr>
              <a:t>Geologically, the </a:t>
            </a:r>
            <a:r>
              <a:rPr lang="en-US" sz="2000" b="1" dirty="0" err="1">
                <a:solidFill>
                  <a:srgbClr val="002060"/>
                </a:solidFill>
              </a:rPr>
              <a:t>Gallikos</a:t>
            </a:r>
            <a:r>
              <a:rPr lang="en-US" sz="2000" b="1" dirty="0">
                <a:solidFill>
                  <a:srgbClr val="002060"/>
                </a:solidFill>
              </a:rPr>
              <a:t> basin is filled with Quaternary and Tertiary sediments</a:t>
            </a:r>
            <a:r>
              <a:rPr lang="en-US" sz="2000" b="1" dirty="0" smtClean="0">
                <a:solidFill>
                  <a:srgbClr val="002060"/>
                </a:solidFill>
              </a:rPr>
              <a:t>.</a:t>
            </a:r>
            <a:r>
              <a:rPr lang="el-GR" sz="2000" b="1" dirty="0" smtClean="0">
                <a:solidFill>
                  <a:srgbClr val="002060"/>
                </a:solidFill>
              </a:rPr>
              <a:t> </a:t>
            </a:r>
            <a:r>
              <a:rPr lang="en-US" sz="2000" b="1" dirty="0">
                <a:solidFill>
                  <a:srgbClr val="002060"/>
                </a:solidFill>
              </a:rPr>
              <a:t>The bedrock of the basin is formed of argillaceous schists, limestones to </a:t>
            </a:r>
            <a:r>
              <a:rPr lang="en-US" sz="2000" b="1" dirty="0" err="1">
                <a:solidFill>
                  <a:srgbClr val="002060"/>
                </a:solidFill>
              </a:rPr>
              <a:t>dolimites</a:t>
            </a:r>
            <a:r>
              <a:rPr lang="en-US" sz="2000" b="1" dirty="0" smtClean="0">
                <a:solidFill>
                  <a:srgbClr val="002060"/>
                </a:solidFill>
              </a:rPr>
              <a:t>,</a:t>
            </a:r>
            <a:r>
              <a:rPr lang="el-GR" sz="2000" b="1" dirty="0" smtClean="0">
                <a:solidFill>
                  <a:srgbClr val="002060"/>
                </a:solidFill>
              </a:rPr>
              <a:t> </a:t>
            </a:r>
            <a:r>
              <a:rPr lang="en-US" sz="2000" b="1" dirty="0" err="1" smtClean="0">
                <a:solidFill>
                  <a:srgbClr val="002060"/>
                </a:solidFill>
              </a:rPr>
              <a:t>quartzites</a:t>
            </a:r>
            <a:r>
              <a:rPr lang="en-US" sz="2000" b="1" dirty="0" smtClean="0">
                <a:solidFill>
                  <a:srgbClr val="002060"/>
                </a:solidFill>
              </a:rPr>
              <a:t> </a:t>
            </a:r>
            <a:r>
              <a:rPr lang="en-US" sz="2000" b="1" dirty="0">
                <a:solidFill>
                  <a:srgbClr val="002060"/>
                </a:solidFill>
              </a:rPr>
              <a:t>and gneiss</a:t>
            </a:r>
            <a:endParaRPr lang="el-GR" sz="2000" b="1" dirty="0">
              <a:solidFill>
                <a:srgbClr val="002060"/>
              </a:solidFill>
            </a:endParaRPr>
          </a:p>
        </p:txBody>
      </p:sp>
      <p:sp>
        <p:nvSpPr>
          <p:cNvPr id="5" name="Ορθογώνιο 4"/>
          <p:cNvSpPr/>
          <p:nvPr/>
        </p:nvSpPr>
        <p:spPr>
          <a:xfrm>
            <a:off x="527478" y="6102588"/>
            <a:ext cx="8496944" cy="738664"/>
          </a:xfrm>
          <a:prstGeom prst="rect">
            <a:avLst/>
          </a:prstGeom>
        </p:spPr>
        <p:txBody>
          <a:bodyPr wrap="square">
            <a:spAutoFit/>
          </a:bodyPr>
          <a:lstStyle/>
          <a:p>
            <a:pPr algn="just"/>
            <a:r>
              <a:rPr lang="en-US" sz="1400" dirty="0" err="1" smtClean="0">
                <a:solidFill>
                  <a:srgbClr val="002060"/>
                </a:solidFill>
              </a:rPr>
              <a:t>Ch</a:t>
            </a:r>
            <a:r>
              <a:rPr lang="el-GR" sz="1400" dirty="0" smtClean="0">
                <a:solidFill>
                  <a:srgbClr val="002060"/>
                </a:solidFill>
              </a:rPr>
              <a:t>.</a:t>
            </a:r>
            <a:r>
              <a:rPr lang="en-US" sz="1400" dirty="0" smtClean="0">
                <a:solidFill>
                  <a:srgbClr val="002060"/>
                </a:solidFill>
              </a:rPr>
              <a:t> Mattas</a:t>
            </a:r>
            <a:r>
              <a:rPr lang="el-GR" sz="1400" dirty="0">
                <a:solidFill>
                  <a:srgbClr val="002060"/>
                </a:solidFill>
              </a:rPr>
              <a:t>,</a:t>
            </a:r>
            <a:r>
              <a:rPr lang="en-US" sz="1400" dirty="0" smtClean="0">
                <a:solidFill>
                  <a:srgbClr val="002060"/>
                </a:solidFill>
              </a:rPr>
              <a:t> K</a:t>
            </a:r>
            <a:r>
              <a:rPr lang="el-GR" sz="1400" dirty="0" smtClean="0">
                <a:solidFill>
                  <a:srgbClr val="002060"/>
                </a:solidFill>
              </a:rPr>
              <a:t>.</a:t>
            </a:r>
            <a:r>
              <a:rPr lang="en-US" sz="1400" dirty="0" smtClean="0">
                <a:solidFill>
                  <a:srgbClr val="002060"/>
                </a:solidFill>
              </a:rPr>
              <a:t> </a:t>
            </a:r>
            <a:r>
              <a:rPr lang="en-US" sz="1400" dirty="0">
                <a:solidFill>
                  <a:srgbClr val="002060"/>
                </a:solidFill>
              </a:rPr>
              <a:t>S. </a:t>
            </a:r>
            <a:r>
              <a:rPr lang="en-US" sz="1400" dirty="0" err="1">
                <a:solidFill>
                  <a:srgbClr val="002060"/>
                </a:solidFill>
              </a:rPr>
              <a:t>Voudouris</a:t>
            </a:r>
            <a:r>
              <a:rPr lang="en-US" sz="1400" dirty="0">
                <a:solidFill>
                  <a:srgbClr val="002060"/>
                </a:solidFill>
              </a:rPr>
              <a:t> </a:t>
            </a:r>
            <a:r>
              <a:rPr lang="en-US" sz="1400" dirty="0" smtClean="0">
                <a:solidFill>
                  <a:srgbClr val="002060"/>
                </a:solidFill>
              </a:rPr>
              <a:t>,</a:t>
            </a:r>
            <a:r>
              <a:rPr lang="el-GR" sz="1400" dirty="0" smtClean="0">
                <a:solidFill>
                  <a:srgbClr val="002060"/>
                </a:solidFill>
              </a:rPr>
              <a:t> </a:t>
            </a:r>
            <a:r>
              <a:rPr lang="en-US" sz="1400" dirty="0" smtClean="0">
                <a:solidFill>
                  <a:srgbClr val="002060"/>
                </a:solidFill>
              </a:rPr>
              <a:t>A</a:t>
            </a:r>
            <a:r>
              <a:rPr lang="el-GR" sz="1400" dirty="0" smtClean="0">
                <a:solidFill>
                  <a:srgbClr val="002060"/>
                </a:solidFill>
              </a:rPr>
              <a:t>.</a:t>
            </a:r>
            <a:r>
              <a:rPr lang="en-US" sz="1400" dirty="0" smtClean="0">
                <a:solidFill>
                  <a:srgbClr val="002060"/>
                </a:solidFill>
              </a:rPr>
              <a:t> Panagopoulos</a:t>
            </a:r>
            <a:r>
              <a:rPr lang="el-GR" sz="1400" dirty="0" smtClean="0">
                <a:solidFill>
                  <a:srgbClr val="002060"/>
                </a:solidFill>
              </a:rPr>
              <a:t> (2014). </a:t>
            </a:r>
            <a:r>
              <a:rPr lang="en-US" sz="1400" dirty="0">
                <a:solidFill>
                  <a:srgbClr val="002060"/>
                </a:solidFill>
              </a:rPr>
              <a:t>Integrated Groundwater Resources Management Using the</a:t>
            </a:r>
          </a:p>
          <a:p>
            <a:pPr algn="just"/>
            <a:r>
              <a:rPr lang="en-US" sz="1400" dirty="0">
                <a:solidFill>
                  <a:srgbClr val="002060"/>
                </a:solidFill>
              </a:rPr>
              <a:t>DPSIR Approach in a GIS Environment: A Case Study from </a:t>
            </a:r>
            <a:r>
              <a:rPr lang="en-US" sz="1400" dirty="0" smtClean="0">
                <a:solidFill>
                  <a:srgbClr val="002060"/>
                </a:solidFill>
              </a:rPr>
              <a:t>the</a:t>
            </a:r>
            <a:r>
              <a:rPr lang="el-GR" sz="1400" dirty="0" smtClean="0">
                <a:solidFill>
                  <a:srgbClr val="002060"/>
                </a:solidFill>
              </a:rPr>
              <a:t> </a:t>
            </a:r>
            <a:r>
              <a:rPr lang="en-US" sz="1400" dirty="0" err="1" smtClean="0">
                <a:solidFill>
                  <a:srgbClr val="002060"/>
                </a:solidFill>
              </a:rPr>
              <a:t>Gallikos</a:t>
            </a:r>
            <a:r>
              <a:rPr lang="en-US" sz="1400" dirty="0" smtClean="0">
                <a:solidFill>
                  <a:srgbClr val="002060"/>
                </a:solidFill>
              </a:rPr>
              <a:t> </a:t>
            </a:r>
            <a:r>
              <a:rPr lang="en-US" sz="1400" dirty="0">
                <a:solidFill>
                  <a:srgbClr val="002060"/>
                </a:solidFill>
              </a:rPr>
              <a:t>River Basin, North </a:t>
            </a:r>
            <a:r>
              <a:rPr lang="en-US" sz="1400" dirty="0" smtClean="0">
                <a:solidFill>
                  <a:srgbClr val="002060"/>
                </a:solidFill>
              </a:rPr>
              <a:t>Greece</a:t>
            </a:r>
            <a:r>
              <a:rPr lang="el-GR" sz="1400" dirty="0" smtClean="0">
                <a:solidFill>
                  <a:srgbClr val="002060"/>
                </a:solidFill>
              </a:rPr>
              <a:t>. </a:t>
            </a:r>
            <a:r>
              <a:rPr lang="en-US" sz="1400" i="1" dirty="0">
                <a:solidFill>
                  <a:srgbClr val="002060"/>
                </a:solidFill>
              </a:rPr>
              <a:t>Water </a:t>
            </a:r>
            <a:r>
              <a:rPr lang="en-US" sz="1400" b="1" dirty="0">
                <a:solidFill>
                  <a:srgbClr val="002060"/>
                </a:solidFill>
              </a:rPr>
              <a:t>2014</a:t>
            </a:r>
            <a:r>
              <a:rPr lang="en-US" sz="1400" dirty="0">
                <a:solidFill>
                  <a:srgbClr val="002060"/>
                </a:solidFill>
              </a:rPr>
              <a:t>, </a:t>
            </a:r>
            <a:r>
              <a:rPr lang="en-US" sz="1400" i="1" dirty="0">
                <a:solidFill>
                  <a:srgbClr val="002060"/>
                </a:solidFill>
              </a:rPr>
              <a:t>6</a:t>
            </a:r>
            <a:r>
              <a:rPr lang="en-US" sz="1400" dirty="0">
                <a:solidFill>
                  <a:srgbClr val="002060"/>
                </a:solidFill>
              </a:rPr>
              <a:t>, 1043-1068; doi:10.3390/w6041043</a:t>
            </a:r>
            <a:endParaRPr lang="el-GR" sz="1400" dirty="0">
              <a:solidFill>
                <a:srgbClr val="002060"/>
              </a:solidFill>
            </a:endParaRPr>
          </a:p>
        </p:txBody>
      </p:sp>
    </p:spTree>
    <p:extLst>
      <p:ext uri="{BB962C8B-B14F-4D97-AF65-F5344CB8AC3E}">
        <p14:creationId xmlns:p14="http://schemas.microsoft.com/office/powerpoint/2010/main" val="349997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8620" y="260648"/>
            <a:ext cx="4212762" cy="595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24821" y="6410407"/>
            <a:ext cx="3240360" cy="369332"/>
          </a:xfrm>
          <a:prstGeom prst="rect">
            <a:avLst/>
          </a:prstGeom>
          <a:noFill/>
        </p:spPr>
        <p:txBody>
          <a:bodyPr wrap="square" rtlCol="0">
            <a:spAutoFit/>
          </a:bodyPr>
          <a:lstStyle/>
          <a:p>
            <a:r>
              <a:rPr lang="el-GR" b="1" dirty="0" err="1" smtClean="0">
                <a:solidFill>
                  <a:srgbClr val="002060"/>
                </a:solidFill>
              </a:rPr>
              <a:t>Location</a:t>
            </a:r>
            <a:r>
              <a:rPr lang="el-GR" b="1" dirty="0" smtClean="0">
                <a:solidFill>
                  <a:srgbClr val="002060"/>
                </a:solidFill>
              </a:rPr>
              <a:t> of </a:t>
            </a:r>
            <a:r>
              <a:rPr lang="el-GR" b="1" dirty="0" err="1" smtClean="0">
                <a:solidFill>
                  <a:srgbClr val="002060"/>
                </a:solidFill>
              </a:rPr>
              <a:t>Gallikos</a:t>
            </a:r>
            <a:r>
              <a:rPr lang="el-GR" b="1" dirty="0" smtClean="0">
                <a:solidFill>
                  <a:srgbClr val="002060"/>
                </a:solidFill>
              </a:rPr>
              <a:t> </a:t>
            </a:r>
            <a:r>
              <a:rPr lang="el-GR" b="1" dirty="0" err="1" smtClean="0">
                <a:solidFill>
                  <a:srgbClr val="002060"/>
                </a:solidFill>
              </a:rPr>
              <a:t>river</a:t>
            </a:r>
            <a:r>
              <a:rPr lang="el-GR" b="1" dirty="0" smtClean="0">
                <a:solidFill>
                  <a:srgbClr val="002060"/>
                </a:solidFill>
              </a:rPr>
              <a:t> </a:t>
            </a:r>
            <a:r>
              <a:rPr lang="el-GR" b="1" dirty="0" err="1" smtClean="0">
                <a:solidFill>
                  <a:srgbClr val="002060"/>
                </a:solidFill>
              </a:rPr>
              <a:t>basin</a:t>
            </a:r>
            <a:endParaRPr lang="el-GR" b="1" dirty="0">
              <a:solidFill>
                <a:srgbClr val="002060"/>
              </a:solidFill>
            </a:endParaRPr>
          </a:p>
        </p:txBody>
      </p:sp>
    </p:spTree>
    <p:extLst>
      <p:ext uri="{BB962C8B-B14F-4D97-AF65-F5344CB8AC3E}">
        <p14:creationId xmlns:p14="http://schemas.microsoft.com/office/powerpoint/2010/main" val="307672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1069524" cy="523220"/>
          </a:xfrm>
          <a:prstGeom prst="rect">
            <a:avLst/>
          </a:prstGeom>
          <a:noFill/>
        </p:spPr>
        <p:txBody>
          <a:bodyPr wrap="none" rtlCol="0">
            <a:spAutoFit/>
          </a:bodyPr>
          <a:lstStyle/>
          <a:p>
            <a:r>
              <a:rPr lang="el-GR" sz="2800" b="1" u="sng" dirty="0" smtClean="0">
                <a:solidFill>
                  <a:srgbClr val="002060"/>
                </a:solidFill>
              </a:rPr>
              <a:t>DPSIR</a:t>
            </a:r>
            <a:endParaRPr lang="el-GR" sz="2800" b="1" u="sng" dirty="0">
              <a:solidFill>
                <a:srgbClr val="002060"/>
              </a:solidFill>
            </a:endParaRPr>
          </a:p>
        </p:txBody>
      </p:sp>
      <p:sp>
        <p:nvSpPr>
          <p:cNvPr id="3" name="TextBox 2"/>
          <p:cNvSpPr txBox="1"/>
          <p:nvPr/>
        </p:nvSpPr>
        <p:spPr>
          <a:xfrm>
            <a:off x="179512" y="1196752"/>
            <a:ext cx="8784977" cy="4708981"/>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l-GR" sz="2000" b="1" dirty="0" smtClean="0">
                <a:solidFill>
                  <a:srgbClr val="002060"/>
                </a:solidFill>
              </a:rPr>
              <a:t>Driving </a:t>
            </a:r>
            <a:r>
              <a:rPr lang="el-GR" sz="2000" b="1" dirty="0" err="1" smtClean="0">
                <a:solidFill>
                  <a:srgbClr val="002060"/>
                </a:solidFill>
              </a:rPr>
              <a:t>forces</a:t>
            </a:r>
            <a:r>
              <a:rPr lang="el-GR" sz="2000" b="1" dirty="0" smtClean="0">
                <a:solidFill>
                  <a:srgbClr val="002060"/>
                </a:solidFill>
              </a:rPr>
              <a:t>: </a:t>
            </a:r>
            <a:r>
              <a:rPr lang="en-US" sz="2000" b="1" dirty="0">
                <a:solidFill>
                  <a:srgbClr val="002060"/>
                </a:solidFill>
              </a:rPr>
              <a:t>Urbanization, intensive agriculture, industry—especially along the coastal part of the basin—and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a </a:t>
            </a:r>
            <a:r>
              <a:rPr lang="en-US" sz="2000" b="1" dirty="0">
                <a:solidFill>
                  <a:srgbClr val="002060"/>
                </a:solidFill>
              </a:rPr>
              <a:t>minor extent animal breeding along the mountainous region, form the main driving forces of </a:t>
            </a:r>
            <a:r>
              <a:rPr lang="en-US" sz="2000" b="1" dirty="0" smtClean="0">
                <a:solidFill>
                  <a:srgbClr val="002060"/>
                </a:solidFill>
              </a:rPr>
              <a:t>the</a:t>
            </a:r>
            <a:r>
              <a:rPr lang="el-GR" sz="2000" b="1" dirty="0" smtClean="0">
                <a:solidFill>
                  <a:srgbClr val="002060"/>
                </a:solidFill>
              </a:rPr>
              <a:t> </a:t>
            </a:r>
            <a:r>
              <a:rPr lang="en-US" sz="2000" b="1" dirty="0">
                <a:solidFill>
                  <a:srgbClr val="002060"/>
                </a:solidFill>
              </a:rPr>
              <a:t>study </a:t>
            </a:r>
            <a:r>
              <a:rPr lang="en-US" sz="2000" b="1" dirty="0" smtClean="0">
                <a:solidFill>
                  <a:srgbClr val="002060"/>
                </a:solidFill>
              </a:rPr>
              <a:t>area</a:t>
            </a:r>
            <a:endParaRPr lang="el-GR" sz="2000" b="1" dirty="0" smtClean="0">
              <a:solidFill>
                <a:srgbClr val="002060"/>
              </a:solidFill>
            </a:endParaRPr>
          </a:p>
          <a:p>
            <a:pPr marL="285750" indent="-285750" algn="just">
              <a:buFont typeface="Arial" panose="020B0604020202020204" pitchFamily="34" charset="0"/>
              <a:buChar char="•"/>
            </a:pPr>
            <a:endParaRPr lang="el-GR" sz="2000" b="1" dirty="0">
              <a:solidFill>
                <a:srgbClr val="002060"/>
              </a:solidFill>
            </a:endParaRPr>
          </a:p>
          <a:p>
            <a:pPr algn="just"/>
            <a:endParaRPr lang="el-GR" sz="2000" b="1" dirty="0" smtClean="0">
              <a:solidFill>
                <a:srgbClr val="002060"/>
              </a:solidFill>
            </a:endParaRPr>
          </a:p>
          <a:p>
            <a:pPr marL="285750" indent="-285750" algn="just">
              <a:buFont typeface="Arial" panose="020B0604020202020204" pitchFamily="34" charset="0"/>
              <a:buChar char="•"/>
            </a:pPr>
            <a:r>
              <a:rPr lang="el-GR" sz="2000" b="1" dirty="0" smtClean="0">
                <a:solidFill>
                  <a:srgbClr val="002060"/>
                </a:solidFill>
              </a:rPr>
              <a:t>Pressures: </a:t>
            </a:r>
            <a:r>
              <a:rPr lang="en-US" sz="2000" b="1" dirty="0">
                <a:solidFill>
                  <a:srgbClr val="002060"/>
                </a:solidFill>
              </a:rPr>
              <a:t>Thoughtless use of </a:t>
            </a:r>
            <a:r>
              <a:rPr lang="en-US" sz="2000" b="1" dirty="0" smtClean="0">
                <a:solidFill>
                  <a:srgbClr val="002060"/>
                </a:solidFill>
              </a:rPr>
              <a:t>fertilizers</a:t>
            </a:r>
            <a:r>
              <a:rPr lang="el-GR" sz="2000" b="1" dirty="0" smtClean="0">
                <a:solidFill>
                  <a:srgbClr val="002060"/>
                </a:solidFill>
              </a:rPr>
              <a:t> </a:t>
            </a:r>
            <a:r>
              <a:rPr lang="en-US" sz="2000" b="1" dirty="0" smtClean="0">
                <a:solidFill>
                  <a:srgbClr val="002060"/>
                </a:solidFill>
              </a:rPr>
              <a:t>leads </a:t>
            </a:r>
            <a:r>
              <a:rPr lang="en-US" sz="2000" b="1" dirty="0">
                <a:solidFill>
                  <a:srgbClr val="002060"/>
                </a:solidFill>
              </a:rPr>
              <a:t>to nitrate pollution and elevation </a:t>
            </a:r>
            <a:r>
              <a:rPr lang="en-US" sz="2000" b="1" dirty="0" smtClean="0">
                <a:solidFill>
                  <a:srgbClr val="002060"/>
                </a:solidFill>
              </a:rPr>
              <a:t>of</a:t>
            </a:r>
            <a:r>
              <a:rPr lang="el-GR" sz="2000" b="1" dirty="0" smtClean="0">
                <a:solidFill>
                  <a:srgbClr val="002060"/>
                </a:solidFill>
              </a:rPr>
              <a:t> p</a:t>
            </a:r>
            <a:r>
              <a:rPr lang="en-US" sz="2000" b="1" dirty="0" err="1" smtClean="0">
                <a:solidFill>
                  <a:srgbClr val="002060"/>
                </a:solidFill>
              </a:rPr>
              <a:t>hosphorus</a:t>
            </a:r>
            <a:r>
              <a:rPr lang="en-US" sz="2000" b="1" dirty="0" smtClean="0">
                <a:solidFill>
                  <a:srgbClr val="002060"/>
                </a:solidFill>
              </a:rPr>
              <a:t> </a:t>
            </a:r>
            <a:r>
              <a:rPr lang="en-US" sz="2000" b="1" dirty="0">
                <a:solidFill>
                  <a:srgbClr val="002060"/>
                </a:solidFill>
              </a:rPr>
              <a:t>compounds in both surface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ground waters</a:t>
            </a:r>
            <a:r>
              <a:rPr lang="el-GR" sz="2000" b="1" dirty="0" smtClean="0">
                <a:solidFill>
                  <a:srgbClr val="002060"/>
                </a:solidFill>
              </a:rPr>
              <a:t>. </a:t>
            </a:r>
            <a:r>
              <a:rPr lang="en-US" sz="2000" b="1" dirty="0">
                <a:solidFill>
                  <a:srgbClr val="002060"/>
                </a:solidFill>
              </a:rPr>
              <a:t>Water demands for irrigation combined with uneven rainfall distribution throughout the year is </a:t>
            </a:r>
            <a:r>
              <a:rPr lang="en-US" sz="2000" b="1" dirty="0" smtClean="0">
                <a:solidFill>
                  <a:srgbClr val="002060"/>
                </a:solidFill>
              </a:rPr>
              <a:t>also</a:t>
            </a:r>
            <a:r>
              <a:rPr lang="el-GR" sz="2000" b="1" dirty="0" smtClean="0">
                <a:solidFill>
                  <a:srgbClr val="002060"/>
                </a:solidFill>
              </a:rPr>
              <a:t> </a:t>
            </a:r>
            <a:r>
              <a:rPr lang="en-US" sz="2000" b="1" dirty="0" smtClean="0">
                <a:solidFill>
                  <a:srgbClr val="002060"/>
                </a:solidFill>
              </a:rPr>
              <a:t>a </a:t>
            </a:r>
            <a:r>
              <a:rPr lang="en-US" sz="2000" b="1" dirty="0">
                <a:solidFill>
                  <a:srgbClr val="002060"/>
                </a:solidFill>
              </a:rPr>
              <a:t>major pressure related to agricultural activities. The </a:t>
            </a:r>
            <a:r>
              <a:rPr lang="en-US" sz="2000" b="1" dirty="0" err="1">
                <a:solidFill>
                  <a:srgbClr val="002060"/>
                </a:solidFill>
              </a:rPr>
              <a:t>overpumping</a:t>
            </a:r>
            <a:r>
              <a:rPr lang="en-US" sz="2000" b="1" dirty="0">
                <a:solidFill>
                  <a:srgbClr val="002060"/>
                </a:solidFill>
              </a:rPr>
              <a:t> of boreholes leads to </a:t>
            </a:r>
            <a:r>
              <a:rPr lang="en-US" sz="2000" b="1" dirty="0" smtClean="0">
                <a:solidFill>
                  <a:srgbClr val="002060"/>
                </a:solidFill>
              </a:rPr>
              <a:t>groundwater</a:t>
            </a:r>
            <a:r>
              <a:rPr lang="el-GR" sz="2000" b="1" dirty="0" smtClean="0">
                <a:solidFill>
                  <a:srgbClr val="002060"/>
                </a:solidFill>
              </a:rPr>
              <a:t> </a:t>
            </a:r>
            <a:r>
              <a:rPr lang="en-US" sz="2000" b="1" dirty="0" smtClean="0">
                <a:solidFill>
                  <a:srgbClr val="002060"/>
                </a:solidFill>
              </a:rPr>
              <a:t>level </a:t>
            </a:r>
            <a:r>
              <a:rPr lang="en-US" sz="2000" b="1" dirty="0">
                <a:solidFill>
                  <a:srgbClr val="002060"/>
                </a:solidFill>
              </a:rPr>
              <a:t>drawdown resulting in a decrease of reserves. Pressure due to the industrial activities </a:t>
            </a:r>
            <a:r>
              <a:rPr lang="en-US" sz="2000" b="1" dirty="0" smtClean="0">
                <a:solidFill>
                  <a:srgbClr val="002060"/>
                </a:solidFill>
              </a:rPr>
              <a:t>is</a:t>
            </a:r>
            <a:r>
              <a:rPr lang="el-GR" sz="2000" b="1" dirty="0" smtClean="0">
                <a:solidFill>
                  <a:srgbClr val="002060"/>
                </a:solidFill>
              </a:rPr>
              <a:t> </a:t>
            </a:r>
            <a:r>
              <a:rPr lang="en-US" sz="2000" b="1" dirty="0" smtClean="0">
                <a:solidFill>
                  <a:srgbClr val="002060"/>
                </a:solidFill>
              </a:rPr>
              <a:t>expressed</a:t>
            </a:r>
            <a:r>
              <a:rPr lang="el-GR" sz="2000" b="1" dirty="0" smtClean="0">
                <a:solidFill>
                  <a:srgbClr val="002060"/>
                </a:solidFill>
              </a:rPr>
              <a:t> </a:t>
            </a:r>
            <a:r>
              <a:rPr lang="en-US" sz="2000" b="1" dirty="0" smtClean="0">
                <a:solidFill>
                  <a:srgbClr val="002060"/>
                </a:solidFill>
              </a:rPr>
              <a:t>in </a:t>
            </a:r>
            <a:r>
              <a:rPr lang="en-US" sz="2000" b="1" dirty="0">
                <a:solidFill>
                  <a:srgbClr val="002060"/>
                </a:solidFill>
              </a:rPr>
              <a:t>terms of chemical pollution of predominantly surface waters, but also of </a:t>
            </a:r>
            <a:r>
              <a:rPr lang="el-GR" sz="2000" b="1" dirty="0" smtClean="0">
                <a:solidFill>
                  <a:srgbClr val="002060"/>
                </a:solidFill>
              </a:rPr>
              <a:t>g</a:t>
            </a:r>
            <a:r>
              <a:rPr lang="en-US" sz="2000" b="1" dirty="0" smtClean="0">
                <a:solidFill>
                  <a:srgbClr val="002060"/>
                </a:solidFill>
              </a:rPr>
              <a:t>round </a:t>
            </a:r>
            <a:r>
              <a:rPr lang="en-US" sz="2000" b="1" dirty="0">
                <a:solidFill>
                  <a:srgbClr val="002060"/>
                </a:solidFill>
              </a:rPr>
              <a:t>waters due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existing </a:t>
            </a:r>
            <a:r>
              <a:rPr lang="en-US" sz="2000" b="1" dirty="0">
                <a:solidFill>
                  <a:srgbClr val="002060"/>
                </a:solidFill>
              </a:rPr>
              <a:t>hydraulic interactions. The majority of the industries do not have wastewater treatment </a:t>
            </a:r>
            <a:r>
              <a:rPr lang="en-US" sz="2000" b="1" dirty="0" smtClean="0">
                <a:solidFill>
                  <a:srgbClr val="002060"/>
                </a:solidFill>
              </a:rPr>
              <a:t>plants</a:t>
            </a:r>
            <a:r>
              <a:rPr lang="el-GR" sz="2000" b="1" dirty="0" smtClean="0">
                <a:solidFill>
                  <a:srgbClr val="002060"/>
                </a:solidFill>
              </a:rPr>
              <a:t> </a:t>
            </a:r>
            <a:r>
              <a:rPr lang="en-US" sz="2000" b="1" dirty="0">
                <a:solidFill>
                  <a:srgbClr val="002060"/>
                </a:solidFill>
              </a:rPr>
              <a:t>and the river and aquifers are the direct receptors of their effluents</a:t>
            </a:r>
            <a:r>
              <a:rPr lang="en-US" sz="2000" b="1" dirty="0" smtClean="0">
                <a:solidFill>
                  <a:srgbClr val="002060"/>
                </a:solidFill>
              </a:rPr>
              <a:t>.</a:t>
            </a:r>
            <a:endParaRPr lang="el-GR" sz="2000" b="1" dirty="0" smtClean="0">
              <a:solidFill>
                <a:srgbClr val="002060"/>
              </a:solidFill>
            </a:endParaRPr>
          </a:p>
        </p:txBody>
      </p:sp>
    </p:spTree>
    <p:extLst>
      <p:ext uri="{BB962C8B-B14F-4D97-AF65-F5344CB8AC3E}">
        <p14:creationId xmlns:p14="http://schemas.microsoft.com/office/powerpoint/2010/main" val="253488735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2155</Words>
  <Application>Microsoft Office PowerPoint</Application>
  <PresentationFormat>Προβολή στην οθόνη (4:3)</PresentationFormat>
  <Paragraphs>73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Mattas</dc:creator>
  <cp:lastModifiedBy>Christos Mattas</cp:lastModifiedBy>
  <cp:revision>14</cp:revision>
  <dcterms:created xsi:type="dcterms:W3CDTF">2017-03-25T18:33:52Z</dcterms:created>
  <dcterms:modified xsi:type="dcterms:W3CDTF">2017-04-08T17:59:34Z</dcterms:modified>
</cp:coreProperties>
</file>