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459" r:id="rId2"/>
    <p:sldId id="455" r:id="rId3"/>
    <p:sldId id="456" r:id="rId4"/>
    <p:sldId id="460" r:id="rId5"/>
    <p:sldId id="461" r:id="rId6"/>
    <p:sldId id="462" r:id="rId7"/>
    <p:sldId id="463" r:id="rId8"/>
    <p:sldId id="464" r:id="rId9"/>
    <p:sldId id="465" r:id="rId10"/>
    <p:sldId id="466" r:id="rId11"/>
    <p:sldId id="467" r:id="rId12"/>
    <p:sldId id="468"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0C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579" autoAdjust="0"/>
  </p:normalViewPr>
  <p:slideViewPr>
    <p:cSldViewPr>
      <p:cViewPr>
        <p:scale>
          <a:sx n="100" d="100"/>
          <a:sy n="100" d="100"/>
        </p:scale>
        <p:origin x="-516" y="912"/>
      </p:cViewPr>
      <p:guideLst>
        <p:guide orient="horz" pos="2160"/>
        <p:guide pos="2880"/>
      </p:guideLst>
    </p:cSldViewPr>
  </p:slideViewPr>
  <p:outlineViewPr>
    <p:cViewPr>
      <p:scale>
        <a:sx n="33" d="100"/>
        <a:sy n="33" d="100"/>
      </p:scale>
      <p:origin x="0" y="1656"/>
    </p:cViewPr>
  </p:outlineViewPr>
  <p:notesTextViewPr>
    <p:cViewPr>
      <p:scale>
        <a:sx n="1" d="1"/>
        <a:sy n="1" d="1"/>
      </p:scale>
      <p:origin x="0" y="0"/>
    </p:cViewPr>
  </p:notesTextViewPr>
  <p:sorterViewPr>
    <p:cViewPr>
      <p:scale>
        <a:sx n="100" d="100"/>
        <a:sy n="100" d="100"/>
      </p:scale>
      <p:origin x="0" y="57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8C207E-477F-4A6B-8957-27963B545975}" type="datetimeFigureOut">
              <a:rPr lang="el-GR" smtClean="0"/>
              <a:pPr/>
              <a:t>8/4/2017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AF9B8B-72C7-4C06-8AE7-93A15F2DDFDC}" type="slidenum">
              <a:rPr lang="el-GR" smtClean="0"/>
              <a:pPr/>
              <a:t>‹#›</a:t>
            </a:fld>
            <a:endParaRPr lang="el-GR"/>
          </a:p>
        </p:txBody>
      </p:sp>
    </p:spTree>
    <p:extLst>
      <p:ext uri="{BB962C8B-B14F-4D97-AF65-F5344CB8AC3E}">
        <p14:creationId xmlns:p14="http://schemas.microsoft.com/office/powerpoint/2010/main" val="4066919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721222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265137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1425402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519077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8FC7458-DFCC-4E82-9716-DAA07919B157}" type="datetimeFigureOut">
              <a:rPr lang="el-GR" smtClean="0"/>
              <a:pPr/>
              <a:t>8/4/2017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363481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38FC7458-DFCC-4E82-9716-DAA07919B157}" type="datetimeFigureOut">
              <a:rPr lang="el-GR" smtClean="0"/>
              <a:pPr/>
              <a:t>8/4/2017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2843605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8FC7458-DFCC-4E82-9716-DAA07919B157}" type="datetimeFigureOut">
              <a:rPr lang="el-GR" smtClean="0"/>
              <a:pPr/>
              <a:t>8/4/2017</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629109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38FC7458-DFCC-4E82-9716-DAA07919B157}" type="datetimeFigureOut">
              <a:rPr lang="el-GR" smtClean="0"/>
              <a:pPr/>
              <a:t>8/4/2017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181857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8FC7458-DFCC-4E82-9716-DAA07919B157}" type="datetimeFigureOut">
              <a:rPr lang="el-GR" smtClean="0"/>
              <a:pPr/>
              <a:t>8/4/2017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1187297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8FC7458-DFCC-4E82-9716-DAA07919B157}" type="datetimeFigureOut">
              <a:rPr lang="el-GR" smtClean="0"/>
              <a:pPr/>
              <a:t>8/4/2017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1794883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8FC7458-DFCC-4E82-9716-DAA07919B157}" type="datetimeFigureOut">
              <a:rPr lang="el-GR" smtClean="0"/>
              <a:pPr/>
              <a:t>8/4/2017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EF9F993-59AF-4B16-BC27-32221697C55D}" type="slidenum">
              <a:rPr lang="el-GR" smtClean="0"/>
              <a:pPr/>
              <a:t>‹#›</a:t>
            </a:fld>
            <a:endParaRPr lang="el-GR"/>
          </a:p>
        </p:txBody>
      </p:sp>
    </p:spTree>
    <p:extLst>
      <p:ext uri="{BB962C8B-B14F-4D97-AF65-F5344CB8AC3E}">
        <p14:creationId xmlns:p14="http://schemas.microsoft.com/office/powerpoint/2010/main" val="30966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FC7458-DFCC-4E82-9716-DAA07919B157}" type="datetimeFigureOut">
              <a:rPr lang="el-GR" smtClean="0"/>
              <a:pPr/>
              <a:t>8/4/2017</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F993-59AF-4B16-BC27-32221697C55D}" type="slidenum">
              <a:rPr lang="el-GR" smtClean="0"/>
              <a:pPr/>
              <a:t>‹#›</a:t>
            </a:fld>
            <a:endParaRPr lang="el-GR"/>
          </a:p>
        </p:txBody>
      </p:sp>
    </p:spTree>
    <p:extLst>
      <p:ext uri="{BB962C8B-B14F-4D97-AF65-F5344CB8AC3E}">
        <p14:creationId xmlns:p14="http://schemas.microsoft.com/office/powerpoint/2010/main" val="2886684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4114800"/>
            <a:ext cx="5551512" cy="1477328"/>
          </a:xfrm>
          <a:prstGeom prst="rect">
            <a:avLst/>
          </a:prstGeom>
          <a:solidFill>
            <a:schemeClr val="bg1"/>
          </a:solidFill>
        </p:spPr>
        <p:txBody>
          <a:bodyPr wrap="square" rtlCol="0">
            <a:spAutoFit/>
          </a:bodyPr>
          <a:lstStyle/>
          <a:p>
            <a:pPr>
              <a:lnSpc>
                <a:spcPct val="150000"/>
              </a:lnSpc>
            </a:pPr>
            <a:r>
              <a:rPr lang="en-US" sz="2000" b="1" dirty="0">
                <a:solidFill>
                  <a:srgbClr val="002060"/>
                </a:solidFill>
              </a:rPr>
              <a:t>Prof. Konstantinos Mattas</a:t>
            </a:r>
          </a:p>
          <a:p>
            <a:pPr>
              <a:lnSpc>
                <a:spcPct val="150000"/>
              </a:lnSpc>
            </a:pPr>
            <a:r>
              <a:rPr lang="en-US" sz="2000" b="1" dirty="0">
                <a:solidFill>
                  <a:srgbClr val="002060"/>
                </a:solidFill>
              </a:rPr>
              <a:t>Assoc. Prof. Anastasios Michailides</a:t>
            </a:r>
          </a:p>
          <a:p>
            <a:pPr>
              <a:lnSpc>
                <a:spcPct val="150000"/>
              </a:lnSpc>
            </a:pPr>
            <a:r>
              <a:rPr lang="en-US" sz="2000" b="1" dirty="0" smtClean="0">
                <a:solidFill>
                  <a:srgbClr val="002060"/>
                </a:solidFill>
              </a:rPr>
              <a:t>Dr</a:t>
            </a:r>
            <a:r>
              <a:rPr lang="en-US" sz="2000" b="1" dirty="0">
                <a:solidFill>
                  <a:srgbClr val="002060"/>
                </a:solidFill>
              </a:rPr>
              <a:t>. </a:t>
            </a:r>
            <a:r>
              <a:rPr lang="el-GR" sz="2000" b="1" dirty="0" err="1" smtClean="0">
                <a:solidFill>
                  <a:srgbClr val="002060"/>
                </a:solidFill>
              </a:rPr>
              <a:t>Christos</a:t>
            </a:r>
            <a:r>
              <a:rPr lang="el-GR" sz="2000" b="1" dirty="0" smtClean="0">
                <a:solidFill>
                  <a:srgbClr val="002060"/>
                </a:solidFill>
              </a:rPr>
              <a:t> </a:t>
            </a:r>
            <a:r>
              <a:rPr lang="el-GR" sz="2000" b="1" dirty="0" err="1" smtClean="0">
                <a:solidFill>
                  <a:srgbClr val="002060"/>
                </a:solidFill>
              </a:rPr>
              <a:t>Mattas</a:t>
            </a:r>
            <a:r>
              <a:rPr lang="en-US" sz="2000" b="1" dirty="0" smtClean="0">
                <a:solidFill>
                  <a:srgbClr val="002060"/>
                </a:solidFill>
              </a:rPr>
              <a:t>, </a:t>
            </a:r>
            <a:r>
              <a:rPr lang="en-US" sz="2000" b="1" dirty="0">
                <a:solidFill>
                  <a:srgbClr val="002060"/>
                </a:solidFill>
              </a:rPr>
              <a:t>Laboratory and Teaching </a:t>
            </a:r>
            <a:r>
              <a:rPr lang="el-GR" sz="2000" b="1" dirty="0" err="1">
                <a:solidFill>
                  <a:srgbClr val="002060"/>
                </a:solidFill>
              </a:rPr>
              <a:t>S</a:t>
            </a:r>
            <a:r>
              <a:rPr lang="el-GR" sz="2000" b="1" dirty="0" err="1" smtClean="0">
                <a:solidFill>
                  <a:srgbClr val="002060"/>
                </a:solidFill>
              </a:rPr>
              <a:t>taff</a:t>
            </a:r>
            <a:endParaRPr lang="en-US" sz="2000" b="1" dirty="0">
              <a:solidFill>
                <a:srgbClr val="002060"/>
              </a:solidFill>
            </a:endParaRPr>
          </a:p>
        </p:txBody>
      </p:sp>
      <p:sp>
        <p:nvSpPr>
          <p:cNvPr id="4" name="Title 3"/>
          <p:cNvSpPr>
            <a:spLocks noGrp="1"/>
          </p:cNvSpPr>
          <p:nvPr>
            <p:ph type="ctrTitle"/>
          </p:nvPr>
        </p:nvSpPr>
        <p:spPr>
          <a:xfrm>
            <a:off x="1259632" y="2564904"/>
            <a:ext cx="6192688" cy="1008112"/>
          </a:xfrm>
          <a:solidFill>
            <a:schemeClr val="bg1"/>
          </a:solidFill>
        </p:spPr>
        <p:txBody>
          <a:bodyPr>
            <a:normAutofit/>
          </a:bodyPr>
          <a:lstStyle/>
          <a:p>
            <a:r>
              <a:rPr lang="el-GR" sz="3200" b="1" dirty="0" smtClean="0">
                <a:solidFill>
                  <a:srgbClr val="002060"/>
                </a:solidFill>
                <a:effectLst>
                  <a:outerShdw blurRad="38100" dist="38100" dir="2700000" algn="tl">
                    <a:srgbClr val="000000">
                      <a:alpha val="43137"/>
                    </a:srgbClr>
                  </a:outerShdw>
                </a:effectLst>
              </a:rPr>
              <a:t>Water </a:t>
            </a:r>
            <a:r>
              <a:rPr lang="el-GR" sz="3200" b="1" dirty="0" err="1" smtClean="0">
                <a:solidFill>
                  <a:srgbClr val="002060"/>
                </a:solidFill>
                <a:effectLst>
                  <a:outerShdw blurRad="38100" dist="38100" dir="2700000" algn="tl">
                    <a:srgbClr val="000000">
                      <a:alpha val="43137"/>
                    </a:srgbClr>
                  </a:outerShdw>
                </a:effectLst>
              </a:rPr>
              <a:t>Resources</a:t>
            </a:r>
            <a:r>
              <a:rPr lang="el-GR" sz="3200" b="1" dirty="0" smtClean="0">
                <a:solidFill>
                  <a:srgbClr val="002060"/>
                </a:solidFill>
                <a:effectLst>
                  <a:outerShdw blurRad="38100" dist="38100" dir="2700000" algn="tl">
                    <a:srgbClr val="000000">
                      <a:alpha val="43137"/>
                    </a:srgbClr>
                  </a:outerShdw>
                </a:effectLst>
              </a:rPr>
              <a:t> </a:t>
            </a:r>
            <a:r>
              <a:rPr lang="el-GR" sz="3200" b="1" dirty="0" err="1" smtClean="0">
                <a:solidFill>
                  <a:srgbClr val="002060"/>
                </a:solidFill>
                <a:effectLst>
                  <a:outerShdw blurRad="38100" dist="38100" dir="2700000" algn="tl">
                    <a:srgbClr val="000000">
                      <a:alpha val="43137"/>
                    </a:srgbClr>
                  </a:outerShdw>
                </a:effectLst>
              </a:rPr>
              <a:t>Management</a:t>
            </a:r>
            <a:endParaRPr lang="en-US" sz="3200" b="1" dirty="0">
              <a:solidFill>
                <a:srgbClr val="002060"/>
              </a:solidFill>
              <a:effectLst>
                <a:outerShdw blurRad="38100" dist="38100" dir="2700000" algn="tl">
                  <a:srgbClr val="000000">
                    <a:alpha val="43137"/>
                  </a:srgbClr>
                </a:outerShdw>
              </a:effectLst>
            </a:endParaRPr>
          </a:p>
        </p:txBody>
      </p:sp>
      <p:sp>
        <p:nvSpPr>
          <p:cNvPr id="11" name="TextBox 10"/>
          <p:cNvSpPr txBox="1"/>
          <p:nvPr/>
        </p:nvSpPr>
        <p:spPr>
          <a:xfrm>
            <a:off x="2213471" y="711981"/>
            <a:ext cx="4717058" cy="369332"/>
          </a:xfrm>
          <a:prstGeom prst="rect">
            <a:avLst/>
          </a:prstGeom>
          <a:noFill/>
        </p:spPr>
        <p:txBody>
          <a:bodyPr wrap="square" rtlCol="0">
            <a:spAutoFit/>
          </a:bodyPr>
          <a:lstStyle/>
          <a:p>
            <a:pPr algn="ctr">
              <a:lnSpc>
                <a:spcPct val="90000"/>
              </a:lnSpc>
            </a:pPr>
            <a:r>
              <a:rPr lang="en-US" sz="2000" b="1" dirty="0">
                <a:solidFill>
                  <a:srgbClr val="A50021"/>
                </a:solidFill>
                <a:effectLst>
                  <a:outerShdw blurRad="38100" dist="38100" dir="2700000" algn="tl">
                    <a:srgbClr val="000000">
                      <a:alpha val="43137"/>
                    </a:srgbClr>
                  </a:outerShdw>
                </a:effectLst>
              </a:rPr>
              <a:t>Aristotle University of Thessaloniki</a:t>
            </a:r>
          </a:p>
        </p:txBody>
      </p:sp>
      <p:pic>
        <p:nvPicPr>
          <p:cNvPr id="12" name="Picture 11" descr="ilham-ec-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4320" y="640080"/>
            <a:ext cx="1490574" cy="513134"/>
          </a:xfrm>
          <a:prstGeom prst="rect">
            <a:avLst/>
          </a:prstGeom>
          <a:solidFill>
            <a:schemeClr val="bg1"/>
          </a:solidFill>
          <a:ln>
            <a:noFill/>
          </a:ln>
        </p:spPr>
      </p:pic>
      <p:pic>
        <p:nvPicPr>
          <p:cNvPr id="13" name="Immagin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32320" y="640080"/>
            <a:ext cx="1667435" cy="540141"/>
          </a:xfrm>
          <a:prstGeom prst="rect">
            <a:avLst/>
          </a:prstGeom>
          <a:noFill/>
          <a:ln>
            <a:noFill/>
          </a:ln>
        </p:spPr>
      </p:pic>
    </p:spTree>
    <p:extLst>
      <p:ext uri="{BB962C8B-B14F-4D97-AF65-F5344CB8AC3E}">
        <p14:creationId xmlns:p14="http://schemas.microsoft.com/office/powerpoint/2010/main" val="3160758897"/>
      </p:ext>
    </p:extLst>
  </p:cSld>
  <p:clrMapOvr>
    <a:masterClrMapping/>
  </p:clrMapOvr>
  <mc:AlternateContent xmlns:mc="http://schemas.openxmlformats.org/markup-compatibility/2006" xmlns:p14="http://schemas.microsoft.com/office/powerpoint/2010/main">
    <mc:Choice Requires="p14">
      <p:transition spd="med" p14:dur="700" advTm="11533">
        <p:fade/>
      </p:transition>
    </mc:Choice>
    <mc:Fallback xmlns="">
      <p:transition spd="med" advTm="11533">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688650" y="332656"/>
            <a:ext cx="8208912" cy="2262158"/>
          </a:xfrm>
          <a:prstGeom prst="rect">
            <a:avLst/>
          </a:prstGeom>
          <a:noFill/>
        </p:spPr>
        <p:txBody>
          <a:bodyPr wrap="square">
            <a:spAutoFit/>
          </a:bodyPr>
          <a:lstStyle/>
          <a:p>
            <a:pPr algn="ctr">
              <a:lnSpc>
                <a:spcPct val="150000"/>
              </a:lnSpc>
              <a:spcBef>
                <a:spcPts val="600"/>
              </a:spcBef>
            </a:pPr>
            <a:r>
              <a:rPr lang="en-US" sz="2400" b="1" dirty="0" smtClean="0"/>
              <a:t>“</a:t>
            </a:r>
            <a:r>
              <a:rPr lang="el-GR" sz="2400" b="1" dirty="0" smtClean="0"/>
              <a:t>Water </a:t>
            </a:r>
            <a:r>
              <a:rPr lang="el-GR" sz="2400" b="1" dirty="0" err="1" smtClean="0"/>
              <a:t>Resources</a:t>
            </a:r>
            <a:r>
              <a:rPr lang="en-US" sz="2400" b="1" dirty="0" smtClean="0"/>
              <a:t> </a:t>
            </a:r>
            <a:r>
              <a:rPr lang="en-US" sz="2400" b="1" dirty="0"/>
              <a:t>Management</a:t>
            </a:r>
            <a:r>
              <a:rPr lang="en-US" sz="2400" b="1" dirty="0" smtClean="0"/>
              <a:t>”</a:t>
            </a:r>
          </a:p>
          <a:p>
            <a:pPr algn="ctr">
              <a:lnSpc>
                <a:spcPct val="150000"/>
              </a:lnSpc>
              <a:spcBef>
                <a:spcPts val="600"/>
              </a:spcBef>
            </a:pPr>
            <a:endParaRPr lang="en-US" sz="2000" b="1" u="sng" dirty="0"/>
          </a:p>
          <a:p>
            <a:pPr indent="0" algn="ctr">
              <a:lnSpc>
                <a:spcPct val="150000"/>
              </a:lnSpc>
              <a:spcBef>
                <a:spcPts val="600"/>
              </a:spcBef>
              <a:buNone/>
            </a:pPr>
            <a:r>
              <a:rPr lang="en-US" sz="2000" b="1" u="sng" dirty="0" smtClean="0"/>
              <a:t>Structure of the Module</a:t>
            </a:r>
          </a:p>
          <a:p>
            <a:pPr indent="0" algn="just">
              <a:lnSpc>
                <a:spcPct val="150000"/>
              </a:lnSpc>
              <a:spcBef>
                <a:spcPts val="600"/>
              </a:spcBef>
              <a:buNone/>
            </a:pPr>
            <a:r>
              <a:rPr lang="en-US" sz="2000" b="1" u="sng" dirty="0" smtClean="0"/>
              <a:t> </a:t>
            </a:r>
            <a:endParaRPr lang="en-US" sz="2000" b="1" dirty="0" smtClean="0"/>
          </a:p>
        </p:txBody>
      </p:sp>
      <p:sp>
        <p:nvSpPr>
          <p:cNvPr id="5" name="Ορθογώνιο 4"/>
          <p:cNvSpPr/>
          <p:nvPr/>
        </p:nvSpPr>
        <p:spPr>
          <a:xfrm>
            <a:off x="1403648" y="2882846"/>
            <a:ext cx="6120680" cy="1908215"/>
          </a:xfrm>
          <a:prstGeom prst="rect">
            <a:avLst/>
          </a:prstGeom>
          <a:solidFill>
            <a:schemeClr val="bg1"/>
          </a:solidFill>
        </p:spPr>
        <p:txBody>
          <a:bodyPr wrap="square">
            <a:spAutoFit/>
          </a:bodyPr>
          <a:lstStyle/>
          <a:p>
            <a:pPr algn="ctr">
              <a:lnSpc>
                <a:spcPct val="150000"/>
              </a:lnSpc>
              <a:spcBef>
                <a:spcPts val="600"/>
              </a:spcBef>
            </a:pPr>
            <a:r>
              <a:rPr lang="en-US" b="1" dirty="0">
                <a:solidFill>
                  <a:srgbClr val="002060"/>
                </a:solidFill>
              </a:rPr>
              <a:t>Topic </a:t>
            </a:r>
            <a:r>
              <a:rPr lang="el-GR" b="1" dirty="0" smtClean="0">
                <a:solidFill>
                  <a:srgbClr val="002060"/>
                </a:solidFill>
              </a:rPr>
              <a:t>6</a:t>
            </a:r>
            <a:r>
              <a:rPr lang="en-US" b="1" dirty="0" smtClean="0">
                <a:solidFill>
                  <a:srgbClr val="002060"/>
                </a:solidFill>
              </a:rPr>
              <a:t>: </a:t>
            </a:r>
            <a:r>
              <a:rPr lang="el-GR" b="1" dirty="0">
                <a:solidFill>
                  <a:srgbClr val="002060"/>
                </a:solidFill>
              </a:rPr>
              <a:t>Waste Water </a:t>
            </a:r>
            <a:r>
              <a:rPr lang="el-GR" b="1" dirty="0" err="1">
                <a:solidFill>
                  <a:srgbClr val="002060"/>
                </a:solidFill>
              </a:rPr>
              <a:t>Treatment</a:t>
            </a:r>
            <a:r>
              <a:rPr lang="el-GR" b="1" dirty="0">
                <a:solidFill>
                  <a:srgbClr val="002060"/>
                </a:solidFill>
              </a:rPr>
              <a:t> </a:t>
            </a:r>
            <a:r>
              <a:rPr lang="el-GR" b="1" dirty="0" err="1">
                <a:solidFill>
                  <a:srgbClr val="002060"/>
                </a:solidFill>
              </a:rPr>
              <a:t>for</a:t>
            </a:r>
            <a:r>
              <a:rPr lang="el-GR" b="1" dirty="0">
                <a:solidFill>
                  <a:srgbClr val="002060"/>
                </a:solidFill>
              </a:rPr>
              <a:t> </a:t>
            </a:r>
            <a:r>
              <a:rPr lang="el-GR" b="1" dirty="0" err="1">
                <a:solidFill>
                  <a:srgbClr val="002060"/>
                </a:solidFill>
              </a:rPr>
              <a:t>Irrigation</a:t>
            </a:r>
            <a:r>
              <a:rPr lang="el-GR" b="1" dirty="0">
                <a:solidFill>
                  <a:srgbClr val="002060"/>
                </a:solidFill>
              </a:rPr>
              <a:t> </a:t>
            </a:r>
            <a:r>
              <a:rPr lang="el-GR" b="1" dirty="0" err="1">
                <a:solidFill>
                  <a:srgbClr val="002060"/>
                </a:solidFill>
              </a:rPr>
              <a:t>Purposes</a:t>
            </a:r>
            <a:endParaRPr lang="el-GR" b="1" dirty="0">
              <a:solidFill>
                <a:srgbClr val="002060"/>
              </a:solidFill>
            </a:endParaRPr>
          </a:p>
          <a:p>
            <a:pPr algn="ctr">
              <a:lnSpc>
                <a:spcPct val="150000"/>
              </a:lnSpc>
              <a:spcBef>
                <a:spcPts val="600"/>
              </a:spcBef>
            </a:pPr>
            <a:r>
              <a:rPr lang="el-GR" b="1" dirty="0" smtClean="0">
                <a:solidFill>
                  <a:srgbClr val="002060"/>
                </a:solidFill>
              </a:rPr>
              <a:t>A</a:t>
            </a:r>
            <a:r>
              <a:rPr lang="en-GB" b="1" dirty="0" smtClean="0">
                <a:solidFill>
                  <a:srgbClr val="002060"/>
                </a:solidFill>
              </a:rPr>
              <a:t> </a:t>
            </a:r>
            <a:r>
              <a:rPr lang="en-GB" b="1" dirty="0">
                <a:solidFill>
                  <a:srgbClr val="002060"/>
                </a:solidFill>
              </a:rPr>
              <a:t>potential scenario in which farmers want and can use effectively treated wastewater for irrigation purposes</a:t>
            </a:r>
            <a:endParaRPr lang="en-US" b="1" dirty="0">
              <a:solidFill>
                <a:srgbClr val="002060"/>
              </a:solidFill>
            </a:endParaRPr>
          </a:p>
          <a:p>
            <a:pPr lvl="0" algn="ctr">
              <a:lnSpc>
                <a:spcPct val="150000"/>
              </a:lnSpc>
              <a:spcBef>
                <a:spcPts val="600"/>
              </a:spcBef>
            </a:pPr>
            <a:r>
              <a:rPr lang="el-GR" b="1" dirty="0" smtClean="0">
                <a:solidFill>
                  <a:srgbClr val="002060"/>
                </a:solidFill>
              </a:rPr>
              <a:t>A </a:t>
            </a:r>
            <a:r>
              <a:rPr lang="el-GR" b="1" dirty="0" err="1" smtClean="0">
                <a:solidFill>
                  <a:srgbClr val="002060"/>
                </a:solidFill>
              </a:rPr>
              <a:t>case</a:t>
            </a:r>
            <a:r>
              <a:rPr lang="el-GR" b="1" dirty="0" smtClean="0">
                <a:solidFill>
                  <a:srgbClr val="002060"/>
                </a:solidFill>
              </a:rPr>
              <a:t> </a:t>
            </a:r>
            <a:r>
              <a:rPr lang="el-GR" b="1" dirty="0" err="1" smtClean="0">
                <a:solidFill>
                  <a:srgbClr val="002060"/>
                </a:solidFill>
              </a:rPr>
              <a:t>study</a:t>
            </a:r>
            <a:r>
              <a:rPr lang="el-GR" b="1" dirty="0" smtClean="0">
                <a:solidFill>
                  <a:srgbClr val="002060"/>
                </a:solidFill>
              </a:rPr>
              <a:t> </a:t>
            </a:r>
            <a:r>
              <a:rPr lang="el-GR" b="1" dirty="0" err="1" smtClean="0">
                <a:solidFill>
                  <a:srgbClr val="002060"/>
                </a:solidFill>
              </a:rPr>
              <a:t>from</a:t>
            </a:r>
            <a:r>
              <a:rPr lang="el-GR" b="1" dirty="0" smtClean="0">
                <a:solidFill>
                  <a:srgbClr val="002060"/>
                </a:solidFill>
              </a:rPr>
              <a:t> a </a:t>
            </a:r>
            <a:r>
              <a:rPr lang="el-GR" b="1" dirty="0" err="1" smtClean="0">
                <a:solidFill>
                  <a:srgbClr val="002060"/>
                </a:solidFill>
              </a:rPr>
              <a:t>region</a:t>
            </a:r>
            <a:r>
              <a:rPr lang="el-GR" b="1" dirty="0" smtClean="0">
                <a:solidFill>
                  <a:srgbClr val="002060"/>
                </a:solidFill>
              </a:rPr>
              <a:t> </a:t>
            </a:r>
            <a:r>
              <a:rPr lang="el-GR" b="1" dirty="0" err="1" smtClean="0">
                <a:solidFill>
                  <a:srgbClr val="002060"/>
                </a:solidFill>
              </a:rPr>
              <a:t>in</a:t>
            </a:r>
            <a:r>
              <a:rPr lang="el-GR" b="1" dirty="0" smtClean="0">
                <a:solidFill>
                  <a:srgbClr val="002060"/>
                </a:solidFill>
              </a:rPr>
              <a:t> </a:t>
            </a:r>
            <a:r>
              <a:rPr lang="el-GR" b="1" dirty="0" err="1" smtClean="0">
                <a:solidFill>
                  <a:srgbClr val="002060"/>
                </a:solidFill>
              </a:rPr>
              <a:t>Greece</a:t>
            </a:r>
            <a:r>
              <a:rPr lang="el-GR" b="1" dirty="0" smtClean="0">
                <a:solidFill>
                  <a:srgbClr val="002060"/>
                </a:solidFill>
              </a:rPr>
              <a:t> </a:t>
            </a:r>
            <a:r>
              <a:rPr lang="el-GR" b="1" dirty="0" err="1" smtClean="0">
                <a:solidFill>
                  <a:srgbClr val="002060"/>
                </a:solidFill>
              </a:rPr>
              <a:t>is</a:t>
            </a:r>
            <a:r>
              <a:rPr lang="el-GR" b="1" dirty="0" smtClean="0">
                <a:solidFill>
                  <a:srgbClr val="002060"/>
                </a:solidFill>
              </a:rPr>
              <a:t> </a:t>
            </a:r>
            <a:r>
              <a:rPr lang="el-GR" b="1" dirty="0" err="1" smtClean="0">
                <a:solidFill>
                  <a:srgbClr val="002060"/>
                </a:solidFill>
              </a:rPr>
              <a:t>presented</a:t>
            </a:r>
            <a:r>
              <a:rPr lang="el-GR" b="1" dirty="0" smtClean="0">
                <a:solidFill>
                  <a:srgbClr val="002060"/>
                </a:solidFill>
              </a:rPr>
              <a:t>. </a:t>
            </a:r>
            <a:endParaRPr lang="en-US" b="1" dirty="0">
              <a:solidFill>
                <a:srgbClr val="002060"/>
              </a:solidFill>
            </a:endParaRPr>
          </a:p>
        </p:txBody>
      </p:sp>
    </p:spTree>
    <p:extLst>
      <p:ext uri="{BB962C8B-B14F-4D97-AF65-F5344CB8AC3E}">
        <p14:creationId xmlns:p14="http://schemas.microsoft.com/office/powerpoint/2010/main" val="20956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663558" y="476672"/>
            <a:ext cx="8208912" cy="2262158"/>
          </a:xfrm>
          <a:prstGeom prst="rect">
            <a:avLst/>
          </a:prstGeom>
          <a:noFill/>
        </p:spPr>
        <p:txBody>
          <a:bodyPr wrap="square">
            <a:spAutoFit/>
          </a:bodyPr>
          <a:lstStyle/>
          <a:p>
            <a:pPr algn="ctr">
              <a:lnSpc>
                <a:spcPct val="150000"/>
              </a:lnSpc>
              <a:spcBef>
                <a:spcPts val="600"/>
              </a:spcBef>
            </a:pPr>
            <a:r>
              <a:rPr lang="en-US" sz="2400" b="1" dirty="0" smtClean="0"/>
              <a:t>“</a:t>
            </a:r>
            <a:r>
              <a:rPr lang="el-GR" sz="2400" b="1" dirty="0" smtClean="0"/>
              <a:t>Water </a:t>
            </a:r>
            <a:r>
              <a:rPr lang="el-GR" sz="2400" b="1" dirty="0" err="1" smtClean="0"/>
              <a:t>Resources</a:t>
            </a:r>
            <a:r>
              <a:rPr lang="en-US" sz="2400" b="1" dirty="0" smtClean="0"/>
              <a:t> </a:t>
            </a:r>
            <a:r>
              <a:rPr lang="en-US" sz="2400" b="1" dirty="0"/>
              <a:t>Management</a:t>
            </a:r>
            <a:r>
              <a:rPr lang="en-US" sz="2400" b="1" dirty="0" smtClean="0"/>
              <a:t>”</a:t>
            </a:r>
          </a:p>
          <a:p>
            <a:pPr algn="ctr">
              <a:lnSpc>
                <a:spcPct val="150000"/>
              </a:lnSpc>
              <a:spcBef>
                <a:spcPts val="600"/>
              </a:spcBef>
            </a:pPr>
            <a:endParaRPr lang="en-US" sz="2000" b="1" u="sng" dirty="0"/>
          </a:p>
          <a:p>
            <a:pPr indent="0" algn="ctr">
              <a:lnSpc>
                <a:spcPct val="150000"/>
              </a:lnSpc>
              <a:spcBef>
                <a:spcPts val="600"/>
              </a:spcBef>
              <a:buNone/>
            </a:pPr>
            <a:r>
              <a:rPr lang="en-US" sz="2000" b="1" u="sng" dirty="0" smtClean="0"/>
              <a:t>Structure of the Module</a:t>
            </a:r>
          </a:p>
          <a:p>
            <a:pPr indent="0" algn="just">
              <a:lnSpc>
                <a:spcPct val="150000"/>
              </a:lnSpc>
              <a:spcBef>
                <a:spcPts val="600"/>
              </a:spcBef>
              <a:buNone/>
            </a:pPr>
            <a:r>
              <a:rPr lang="en-US" sz="2000" b="1" u="sng" dirty="0" smtClean="0"/>
              <a:t> </a:t>
            </a:r>
            <a:endParaRPr lang="en-US" sz="2000" b="1" dirty="0" smtClean="0"/>
          </a:p>
        </p:txBody>
      </p:sp>
      <p:sp>
        <p:nvSpPr>
          <p:cNvPr id="5" name="Ορθογώνιο 4"/>
          <p:cNvSpPr/>
          <p:nvPr/>
        </p:nvSpPr>
        <p:spPr>
          <a:xfrm>
            <a:off x="1707674" y="2726254"/>
            <a:ext cx="6120680" cy="3154710"/>
          </a:xfrm>
          <a:prstGeom prst="rect">
            <a:avLst/>
          </a:prstGeom>
          <a:solidFill>
            <a:schemeClr val="bg1"/>
          </a:solidFill>
        </p:spPr>
        <p:txBody>
          <a:bodyPr wrap="square">
            <a:spAutoFit/>
          </a:bodyPr>
          <a:lstStyle/>
          <a:p>
            <a:pPr algn="ctr">
              <a:lnSpc>
                <a:spcPct val="150000"/>
              </a:lnSpc>
              <a:spcBef>
                <a:spcPts val="600"/>
              </a:spcBef>
            </a:pPr>
            <a:r>
              <a:rPr lang="en-US" b="1" dirty="0">
                <a:solidFill>
                  <a:srgbClr val="002060"/>
                </a:solidFill>
              </a:rPr>
              <a:t>Topic </a:t>
            </a:r>
            <a:r>
              <a:rPr lang="el-GR" b="1" dirty="0" smtClean="0">
                <a:solidFill>
                  <a:srgbClr val="002060"/>
                </a:solidFill>
              </a:rPr>
              <a:t>7</a:t>
            </a:r>
            <a:r>
              <a:rPr lang="en-US" b="1" dirty="0" smtClean="0">
                <a:solidFill>
                  <a:srgbClr val="002060"/>
                </a:solidFill>
              </a:rPr>
              <a:t>:</a:t>
            </a:r>
            <a:r>
              <a:rPr lang="el-GR" b="1" dirty="0" smtClean="0">
                <a:solidFill>
                  <a:srgbClr val="002060"/>
                </a:solidFill>
              </a:rPr>
              <a:t> </a:t>
            </a:r>
            <a:r>
              <a:rPr lang="el-GR" b="1" dirty="0" err="1" smtClean="0">
                <a:solidFill>
                  <a:srgbClr val="002060"/>
                </a:solidFill>
              </a:rPr>
              <a:t>Socioeconomic</a:t>
            </a:r>
            <a:r>
              <a:rPr lang="el-GR" b="1" dirty="0" smtClean="0">
                <a:solidFill>
                  <a:srgbClr val="002060"/>
                </a:solidFill>
              </a:rPr>
              <a:t> </a:t>
            </a:r>
            <a:r>
              <a:rPr lang="el-GR" b="1" dirty="0" smtClean="0">
                <a:solidFill>
                  <a:srgbClr val="002060"/>
                </a:solidFill>
              </a:rPr>
              <a:t>Impacts</a:t>
            </a:r>
          </a:p>
          <a:p>
            <a:pPr algn="ctr">
              <a:lnSpc>
                <a:spcPct val="150000"/>
              </a:lnSpc>
              <a:spcBef>
                <a:spcPts val="600"/>
              </a:spcBef>
            </a:pPr>
            <a:endParaRPr lang="el-GR" b="1" dirty="0">
              <a:solidFill>
                <a:srgbClr val="002060"/>
              </a:solidFill>
            </a:endParaRPr>
          </a:p>
          <a:p>
            <a:r>
              <a:rPr lang="el-GR" b="1" dirty="0" smtClean="0">
                <a:solidFill>
                  <a:srgbClr val="002060"/>
                </a:solidFill>
              </a:rPr>
              <a:t>A </a:t>
            </a:r>
            <a:r>
              <a:rPr lang="el-GR" b="1" dirty="0" err="1" smtClean="0">
                <a:solidFill>
                  <a:srgbClr val="002060"/>
                </a:solidFill>
              </a:rPr>
              <a:t>methodology</a:t>
            </a:r>
            <a:r>
              <a:rPr lang="el-GR" b="1" dirty="0" smtClean="0">
                <a:solidFill>
                  <a:srgbClr val="002060"/>
                </a:solidFill>
              </a:rPr>
              <a:t> </a:t>
            </a:r>
            <a:r>
              <a:rPr lang="el-GR" b="1" dirty="0" err="1" smtClean="0">
                <a:solidFill>
                  <a:srgbClr val="002060"/>
                </a:solidFill>
              </a:rPr>
              <a:t>is</a:t>
            </a:r>
            <a:r>
              <a:rPr lang="el-GR" b="1" dirty="0" smtClean="0">
                <a:solidFill>
                  <a:srgbClr val="002060"/>
                </a:solidFill>
              </a:rPr>
              <a:t> </a:t>
            </a:r>
            <a:r>
              <a:rPr lang="el-GR" b="1" dirty="0" err="1" smtClean="0">
                <a:solidFill>
                  <a:srgbClr val="002060"/>
                </a:solidFill>
              </a:rPr>
              <a:t>presented</a:t>
            </a:r>
            <a:r>
              <a:rPr lang="el-GR" b="1" dirty="0" smtClean="0">
                <a:solidFill>
                  <a:srgbClr val="002060"/>
                </a:solidFill>
              </a:rPr>
              <a:t> </a:t>
            </a:r>
            <a:r>
              <a:rPr lang="el-GR" b="1" dirty="0" err="1" smtClean="0">
                <a:solidFill>
                  <a:srgbClr val="002060"/>
                </a:solidFill>
              </a:rPr>
              <a:t>in</a:t>
            </a:r>
            <a:r>
              <a:rPr lang="el-GR" b="1" dirty="0" smtClean="0">
                <a:solidFill>
                  <a:srgbClr val="002060"/>
                </a:solidFill>
              </a:rPr>
              <a:t> </a:t>
            </a:r>
            <a:r>
              <a:rPr lang="el-GR" b="1" dirty="0" err="1" smtClean="0">
                <a:solidFill>
                  <a:srgbClr val="002060"/>
                </a:solidFill>
              </a:rPr>
              <a:t>order</a:t>
            </a:r>
            <a:r>
              <a:rPr lang="el-GR" b="1" dirty="0" smtClean="0">
                <a:solidFill>
                  <a:srgbClr val="002060"/>
                </a:solidFill>
              </a:rPr>
              <a:t> </a:t>
            </a:r>
            <a:r>
              <a:rPr lang="el-GR" b="1" dirty="0" err="1" smtClean="0">
                <a:solidFill>
                  <a:srgbClr val="002060"/>
                </a:solidFill>
              </a:rPr>
              <a:t>to</a:t>
            </a:r>
            <a:r>
              <a:rPr lang="el-GR" b="1" dirty="0" smtClean="0">
                <a:solidFill>
                  <a:srgbClr val="002060"/>
                </a:solidFill>
              </a:rPr>
              <a:t>:</a:t>
            </a:r>
          </a:p>
          <a:p>
            <a:pPr marL="285750" indent="-285750">
              <a:buFont typeface="Arial" panose="020B0604020202020204" pitchFamily="34" charset="0"/>
              <a:buChar char="•"/>
            </a:pPr>
            <a:r>
              <a:rPr lang="el-GR" b="1" dirty="0" smtClean="0">
                <a:solidFill>
                  <a:srgbClr val="002060"/>
                </a:solidFill>
              </a:rPr>
              <a:t> </a:t>
            </a:r>
            <a:r>
              <a:rPr lang="en-US" b="1" dirty="0" smtClean="0">
                <a:solidFill>
                  <a:srgbClr val="002060"/>
                </a:solidFill>
              </a:rPr>
              <a:t>to </a:t>
            </a:r>
            <a:r>
              <a:rPr lang="en-US" b="1" dirty="0">
                <a:solidFill>
                  <a:srgbClr val="002060"/>
                </a:solidFill>
              </a:rPr>
              <a:t>approximate some economic values </a:t>
            </a:r>
          </a:p>
          <a:p>
            <a:pPr marL="285750" indent="-285750">
              <a:buFont typeface="Arial" panose="020B0604020202020204" pitchFamily="34" charset="0"/>
              <a:buChar char="•"/>
            </a:pPr>
            <a:r>
              <a:rPr lang="en-US" b="1" dirty="0">
                <a:solidFill>
                  <a:srgbClr val="002060"/>
                </a:solidFill>
              </a:rPr>
              <a:t>to provide information about it</a:t>
            </a:r>
            <a:r>
              <a:rPr lang="el-GR" b="1" dirty="0">
                <a:solidFill>
                  <a:srgbClr val="002060"/>
                </a:solidFill>
              </a:rPr>
              <a:t> </a:t>
            </a:r>
            <a:endParaRPr lang="en-US" b="1" dirty="0">
              <a:solidFill>
                <a:srgbClr val="002060"/>
              </a:solidFill>
            </a:endParaRPr>
          </a:p>
          <a:p>
            <a:pPr marL="285750" indent="-285750">
              <a:buFont typeface="Arial" panose="020B0604020202020204" pitchFamily="34" charset="0"/>
              <a:buChar char="•"/>
            </a:pPr>
            <a:r>
              <a:rPr lang="en-US" b="1" dirty="0">
                <a:solidFill>
                  <a:srgbClr val="002060"/>
                </a:solidFill>
              </a:rPr>
              <a:t>to present of some methods for water resource evaluation</a:t>
            </a:r>
          </a:p>
          <a:p>
            <a:pPr marL="285750" indent="-285750">
              <a:buFont typeface="Arial" panose="020B0604020202020204" pitchFamily="34" charset="0"/>
              <a:buChar char="•"/>
            </a:pPr>
            <a:r>
              <a:rPr lang="en-US" b="1" dirty="0">
                <a:solidFill>
                  <a:srgbClr val="002060"/>
                </a:solidFill>
              </a:rPr>
              <a:t>the promotion of a more efficient and effective management of irrigation projects</a:t>
            </a:r>
            <a:endParaRPr lang="el-GR" b="1" dirty="0">
              <a:solidFill>
                <a:srgbClr val="002060"/>
              </a:solidFill>
            </a:endParaRPr>
          </a:p>
          <a:p>
            <a:pPr algn="ctr">
              <a:lnSpc>
                <a:spcPct val="150000"/>
              </a:lnSpc>
              <a:spcBef>
                <a:spcPts val="600"/>
              </a:spcBef>
            </a:pPr>
            <a:r>
              <a:rPr lang="el-GR" b="1" dirty="0" smtClean="0">
                <a:solidFill>
                  <a:srgbClr val="002060"/>
                </a:solidFill>
              </a:rPr>
              <a:t> </a:t>
            </a:r>
            <a:endParaRPr lang="en-US" b="1" dirty="0">
              <a:solidFill>
                <a:srgbClr val="002060"/>
              </a:solidFill>
            </a:endParaRPr>
          </a:p>
        </p:txBody>
      </p:sp>
    </p:spTree>
    <p:extLst>
      <p:ext uri="{BB962C8B-B14F-4D97-AF65-F5344CB8AC3E}">
        <p14:creationId xmlns:p14="http://schemas.microsoft.com/office/powerpoint/2010/main" val="884776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467544" y="260648"/>
            <a:ext cx="8208912" cy="2262158"/>
          </a:xfrm>
          <a:prstGeom prst="rect">
            <a:avLst/>
          </a:prstGeom>
          <a:noFill/>
        </p:spPr>
        <p:txBody>
          <a:bodyPr wrap="square">
            <a:spAutoFit/>
          </a:bodyPr>
          <a:lstStyle/>
          <a:p>
            <a:pPr algn="ctr">
              <a:lnSpc>
                <a:spcPct val="150000"/>
              </a:lnSpc>
              <a:spcBef>
                <a:spcPts val="600"/>
              </a:spcBef>
            </a:pPr>
            <a:r>
              <a:rPr lang="en-US" sz="2400" b="1" dirty="0" smtClean="0"/>
              <a:t>“</a:t>
            </a:r>
            <a:r>
              <a:rPr lang="el-GR" sz="2400" b="1" dirty="0" smtClean="0"/>
              <a:t>Water </a:t>
            </a:r>
            <a:r>
              <a:rPr lang="el-GR" sz="2400" b="1" dirty="0" err="1" smtClean="0"/>
              <a:t>Resources</a:t>
            </a:r>
            <a:r>
              <a:rPr lang="en-US" sz="2400" b="1" dirty="0" smtClean="0"/>
              <a:t> </a:t>
            </a:r>
            <a:r>
              <a:rPr lang="en-US" sz="2400" b="1" dirty="0"/>
              <a:t>Management</a:t>
            </a:r>
            <a:r>
              <a:rPr lang="en-US" sz="2400" b="1" dirty="0" smtClean="0"/>
              <a:t>”</a:t>
            </a:r>
          </a:p>
          <a:p>
            <a:pPr algn="ctr">
              <a:lnSpc>
                <a:spcPct val="150000"/>
              </a:lnSpc>
              <a:spcBef>
                <a:spcPts val="600"/>
              </a:spcBef>
            </a:pPr>
            <a:endParaRPr lang="en-US" sz="2000" b="1" u="sng" dirty="0"/>
          </a:p>
          <a:p>
            <a:pPr indent="0" algn="ctr">
              <a:lnSpc>
                <a:spcPct val="150000"/>
              </a:lnSpc>
              <a:spcBef>
                <a:spcPts val="600"/>
              </a:spcBef>
              <a:buNone/>
            </a:pPr>
            <a:r>
              <a:rPr lang="en-US" sz="2000" b="1" u="sng" dirty="0" smtClean="0"/>
              <a:t>Structure of the Module</a:t>
            </a:r>
          </a:p>
          <a:p>
            <a:pPr indent="0" algn="just">
              <a:lnSpc>
                <a:spcPct val="150000"/>
              </a:lnSpc>
              <a:spcBef>
                <a:spcPts val="600"/>
              </a:spcBef>
              <a:buNone/>
            </a:pPr>
            <a:r>
              <a:rPr lang="en-US" sz="2000" b="1" u="sng" dirty="0" smtClean="0"/>
              <a:t> </a:t>
            </a:r>
            <a:endParaRPr lang="en-US" sz="2000" b="1" dirty="0" smtClean="0"/>
          </a:p>
        </p:txBody>
      </p:sp>
      <p:sp>
        <p:nvSpPr>
          <p:cNvPr id="5" name="Ορθογώνιο 4"/>
          <p:cNvSpPr/>
          <p:nvPr/>
        </p:nvSpPr>
        <p:spPr>
          <a:xfrm>
            <a:off x="899592" y="2726254"/>
            <a:ext cx="7704856" cy="2108269"/>
          </a:xfrm>
          <a:prstGeom prst="rect">
            <a:avLst/>
          </a:prstGeom>
          <a:solidFill>
            <a:schemeClr val="bg1"/>
          </a:solidFill>
        </p:spPr>
        <p:txBody>
          <a:bodyPr wrap="square">
            <a:spAutoFit/>
          </a:bodyPr>
          <a:lstStyle/>
          <a:p>
            <a:pPr algn="ctr">
              <a:lnSpc>
                <a:spcPct val="150000"/>
              </a:lnSpc>
              <a:spcBef>
                <a:spcPts val="600"/>
              </a:spcBef>
            </a:pPr>
            <a:r>
              <a:rPr lang="en-US" b="1" dirty="0">
                <a:solidFill>
                  <a:srgbClr val="002060"/>
                </a:solidFill>
              </a:rPr>
              <a:t>Topic </a:t>
            </a:r>
            <a:r>
              <a:rPr lang="el-GR" b="1" dirty="0">
                <a:solidFill>
                  <a:srgbClr val="002060"/>
                </a:solidFill>
              </a:rPr>
              <a:t>8</a:t>
            </a:r>
            <a:r>
              <a:rPr lang="en-US" b="1" dirty="0" smtClean="0">
                <a:solidFill>
                  <a:srgbClr val="002060"/>
                </a:solidFill>
              </a:rPr>
              <a:t>:</a:t>
            </a:r>
            <a:r>
              <a:rPr lang="el-GR" b="1" dirty="0" smtClean="0">
                <a:solidFill>
                  <a:srgbClr val="002060"/>
                </a:solidFill>
              </a:rPr>
              <a:t> </a:t>
            </a:r>
            <a:r>
              <a:rPr lang="el-GR" b="1" dirty="0" err="1">
                <a:solidFill>
                  <a:srgbClr val="002060"/>
                </a:solidFill>
              </a:rPr>
              <a:t>Q</a:t>
            </a:r>
            <a:r>
              <a:rPr lang="el-GR" b="1" dirty="0" err="1" smtClean="0">
                <a:solidFill>
                  <a:srgbClr val="002060"/>
                </a:solidFill>
              </a:rPr>
              <a:t>uiz</a:t>
            </a:r>
            <a:r>
              <a:rPr lang="el-GR" b="1" dirty="0" smtClean="0">
                <a:solidFill>
                  <a:srgbClr val="002060"/>
                </a:solidFill>
              </a:rPr>
              <a:t>-</a:t>
            </a:r>
            <a:r>
              <a:rPr lang="el-GR" b="1" dirty="0" err="1" smtClean="0">
                <a:solidFill>
                  <a:srgbClr val="002060"/>
                </a:solidFill>
              </a:rPr>
              <a:t>Practical</a:t>
            </a:r>
            <a:r>
              <a:rPr lang="el-GR" b="1" dirty="0" smtClean="0">
                <a:solidFill>
                  <a:srgbClr val="002060"/>
                </a:solidFill>
              </a:rPr>
              <a:t> </a:t>
            </a:r>
            <a:r>
              <a:rPr lang="el-GR" b="1" dirty="0" err="1" smtClean="0">
                <a:solidFill>
                  <a:srgbClr val="002060"/>
                </a:solidFill>
              </a:rPr>
              <a:t>Questions</a:t>
            </a:r>
            <a:endParaRPr lang="el-GR" b="1" dirty="0">
              <a:solidFill>
                <a:srgbClr val="002060"/>
              </a:solidFill>
            </a:endParaRPr>
          </a:p>
          <a:p>
            <a:endParaRPr lang="el-GR" b="1" dirty="0" smtClean="0">
              <a:solidFill>
                <a:srgbClr val="002060"/>
              </a:solidFill>
            </a:endParaRPr>
          </a:p>
          <a:p>
            <a:pPr algn="just"/>
            <a:r>
              <a:rPr lang="el-GR" b="1" dirty="0" smtClean="0">
                <a:solidFill>
                  <a:srgbClr val="002060"/>
                </a:solidFill>
              </a:rPr>
              <a:t>A </a:t>
            </a:r>
            <a:r>
              <a:rPr lang="el-GR" b="1" dirty="0" err="1" smtClean="0">
                <a:solidFill>
                  <a:srgbClr val="002060"/>
                </a:solidFill>
              </a:rPr>
              <a:t>quiz</a:t>
            </a:r>
            <a:r>
              <a:rPr lang="el-GR" b="1" dirty="0" smtClean="0">
                <a:solidFill>
                  <a:srgbClr val="002060"/>
                </a:solidFill>
              </a:rPr>
              <a:t> </a:t>
            </a:r>
            <a:r>
              <a:rPr lang="el-GR" b="1" dirty="0" err="1" smtClean="0">
                <a:solidFill>
                  <a:srgbClr val="002060"/>
                </a:solidFill>
              </a:rPr>
              <a:t>and</a:t>
            </a:r>
            <a:r>
              <a:rPr lang="el-GR" b="1" dirty="0" smtClean="0">
                <a:solidFill>
                  <a:srgbClr val="002060"/>
                </a:solidFill>
              </a:rPr>
              <a:t> </a:t>
            </a:r>
            <a:r>
              <a:rPr lang="el-GR" b="1" dirty="0" err="1" smtClean="0">
                <a:solidFill>
                  <a:srgbClr val="002060"/>
                </a:solidFill>
              </a:rPr>
              <a:t>practical</a:t>
            </a:r>
            <a:r>
              <a:rPr lang="el-GR" b="1" dirty="0" smtClean="0">
                <a:solidFill>
                  <a:srgbClr val="002060"/>
                </a:solidFill>
              </a:rPr>
              <a:t> </a:t>
            </a:r>
            <a:r>
              <a:rPr lang="el-GR" b="1" dirty="0" err="1" smtClean="0">
                <a:solidFill>
                  <a:srgbClr val="002060"/>
                </a:solidFill>
              </a:rPr>
              <a:t>common</a:t>
            </a:r>
            <a:r>
              <a:rPr lang="el-GR" b="1" dirty="0" smtClean="0">
                <a:solidFill>
                  <a:srgbClr val="002060"/>
                </a:solidFill>
              </a:rPr>
              <a:t> </a:t>
            </a:r>
            <a:r>
              <a:rPr lang="el-GR" b="1" dirty="0" err="1" smtClean="0">
                <a:solidFill>
                  <a:srgbClr val="002060"/>
                </a:solidFill>
              </a:rPr>
              <a:t>questions</a:t>
            </a:r>
            <a:r>
              <a:rPr lang="el-GR" b="1" dirty="0" smtClean="0">
                <a:solidFill>
                  <a:srgbClr val="002060"/>
                </a:solidFill>
              </a:rPr>
              <a:t> </a:t>
            </a:r>
            <a:r>
              <a:rPr lang="el-GR" b="1" dirty="0" err="1" smtClean="0">
                <a:solidFill>
                  <a:srgbClr val="002060"/>
                </a:solidFill>
              </a:rPr>
              <a:t>on</a:t>
            </a:r>
            <a:r>
              <a:rPr lang="el-GR" b="1" dirty="0" smtClean="0">
                <a:solidFill>
                  <a:srgbClr val="002060"/>
                </a:solidFill>
              </a:rPr>
              <a:t> water </a:t>
            </a:r>
            <a:r>
              <a:rPr lang="el-GR" b="1" dirty="0" err="1" smtClean="0">
                <a:solidFill>
                  <a:srgbClr val="002060"/>
                </a:solidFill>
              </a:rPr>
              <a:t>resources</a:t>
            </a:r>
            <a:r>
              <a:rPr lang="el-GR" b="1" dirty="0" smtClean="0">
                <a:solidFill>
                  <a:srgbClr val="002060"/>
                </a:solidFill>
              </a:rPr>
              <a:t> </a:t>
            </a:r>
            <a:r>
              <a:rPr lang="el-GR" b="1" dirty="0" err="1" smtClean="0">
                <a:solidFill>
                  <a:srgbClr val="002060"/>
                </a:solidFill>
              </a:rPr>
              <a:t>are</a:t>
            </a:r>
            <a:r>
              <a:rPr lang="el-GR" b="1" dirty="0" smtClean="0">
                <a:solidFill>
                  <a:srgbClr val="002060"/>
                </a:solidFill>
              </a:rPr>
              <a:t> </a:t>
            </a:r>
            <a:r>
              <a:rPr lang="el-GR" b="1" dirty="0" err="1" smtClean="0">
                <a:solidFill>
                  <a:srgbClr val="002060"/>
                </a:solidFill>
              </a:rPr>
              <a:t>provided</a:t>
            </a:r>
            <a:r>
              <a:rPr lang="el-GR" b="1" dirty="0" smtClean="0">
                <a:solidFill>
                  <a:srgbClr val="002060"/>
                </a:solidFill>
              </a:rPr>
              <a:t> </a:t>
            </a:r>
            <a:r>
              <a:rPr lang="el-GR" b="1" dirty="0" err="1" smtClean="0">
                <a:solidFill>
                  <a:srgbClr val="002060"/>
                </a:solidFill>
              </a:rPr>
              <a:t>in</a:t>
            </a:r>
            <a:r>
              <a:rPr lang="el-GR" b="1" dirty="0" smtClean="0">
                <a:solidFill>
                  <a:srgbClr val="002060"/>
                </a:solidFill>
              </a:rPr>
              <a:t> </a:t>
            </a:r>
            <a:r>
              <a:rPr lang="el-GR" b="1" dirty="0" err="1" smtClean="0">
                <a:solidFill>
                  <a:srgbClr val="002060"/>
                </a:solidFill>
              </a:rPr>
              <a:t>the</a:t>
            </a:r>
            <a:r>
              <a:rPr lang="el-GR" b="1" dirty="0" smtClean="0">
                <a:solidFill>
                  <a:srgbClr val="002060"/>
                </a:solidFill>
              </a:rPr>
              <a:t> </a:t>
            </a:r>
            <a:r>
              <a:rPr lang="el-GR" b="1" dirty="0" err="1" smtClean="0">
                <a:solidFill>
                  <a:srgbClr val="002060"/>
                </a:solidFill>
              </a:rPr>
              <a:t>last</a:t>
            </a:r>
            <a:r>
              <a:rPr lang="el-GR" b="1" dirty="0" smtClean="0">
                <a:solidFill>
                  <a:srgbClr val="002060"/>
                </a:solidFill>
              </a:rPr>
              <a:t> </a:t>
            </a:r>
            <a:r>
              <a:rPr lang="el-GR" b="1" dirty="0" err="1" smtClean="0">
                <a:solidFill>
                  <a:srgbClr val="002060"/>
                </a:solidFill>
              </a:rPr>
              <a:t>topic</a:t>
            </a:r>
            <a:r>
              <a:rPr lang="el-GR" b="1" dirty="0" smtClean="0">
                <a:solidFill>
                  <a:srgbClr val="002060"/>
                </a:solidFill>
              </a:rPr>
              <a:t>. </a:t>
            </a:r>
            <a:r>
              <a:rPr lang="el-GR" b="1" dirty="0" err="1" smtClean="0">
                <a:solidFill>
                  <a:srgbClr val="002060"/>
                </a:solidFill>
              </a:rPr>
              <a:t>They</a:t>
            </a:r>
            <a:r>
              <a:rPr lang="el-GR" b="1" dirty="0" smtClean="0">
                <a:solidFill>
                  <a:srgbClr val="002060"/>
                </a:solidFill>
              </a:rPr>
              <a:t> </a:t>
            </a:r>
            <a:r>
              <a:rPr lang="el-GR" b="1" dirty="0" err="1" smtClean="0">
                <a:solidFill>
                  <a:srgbClr val="002060"/>
                </a:solidFill>
              </a:rPr>
              <a:t>can</a:t>
            </a:r>
            <a:r>
              <a:rPr lang="el-GR" b="1" dirty="0" smtClean="0">
                <a:solidFill>
                  <a:srgbClr val="002060"/>
                </a:solidFill>
              </a:rPr>
              <a:t> </a:t>
            </a:r>
            <a:r>
              <a:rPr lang="el-GR" b="1" dirty="0" err="1" smtClean="0">
                <a:solidFill>
                  <a:srgbClr val="002060"/>
                </a:solidFill>
              </a:rPr>
              <a:t>be</a:t>
            </a:r>
            <a:r>
              <a:rPr lang="el-GR" b="1" dirty="0" smtClean="0">
                <a:solidFill>
                  <a:srgbClr val="002060"/>
                </a:solidFill>
              </a:rPr>
              <a:t> </a:t>
            </a:r>
            <a:r>
              <a:rPr lang="el-GR" b="1" dirty="0" err="1" smtClean="0">
                <a:solidFill>
                  <a:srgbClr val="002060"/>
                </a:solidFill>
              </a:rPr>
              <a:t>used</a:t>
            </a:r>
            <a:r>
              <a:rPr lang="el-GR" b="1" dirty="0" smtClean="0">
                <a:solidFill>
                  <a:srgbClr val="002060"/>
                </a:solidFill>
              </a:rPr>
              <a:t> by </a:t>
            </a:r>
            <a:r>
              <a:rPr lang="el-GR" b="1" dirty="0" err="1" smtClean="0">
                <a:solidFill>
                  <a:srgbClr val="002060"/>
                </a:solidFill>
              </a:rPr>
              <a:t>the</a:t>
            </a:r>
            <a:r>
              <a:rPr lang="el-GR" b="1" dirty="0" smtClean="0">
                <a:solidFill>
                  <a:srgbClr val="002060"/>
                </a:solidFill>
              </a:rPr>
              <a:t> </a:t>
            </a:r>
            <a:r>
              <a:rPr lang="el-GR" b="1" dirty="0" err="1" smtClean="0">
                <a:solidFill>
                  <a:srgbClr val="002060"/>
                </a:solidFill>
              </a:rPr>
              <a:t>teachers</a:t>
            </a:r>
            <a:r>
              <a:rPr lang="el-GR" b="1" dirty="0" smtClean="0">
                <a:solidFill>
                  <a:srgbClr val="002060"/>
                </a:solidFill>
              </a:rPr>
              <a:t> </a:t>
            </a:r>
            <a:r>
              <a:rPr lang="el-GR" b="1" dirty="0" err="1" smtClean="0">
                <a:solidFill>
                  <a:srgbClr val="002060"/>
                </a:solidFill>
              </a:rPr>
              <a:t>as</a:t>
            </a:r>
            <a:r>
              <a:rPr lang="el-GR" b="1" dirty="0" smtClean="0">
                <a:solidFill>
                  <a:srgbClr val="002060"/>
                </a:solidFill>
              </a:rPr>
              <a:t> </a:t>
            </a:r>
            <a:r>
              <a:rPr lang="el-GR" b="1" dirty="0" err="1" smtClean="0">
                <a:solidFill>
                  <a:srgbClr val="002060"/>
                </a:solidFill>
              </a:rPr>
              <a:t>exercises</a:t>
            </a:r>
            <a:r>
              <a:rPr lang="el-GR" b="1" dirty="0" smtClean="0">
                <a:solidFill>
                  <a:srgbClr val="002060"/>
                </a:solidFill>
              </a:rPr>
              <a:t> </a:t>
            </a:r>
            <a:r>
              <a:rPr lang="el-GR" b="1" dirty="0" err="1" smtClean="0">
                <a:solidFill>
                  <a:srgbClr val="002060"/>
                </a:solidFill>
              </a:rPr>
              <a:t>for</a:t>
            </a:r>
            <a:r>
              <a:rPr lang="el-GR" b="1" dirty="0" smtClean="0">
                <a:solidFill>
                  <a:srgbClr val="002060"/>
                </a:solidFill>
              </a:rPr>
              <a:t> </a:t>
            </a:r>
            <a:r>
              <a:rPr lang="el-GR" b="1" dirty="0" err="1" smtClean="0">
                <a:solidFill>
                  <a:srgbClr val="002060"/>
                </a:solidFill>
              </a:rPr>
              <a:t>their</a:t>
            </a:r>
            <a:r>
              <a:rPr lang="el-GR" b="1" dirty="0" smtClean="0">
                <a:solidFill>
                  <a:srgbClr val="002060"/>
                </a:solidFill>
              </a:rPr>
              <a:t> </a:t>
            </a:r>
            <a:r>
              <a:rPr lang="el-GR" b="1" dirty="0" err="1" smtClean="0">
                <a:solidFill>
                  <a:srgbClr val="002060"/>
                </a:solidFill>
              </a:rPr>
              <a:t>students</a:t>
            </a:r>
            <a:r>
              <a:rPr lang="el-GR" b="1" dirty="0" smtClean="0">
                <a:solidFill>
                  <a:srgbClr val="002060"/>
                </a:solidFill>
              </a:rPr>
              <a:t> </a:t>
            </a:r>
            <a:r>
              <a:rPr lang="el-GR" b="1" dirty="0" err="1" smtClean="0">
                <a:solidFill>
                  <a:srgbClr val="002060"/>
                </a:solidFill>
              </a:rPr>
              <a:t>during</a:t>
            </a:r>
            <a:r>
              <a:rPr lang="el-GR" b="1" dirty="0" smtClean="0">
                <a:solidFill>
                  <a:srgbClr val="002060"/>
                </a:solidFill>
              </a:rPr>
              <a:t> </a:t>
            </a:r>
            <a:r>
              <a:rPr lang="el-GR" b="1" dirty="0" err="1" smtClean="0">
                <a:solidFill>
                  <a:srgbClr val="002060"/>
                </a:solidFill>
              </a:rPr>
              <a:t>courses</a:t>
            </a:r>
            <a:r>
              <a:rPr lang="el-GR" b="1" dirty="0" smtClean="0">
                <a:solidFill>
                  <a:srgbClr val="002060"/>
                </a:solidFill>
              </a:rPr>
              <a:t>, </a:t>
            </a:r>
            <a:r>
              <a:rPr lang="el-GR" b="1" dirty="0" err="1" smtClean="0">
                <a:solidFill>
                  <a:srgbClr val="002060"/>
                </a:solidFill>
              </a:rPr>
              <a:t>in</a:t>
            </a:r>
            <a:r>
              <a:rPr lang="el-GR" b="1" dirty="0" smtClean="0">
                <a:solidFill>
                  <a:srgbClr val="002060"/>
                </a:solidFill>
              </a:rPr>
              <a:t> </a:t>
            </a:r>
            <a:r>
              <a:rPr lang="el-GR" b="1" dirty="0" err="1" smtClean="0">
                <a:solidFill>
                  <a:srgbClr val="002060"/>
                </a:solidFill>
              </a:rPr>
              <a:t>order</a:t>
            </a:r>
            <a:r>
              <a:rPr lang="el-GR" b="1" dirty="0" smtClean="0">
                <a:solidFill>
                  <a:srgbClr val="002060"/>
                </a:solidFill>
              </a:rPr>
              <a:t> </a:t>
            </a:r>
            <a:r>
              <a:rPr lang="el-GR" b="1" dirty="0" err="1" smtClean="0">
                <a:solidFill>
                  <a:srgbClr val="002060"/>
                </a:solidFill>
              </a:rPr>
              <a:t>to</a:t>
            </a:r>
            <a:r>
              <a:rPr lang="el-GR" b="1" dirty="0" smtClean="0">
                <a:solidFill>
                  <a:srgbClr val="002060"/>
                </a:solidFill>
              </a:rPr>
              <a:t> </a:t>
            </a:r>
            <a:r>
              <a:rPr lang="el-GR" b="1" dirty="0" err="1" smtClean="0">
                <a:solidFill>
                  <a:srgbClr val="002060"/>
                </a:solidFill>
              </a:rPr>
              <a:t>evaluate</a:t>
            </a:r>
            <a:r>
              <a:rPr lang="el-GR" b="1" dirty="0" smtClean="0">
                <a:solidFill>
                  <a:srgbClr val="002060"/>
                </a:solidFill>
              </a:rPr>
              <a:t> </a:t>
            </a:r>
            <a:r>
              <a:rPr lang="el-GR" b="1" dirty="0" err="1" smtClean="0">
                <a:solidFill>
                  <a:srgbClr val="002060"/>
                </a:solidFill>
              </a:rPr>
              <a:t>the</a:t>
            </a:r>
            <a:r>
              <a:rPr lang="el-GR" b="1" dirty="0" smtClean="0">
                <a:solidFill>
                  <a:srgbClr val="002060"/>
                </a:solidFill>
              </a:rPr>
              <a:t>  </a:t>
            </a:r>
            <a:r>
              <a:rPr lang="el-GR" b="1" dirty="0" err="1" smtClean="0">
                <a:solidFill>
                  <a:srgbClr val="002060"/>
                </a:solidFill>
              </a:rPr>
              <a:t>understanding</a:t>
            </a:r>
            <a:r>
              <a:rPr lang="el-GR" b="1" dirty="0" smtClean="0">
                <a:solidFill>
                  <a:srgbClr val="002060"/>
                </a:solidFill>
              </a:rPr>
              <a:t> of </a:t>
            </a:r>
            <a:r>
              <a:rPr lang="el-GR" b="1" dirty="0" err="1" smtClean="0">
                <a:solidFill>
                  <a:srgbClr val="002060"/>
                </a:solidFill>
              </a:rPr>
              <a:t>the</a:t>
            </a:r>
            <a:r>
              <a:rPr lang="el-GR" b="1" dirty="0" smtClean="0">
                <a:solidFill>
                  <a:srgbClr val="002060"/>
                </a:solidFill>
              </a:rPr>
              <a:t> </a:t>
            </a:r>
            <a:r>
              <a:rPr lang="el-GR" b="1" dirty="0" err="1" smtClean="0">
                <a:solidFill>
                  <a:srgbClr val="002060"/>
                </a:solidFill>
              </a:rPr>
              <a:t>theory</a:t>
            </a:r>
            <a:r>
              <a:rPr lang="el-GR" b="1" dirty="0" smtClean="0">
                <a:solidFill>
                  <a:srgbClr val="002060"/>
                </a:solidFill>
              </a:rPr>
              <a:t> </a:t>
            </a:r>
            <a:endParaRPr lang="el-GR" b="1" dirty="0">
              <a:solidFill>
                <a:srgbClr val="002060"/>
              </a:solidFill>
            </a:endParaRPr>
          </a:p>
          <a:p>
            <a:pPr algn="ctr">
              <a:lnSpc>
                <a:spcPct val="150000"/>
              </a:lnSpc>
              <a:spcBef>
                <a:spcPts val="600"/>
              </a:spcBef>
            </a:pPr>
            <a:r>
              <a:rPr lang="el-GR" b="1" dirty="0" smtClean="0">
                <a:solidFill>
                  <a:srgbClr val="002060"/>
                </a:solidFill>
              </a:rPr>
              <a:t> </a:t>
            </a:r>
            <a:endParaRPr lang="en-US" b="1" dirty="0">
              <a:solidFill>
                <a:srgbClr val="002060"/>
              </a:solidFill>
            </a:endParaRPr>
          </a:p>
        </p:txBody>
      </p:sp>
    </p:spTree>
    <p:extLst>
      <p:ext uri="{BB962C8B-B14F-4D97-AF65-F5344CB8AC3E}">
        <p14:creationId xmlns:p14="http://schemas.microsoft.com/office/powerpoint/2010/main" val="4258213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95536" y="908720"/>
            <a:ext cx="8229600" cy="5760640"/>
          </a:xfrm>
          <a:solidFill>
            <a:schemeClr val="bg1"/>
          </a:solidFill>
        </p:spPr>
        <p:txBody>
          <a:bodyPr>
            <a:noAutofit/>
          </a:bodyPr>
          <a:lstStyle/>
          <a:p>
            <a:pPr marL="0" indent="0" algn="just">
              <a:buNone/>
            </a:pPr>
            <a:r>
              <a:rPr lang="en-US" sz="1600" b="1" dirty="0" smtClean="0">
                <a:solidFill>
                  <a:srgbClr val="002060"/>
                </a:solidFill>
              </a:rPr>
              <a:t>This e-learning module titled “Water resources management” is implemented in the frame of the ILHAM</a:t>
            </a:r>
            <a:r>
              <a:rPr lang="el-GR" sz="1600" b="1" dirty="0" smtClean="0">
                <a:solidFill>
                  <a:srgbClr val="002060"/>
                </a:solidFill>
              </a:rPr>
              <a:t> (</a:t>
            </a:r>
            <a:r>
              <a:rPr lang="en-US" sz="1600" b="1" dirty="0">
                <a:solidFill>
                  <a:srgbClr val="002060"/>
                </a:solidFill>
              </a:rPr>
              <a:t>Interuniversity Learning in Higher Education on Advanced Land Management – Egyptian </a:t>
            </a:r>
            <a:r>
              <a:rPr lang="en-US" sz="1600" b="1" dirty="0" smtClean="0">
                <a:solidFill>
                  <a:srgbClr val="002060"/>
                </a:solidFill>
              </a:rPr>
              <a:t>Country</a:t>
            </a:r>
            <a:r>
              <a:rPr lang="el-GR" sz="1600" b="1" dirty="0" smtClean="0">
                <a:solidFill>
                  <a:srgbClr val="002060"/>
                </a:solidFill>
              </a:rPr>
              <a:t>) p</a:t>
            </a:r>
            <a:r>
              <a:rPr lang="en-US" sz="1600" b="1" dirty="0" err="1" smtClean="0">
                <a:solidFill>
                  <a:srgbClr val="002060"/>
                </a:solidFill>
              </a:rPr>
              <a:t>roject</a:t>
            </a:r>
            <a:r>
              <a:rPr lang="en-US" sz="1600" b="1" dirty="0" smtClean="0">
                <a:solidFill>
                  <a:srgbClr val="002060"/>
                </a:solidFill>
              </a:rPr>
              <a:t>  following the provided guidelines. </a:t>
            </a:r>
            <a:r>
              <a:rPr lang="el-GR" sz="1600" b="1" dirty="0" smtClean="0">
                <a:solidFill>
                  <a:srgbClr val="002060"/>
                </a:solidFill>
              </a:rPr>
              <a:t/>
            </a:r>
            <a:br>
              <a:rPr lang="el-GR" sz="1600" b="1" dirty="0" smtClean="0">
                <a:solidFill>
                  <a:srgbClr val="002060"/>
                </a:solidFill>
              </a:rPr>
            </a:br>
            <a:r>
              <a:rPr lang="en-US" sz="1600" b="1" dirty="0" smtClean="0">
                <a:solidFill>
                  <a:srgbClr val="002060"/>
                </a:solidFill>
              </a:rPr>
              <a:t>This module is addressed to a multidisciplinary scientific/teaching group, with water resources being their common reference point. Each discipline approaches the issue of the Water Resources Management from a different point of view. </a:t>
            </a:r>
          </a:p>
          <a:p>
            <a:pPr marL="0" indent="0" algn="just">
              <a:buNone/>
            </a:pPr>
            <a:r>
              <a:rPr lang="en-US" sz="1600" b="1" dirty="0" smtClean="0">
                <a:solidFill>
                  <a:srgbClr val="002060"/>
                </a:solidFill>
              </a:rPr>
              <a:t>However, despite the different approaches, it is obvious that a better understanding of the natural processes helps the scientists to comprehend the conceptual model of the area.</a:t>
            </a:r>
            <a:r>
              <a:rPr lang="el-GR" sz="1600" b="1" dirty="0" smtClean="0">
                <a:solidFill>
                  <a:srgbClr val="002060"/>
                </a:solidFill>
              </a:rPr>
              <a:t> </a:t>
            </a:r>
            <a:r>
              <a:rPr lang="en-US" sz="1600" b="1" dirty="0" smtClean="0">
                <a:solidFill>
                  <a:srgbClr val="002060"/>
                </a:solidFill>
              </a:rPr>
              <a:t>The latter, could enhance their critical perception of water resources issues and problems and constitutes an additional tool for the design of an Integrated Management Plan and the selection of the appropriate actions and measures that should be implemented. </a:t>
            </a:r>
          </a:p>
          <a:p>
            <a:pPr marL="0" indent="0" algn="just">
              <a:buNone/>
            </a:pPr>
            <a:r>
              <a:rPr lang="en-US" sz="1600" b="1" dirty="0" smtClean="0">
                <a:solidFill>
                  <a:srgbClr val="002060"/>
                </a:solidFill>
              </a:rPr>
              <a:t>Therefore, the first topics of this e-learning module focus on the water cycle and the estimation of the water balance from a hydrogeological point of view. Water balance is presented and explained in detail because it is a key factor for the water resources management. </a:t>
            </a:r>
          </a:p>
          <a:p>
            <a:pPr marL="0" indent="0" algn="just">
              <a:buNone/>
            </a:pPr>
            <a:r>
              <a:rPr lang="en-US" sz="1600" b="1" dirty="0" smtClean="0">
                <a:solidFill>
                  <a:srgbClr val="002060"/>
                </a:solidFill>
              </a:rPr>
              <a:t>Groundwater constitutes the largest resource of fresh water worldwide and is of major importance for Egypt too. Basic hydrogeological terms and principles regarding the aquifers (where groundwater is stored) and the groundwater </a:t>
            </a:r>
            <a:r>
              <a:rPr lang="en-US" sz="1600" b="1" dirty="0">
                <a:solidFill>
                  <a:srgbClr val="002060"/>
                </a:solidFill>
              </a:rPr>
              <a:t>flow are </a:t>
            </a:r>
            <a:r>
              <a:rPr lang="en-US" sz="1600" b="1" dirty="0" smtClean="0">
                <a:solidFill>
                  <a:srgbClr val="002060"/>
                </a:solidFill>
              </a:rPr>
              <a:t>analyzed. The fundamental aim of this e-learning module is to provide the participants with a common base of understanding the parameters of the hydrological cycle. </a:t>
            </a:r>
          </a:p>
          <a:p>
            <a:pPr marL="0" indent="0" algn="just">
              <a:buNone/>
            </a:pPr>
            <a:r>
              <a:rPr lang="en-US" sz="1600" b="1" dirty="0" smtClean="0">
                <a:solidFill>
                  <a:srgbClr val="002060"/>
                </a:solidFill>
              </a:rPr>
              <a:t>The physical and human activities that determine the water quality are also described, since one of the most significant problems besides reserves shortage is the qualitative degradation that makes the resources inappropriate for many uses. </a:t>
            </a:r>
          </a:p>
        </p:txBody>
      </p:sp>
      <p:sp>
        <p:nvSpPr>
          <p:cNvPr id="4" name="TextBox 6"/>
          <p:cNvSpPr txBox="1"/>
          <p:nvPr/>
        </p:nvSpPr>
        <p:spPr>
          <a:xfrm>
            <a:off x="2483768" y="332656"/>
            <a:ext cx="4752504" cy="4247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90000"/>
              </a:lnSpc>
            </a:pPr>
            <a:r>
              <a:rPr lang="en-US" sz="2400" b="1" dirty="0" smtClean="0">
                <a:solidFill>
                  <a:srgbClr val="002060"/>
                </a:solidFill>
                <a:effectLst>
                  <a:outerShdw blurRad="38100" dist="38100" dir="2700000" algn="tl">
                    <a:srgbClr val="000000">
                      <a:alpha val="43137"/>
                    </a:srgbClr>
                  </a:outerShdw>
                </a:effectLst>
              </a:rPr>
              <a:t>Aristotle University of Thessaloniki</a:t>
            </a:r>
            <a:endParaRPr lang="en-US" sz="2400" b="1" dirty="0">
              <a:solidFill>
                <a:srgbClr val="002060"/>
              </a:solidFill>
              <a:effectLst>
                <a:outerShdw blurRad="38100" dist="38100" dir="2700000" algn="tl">
                  <a:srgbClr val="000000">
                    <a:alpha val="43137"/>
                  </a:srgbClr>
                </a:outerShdw>
              </a:effectLst>
            </a:endParaRPr>
          </a:p>
        </p:txBody>
      </p:sp>
      <p:pic>
        <p:nvPicPr>
          <p:cNvPr id="5" name="Picture 7" descr="ilham-ec-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246767"/>
            <a:ext cx="1725470" cy="593997"/>
          </a:xfrm>
          <a:prstGeom prst="rect">
            <a:avLst/>
          </a:prstGeom>
          <a:solidFill>
            <a:schemeClr val="bg1"/>
          </a:solidFill>
          <a:ln>
            <a:noFill/>
          </a:ln>
        </p:spPr>
      </p:pic>
      <p:pic>
        <p:nvPicPr>
          <p:cNvPr id="6" name="Immagin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6272" y="246767"/>
            <a:ext cx="1584200" cy="51317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332656"/>
            <a:ext cx="8229600" cy="6264696"/>
          </a:xfrm>
          <a:solidFill>
            <a:schemeClr val="bg1"/>
          </a:solidFill>
        </p:spPr>
        <p:txBody>
          <a:bodyPr>
            <a:noAutofit/>
          </a:bodyPr>
          <a:lstStyle/>
          <a:p>
            <a:pPr marL="85725" indent="0" algn="just">
              <a:buNone/>
            </a:pPr>
            <a:r>
              <a:rPr lang="en-US" sz="1600" b="1" dirty="0" smtClean="0">
                <a:solidFill>
                  <a:srgbClr val="002060"/>
                </a:solidFill>
              </a:rPr>
              <a:t>The above introduction to the general </a:t>
            </a:r>
            <a:r>
              <a:rPr lang="en-US" sz="1600" b="1" dirty="0" err="1" smtClean="0">
                <a:solidFill>
                  <a:srgbClr val="002060"/>
                </a:solidFill>
              </a:rPr>
              <a:t>hydrogeological</a:t>
            </a:r>
            <a:r>
              <a:rPr lang="en-US" sz="1600" b="1" dirty="0" smtClean="0">
                <a:solidFill>
                  <a:srgbClr val="002060"/>
                </a:solidFill>
              </a:rPr>
              <a:t> knowledge and principles is required before we emphasize to more specific subjects, methodologies and tools that could be useful for the new proposed master curricula. </a:t>
            </a:r>
          </a:p>
          <a:p>
            <a:pPr marL="85725" indent="0" algn="just">
              <a:buNone/>
            </a:pPr>
            <a:r>
              <a:rPr lang="en-US" sz="1600" b="1" dirty="0" smtClean="0">
                <a:solidFill>
                  <a:srgbClr val="002060"/>
                </a:solidFill>
              </a:rPr>
              <a:t>The next topics of the module regard the factors (pressures) that affect the qualitative and quantitative status of the water resources and the remediation measures and techniques.</a:t>
            </a:r>
            <a:endParaRPr lang="el-GR" sz="1600" b="1" dirty="0" smtClean="0">
              <a:solidFill>
                <a:srgbClr val="002060"/>
              </a:solidFill>
            </a:endParaRPr>
          </a:p>
          <a:p>
            <a:pPr marL="85725" indent="0" algn="just">
              <a:buNone/>
            </a:pPr>
            <a:r>
              <a:rPr lang="en-US" sz="1600" b="1" dirty="0" smtClean="0">
                <a:solidFill>
                  <a:srgbClr val="002060"/>
                </a:solidFill>
              </a:rPr>
              <a:t>The module also presents multivariate statistical methods (Factor and Cluster analysis) for the evaluation of the </a:t>
            </a:r>
            <a:r>
              <a:rPr lang="en-US" sz="1600" b="1" dirty="0" err="1" smtClean="0">
                <a:solidFill>
                  <a:srgbClr val="002060"/>
                </a:solidFill>
              </a:rPr>
              <a:t>hydrochemical</a:t>
            </a:r>
            <a:r>
              <a:rPr lang="en-US" sz="1600" b="1" dirty="0" smtClean="0">
                <a:solidFill>
                  <a:srgbClr val="002060"/>
                </a:solidFill>
              </a:rPr>
              <a:t> data and methodologies that use as input information hydrogeological data coupled with human activities. The DPSIR and DRASTIC methodology are illustrated.  Moreover a methodological mix of several approaches has been employed in order to </a:t>
            </a:r>
            <a:r>
              <a:rPr lang="en-GB" sz="1600" b="1" dirty="0" smtClean="0">
                <a:solidFill>
                  <a:srgbClr val="002060"/>
                </a:solidFill>
              </a:rPr>
              <a:t>investigate the attitudes of the farmers, in a typical Rural Area in Greece (Prefecture of </a:t>
            </a:r>
            <a:r>
              <a:rPr lang="en-GB" sz="1600" b="1" dirty="0" err="1" smtClean="0">
                <a:solidFill>
                  <a:srgbClr val="002060"/>
                </a:solidFill>
              </a:rPr>
              <a:t>Florina</a:t>
            </a:r>
            <a:r>
              <a:rPr lang="en-GB" sz="1600" b="1" dirty="0" smtClean="0">
                <a:solidFill>
                  <a:srgbClr val="002060"/>
                </a:solidFill>
              </a:rPr>
              <a:t>), regarding the use of treated waste water for irrigation purposes.</a:t>
            </a:r>
          </a:p>
          <a:p>
            <a:pPr marL="85725" indent="0" algn="just">
              <a:buNone/>
            </a:pPr>
            <a:r>
              <a:rPr lang="en-GB" sz="1600" b="1" dirty="0" smtClean="0">
                <a:solidFill>
                  <a:srgbClr val="002060"/>
                </a:solidFill>
              </a:rPr>
              <a:t>Finally the module presents some methodologies regarding the socioeconomic impacts of irrigation water projects. </a:t>
            </a:r>
            <a:endParaRPr lang="en-US" sz="1600" b="1" dirty="0" smtClean="0">
              <a:solidFill>
                <a:srgbClr val="002060"/>
              </a:solidFill>
            </a:endParaRPr>
          </a:p>
          <a:p>
            <a:pPr marL="85725" indent="0" algn="just">
              <a:buNone/>
            </a:pPr>
            <a:r>
              <a:rPr lang="en-US" sz="1600" b="1" dirty="0" smtClean="0">
                <a:solidFill>
                  <a:srgbClr val="002060"/>
                </a:solidFill>
              </a:rPr>
              <a:t>The teachers are provided with indicative selected literature on specific topics that are included in the module. The amount of available information (scientific literature) on the internet is huge but beyond the purposes of this presentation.</a:t>
            </a:r>
          </a:p>
          <a:p>
            <a:pPr marL="85725" indent="0" algn="just">
              <a:buNone/>
            </a:pPr>
            <a:r>
              <a:rPr lang="en-US" sz="1600" b="1" dirty="0" smtClean="0">
                <a:solidFill>
                  <a:srgbClr val="002060"/>
                </a:solidFill>
              </a:rPr>
              <a:t>Each slide includes a link or citation so as to help participants to find more information on each analyzed subject. </a:t>
            </a:r>
          </a:p>
          <a:p>
            <a:pPr marL="85725" indent="0" algn="just">
              <a:buNone/>
            </a:pPr>
            <a:r>
              <a:rPr lang="en-US" sz="1600" b="1" dirty="0" smtClean="0">
                <a:solidFill>
                  <a:srgbClr val="002060"/>
                </a:solidFill>
              </a:rPr>
              <a:t>The slides are designed in a way that could assist the participant Egyptian teachers in case they would want to use them for their courses. It should be mentioned that the provided learning material is part of the lectures to the post-graduate students of relative disciplines in </a:t>
            </a:r>
            <a:r>
              <a:rPr lang="en-US" sz="1600" b="1" dirty="0" err="1" smtClean="0">
                <a:solidFill>
                  <a:srgbClr val="002060"/>
                </a:solidFill>
              </a:rPr>
              <a:t>AUTh.</a:t>
            </a:r>
            <a:endParaRPr lang="en-US" sz="1600" b="1" dirty="0" smtClean="0">
              <a:solidFill>
                <a:srgbClr val="002060"/>
              </a:solidFill>
            </a:endParaRPr>
          </a:p>
          <a:p>
            <a:pPr marL="85725" indent="0" algn="just">
              <a:buNone/>
            </a:pPr>
            <a:r>
              <a:rPr lang="en-US" sz="1600" b="1" dirty="0" smtClean="0">
                <a:solidFill>
                  <a:srgbClr val="002060"/>
                </a:solidFill>
              </a:rPr>
              <a:t>The module is structured according to the pre-defined teaching time duration, set to max. 10 hours.</a:t>
            </a:r>
          </a:p>
          <a:p>
            <a:pPr marL="85725" indent="0" algn="just">
              <a:buNone/>
            </a:pPr>
            <a:r>
              <a:rPr lang="en-US" sz="1600" b="1" dirty="0" smtClean="0">
                <a:solidFill>
                  <a:srgbClr val="002060"/>
                </a:solidFill>
              </a:rPr>
              <a:t>  </a:t>
            </a:r>
            <a:endParaRPr lang="el-GR" sz="1600" b="1" dirty="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043608" y="332656"/>
            <a:ext cx="7416824" cy="1723549"/>
          </a:xfrm>
          <a:prstGeom prst="rect">
            <a:avLst/>
          </a:prstGeom>
          <a:noFill/>
        </p:spPr>
        <p:txBody>
          <a:bodyPr wrap="square">
            <a:spAutoFit/>
          </a:bodyPr>
          <a:lstStyle/>
          <a:p>
            <a:pPr algn="ctr">
              <a:lnSpc>
                <a:spcPct val="150000"/>
              </a:lnSpc>
              <a:spcBef>
                <a:spcPts val="600"/>
              </a:spcBef>
            </a:pPr>
            <a:r>
              <a:rPr lang="en-US" sz="2400" b="1" dirty="0" smtClean="0"/>
              <a:t>“</a:t>
            </a:r>
            <a:r>
              <a:rPr lang="el-GR" sz="2400" b="1" dirty="0" smtClean="0"/>
              <a:t>Water  </a:t>
            </a:r>
            <a:r>
              <a:rPr lang="el-GR" sz="2400" b="1" dirty="0" err="1" smtClean="0"/>
              <a:t>Resources</a:t>
            </a:r>
            <a:r>
              <a:rPr lang="el-GR" sz="2400" b="1" dirty="0" smtClean="0"/>
              <a:t> </a:t>
            </a:r>
            <a:r>
              <a:rPr lang="el-GR" sz="2400" b="1" dirty="0" err="1" smtClean="0"/>
              <a:t>Management</a:t>
            </a:r>
            <a:r>
              <a:rPr lang="en-US" sz="2400" b="1" dirty="0" smtClean="0"/>
              <a:t>”</a:t>
            </a:r>
          </a:p>
          <a:p>
            <a:pPr algn="ctr">
              <a:lnSpc>
                <a:spcPct val="150000"/>
              </a:lnSpc>
              <a:spcBef>
                <a:spcPts val="600"/>
              </a:spcBef>
            </a:pPr>
            <a:endParaRPr lang="en-US" sz="2000" b="1" u="sng" dirty="0"/>
          </a:p>
          <a:p>
            <a:pPr indent="0" algn="ctr">
              <a:lnSpc>
                <a:spcPct val="150000"/>
              </a:lnSpc>
              <a:spcBef>
                <a:spcPts val="600"/>
              </a:spcBef>
              <a:buNone/>
            </a:pPr>
            <a:r>
              <a:rPr lang="en-US" sz="2000" b="1" u="sng" dirty="0" smtClean="0"/>
              <a:t>Structure of the </a:t>
            </a:r>
            <a:r>
              <a:rPr lang="en-US" sz="2000" b="1" u="sng" dirty="0" smtClean="0"/>
              <a:t>Module</a:t>
            </a:r>
            <a:endParaRPr lang="en-US" sz="2000" b="1" u="sng" dirty="0" smtClean="0"/>
          </a:p>
        </p:txBody>
      </p:sp>
      <p:sp>
        <p:nvSpPr>
          <p:cNvPr id="2" name="Ορθογώνιο 1"/>
          <p:cNvSpPr/>
          <p:nvPr/>
        </p:nvSpPr>
        <p:spPr>
          <a:xfrm>
            <a:off x="755576" y="2348880"/>
            <a:ext cx="7704856" cy="4370427"/>
          </a:xfrm>
          <a:prstGeom prst="rect">
            <a:avLst/>
          </a:prstGeom>
          <a:solidFill>
            <a:schemeClr val="bg1"/>
          </a:solidFill>
        </p:spPr>
        <p:txBody>
          <a:bodyPr wrap="square">
            <a:spAutoFit/>
          </a:bodyPr>
          <a:lstStyle/>
          <a:p>
            <a:pPr indent="0" algn="just">
              <a:lnSpc>
                <a:spcPct val="150000"/>
              </a:lnSpc>
              <a:spcBef>
                <a:spcPts val="600"/>
              </a:spcBef>
              <a:buNone/>
            </a:pPr>
            <a:r>
              <a:rPr lang="en-US" b="1" dirty="0">
                <a:solidFill>
                  <a:srgbClr val="002060"/>
                </a:solidFill>
              </a:rPr>
              <a:t>Topic 1: </a:t>
            </a:r>
            <a:r>
              <a:rPr lang="el-GR" b="1" dirty="0">
                <a:solidFill>
                  <a:srgbClr val="002060"/>
                </a:solidFill>
              </a:rPr>
              <a:t>Water </a:t>
            </a:r>
            <a:r>
              <a:rPr lang="el-GR" b="1" dirty="0" err="1">
                <a:solidFill>
                  <a:srgbClr val="002060"/>
                </a:solidFill>
              </a:rPr>
              <a:t>cycle</a:t>
            </a:r>
            <a:r>
              <a:rPr lang="el-GR" b="1" dirty="0">
                <a:solidFill>
                  <a:srgbClr val="002060"/>
                </a:solidFill>
              </a:rPr>
              <a:t>- </a:t>
            </a:r>
            <a:r>
              <a:rPr lang="el-GR" b="1" dirty="0" err="1">
                <a:solidFill>
                  <a:srgbClr val="002060"/>
                </a:solidFill>
              </a:rPr>
              <a:t>Hydrological</a:t>
            </a:r>
            <a:r>
              <a:rPr lang="el-GR" b="1" dirty="0">
                <a:solidFill>
                  <a:srgbClr val="002060"/>
                </a:solidFill>
              </a:rPr>
              <a:t> </a:t>
            </a:r>
            <a:r>
              <a:rPr lang="el-GR" b="1" dirty="0" err="1">
                <a:solidFill>
                  <a:srgbClr val="002060"/>
                </a:solidFill>
              </a:rPr>
              <a:t>Balance</a:t>
            </a:r>
            <a:endParaRPr lang="en-US" b="1" dirty="0">
              <a:solidFill>
                <a:srgbClr val="002060"/>
              </a:solidFill>
            </a:endParaRPr>
          </a:p>
          <a:p>
            <a:pPr indent="0" algn="just">
              <a:lnSpc>
                <a:spcPct val="150000"/>
              </a:lnSpc>
              <a:spcBef>
                <a:spcPts val="600"/>
              </a:spcBef>
              <a:buNone/>
            </a:pPr>
            <a:r>
              <a:rPr lang="en-US" b="1" dirty="0">
                <a:solidFill>
                  <a:srgbClr val="002060"/>
                </a:solidFill>
              </a:rPr>
              <a:t>Topic 2: </a:t>
            </a:r>
            <a:r>
              <a:rPr lang="el-GR" b="1" dirty="0" err="1">
                <a:solidFill>
                  <a:srgbClr val="002060"/>
                </a:solidFill>
              </a:rPr>
              <a:t>Groundwater</a:t>
            </a:r>
            <a:r>
              <a:rPr lang="el-GR" b="1" dirty="0">
                <a:solidFill>
                  <a:srgbClr val="002060"/>
                </a:solidFill>
              </a:rPr>
              <a:t>-</a:t>
            </a:r>
            <a:r>
              <a:rPr lang="el-GR" b="1" dirty="0" err="1">
                <a:solidFill>
                  <a:srgbClr val="002060"/>
                </a:solidFill>
              </a:rPr>
              <a:t>Aquifers</a:t>
            </a:r>
            <a:endParaRPr lang="en-US" b="1" dirty="0">
              <a:solidFill>
                <a:srgbClr val="002060"/>
              </a:solidFill>
            </a:endParaRPr>
          </a:p>
          <a:p>
            <a:pPr indent="0" algn="just">
              <a:lnSpc>
                <a:spcPct val="150000"/>
              </a:lnSpc>
              <a:spcBef>
                <a:spcPts val="600"/>
              </a:spcBef>
              <a:buNone/>
            </a:pPr>
            <a:r>
              <a:rPr lang="en-US" b="1" dirty="0">
                <a:solidFill>
                  <a:srgbClr val="002060"/>
                </a:solidFill>
              </a:rPr>
              <a:t>Topic 3: </a:t>
            </a:r>
            <a:r>
              <a:rPr lang="el-GR" b="1" dirty="0">
                <a:solidFill>
                  <a:srgbClr val="002060"/>
                </a:solidFill>
              </a:rPr>
              <a:t>Water </a:t>
            </a:r>
            <a:r>
              <a:rPr lang="el-GR" b="1" dirty="0" err="1">
                <a:solidFill>
                  <a:srgbClr val="002060"/>
                </a:solidFill>
              </a:rPr>
              <a:t>Quality</a:t>
            </a:r>
            <a:r>
              <a:rPr lang="el-GR" b="1" dirty="0">
                <a:solidFill>
                  <a:srgbClr val="002060"/>
                </a:solidFill>
              </a:rPr>
              <a:t>-</a:t>
            </a:r>
            <a:r>
              <a:rPr lang="el-GR" b="1" dirty="0" err="1">
                <a:solidFill>
                  <a:srgbClr val="002060"/>
                </a:solidFill>
              </a:rPr>
              <a:t>Graphical</a:t>
            </a:r>
            <a:r>
              <a:rPr lang="el-GR" b="1" dirty="0">
                <a:solidFill>
                  <a:srgbClr val="002060"/>
                </a:solidFill>
              </a:rPr>
              <a:t> </a:t>
            </a:r>
            <a:r>
              <a:rPr lang="el-GR" b="1" dirty="0" err="1">
                <a:solidFill>
                  <a:srgbClr val="002060"/>
                </a:solidFill>
              </a:rPr>
              <a:t>Presentation</a:t>
            </a:r>
            <a:r>
              <a:rPr lang="el-GR" b="1" dirty="0">
                <a:solidFill>
                  <a:srgbClr val="002060"/>
                </a:solidFill>
              </a:rPr>
              <a:t>-</a:t>
            </a:r>
            <a:r>
              <a:rPr lang="el-GR" b="1" dirty="0" err="1">
                <a:solidFill>
                  <a:srgbClr val="002060"/>
                </a:solidFill>
              </a:rPr>
              <a:t>Statistical</a:t>
            </a:r>
            <a:r>
              <a:rPr lang="el-GR" b="1" dirty="0">
                <a:solidFill>
                  <a:srgbClr val="002060"/>
                </a:solidFill>
              </a:rPr>
              <a:t> </a:t>
            </a:r>
            <a:r>
              <a:rPr lang="el-GR" b="1" dirty="0" err="1" smtClean="0">
                <a:solidFill>
                  <a:srgbClr val="002060"/>
                </a:solidFill>
              </a:rPr>
              <a:t>Methods</a:t>
            </a:r>
            <a:endParaRPr lang="en-US" b="1" dirty="0">
              <a:solidFill>
                <a:srgbClr val="002060"/>
              </a:solidFill>
            </a:endParaRPr>
          </a:p>
          <a:p>
            <a:pPr indent="0" algn="just">
              <a:lnSpc>
                <a:spcPct val="150000"/>
              </a:lnSpc>
              <a:spcBef>
                <a:spcPts val="600"/>
              </a:spcBef>
              <a:buNone/>
            </a:pPr>
            <a:r>
              <a:rPr lang="en-US" b="1" dirty="0">
                <a:solidFill>
                  <a:srgbClr val="002060"/>
                </a:solidFill>
              </a:rPr>
              <a:t>Topic 4: </a:t>
            </a:r>
            <a:r>
              <a:rPr lang="el-GR" b="1" dirty="0">
                <a:solidFill>
                  <a:srgbClr val="002060"/>
                </a:solidFill>
              </a:rPr>
              <a:t>Pressures </a:t>
            </a:r>
            <a:r>
              <a:rPr lang="el-GR" b="1" dirty="0" err="1">
                <a:solidFill>
                  <a:srgbClr val="002060"/>
                </a:solidFill>
              </a:rPr>
              <a:t>on</a:t>
            </a:r>
            <a:r>
              <a:rPr lang="el-GR" b="1" dirty="0">
                <a:solidFill>
                  <a:srgbClr val="002060"/>
                </a:solidFill>
              </a:rPr>
              <a:t> Water </a:t>
            </a:r>
            <a:r>
              <a:rPr lang="el-GR" b="1" dirty="0" err="1">
                <a:solidFill>
                  <a:srgbClr val="002060"/>
                </a:solidFill>
              </a:rPr>
              <a:t>Resources</a:t>
            </a:r>
            <a:r>
              <a:rPr lang="el-GR" b="1" dirty="0">
                <a:solidFill>
                  <a:srgbClr val="002060"/>
                </a:solidFill>
              </a:rPr>
              <a:t>-Impacts-</a:t>
            </a:r>
            <a:r>
              <a:rPr lang="el-GR" b="1" dirty="0" err="1">
                <a:solidFill>
                  <a:srgbClr val="002060"/>
                </a:solidFill>
              </a:rPr>
              <a:t>Conservatio</a:t>
            </a:r>
            <a:r>
              <a:rPr lang="el-GR" b="1" dirty="0">
                <a:solidFill>
                  <a:srgbClr val="002060"/>
                </a:solidFill>
              </a:rPr>
              <a:t>n and </a:t>
            </a:r>
            <a:r>
              <a:rPr lang="el-GR" b="1" dirty="0" smtClean="0">
                <a:solidFill>
                  <a:srgbClr val="002060"/>
                </a:solidFill>
              </a:rPr>
              <a:t>Remediation </a:t>
            </a:r>
            <a:r>
              <a:rPr lang="el-GR" b="1" dirty="0">
                <a:solidFill>
                  <a:srgbClr val="002060"/>
                </a:solidFill>
              </a:rPr>
              <a:t>techniques</a:t>
            </a:r>
            <a:endParaRPr lang="en-US" b="1" dirty="0">
              <a:solidFill>
                <a:srgbClr val="002060"/>
              </a:solidFill>
            </a:endParaRPr>
          </a:p>
          <a:p>
            <a:pPr indent="0" algn="just">
              <a:lnSpc>
                <a:spcPct val="150000"/>
              </a:lnSpc>
              <a:spcBef>
                <a:spcPts val="600"/>
              </a:spcBef>
              <a:buNone/>
            </a:pPr>
            <a:r>
              <a:rPr lang="en-US" b="1" dirty="0">
                <a:solidFill>
                  <a:srgbClr val="002060"/>
                </a:solidFill>
              </a:rPr>
              <a:t>Topic 5: </a:t>
            </a:r>
            <a:r>
              <a:rPr lang="el-GR" b="1" dirty="0" err="1">
                <a:solidFill>
                  <a:srgbClr val="002060"/>
                </a:solidFill>
              </a:rPr>
              <a:t>Methodologies</a:t>
            </a:r>
            <a:r>
              <a:rPr lang="el-GR" b="1" dirty="0">
                <a:solidFill>
                  <a:srgbClr val="002060"/>
                </a:solidFill>
              </a:rPr>
              <a:t> </a:t>
            </a:r>
            <a:r>
              <a:rPr lang="el-GR" b="1" dirty="0" err="1">
                <a:solidFill>
                  <a:srgbClr val="002060"/>
                </a:solidFill>
              </a:rPr>
              <a:t>Contributing</a:t>
            </a:r>
            <a:r>
              <a:rPr lang="el-GR" b="1" dirty="0">
                <a:solidFill>
                  <a:srgbClr val="002060"/>
                </a:solidFill>
              </a:rPr>
              <a:t> </a:t>
            </a:r>
            <a:r>
              <a:rPr lang="el-GR" b="1" dirty="0" err="1">
                <a:solidFill>
                  <a:srgbClr val="002060"/>
                </a:solidFill>
              </a:rPr>
              <a:t>to</a:t>
            </a:r>
            <a:r>
              <a:rPr lang="el-GR" b="1" dirty="0">
                <a:solidFill>
                  <a:srgbClr val="002060"/>
                </a:solidFill>
              </a:rPr>
              <a:t> Water </a:t>
            </a:r>
            <a:r>
              <a:rPr lang="el-GR" b="1" dirty="0" err="1">
                <a:solidFill>
                  <a:srgbClr val="002060"/>
                </a:solidFill>
              </a:rPr>
              <a:t>Resources</a:t>
            </a:r>
            <a:r>
              <a:rPr lang="el-GR" b="1" dirty="0">
                <a:solidFill>
                  <a:srgbClr val="002060"/>
                </a:solidFill>
              </a:rPr>
              <a:t> </a:t>
            </a:r>
            <a:r>
              <a:rPr lang="el-GR" b="1" dirty="0" err="1">
                <a:solidFill>
                  <a:srgbClr val="002060"/>
                </a:solidFill>
              </a:rPr>
              <a:t>Management</a:t>
            </a:r>
            <a:endParaRPr lang="el-GR" b="1" dirty="0">
              <a:solidFill>
                <a:srgbClr val="002060"/>
              </a:solidFill>
            </a:endParaRPr>
          </a:p>
          <a:p>
            <a:pPr indent="0" algn="just">
              <a:lnSpc>
                <a:spcPct val="150000"/>
              </a:lnSpc>
              <a:spcBef>
                <a:spcPts val="600"/>
              </a:spcBef>
              <a:buNone/>
            </a:pPr>
            <a:r>
              <a:rPr lang="el-GR" b="1" dirty="0" err="1">
                <a:solidFill>
                  <a:srgbClr val="002060"/>
                </a:solidFill>
              </a:rPr>
              <a:t>Topic</a:t>
            </a:r>
            <a:r>
              <a:rPr lang="el-GR" b="1" dirty="0">
                <a:solidFill>
                  <a:srgbClr val="002060"/>
                </a:solidFill>
              </a:rPr>
              <a:t> 6: Waste Water </a:t>
            </a:r>
            <a:r>
              <a:rPr lang="el-GR" b="1" dirty="0" err="1">
                <a:solidFill>
                  <a:srgbClr val="002060"/>
                </a:solidFill>
              </a:rPr>
              <a:t>Treatment</a:t>
            </a:r>
            <a:r>
              <a:rPr lang="el-GR" b="1" dirty="0">
                <a:solidFill>
                  <a:srgbClr val="002060"/>
                </a:solidFill>
              </a:rPr>
              <a:t> </a:t>
            </a:r>
            <a:r>
              <a:rPr lang="el-GR" b="1" dirty="0" err="1">
                <a:solidFill>
                  <a:srgbClr val="002060"/>
                </a:solidFill>
              </a:rPr>
              <a:t>for</a:t>
            </a:r>
            <a:r>
              <a:rPr lang="el-GR" b="1" dirty="0">
                <a:solidFill>
                  <a:srgbClr val="002060"/>
                </a:solidFill>
              </a:rPr>
              <a:t> </a:t>
            </a:r>
            <a:r>
              <a:rPr lang="el-GR" b="1" dirty="0" err="1">
                <a:solidFill>
                  <a:srgbClr val="002060"/>
                </a:solidFill>
              </a:rPr>
              <a:t>Irrigation</a:t>
            </a:r>
            <a:r>
              <a:rPr lang="el-GR" b="1" dirty="0">
                <a:solidFill>
                  <a:srgbClr val="002060"/>
                </a:solidFill>
              </a:rPr>
              <a:t> </a:t>
            </a:r>
            <a:r>
              <a:rPr lang="el-GR" b="1" dirty="0" err="1">
                <a:solidFill>
                  <a:srgbClr val="002060"/>
                </a:solidFill>
              </a:rPr>
              <a:t>Purposes</a:t>
            </a:r>
            <a:endParaRPr lang="el-GR" b="1" dirty="0">
              <a:solidFill>
                <a:srgbClr val="002060"/>
              </a:solidFill>
            </a:endParaRPr>
          </a:p>
          <a:p>
            <a:pPr indent="0" algn="just">
              <a:lnSpc>
                <a:spcPct val="150000"/>
              </a:lnSpc>
              <a:spcBef>
                <a:spcPts val="600"/>
              </a:spcBef>
              <a:buNone/>
            </a:pPr>
            <a:r>
              <a:rPr lang="el-GR" b="1" dirty="0" err="1">
                <a:solidFill>
                  <a:srgbClr val="002060"/>
                </a:solidFill>
              </a:rPr>
              <a:t>Topic</a:t>
            </a:r>
            <a:r>
              <a:rPr lang="el-GR" b="1" dirty="0">
                <a:solidFill>
                  <a:srgbClr val="002060"/>
                </a:solidFill>
              </a:rPr>
              <a:t> 7: </a:t>
            </a:r>
            <a:r>
              <a:rPr lang="el-GR" b="1" dirty="0" err="1">
                <a:solidFill>
                  <a:srgbClr val="002060"/>
                </a:solidFill>
              </a:rPr>
              <a:t>Socioeconomic</a:t>
            </a:r>
            <a:r>
              <a:rPr lang="el-GR" b="1" dirty="0">
                <a:solidFill>
                  <a:srgbClr val="002060"/>
                </a:solidFill>
              </a:rPr>
              <a:t> </a:t>
            </a:r>
            <a:r>
              <a:rPr lang="el-GR" b="1" dirty="0" smtClean="0">
                <a:solidFill>
                  <a:srgbClr val="002060"/>
                </a:solidFill>
              </a:rPr>
              <a:t>Impacts</a:t>
            </a:r>
          </a:p>
          <a:p>
            <a:pPr indent="0" algn="just">
              <a:lnSpc>
                <a:spcPct val="150000"/>
              </a:lnSpc>
              <a:spcBef>
                <a:spcPts val="600"/>
              </a:spcBef>
              <a:buNone/>
            </a:pPr>
            <a:r>
              <a:rPr lang="el-GR" b="1" dirty="0" err="1" smtClean="0">
                <a:solidFill>
                  <a:srgbClr val="002060"/>
                </a:solidFill>
              </a:rPr>
              <a:t>Topic</a:t>
            </a:r>
            <a:r>
              <a:rPr lang="el-GR" b="1" dirty="0" smtClean="0">
                <a:solidFill>
                  <a:srgbClr val="002060"/>
                </a:solidFill>
              </a:rPr>
              <a:t> 8: </a:t>
            </a:r>
            <a:r>
              <a:rPr lang="el-GR" b="1" dirty="0" err="1" smtClean="0">
                <a:solidFill>
                  <a:srgbClr val="002060"/>
                </a:solidFill>
              </a:rPr>
              <a:t>Quiz</a:t>
            </a:r>
            <a:r>
              <a:rPr lang="el-GR" b="1" dirty="0" smtClean="0">
                <a:solidFill>
                  <a:srgbClr val="002060"/>
                </a:solidFill>
              </a:rPr>
              <a:t>-</a:t>
            </a:r>
            <a:r>
              <a:rPr lang="el-GR" b="1" dirty="0" err="1" smtClean="0">
                <a:solidFill>
                  <a:srgbClr val="002060"/>
                </a:solidFill>
              </a:rPr>
              <a:t>Practical</a:t>
            </a:r>
            <a:r>
              <a:rPr lang="el-GR" b="1" dirty="0" smtClean="0">
                <a:solidFill>
                  <a:srgbClr val="002060"/>
                </a:solidFill>
              </a:rPr>
              <a:t> </a:t>
            </a:r>
            <a:r>
              <a:rPr lang="el-GR" b="1" dirty="0" err="1" smtClean="0">
                <a:solidFill>
                  <a:srgbClr val="002060"/>
                </a:solidFill>
              </a:rPr>
              <a:t>Questions</a:t>
            </a:r>
            <a:endParaRPr lang="el-GR" b="1" dirty="0" smtClean="0">
              <a:solidFill>
                <a:srgbClr val="002060"/>
              </a:solidFill>
            </a:endParaRPr>
          </a:p>
        </p:txBody>
      </p:sp>
    </p:spTree>
    <p:extLst>
      <p:ext uri="{BB962C8B-B14F-4D97-AF65-F5344CB8AC3E}">
        <p14:creationId xmlns:p14="http://schemas.microsoft.com/office/powerpoint/2010/main" val="2655313326"/>
      </p:ext>
    </p:extLst>
  </p:cSld>
  <p:clrMapOvr>
    <a:masterClrMapping/>
  </p:clrMapOvr>
  <mc:AlternateContent xmlns:mc="http://schemas.openxmlformats.org/markup-compatibility/2006" xmlns:p14="http://schemas.microsoft.com/office/powerpoint/2010/main">
    <mc:Choice Requires="p14">
      <p:transition spd="med" p14:dur="700" advTm="21083">
        <p:fade/>
      </p:transition>
    </mc:Choice>
    <mc:Fallback xmlns="">
      <p:transition spd="med" advTm="21083">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619672" y="912777"/>
            <a:ext cx="6048672" cy="1723549"/>
          </a:xfrm>
          <a:prstGeom prst="rect">
            <a:avLst/>
          </a:prstGeom>
          <a:noFill/>
        </p:spPr>
        <p:txBody>
          <a:bodyPr wrap="square">
            <a:spAutoFit/>
          </a:bodyPr>
          <a:lstStyle/>
          <a:p>
            <a:pPr algn="ctr">
              <a:lnSpc>
                <a:spcPct val="150000"/>
              </a:lnSpc>
              <a:spcBef>
                <a:spcPts val="600"/>
              </a:spcBef>
            </a:pPr>
            <a:r>
              <a:rPr lang="en-US" sz="2400" b="1" dirty="0" smtClean="0"/>
              <a:t>“</a:t>
            </a:r>
            <a:r>
              <a:rPr lang="el-GR" sz="2400" b="1" dirty="0" smtClean="0"/>
              <a:t>Water </a:t>
            </a:r>
            <a:r>
              <a:rPr lang="el-GR" sz="2400" b="1" dirty="0" err="1" smtClean="0"/>
              <a:t>Resources</a:t>
            </a:r>
            <a:r>
              <a:rPr lang="el-GR" sz="2400" b="1" dirty="0" smtClean="0"/>
              <a:t> </a:t>
            </a:r>
            <a:r>
              <a:rPr lang="el-GR" sz="2400" b="1" dirty="0" err="1" smtClean="0"/>
              <a:t>Management</a:t>
            </a:r>
            <a:r>
              <a:rPr lang="en-US" sz="2400" b="1" dirty="0" smtClean="0"/>
              <a:t>”</a:t>
            </a:r>
          </a:p>
          <a:p>
            <a:pPr indent="0" algn="ctr">
              <a:lnSpc>
                <a:spcPct val="150000"/>
              </a:lnSpc>
              <a:spcBef>
                <a:spcPts val="600"/>
              </a:spcBef>
              <a:buNone/>
            </a:pPr>
            <a:endParaRPr lang="en-US" sz="2000" b="1" u="sng" dirty="0" smtClean="0"/>
          </a:p>
          <a:p>
            <a:pPr indent="0" algn="ctr">
              <a:lnSpc>
                <a:spcPct val="150000"/>
              </a:lnSpc>
              <a:spcBef>
                <a:spcPts val="600"/>
              </a:spcBef>
              <a:buNone/>
            </a:pPr>
            <a:r>
              <a:rPr lang="en-US" sz="2000" b="1" u="sng" dirty="0" smtClean="0"/>
              <a:t>Structure of the </a:t>
            </a:r>
            <a:r>
              <a:rPr lang="en-US" sz="2000" b="1" u="sng" dirty="0" smtClean="0"/>
              <a:t>Module</a:t>
            </a:r>
            <a:endParaRPr lang="en-US" sz="2000" b="1" u="sng" dirty="0" smtClean="0"/>
          </a:p>
        </p:txBody>
      </p:sp>
      <p:sp>
        <p:nvSpPr>
          <p:cNvPr id="2" name="Ορθογώνιο 1"/>
          <p:cNvSpPr/>
          <p:nvPr/>
        </p:nvSpPr>
        <p:spPr>
          <a:xfrm>
            <a:off x="1043608" y="2852936"/>
            <a:ext cx="7128792" cy="2446824"/>
          </a:xfrm>
          <a:prstGeom prst="rect">
            <a:avLst/>
          </a:prstGeom>
          <a:solidFill>
            <a:schemeClr val="bg1"/>
          </a:solidFill>
        </p:spPr>
        <p:txBody>
          <a:bodyPr wrap="square">
            <a:spAutoFit/>
          </a:bodyPr>
          <a:lstStyle/>
          <a:p>
            <a:pPr indent="0" algn="just">
              <a:lnSpc>
                <a:spcPct val="150000"/>
              </a:lnSpc>
              <a:spcBef>
                <a:spcPts val="600"/>
              </a:spcBef>
              <a:buNone/>
            </a:pPr>
            <a:r>
              <a:rPr lang="en-US" sz="2000" b="1" dirty="0">
                <a:solidFill>
                  <a:srgbClr val="002060"/>
                </a:solidFill>
              </a:rPr>
              <a:t>Topic 1: </a:t>
            </a:r>
            <a:r>
              <a:rPr lang="el-GR" sz="2000" b="1" dirty="0">
                <a:solidFill>
                  <a:srgbClr val="002060"/>
                </a:solidFill>
              </a:rPr>
              <a:t>Water </a:t>
            </a:r>
            <a:r>
              <a:rPr lang="el-GR" sz="2000" b="1" dirty="0" err="1">
                <a:solidFill>
                  <a:srgbClr val="002060"/>
                </a:solidFill>
              </a:rPr>
              <a:t>cycle</a:t>
            </a:r>
            <a:r>
              <a:rPr lang="el-GR" sz="2000" b="1" dirty="0">
                <a:solidFill>
                  <a:srgbClr val="002060"/>
                </a:solidFill>
              </a:rPr>
              <a:t>- </a:t>
            </a:r>
            <a:r>
              <a:rPr lang="el-GR" sz="2000" b="1" dirty="0" err="1">
                <a:solidFill>
                  <a:srgbClr val="002060"/>
                </a:solidFill>
              </a:rPr>
              <a:t>Hydrological</a:t>
            </a:r>
            <a:r>
              <a:rPr lang="el-GR" sz="2000" b="1" dirty="0">
                <a:solidFill>
                  <a:srgbClr val="002060"/>
                </a:solidFill>
              </a:rPr>
              <a:t> </a:t>
            </a:r>
            <a:r>
              <a:rPr lang="el-GR" sz="2000" b="1" dirty="0" err="1">
                <a:solidFill>
                  <a:srgbClr val="002060"/>
                </a:solidFill>
              </a:rPr>
              <a:t>Balance</a:t>
            </a:r>
            <a:endParaRPr lang="en-US" sz="2000" b="1" dirty="0">
              <a:solidFill>
                <a:srgbClr val="002060"/>
              </a:solidFill>
            </a:endParaRPr>
          </a:p>
          <a:p>
            <a:pPr marL="342900" lvl="0" indent="-342900" algn="just">
              <a:lnSpc>
                <a:spcPct val="150000"/>
              </a:lnSpc>
              <a:spcBef>
                <a:spcPts val="600"/>
              </a:spcBef>
              <a:buFont typeface="Arial" panose="020B0604020202020204" pitchFamily="34" charset="0"/>
              <a:buChar char="•"/>
            </a:pPr>
            <a:r>
              <a:rPr lang="el-GR" b="1" dirty="0" err="1">
                <a:solidFill>
                  <a:srgbClr val="002060"/>
                </a:solidFill>
              </a:rPr>
              <a:t>Description</a:t>
            </a:r>
            <a:r>
              <a:rPr lang="el-GR" b="1" dirty="0">
                <a:solidFill>
                  <a:srgbClr val="002060"/>
                </a:solidFill>
              </a:rPr>
              <a:t> of </a:t>
            </a:r>
            <a:r>
              <a:rPr lang="el-GR" b="1" dirty="0" err="1">
                <a:solidFill>
                  <a:srgbClr val="002060"/>
                </a:solidFill>
              </a:rPr>
              <a:t>the</a:t>
            </a:r>
            <a:r>
              <a:rPr lang="el-GR" b="1" dirty="0">
                <a:solidFill>
                  <a:srgbClr val="002060"/>
                </a:solidFill>
              </a:rPr>
              <a:t> water </a:t>
            </a:r>
            <a:r>
              <a:rPr lang="el-GR" b="1" dirty="0" err="1">
                <a:solidFill>
                  <a:srgbClr val="002060"/>
                </a:solidFill>
              </a:rPr>
              <a:t>cycle</a:t>
            </a:r>
            <a:endParaRPr lang="en-US" b="1" dirty="0">
              <a:solidFill>
                <a:srgbClr val="002060"/>
              </a:solidFill>
            </a:endParaRPr>
          </a:p>
          <a:p>
            <a:pPr marL="342900" lvl="0" indent="-342900" algn="just">
              <a:lnSpc>
                <a:spcPct val="150000"/>
              </a:lnSpc>
              <a:spcBef>
                <a:spcPts val="600"/>
              </a:spcBef>
              <a:buFont typeface="Arial" panose="020B0604020202020204" pitchFamily="34" charset="0"/>
              <a:buChar char="•"/>
            </a:pPr>
            <a:r>
              <a:rPr lang="el-GR" b="1" dirty="0" err="1">
                <a:solidFill>
                  <a:srgbClr val="002060"/>
                </a:solidFill>
              </a:rPr>
              <a:t>Hydrological</a:t>
            </a:r>
            <a:r>
              <a:rPr lang="el-GR" b="1" dirty="0">
                <a:solidFill>
                  <a:srgbClr val="002060"/>
                </a:solidFill>
              </a:rPr>
              <a:t> </a:t>
            </a:r>
            <a:r>
              <a:rPr lang="el-GR" b="1" dirty="0" err="1">
                <a:solidFill>
                  <a:srgbClr val="002060"/>
                </a:solidFill>
              </a:rPr>
              <a:t>balance</a:t>
            </a:r>
            <a:r>
              <a:rPr lang="el-GR" b="1" dirty="0">
                <a:solidFill>
                  <a:srgbClr val="002060"/>
                </a:solidFill>
              </a:rPr>
              <a:t> </a:t>
            </a:r>
            <a:r>
              <a:rPr lang="el-GR" b="1" dirty="0" err="1">
                <a:solidFill>
                  <a:srgbClr val="002060"/>
                </a:solidFill>
              </a:rPr>
              <a:t>Equation</a:t>
            </a:r>
            <a:endParaRPr lang="en-US" b="1" dirty="0">
              <a:solidFill>
                <a:srgbClr val="002060"/>
              </a:solidFill>
            </a:endParaRPr>
          </a:p>
          <a:p>
            <a:pPr marL="342900" lvl="0" indent="-342900" algn="just">
              <a:lnSpc>
                <a:spcPct val="150000"/>
              </a:lnSpc>
              <a:spcBef>
                <a:spcPts val="600"/>
              </a:spcBef>
              <a:buFont typeface="Arial" panose="020B0604020202020204" pitchFamily="34" charset="0"/>
              <a:buChar char="•"/>
            </a:pPr>
            <a:r>
              <a:rPr lang="el-GR" b="1" dirty="0" err="1">
                <a:solidFill>
                  <a:srgbClr val="002060"/>
                </a:solidFill>
              </a:rPr>
              <a:t>Methodology</a:t>
            </a:r>
            <a:r>
              <a:rPr lang="el-GR" b="1" dirty="0">
                <a:solidFill>
                  <a:srgbClr val="002060"/>
                </a:solidFill>
              </a:rPr>
              <a:t> </a:t>
            </a:r>
            <a:r>
              <a:rPr lang="el-GR" b="1" dirty="0" err="1">
                <a:solidFill>
                  <a:srgbClr val="002060"/>
                </a:solidFill>
              </a:rPr>
              <a:t>and</a:t>
            </a:r>
            <a:r>
              <a:rPr lang="el-GR" b="1" dirty="0">
                <a:solidFill>
                  <a:srgbClr val="002060"/>
                </a:solidFill>
              </a:rPr>
              <a:t> </a:t>
            </a:r>
            <a:r>
              <a:rPr lang="el-GR" b="1" dirty="0" err="1">
                <a:solidFill>
                  <a:srgbClr val="002060"/>
                </a:solidFill>
              </a:rPr>
              <a:t>examples</a:t>
            </a:r>
            <a:r>
              <a:rPr lang="el-GR" b="1" dirty="0">
                <a:solidFill>
                  <a:srgbClr val="002060"/>
                </a:solidFill>
              </a:rPr>
              <a:t> </a:t>
            </a:r>
            <a:r>
              <a:rPr lang="el-GR" b="1" dirty="0" err="1">
                <a:solidFill>
                  <a:srgbClr val="002060"/>
                </a:solidFill>
              </a:rPr>
              <a:t>for</a:t>
            </a:r>
            <a:r>
              <a:rPr lang="el-GR" b="1" dirty="0">
                <a:solidFill>
                  <a:srgbClr val="002060"/>
                </a:solidFill>
              </a:rPr>
              <a:t> </a:t>
            </a:r>
            <a:r>
              <a:rPr lang="el-GR" b="1" dirty="0" err="1">
                <a:solidFill>
                  <a:srgbClr val="002060"/>
                </a:solidFill>
              </a:rPr>
              <a:t>the</a:t>
            </a:r>
            <a:r>
              <a:rPr lang="el-GR" b="1" dirty="0">
                <a:solidFill>
                  <a:srgbClr val="002060"/>
                </a:solidFill>
              </a:rPr>
              <a:t> </a:t>
            </a:r>
            <a:r>
              <a:rPr lang="el-GR" b="1" dirty="0" err="1">
                <a:solidFill>
                  <a:srgbClr val="002060"/>
                </a:solidFill>
              </a:rPr>
              <a:t>calculation</a:t>
            </a:r>
            <a:r>
              <a:rPr lang="el-GR" b="1" dirty="0">
                <a:solidFill>
                  <a:srgbClr val="002060"/>
                </a:solidFill>
              </a:rPr>
              <a:t> of </a:t>
            </a:r>
            <a:r>
              <a:rPr lang="el-GR" b="1" dirty="0" err="1">
                <a:solidFill>
                  <a:srgbClr val="002060"/>
                </a:solidFill>
              </a:rPr>
              <a:t>the</a:t>
            </a:r>
            <a:r>
              <a:rPr lang="el-GR" b="1" dirty="0">
                <a:solidFill>
                  <a:srgbClr val="002060"/>
                </a:solidFill>
              </a:rPr>
              <a:t> </a:t>
            </a:r>
            <a:r>
              <a:rPr lang="el-GR" b="1" dirty="0" err="1">
                <a:solidFill>
                  <a:srgbClr val="002060"/>
                </a:solidFill>
              </a:rPr>
              <a:t>hydrological</a:t>
            </a:r>
            <a:r>
              <a:rPr lang="el-GR" b="1" dirty="0">
                <a:solidFill>
                  <a:srgbClr val="002060"/>
                </a:solidFill>
              </a:rPr>
              <a:t> </a:t>
            </a:r>
            <a:r>
              <a:rPr lang="el-GR" b="1" dirty="0" err="1">
                <a:solidFill>
                  <a:srgbClr val="002060"/>
                </a:solidFill>
              </a:rPr>
              <a:t>balance</a:t>
            </a:r>
            <a:r>
              <a:rPr lang="el-GR" b="1" dirty="0">
                <a:solidFill>
                  <a:srgbClr val="002060"/>
                </a:solidFill>
              </a:rPr>
              <a:t> </a:t>
            </a:r>
            <a:r>
              <a:rPr lang="el-GR" b="1" dirty="0" err="1">
                <a:solidFill>
                  <a:srgbClr val="002060"/>
                </a:solidFill>
              </a:rPr>
              <a:t>parameters</a:t>
            </a:r>
            <a:endParaRPr lang="en-US" sz="2000" b="1" dirty="0">
              <a:solidFill>
                <a:srgbClr val="002060"/>
              </a:solidFill>
            </a:endParaRPr>
          </a:p>
        </p:txBody>
      </p:sp>
    </p:spTree>
    <p:extLst>
      <p:ext uri="{BB962C8B-B14F-4D97-AF65-F5344CB8AC3E}">
        <p14:creationId xmlns:p14="http://schemas.microsoft.com/office/powerpoint/2010/main" val="684483919"/>
      </p:ext>
    </p:extLst>
  </p:cSld>
  <p:clrMapOvr>
    <a:masterClrMapping/>
  </p:clrMapOvr>
  <mc:AlternateContent xmlns:mc="http://schemas.openxmlformats.org/markup-compatibility/2006" xmlns:p14="http://schemas.microsoft.com/office/powerpoint/2010/main">
    <mc:Choice Requires="p14">
      <p:transition spd="med" p14:dur="700" advTm="21083">
        <p:fade/>
      </p:transition>
    </mc:Choice>
    <mc:Fallback xmlns="">
      <p:transition spd="med" advTm="21083">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619672" y="912777"/>
            <a:ext cx="6048672" cy="2262158"/>
          </a:xfrm>
          <a:prstGeom prst="rect">
            <a:avLst/>
          </a:prstGeom>
          <a:noFill/>
        </p:spPr>
        <p:txBody>
          <a:bodyPr wrap="square">
            <a:spAutoFit/>
          </a:bodyPr>
          <a:lstStyle/>
          <a:p>
            <a:pPr algn="ctr">
              <a:lnSpc>
                <a:spcPct val="150000"/>
              </a:lnSpc>
              <a:spcBef>
                <a:spcPts val="600"/>
              </a:spcBef>
            </a:pPr>
            <a:r>
              <a:rPr lang="el-GR" sz="2400" b="1" dirty="0" smtClean="0"/>
              <a:t>"Water </a:t>
            </a:r>
            <a:r>
              <a:rPr lang="el-GR" sz="2400" b="1" dirty="0" err="1" smtClean="0"/>
              <a:t>Resources</a:t>
            </a:r>
            <a:r>
              <a:rPr lang="el-GR" sz="2400" b="1" dirty="0" smtClean="0"/>
              <a:t> </a:t>
            </a:r>
            <a:r>
              <a:rPr lang="en-US" sz="2400" b="1" dirty="0" smtClean="0"/>
              <a:t>Management”</a:t>
            </a:r>
          </a:p>
          <a:p>
            <a:pPr algn="ctr">
              <a:lnSpc>
                <a:spcPct val="150000"/>
              </a:lnSpc>
              <a:spcBef>
                <a:spcPts val="600"/>
              </a:spcBef>
            </a:pPr>
            <a:endParaRPr lang="en-US" sz="2000" b="1" u="sng" dirty="0"/>
          </a:p>
          <a:p>
            <a:pPr indent="0" algn="ctr">
              <a:lnSpc>
                <a:spcPct val="150000"/>
              </a:lnSpc>
              <a:spcBef>
                <a:spcPts val="600"/>
              </a:spcBef>
              <a:buNone/>
            </a:pPr>
            <a:r>
              <a:rPr lang="en-US" sz="2000" b="1" u="sng" dirty="0" smtClean="0"/>
              <a:t>Structure of the Module</a:t>
            </a:r>
          </a:p>
          <a:p>
            <a:pPr indent="0" algn="just">
              <a:lnSpc>
                <a:spcPct val="150000"/>
              </a:lnSpc>
              <a:spcBef>
                <a:spcPts val="600"/>
              </a:spcBef>
              <a:buNone/>
            </a:pPr>
            <a:r>
              <a:rPr lang="en-US" sz="2000" b="1" u="sng" dirty="0" smtClean="0"/>
              <a:t> </a:t>
            </a:r>
            <a:endParaRPr lang="en-US" b="1" dirty="0" smtClean="0">
              <a:solidFill>
                <a:srgbClr val="002060"/>
              </a:solidFill>
            </a:endParaRPr>
          </a:p>
        </p:txBody>
      </p:sp>
      <p:sp>
        <p:nvSpPr>
          <p:cNvPr id="2" name="Ορθογώνιο 1"/>
          <p:cNvSpPr/>
          <p:nvPr/>
        </p:nvSpPr>
        <p:spPr>
          <a:xfrm>
            <a:off x="1403648" y="2924944"/>
            <a:ext cx="7128792" cy="3016210"/>
          </a:xfrm>
          <a:prstGeom prst="rect">
            <a:avLst/>
          </a:prstGeom>
          <a:solidFill>
            <a:schemeClr val="bg1"/>
          </a:solidFill>
        </p:spPr>
        <p:txBody>
          <a:bodyPr wrap="square">
            <a:spAutoFit/>
          </a:bodyPr>
          <a:lstStyle/>
          <a:p>
            <a:pPr indent="0" algn="ctr">
              <a:lnSpc>
                <a:spcPct val="150000"/>
              </a:lnSpc>
              <a:spcBef>
                <a:spcPts val="600"/>
              </a:spcBef>
              <a:buNone/>
            </a:pPr>
            <a:r>
              <a:rPr lang="en-US" sz="2000" b="1" dirty="0">
                <a:solidFill>
                  <a:srgbClr val="002060"/>
                </a:solidFill>
              </a:rPr>
              <a:t>Topic 2: </a:t>
            </a:r>
            <a:r>
              <a:rPr lang="el-GR" sz="2000" b="1" dirty="0" err="1">
                <a:solidFill>
                  <a:srgbClr val="002060"/>
                </a:solidFill>
              </a:rPr>
              <a:t>Groundwater</a:t>
            </a:r>
            <a:r>
              <a:rPr lang="el-GR" sz="2000" b="1" dirty="0">
                <a:solidFill>
                  <a:srgbClr val="002060"/>
                </a:solidFill>
              </a:rPr>
              <a:t>-</a:t>
            </a:r>
            <a:r>
              <a:rPr lang="el-GR" sz="2000" b="1" dirty="0" err="1">
                <a:solidFill>
                  <a:srgbClr val="002060"/>
                </a:solidFill>
              </a:rPr>
              <a:t>Aquifers</a:t>
            </a:r>
            <a:endParaRPr lang="en-US" sz="2000" b="1" dirty="0">
              <a:solidFill>
                <a:srgbClr val="002060"/>
              </a:solidFill>
            </a:endParaRPr>
          </a:p>
          <a:p>
            <a:pPr marL="285750" lvl="0" indent="-285750" algn="just">
              <a:lnSpc>
                <a:spcPct val="150000"/>
              </a:lnSpc>
              <a:spcBef>
                <a:spcPts val="600"/>
              </a:spcBef>
              <a:buFont typeface="Arial" panose="020B0604020202020204" pitchFamily="34" charset="0"/>
              <a:buChar char="•"/>
            </a:pPr>
            <a:r>
              <a:rPr lang="el-GR" b="1" dirty="0" err="1">
                <a:solidFill>
                  <a:srgbClr val="002060"/>
                </a:solidFill>
              </a:rPr>
              <a:t>Groundwater</a:t>
            </a:r>
            <a:r>
              <a:rPr lang="el-GR" b="1" dirty="0">
                <a:solidFill>
                  <a:srgbClr val="002060"/>
                </a:solidFill>
              </a:rPr>
              <a:t> </a:t>
            </a:r>
            <a:r>
              <a:rPr lang="el-GR" b="1" dirty="0" err="1">
                <a:solidFill>
                  <a:srgbClr val="002060"/>
                </a:solidFill>
              </a:rPr>
              <a:t>Vertical</a:t>
            </a:r>
            <a:r>
              <a:rPr lang="el-GR" b="1" dirty="0">
                <a:solidFill>
                  <a:srgbClr val="002060"/>
                </a:solidFill>
              </a:rPr>
              <a:t>  </a:t>
            </a:r>
            <a:r>
              <a:rPr lang="el-GR" b="1" dirty="0" err="1">
                <a:solidFill>
                  <a:srgbClr val="002060"/>
                </a:solidFill>
              </a:rPr>
              <a:t>Distribution</a:t>
            </a:r>
            <a:endParaRPr lang="en-US" b="1" dirty="0">
              <a:solidFill>
                <a:srgbClr val="002060"/>
              </a:solidFill>
            </a:endParaRPr>
          </a:p>
          <a:p>
            <a:pPr marL="285750" lvl="0" indent="-285750" algn="just">
              <a:lnSpc>
                <a:spcPct val="150000"/>
              </a:lnSpc>
              <a:spcBef>
                <a:spcPts val="600"/>
              </a:spcBef>
              <a:buFont typeface="Arial" panose="020B0604020202020204" pitchFamily="34" charset="0"/>
              <a:buChar char="•"/>
            </a:pPr>
            <a:r>
              <a:rPr lang="el-GR" b="1" dirty="0" err="1">
                <a:solidFill>
                  <a:srgbClr val="002060"/>
                </a:solidFill>
              </a:rPr>
              <a:t>Types</a:t>
            </a:r>
            <a:r>
              <a:rPr lang="el-GR" b="1" dirty="0">
                <a:solidFill>
                  <a:srgbClr val="002060"/>
                </a:solidFill>
              </a:rPr>
              <a:t> of </a:t>
            </a:r>
            <a:r>
              <a:rPr lang="el-GR" b="1" dirty="0" err="1">
                <a:solidFill>
                  <a:srgbClr val="002060"/>
                </a:solidFill>
              </a:rPr>
              <a:t>Aquifers</a:t>
            </a:r>
            <a:endParaRPr lang="en-US" b="1" dirty="0">
              <a:solidFill>
                <a:srgbClr val="002060"/>
              </a:solidFill>
            </a:endParaRPr>
          </a:p>
          <a:p>
            <a:pPr marL="285750" lvl="0" indent="-285750" algn="just">
              <a:lnSpc>
                <a:spcPct val="150000"/>
              </a:lnSpc>
              <a:spcBef>
                <a:spcPts val="600"/>
              </a:spcBef>
              <a:buFont typeface="Arial" panose="020B0604020202020204" pitchFamily="34" charset="0"/>
              <a:buChar char="•"/>
            </a:pPr>
            <a:r>
              <a:rPr lang="el-GR" b="1" dirty="0" err="1">
                <a:solidFill>
                  <a:srgbClr val="002060"/>
                </a:solidFill>
              </a:rPr>
              <a:t>Groundwater</a:t>
            </a:r>
            <a:r>
              <a:rPr lang="el-GR" b="1" dirty="0">
                <a:solidFill>
                  <a:srgbClr val="002060"/>
                </a:solidFill>
              </a:rPr>
              <a:t> </a:t>
            </a:r>
            <a:r>
              <a:rPr lang="el-GR" b="1" dirty="0" err="1">
                <a:solidFill>
                  <a:srgbClr val="002060"/>
                </a:solidFill>
              </a:rPr>
              <a:t>Flow</a:t>
            </a:r>
            <a:r>
              <a:rPr lang="el-GR" b="1" dirty="0">
                <a:solidFill>
                  <a:srgbClr val="002060"/>
                </a:solidFill>
              </a:rPr>
              <a:t> (</a:t>
            </a:r>
            <a:r>
              <a:rPr lang="el-GR" b="1" dirty="0" err="1">
                <a:solidFill>
                  <a:srgbClr val="002060"/>
                </a:solidFill>
              </a:rPr>
              <a:t>basic</a:t>
            </a:r>
            <a:r>
              <a:rPr lang="el-GR" b="1" dirty="0">
                <a:solidFill>
                  <a:srgbClr val="002060"/>
                </a:solidFill>
              </a:rPr>
              <a:t> </a:t>
            </a:r>
            <a:r>
              <a:rPr lang="el-GR" b="1" dirty="0" err="1">
                <a:solidFill>
                  <a:srgbClr val="002060"/>
                </a:solidFill>
              </a:rPr>
              <a:t>terms</a:t>
            </a:r>
            <a:r>
              <a:rPr lang="el-GR" b="1" dirty="0">
                <a:solidFill>
                  <a:srgbClr val="002060"/>
                </a:solidFill>
              </a:rPr>
              <a:t> </a:t>
            </a:r>
            <a:r>
              <a:rPr lang="el-GR" b="1" dirty="0" err="1">
                <a:solidFill>
                  <a:srgbClr val="002060"/>
                </a:solidFill>
              </a:rPr>
              <a:t>are</a:t>
            </a:r>
            <a:r>
              <a:rPr lang="el-GR" b="1" dirty="0">
                <a:solidFill>
                  <a:srgbClr val="002060"/>
                </a:solidFill>
              </a:rPr>
              <a:t> </a:t>
            </a:r>
            <a:r>
              <a:rPr lang="el-GR" b="1" dirty="0" err="1">
                <a:solidFill>
                  <a:srgbClr val="002060"/>
                </a:solidFill>
              </a:rPr>
              <a:t>defined</a:t>
            </a:r>
            <a:r>
              <a:rPr lang="el-GR" b="1" dirty="0">
                <a:solidFill>
                  <a:srgbClr val="002060"/>
                </a:solidFill>
              </a:rPr>
              <a:t>)</a:t>
            </a:r>
          </a:p>
          <a:p>
            <a:pPr marL="285750" lvl="0" indent="-285750" algn="just">
              <a:lnSpc>
                <a:spcPct val="150000"/>
              </a:lnSpc>
              <a:spcBef>
                <a:spcPts val="600"/>
              </a:spcBef>
              <a:buFont typeface="Arial" panose="020B0604020202020204" pitchFamily="34" charset="0"/>
              <a:buChar char="•"/>
            </a:pPr>
            <a:r>
              <a:rPr lang="el-GR" b="1" dirty="0" err="1">
                <a:solidFill>
                  <a:srgbClr val="002060"/>
                </a:solidFill>
              </a:rPr>
              <a:t>Darcy’s</a:t>
            </a:r>
            <a:r>
              <a:rPr lang="el-GR" b="1" dirty="0">
                <a:solidFill>
                  <a:srgbClr val="002060"/>
                </a:solidFill>
              </a:rPr>
              <a:t> </a:t>
            </a:r>
            <a:r>
              <a:rPr lang="el-GR" b="1" dirty="0" err="1">
                <a:solidFill>
                  <a:srgbClr val="002060"/>
                </a:solidFill>
              </a:rPr>
              <a:t>Flow</a:t>
            </a:r>
            <a:endParaRPr lang="el-GR" b="1" dirty="0">
              <a:solidFill>
                <a:srgbClr val="002060"/>
              </a:solidFill>
            </a:endParaRPr>
          </a:p>
          <a:p>
            <a:pPr marL="285750" lvl="0" indent="-285750" algn="just">
              <a:lnSpc>
                <a:spcPct val="150000"/>
              </a:lnSpc>
              <a:spcBef>
                <a:spcPts val="600"/>
              </a:spcBef>
              <a:buFont typeface="Arial" panose="020B0604020202020204" pitchFamily="34" charset="0"/>
              <a:buChar char="•"/>
            </a:pPr>
            <a:r>
              <a:rPr lang="en-US" b="1" dirty="0">
                <a:solidFill>
                  <a:srgbClr val="002060"/>
                </a:solidFill>
              </a:rPr>
              <a:t>M</a:t>
            </a:r>
            <a:r>
              <a:rPr lang="el-GR" b="1" dirty="0" err="1">
                <a:solidFill>
                  <a:srgbClr val="002060"/>
                </a:solidFill>
              </a:rPr>
              <a:t>ethodologies</a:t>
            </a:r>
            <a:r>
              <a:rPr lang="el-GR" b="1" dirty="0">
                <a:solidFill>
                  <a:srgbClr val="002060"/>
                </a:solidFill>
              </a:rPr>
              <a:t> </a:t>
            </a:r>
            <a:r>
              <a:rPr lang="el-GR" b="1" dirty="0" err="1">
                <a:solidFill>
                  <a:srgbClr val="002060"/>
                </a:solidFill>
              </a:rPr>
              <a:t>for</a:t>
            </a:r>
            <a:r>
              <a:rPr lang="el-GR" b="1" dirty="0">
                <a:solidFill>
                  <a:srgbClr val="002060"/>
                </a:solidFill>
              </a:rPr>
              <a:t> </a:t>
            </a:r>
            <a:r>
              <a:rPr lang="el-GR" b="1" dirty="0" err="1">
                <a:solidFill>
                  <a:srgbClr val="002060"/>
                </a:solidFill>
              </a:rPr>
              <a:t>the</a:t>
            </a:r>
            <a:r>
              <a:rPr lang="el-GR" b="1" dirty="0">
                <a:solidFill>
                  <a:srgbClr val="002060"/>
                </a:solidFill>
              </a:rPr>
              <a:t> </a:t>
            </a:r>
            <a:r>
              <a:rPr lang="el-GR" b="1" dirty="0" err="1">
                <a:solidFill>
                  <a:srgbClr val="002060"/>
                </a:solidFill>
              </a:rPr>
              <a:t>Determination</a:t>
            </a:r>
            <a:r>
              <a:rPr lang="el-GR" b="1" dirty="0">
                <a:solidFill>
                  <a:srgbClr val="002060"/>
                </a:solidFill>
              </a:rPr>
              <a:t> </a:t>
            </a:r>
            <a:r>
              <a:rPr lang="el-GR" b="1" dirty="0" err="1">
                <a:solidFill>
                  <a:srgbClr val="002060"/>
                </a:solidFill>
              </a:rPr>
              <a:t>Hydraulic</a:t>
            </a:r>
            <a:r>
              <a:rPr lang="el-GR" b="1" dirty="0">
                <a:solidFill>
                  <a:srgbClr val="002060"/>
                </a:solidFill>
              </a:rPr>
              <a:t> </a:t>
            </a:r>
            <a:r>
              <a:rPr lang="el-GR" b="1" dirty="0" err="1">
                <a:solidFill>
                  <a:srgbClr val="002060"/>
                </a:solidFill>
              </a:rPr>
              <a:t>conductivity</a:t>
            </a:r>
            <a:endParaRPr lang="en-US" b="1" dirty="0">
              <a:solidFill>
                <a:srgbClr val="002060"/>
              </a:solidFill>
            </a:endParaRPr>
          </a:p>
        </p:txBody>
      </p:sp>
    </p:spTree>
    <p:extLst>
      <p:ext uri="{BB962C8B-B14F-4D97-AF65-F5344CB8AC3E}">
        <p14:creationId xmlns:p14="http://schemas.microsoft.com/office/powerpoint/2010/main" val="332933661"/>
      </p:ext>
    </p:extLst>
  </p:cSld>
  <p:clrMapOvr>
    <a:masterClrMapping/>
  </p:clrMapOvr>
  <mc:AlternateContent xmlns:mc="http://schemas.openxmlformats.org/markup-compatibility/2006" xmlns:p14="http://schemas.microsoft.com/office/powerpoint/2010/main">
    <mc:Choice Requires="p14">
      <p:transition spd="med" p14:dur="700" advTm="21083">
        <p:fade/>
      </p:transition>
    </mc:Choice>
    <mc:Fallback xmlns="">
      <p:transition spd="med" advTm="21083">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683568" y="912777"/>
            <a:ext cx="8208912" cy="2262158"/>
          </a:xfrm>
          <a:prstGeom prst="rect">
            <a:avLst/>
          </a:prstGeom>
          <a:noFill/>
        </p:spPr>
        <p:txBody>
          <a:bodyPr wrap="square">
            <a:spAutoFit/>
          </a:bodyPr>
          <a:lstStyle/>
          <a:p>
            <a:pPr algn="ctr">
              <a:lnSpc>
                <a:spcPct val="150000"/>
              </a:lnSpc>
              <a:spcBef>
                <a:spcPts val="600"/>
              </a:spcBef>
            </a:pPr>
            <a:r>
              <a:rPr lang="en-US" sz="2400" b="1" dirty="0" smtClean="0"/>
              <a:t>“</a:t>
            </a:r>
            <a:r>
              <a:rPr lang="el-GR" sz="2400" b="1" dirty="0" smtClean="0"/>
              <a:t>Water </a:t>
            </a:r>
            <a:r>
              <a:rPr lang="el-GR" sz="2400" b="1" dirty="0" err="1" smtClean="0"/>
              <a:t>Resources</a:t>
            </a:r>
            <a:r>
              <a:rPr lang="en-US" sz="2400" b="1" dirty="0" smtClean="0"/>
              <a:t> </a:t>
            </a:r>
            <a:r>
              <a:rPr lang="en-US" sz="2400" b="1" dirty="0"/>
              <a:t>Management</a:t>
            </a:r>
            <a:r>
              <a:rPr lang="en-US" sz="2400" b="1" dirty="0" smtClean="0"/>
              <a:t>”</a:t>
            </a:r>
          </a:p>
          <a:p>
            <a:pPr algn="ctr">
              <a:lnSpc>
                <a:spcPct val="150000"/>
              </a:lnSpc>
              <a:spcBef>
                <a:spcPts val="600"/>
              </a:spcBef>
            </a:pPr>
            <a:endParaRPr lang="en-US" sz="2000" b="1" u="sng" dirty="0"/>
          </a:p>
          <a:p>
            <a:pPr indent="0" algn="ctr">
              <a:lnSpc>
                <a:spcPct val="150000"/>
              </a:lnSpc>
              <a:spcBef>
                <a:spcPts val="600"/>
              </a:spcBef>
              <a:buNone/>
            </a:pPr>
            <a:r>
              <a:rPr lang="en-US" sz="2000" b="1" u="sng" dirty="0" smtClean="0"/>
              <a:t>Structure of the Module</a:t>
            </a:r>
          </a:p>
          <a:p>
            <a:pPr indent="0" algn="just">
              <a:lnSpc>
                <a:spcPct val="150000"/>
              </a:lnSpc>
              <a:spcBef>
                <a:spcPts val="600"/>
              </a:spcBef>
              <a:buNone/>
            </a:pPr>
            <a:r>
              <a:rPr lang="en-US" sz="2000" b="1" u="sng" dirty="0" smtClean="0"/>
              <a:t> </a:t>
            </a:r>
            <a:endParaRPr lang="en-US" sz="2000" b="1" dirty="0" smtClean="0"/>
          </a:p>
        </p:txBody>
      </p:sp>
      <p:sp>
        <p:nvSpPr>
          <p:cNvPr id="2" name="Ορθογώνιο 1"/>
          <p:cNvSpPr/>
          <p:nvPr/>
        </p:nvSpPr>
        <p:spPr>
          <a:xfrm>
            <a:off x="1259632" y="3068960"/>
            <a:ext cx="7056784" cy="2400657"/>
          </a:xfrm>
          <a:prstGeom prst="rect">
            <a:avLst/>
          </a:prstGeom>
          <a:solidFill>
            <a:schemeClr val="bg1"/>
          </a:solidFill>
        </p:spPr>
        <p:txBody>
          <a:bodyPr wrap="square">
            <a:spAutoFit/>
          </a:bodyPr>
          <a:lstStyle/>
          <a:p>
            <a:pPr indent="0" algn="ctr">
              <a:lnSpc>
                <a:spcPct val="150000"/>
              </a:lnSpc>
              <a:spcBef>
                <a:spcPts val="600"/>
              </a:spcBef>
              <a:buNone/>
            </a:pPr>
            <a:r>
              <a:rPr lang="en-US" b="1" dirty="0">
                <a:solidFill>
                  <a:srgbClr val="002060"/>
                </a:solidFill>
              </a:rPr>
              <a:t>Topic 3: </a:t>
            </a:r>
            <a:r>
              <a:rPr lang="el-GR" b="1" dirty="0">
                <a:solidFill>
                  <a:srgbClr val="002060"/>
                </a:solidFill>
              </a:rPr>
              <a:t>Water </a:t>
            </a:r>
            <a:r>
              <a:rPr lang="el-GR" b="1" dirty="0" err="1">
                <a:solidFill>
                  <a:srgbClr val="002060"/>
                </a:solidFill>
              </a:rPr>
              <a:t>Quality</a:t>
            </a:r>
            <a:r>
              <a:rPr lang="el-GR" b="1" dirty="0">
                <a:solidFill>
                  <a:srgbClr val="002060"/>
                </a:solidFill>
              </a:rPr>
              <a:t>-</a:t>
            </a:r>
            <a:r>
              <a:rPr lang="el-GR" b="1" dirty="0" err="1">
                <a:solidFill>
                  <a:srgbClr val="002060"/>
                </a:solidFill>
              </a:rPr>
              <a:t>Graphical</a:t>
            </a:r>
            <a:r>
              <a:rPr lang="el-GR" b="1" dirty="0">
                <a:solidFill>
                  <a:srgbClr val="002060"/>
                </a:solidFill>
              </a:rPr>
              <a:t> </a:t>
            </a:r>
            <a:r>
              <a:rPr lang="el-GR" b="1" dirty="0" err="1">
                <a:solidFill>
                  <a:srgbClr val="002060"/>
                </a:solidFill>
              </a:rPr>
              <a:t>Presentation</a:t>
            </a:r>
            <a:r>
              <a:rPr lang="el-GR" b="1" dirty="0">
                <a:solidFill>
                  <a:srgbClr val="002060"/>
                </a:solidFill>
              </a:rPr>
              <a:t>-</a:t>
            </a:r>
            <a:r>
              <a:rPr lang="el-GR" b="1" dirty="0" err="1">
                <a:solidFill>
                  <a:srgbClr val="002060"/>
                </a:solidFill>
              </a:rPr>
              <a:t>Statistical</a:t>
            </a:r>
            <a:r>
              <a:rPr lang="el-GR" b="1" dirty="0">
                <a:solidFill>
                  <a:srgbClr val="002060"/>
                </a:solidFill>
              </a:rPr>
              <a:t> </a:t>
            </a:r>
            <a:r>
              <a:rPr lang="el-GR" b="1" dirty="0" err="1" smtClean="0">
                <a:solidFill>
                  <a:srgbClr val="002060"/>
                </a:solidFill>
              </a:rPr>
              <a:t>methods</a:t>
            </a:r>
            <a:r>
              <a:rPr lang="el-GR" b="1" dirty="0" smtClean="0">
                <a:solidFill>
                  <a:srgbClr val="002060"/>
                </a:solidFill>
              </a:rPr>
              <a:t> </a:t>
            </a:r>
            <a:endParaRPr lang="en-US" b="1" dirty="0">
              <a:solidFill>
                <a:srgbClr val="002060"/>
              </a:solidFill>
            </a:endParaRPr>
          </a:p>
          <a:p>
            <a:pPr marL="285750" lvl="0" indent="-285750">
              <a:lnSpc>
                <a:spcPct val="150000"/>
              </a:lnSpc>
              <a:spcBef>
                <a:spcPts val="600"/>
              </a:spcBef>
              <a:buFont typeface="Arial" panose="020B0604020202020204" pitchFamily="34" charset="0"/>
              <a:buChar char="•"/>
            </a:pPr>
            <a:r>
              <a:rPr lang="en-US" b="1" dirty="0">
                <a:solidFill>
                  <a:srgbClr val="002060"/>
                </a:solidFill>
              </a:rPr>
              <a:t>S</a:t>
            </a:r>
            <a:r>
              <a:rPr lang="el-GR" b="1" dirty="0" err="1">
                <a:solidFill>
                  <a:srgbClr val="002060"/>
                </a:solidFill>
              </a:rPr>
              <a:t>urface</a:t>
            </a:r>
            <a:r>
              <a:rPr lang="el-GR" b="1" dirty="0">
                <a:solidFill>
                  <a:srgbClr val="002060"/>
                </a:solidFill>
              </a:rPr>
              <a:t> </a:t>
            </a:r>
            <a:r>
              <a:rPr lang="el-GR" b="1" dirty="0" err="1">
                <a:solidFill>
                  <a:srgbClr val="002060"/>
                </a:solidFill>
              </a:rPr>
              <a:t>and</a:t>
            </a:r>
            <a:r>
              <a:rPr lang="el-GR" b="1" dirty="0">
                <a:solidFill>
                  <a:srgbClr val="002060"/>
                </a:solidFill>
              </a:rPr>
              <a:t> </a:t>
            </a:r>
            <a:r>
              <a:rPr lang="el-GR" b="1" dirty="0" err="1">
                <a:solidFill>
                  <a:srgbClr val="002060"/>
                </a:solidFill>
              </a:rPr>
              <a:t>Groundwater</a:t>
            </a:r>
            <a:r>
              <a:rPr lang="el-GR" b="1" dirty="0">
                <a:solidFill>
                  <a:srgbClr val="002060"/>
                </a:solidFill>
              </a:rPr>
              <a:t> </a:t>
            </a:r>
            <a:r>
              <a:rPr lang="el-GR" b="1" dirty="0" err="1">
                <a:solidFill>
                  <a:srgbClr val="002060"/>
                </a:solidFill>
              </a:rPr>
              <a:t>Quality</a:t>
            </a:r>
            <a:r>
              <a:rPr lang="el-GR" b="1" dirty="0">
                <a:solidFill>
                  <a:srgbClr val="002060"/>
                </a:solidFill>
              </a:rPr>
              <a:t> </a:t>
            </a:r>
            <a:r>
              <a:rPr lang="el-GR" b="1" dirty="0" err="1">
                <a:solidFill>
                  <a:srgbClr val="002060"/>
                </a:solidFill>
              </a:rPr>
              <a:t>Characteristics</a:t>
            </a:r>
            <a:endParaRPr lang="en-US" b="1" dirty="0">
              <a:solidFill>
                <a:srgbClr val="002060"/>
              </a:solidFill>
            </a:endParaRPr>
          </a:p>
          <a:p>
            <a:pPr marL="285750" lvl="0" indent="-285750">
              <a:lnSpc>
                <a:spcPct val="150000"/>
              </a:lnSpc>
              <a:spcBef>
                <a:spcPts val="600"/>
              </a:spcBef>
              <a:buFont typeface="Arial" panose="020B0604020202020204" pitchFamily="34" charset="0"/>
              <a:buChar char="•"/>
            </a:pPr>
            <a:r>
              <a:rPr lang="el-GR" b="1" dirty="0" err="1">
                <a:solidFill>
                  <a:srgbClr val="002060"/>
                </a:solidFill>
              </a:rPr>
              <a:t>Presentation</a:t>
            </a:r>
            <a:r>
              <a:rPr lang="el-GR" b="1" dirty="0">
                <a:solidFill>
                  <a:srgbClr val="002060"/>
                </a:solidFill>
              </a:rPr>
              <a:t> of Hydrochemical </a:t>
            </a:r>
            <a:r>
              <a:rPr lang="el-GR" b="1" dirty="0" err="1">
                <a:solidFill>
                  <a:srgbClr val="002060"/>
                </a:solidFill>
              </a:rPr>
              <a:t>Data</a:t>
            </a:r>
            <a:endParaRPr lang="el-GR" b="1" dirty="0">
              <a:solidFill>
                <a:srgbClr val="002060"/>
              </a:solidFill>
            </a:endParaRPr>
          </a:p>
          <a:p>
            <a:pPr marL="285750" lvl="0" indent="-285750">
              <a:lnSpc>
                <a:spcPct val="150000"/>
              </a:lnSpc>
              <a:spcBef>
                <a:spcPts val="600"/>
              </a:spcBef>
              <a:buFont typeface="Arial" panose="020B0604020202020204" pitchFamily="34" charset="0"/>
              <a:buChar char="•"/>
            </a:pPr>
            <a:r>
              <a:rPr lang="el-GR" b="1" dirty="0" err="1">
                <a:solidFill>
                  <a:srgbClr val="002060"/>
                </a:solidFill>
              </a:rPr>
              <a:t>Presentation</a:t>
            </a:r>
            <a:r>
              <a:rPr lang="el-GR" b="1" dirty="0">
                <a:solidFill>
                  <a:srgbClr val="002060"/>
                </a:solidFill>
              </a:rPr>
              <a:t> of </a:t>
            </a:r>
            <a:r>
              <a:rPr lang="el-GR" b="1" dirty="0" err="1">
                <a:solidFill>
                  <a:srgbClr val="002060"/>
                </a:solidFill>
              </a:rPr>
              <a:t>statistical</a:t>
            </a:r>
            <a:r>
              <a:rPr lang="el-GR" b="1" dirty="0">
                <a:solidFill>
                  <a:srgbClr val="002060"/>
                </a:solidFill>
              </a:rPr>
              <a:t> </a:t>
            </a:r>
            <a:r>
              <a:rPr lang="el-GR" b="1" dirty="0" err="1">
                <a:solidFill>
                  <a:srgbClr val="002060"/>
                </a:solidFill>
              </a:rPr>
              <a:t>processes</a:t>
            </a:r>
            <a:r>
              <a:rPr lang="el-GR" b="1" dirty="0">
                <a:solidFill>
                  <a:srgbClr val="002060"/>
                </a:solidFill>
              </a:rPr>
              <a:t> </a:t>
            </a:r>
            <a:r>
              <a:rPr lang="el-GR" b="1" dirty="0" err="1">
                <a:solidFill>
                  <a:srgbClr val="002060"/>
                </a:solidFill>
              </a:rPr>
              <a:t>for</a:t>
            </a:r>
            <a:r>
              <a:rPr lang="el-GR" b="1" dirty="0">
                <a:solidFill>
                  <a:srgbClr val="002060"/>
                </a:solidFill>
              </a:rPr>
              <a:t> </a:t>
            </a:r>
            <a:r>
              <a:rPr lang="el-GR" b="1" dirty="0" err="1">
                <a:solidFill>
                  <a:srgbClr val="002060"/>
                </a:solidFill>
              </a:rPr>
              <a:t>the</a:t>
            </a:r>
            <a:r>
              <a:rPr lang="el-GR" b="1" dirty="0">
                <a:solidFill>
                  <a:srgbClr val="002060"/>
                </a:solidFill>
              </a:rPr>
              <a:t> </a:t>
            </a:r>
            <a:r>
              <a:rPr lang="el-GR" b="1" dirty="0" err="1">
                <a:solidFill>
                  <a:srgbClr val="002060"/>
                </a:solidFill>
              </a:rPr>
              <a:t>evaluation</a:t>
            </a:r>
            <a:r>
              <a:rPr lang="el-GR" b="1" dirty="0">
                <a:solidFill>
                  <a:srgbClr val="002060"/>
                </a:solidFill>
              </a:rPr>
              <a:t> of </a:t>
            </a:r>
            <a:r>
              <a:rPr lang="el-GR" b="1" dirty="0" err="1">
                <a:solidFill>
                  <a:srgbClr val="002060"/>
                </a:solidFill>
              </a:rPr>
              <a:t>the</a:t>
            </a:r>
            <a:r>
              <a:rPr lang="el-GR" b="1" dirty="0">
                <a:solidFill>
                  <a:srgbClr val="002060"/>
                </a:solidFill>
              </a:rPr>
              <a:t> </a:t>
            </a:r>
            <a:r>
              <a:rPr lang="el-GR" b="1" dirty="0" err="1">
                <a:solidFill>
                  <a:srgbClr val="002060"/>
                </a:solidFill>
              </a:rPr>
              <a:t>hydrochemical</a:t>
            </a:r>
            <a:r>
              <a:rPr lang="el-GR" b="1" dirty="0">
                <a:solidFill>
                  <a:srgbClr val="002060"/>
                </a:solidFill>
              </a:rPr>
              <a:t> </a:t>
            </a:r>
            <a:r>
              <a:rPr lang="el-GR" b="1" dirty="0" err="1">
                <a:solidFill>
                  <a:srgbClr val="002060"/>
                </a:solidFill>
              </a:rPr>
              <a:t>analysis</a:t>
            </a:r>
            <a:r>
              <a:rPr lang="el-GR" b="1" dirty="0">
                <a:solidFill>
                  <a:srgbClr val="002060"/>
                </a:solidFill>
              </a:rPr>
              <a:t> </a:t>
            </a:r>
            <a:r>
              <a:rPr lang="el-GR" b="1" dirty="0" err="1">
                <a:solidFill>
                  <a:srgbClr val="002060"/>
                </a:solidFill>
              </a:rPr>
              <a:t>results</a:t>
            </a:r>
            <a:endParaRPr lang="en-US" b="1" dirty="0">
              <a:solidFill>
                <a:srgbClr val="002060"/>
              </a:solidFill>
            </a:endParaRPr>
          </a:p>
        </p:txBody>
      </p:sp>
    </p:spTree>
    <p:extLst>
      <p:ext uri="{BB962C8B-B14F-4D97-AF65-F5344CB8AC3E}">
        <p14:creationId xmlns:p14="http://schemas.microsoft.com/office/powerpoint/2010/main" val="264068986"/>
      </p:ext>
    </p:extLst>
  </p:cSld>
  <p:clrMapOvr>
    <a:masterClrMapping/>
  </p:clrMapOvr>
  <mc:AlternateContent xmlns:mc="http://schemas.openxmlformats.org/markup-compatibility/2006" xmlns:p14="http://schemas.microsoft.com/office/powerpoint/2010/main">
    <mc:Choice Requires="p14">
      <p:transition spd="med" p14:dur="700" advTm="21083">
        <p:fade/>
      </p:transition>
    </mc:Choice>
    <mc:Fallback xmlns="">
      <p:transition spd="med" advTm="21083">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619672" y="912777"/>
            <a:ext cx="6048672" cy="2262158"/>
          </a:xfrm>
          <a:prstGeom prst="rect">
            <a:avLst/>
          </a:prstGeom>
          <a:noFill/>
        </p:spPr>
        <p:txBody>
          <a:bodyPr wrap="square">
            <a:spAutoFit/>
          </a:bodyPr>
          <a:lstStyle/>
          <a:p>
            <a:pPr algn="ctr">
              <a:lnSpc>
                <a:spcPct val="150000"/>
              </a:lnSpc>
              <a:spcBef>
                <a:spcPts val="600"/>
              </a:spcBef>
            </a:pPr>
            <a:r>
              <a:rPr lang="en-US" sz="2400" b="1" dirty="0" smtClean="0"/>
              <a:t>“</a:t>
            </a:r>
            <a:r>
              <a:rPr lang="el-GR" sz="2400" b="1" dirty="0" smtClean="0"/>
              <a:t>Water </a:t>
            </a:r>
            <a:r>
              <a:rPr lang="el-GR" sz="2400" b="1" dirty="0" err="1" smtClean="0"/>
              <a:t>Resources</a:t>
            </a:r>
            <a:r>
              <a:rPr lang="en-US" sz="2400" b="1" dirty="0" smtClean="0"/>
              <a:t> </a:t>
            </a:r>
            <a:r>
              <a:rPr lang="en-US" sz="2400" b="1" dirty="0"/>
              <a:t>Management</a:t>
            </a:r>
            <a:r>
              <a:rPr lang="en-US" sz="2400" b="1" dirty="0" smtClean="0"/>
              <a:t>”</a:t>
            </a:r>
          </a:p>
          <a:p>
            <a:pPr algn="ctr">
              <a:lnSpc>
                <a:spcPct val="150000"/>
              </a:lnSpc>
              <a:spcBef>
                <a:spcPts val="600"/>
              </a:spcBef>
            </a:pPr>
            <a:endParaRPr lang="en-US" sz="2000" b="1" u="sng" dirty="0"/>
          </a:p>
          <a:p>
            <a:pPr indent="0" algn="ctr">
              <a:lnSpc>
                <a:spcPct val="150000"/>
              </a:lnSpc>
              <a:spcBef>
                <a:spcPts val="600"/>
              </a:spcBef>
              <a:buNone/>
            </a:pPr>
            <a:r>
              <a:rPr lang="en-US" sz="2000" b="1" u="sng" dirty="0" smtClean="0"/>
              <a:t>Structure of the Module</a:t>
            </a:r>
          </a:p>
          <a:p>
            <a:pPr indent="0" algn="just">
              <a:lnSpc>
                <a:spcPct val="150000"/>
              </a:lnSpc>
              <a:spcBef>
                <a:spcPts val="600"/>
              </a:spcBef>
              <a:buNone/>
            </a:pPr>
            <a:r>
              <a:rPr lang="en-US" sz="2000" b="1" u="sng" dirty="0" smtClean="0"/>
              <a:t> </a:t>
            </a:r>
            <a:endParaRPr lang="en-US" sz="2000" b="1" dirty="0" smtClean="0"/>
          </a:p>
        </p:txBody>
      </p:sp>
      <p:sp>
        <p:nvSpPr>
          <p:cNvPr id="2" name="Ορθογώνιο 1"/>
          <p:cNvSpPr/>
          <p:nvPr/>
        </p:nvSpPr>
        <p:spPr>
          <a:xfrm>
            <a:off x="1007604" y="2863818"/>
            <a:ext cx="7272808" cy="2893100"/>
          </a:xfrm>
          <a:prstGeom prst="rect">
            <a:avLst/>
          </a:prstGeom>
          <a:solidFill>
            <a:schemeClr val="bg1"/>
          </a:solidFill>
        </p:spPr>
        <p:txBody>
          <a:bodyPr wrap="square">
            <a:spAutoFit/>
          </a:bodyPr>
          <a:lstStyle/>
          <a:p>
            <a:pPr indent="0" algn="ctr">
              <a:lnSpc>
                <a:spcPct val="150000"/>
              </a:lnSpc>
              <a:spcBef>
                <a:spcPts val="600"/>
              </a:spcBef>
              <a:buNone/>
            </a:pPr>
            <a:r>
              <a:rPr lang="en-US" b="1" dirty="0">
                <a:solidFill>
                  <a:srgbClr val="002060"/>
                </a:solidFill>
              </a:rPr>
              <a:t>Topic 4: </a:t>
            </a:r>
            <a:r>
              <a:rPr lang="el-GR" b="1" dirty="0">
                <a:solidFill>
                  <a:srgbClr val="002060"/>
                </a:solidFill>
              </a:rPr>
              <a:t>Pressures </a:t>
            </a:r>
            <a:r>
              <a:rPr lang="el-GR" b="1" dirty="0" err="1">
                <a:solidFill>
                  <a:srgbClr val="002060"/>
                </a:solidFill>
              </a:rPr>
              <a:t>on</a:t>
            </a:r>
            <a:r>
              <a:rPr lang="el-GR" b="1" dirty="0">
                <a:solidFill>
                  <a:srgbClr val="002060"/>
                </a:solidFill>
              </a:rPr>
              <a:t> Water </a:t>
            </a:r>
            <a:r>
              <a:rPr lang="el-GR" b="1" dirty="0" err="1">
                <a:solidFill>
                  <a:srgbClr val="002060"/>
                </a:solidFill>
              </a:rPr>
              <a:t>Resources</a:t>
            </a:r>
            <a:r>
              <a:rPr lang="el-GR" b="1" dirty="0">
                <a:solidFill>
                  <a:srgbClr val="002060"/>
                </a:solidFill>
              </a:rPr>
              <a:t>-Impacts-</a:t>
            </a:r>
            <a:r>
              <a:rPr lang="el-GR" b="1" dirty="0" err="1">
                <a:solidFill>
                  <a:srgbClr val="002060"/>
                </a:solidFill>
              </a:rPr>
              <a:t>Conservatio</a:t>
            </a:r>
            <a:r>
              <a:rPr lang="el-GR" b="1" dirty="0">
                <a:solidFill>
                  <a:srgbClr val="002060"/>
                </a:solidFill>
              </a:rPr>
              <a:t>n and </a:t>
            </a:r>
            <a:r>
              <a:rPr lang="el-GR" b="1" dirty="0" smtClean="0">
                <a:solidFill>
                  <a:srgbClr val="002060"/>
                </a:solidFill>
              </a:rPr>
              <a:t>Remediation </a:t>
            </a:r>
            <a:r>
              <a:rPr lang="el-GR" b="1" dirty="0">
                <a:solidFill>
                  <a:srgbClr val="002060"/>
                </a:solidFill>
              </a:rPr>
              <a:t>techniques</a:t>
            </a:r>
            <a:endParaRPr lang="en-US" b="1" dirty="0">
              <a:solidFill>
                <a:srgbClr val="002060"/>
              </a:solidFill>
            </a:endParaRPr>
          </a:p>
          <a:p>
            <a:pPr marL="285750" lvl="0" indent="-285750">
              <a:lnSpc>
                <a:spcPct val="150000"/>
              </a:lnSpc>
              <a:spcBef>
                <a:spcPts val="600"/>
              </a:spcBef>
              <a:buFont typeface="Arial" panose="020B0604020202020204" pitchFamily="34" charset="0"/>
              <a:buChar char="•"/>
            </a:pPr>
            <a:r>
              <a:rPr lang="el-GR" b="1" dirty="0">
                <a:solidFill>
                  <a:srgbClr val="002060"/>
                </a:solidFill>
              </a:rPr>
              <a:t>Water </a:t>
            </a:r>
            <a:r>
              <a:rPr lang="el-GR" b="1" dirty="0" err="1">
                <a:solidFill>
                  <a:srgbClr val="002060"/>
                </a:solidFill>
              </a:rPr>
              <a:t>Resources</a:t>
            </a:r>
            <a:r>
              <a:rPr lang="el-GR" b="1" dirty="0">
                <a:solidFill>
                  <a:srgbClr val="002060"/>
                </a:solidFill>
              </a:rPr>
              <a:t> </a:t>
            </a:r>
            <a:r>
              <a:rPr lang="el-GR" b="1" dirty="0" err="1">
                <a:solidFill>
                  <a:srgbClr val="002060"/>
                </a:solidFill>
              </a:rPr>
              <a:t>Introduction</a:t>
            </a:r>
            <a:endParaRPr lang="en-US" b="1" dirty="0">
              <a:solidFill>
                <a:srgbClr val="002060"/>
              </a:solidFill>
            </a:endParaRPr>
          </a:p>
          <a:p>
            <a:pPr marL="285750" lvl="0" indent="-285750">
              <a:lnSpc>
                <a:spcPct val="150000"/>
              </a:lnSpc>
              <a:spcBef>
                <a:spcPts val="600"/>
              </a:spcBef>
              <a:buFont typeface="Arial" panose="020B0604020202020204" pitchFamily="34" charset="0"/>
              <a:buChar char="•"/>
            </a:pPr>
            <a:r>
              <a:rPr lang="el-GR" b="1" dirty="0" err="1">
                <a:solidFill>
                  <a:srgbClr val="002060"/>
                </a:solidFill>
              </a:rPr>
              <a:t>Main</a:t>
            </a:r>
            <a:r>
              <a:rPr lang="el-GR" b="1" dirty="0">
                <a:solidFill>
                  <a:srgbClr val="002060"/>
                </a:solidFill>
              </a:rPr>
              <a:t> Pressures </a:t>
            </a:r>
            <a:r>
              <a:rPr lang="el-GR" b="1" dirty="0" err="1">
                <a:solidFill>
                  <a:srgbClr val="002060"/>
                </a:solidFill>
              </a:rPr>
              <a:t>on</a:t>
            </a:r>
            <a:r>
              <a:rPr lang="el-GR" b="1" dirty="0">
                <a:solidFill>
                  <a:srgbClr val="002060"/>
                </a:solidFill>
              </a:rPr>
              <a:t> Water </a:t>
            </a:r>
            <a:r>
              <a:rPr lang="el-GR" b="1" dirty="0" err="1">
                <a:solidFill>
                  <a:srgbClr val="002060"/>
                </a:solidFill>
              </a:rPr>
              <a:t>Resources</a:t>
            </a:r>
            <a:endParaRPr lang="el-GR" b="1" dirty="0">
              <a:solidFill>
                <a:srgbClr val="002060"/>
              </a:solidFill>
            </a:endParaRPr>
          </a:p>
          <a:p>
            <a:pPr marL="285750" lvl="0" indent="-285750">
              <a:lnSpc>
                <a:spcPct val="150000"/>
              </a:lnSpc>
              <a:spcBef>
                <a:spcPts val="600"/>
              </a:spcBef>
              <a:buFont typeface="Arial" panose="020B0604020202020204" pitchFamily="34" charset="0"/>
              <a:buChar char="•"/>
            </a:pPr>
            <a:r>
              <a:rPr lang="el-GR" b="1" dirty="0">
                <a:solidFill>
                  <a:srgbClr val="002060"/>
                </a:solidFill>
              </a:rPr>
              <a:t>Impacts </a:t>
            </a:r>
            <a:r>
              <a:rPr lang="el-GR" b="1" dirty="0" err="1">
                <a:solidFill>
                  <a:srgbClr val="002060"/>
                </a:solidFill>
              </a:rPr>
              <a:t>on</a:t>
            </a:r>
            <a:r>
              <a:rPr lang="el-GR" b="1" dirty="0">
                <a:solidFill>
                  <a:srgbClr val="002060"/>
                </a:solidFill>
              </a:rPr>
              <a:t> Water </a:t>
            </a:r>
            <a:r>
              <a:rPr lang="el-GR" b="1" dirty="0" err="1">
                <a:solidFill>
                  <a:srgbClr val="002060"/>
                </a:solidFill>
              </a:rPr>
              <a:t>Resources</a:t>
            </a:r>
            <a:endParaRPr lang="el-GR" b="1" dirty="0">
              <a:solidFill>
                <a:srgbClr val="002060"/>
              </a:solidFill>
            </a:endParaRPr>
          </a:p>
          <a:p>
            <a:pPr marL="285750" lvl="0" indent="-285750">
              <a:lnSpc>
                <a:spcPct val="150000"/>
              </a:lnSpc>
              <a:spcBef>
                <a:spcPts val="600"/>
              </a:spcBef>
              <a:buFont typeface="Arial" panose="020B0604020202020204" pitchFamily="34" charset="0"/>
              <a:buChar char="•"/>
            </a:pPr>
            <a:r>
              <a:rPr lang="el-GR" b="1" dirty="0" err="1">
                <a:solidFill>
                  <a:srgbClr val="002060"/>
                </a:solidFill>
              </a:rPr>
              <a:t>Conservation</a:t>
            </a:r>
            <a:r>
              <a:rPr lang="el-GR" b="1" dirty="0">
                <a:solidFill>
                  <a:srgbClr val="002060"/>
                </a:solidFill>
              </a:rPr>
              <a:t> </a:t>
            </a:r>
            <a:r>
              <a:rPr lang="el-GR" b="1" dirty="0" err="1">
                <a:solidFill>
                  <a:srgbClr val="002060"/>
                </a:solidFill>
              </a:rPr>
              <a:t>and</a:t>
            </a:r>
            <a:r>
              <a:rPr lang="el-GR" b="1" dirty="0">
                <a:solidFill>
                  <a:srgbClr val="002060"/>
                </a:solidFill>
              </a:rPr>
              <a:t> </a:t>
            </a:r>
            <a:r>
              <a:rPr lang="el-GR" b="1" dirty="0" err="1">
                <a:solidFill>
                  <a:srgbClr val="002060"/>
                </a:solidFill>
              </a:rPr>
              <a:t>Remediation</a:t>
            </a:r>
            <a:r>
              <a:rPr lang="el-GR" b="1" dirty="0">
                <a:solidFill>
                  <a:srgbClr val="002060"/>
                </a:solidFill>
              </a:rPr>
              <a:t> </a:t>
            </a:r>
            <a:r>
              <a:rPr lang="el-GR" b="1" dirty="0" err="1">
                <a:solidFill>
                  <a:srgbClr val="002060"/>
                </a:solidFill>
              </a:rPr>
              <a:t>Techniques</a:t>
            </a:r>
            <a:endParaRPr lang="en-US" b="1" dirty="0">
              <a:solidFill>
                <a:srgbClr val="002060"/>
              </a:solidFill>
            </a:endParaRPr>
          </a:p>
        </p:txBody>
      </p:sp>
    </p:spTree>
    <p:extLst>
      <p:ext uri="{BB962C8B-B14F-4D97-AF65-F5344CB8AC3E}">
        <p14:creationId xmlns:p14="http://schemas.microsoft.com/office/powerpoint/2010/main" val="885643112"/>
      </p:ext>
    </p:extLst>
  </p:cSld>
  <p:clrMapOvr>
    <a:masterClrMapping/>
  </p:clrMapOvr>
  <mc:AlternateContent xmlns:mc="http://schemas.openxmlformats.org/markup-compatibility/2006" xmlns:p14="http://schemas.microsoft.com/office/powerpoint/2010/main">
    <mc:Choice Requires="p14">
      <p:transition spd="med" p14:dur="700" advTm="21083">
        <p:fade/>
      </p:transition>
    </mc:Choice>
    <mc:Fallback xmlns="">
      <p:transition spd="med" advTm="21083">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619672" y="912777"/>
            <a:ext cx="6048672" cy="2800767"/>
          </a:xfrm>
          <a:prstGeom prst="rect">
            <a:avLst/>
          </a:prstGeom>
          <a:noFill/>
        </p:spPr>
        <p:txBody>
          <a:bodyPr wrap="square">
            <a:spAutoFit/>
          </a:bodyPr>
          <a:lstStyle/>
          <a:p>
            <a:pPr algn="ctr">
              <a:lnSpc>
                <a:spcPct val="150000"/>
              </a:lnSpc>
              <a:spcBef>
                <a:spcPts val="600"/>
              </a:spcBef>
            </a:pPr>
            <a:r>
              <a:rPr lang="en-US" sz="2400" b="1" dirty="0" smtClean="0"/>
              <a:t>“</a:t>
            </a:r>
            <a:r>
              <a:rPr lang="el-GR" sz="2400" b="1" dirty="0" smtClean="0"/>
              <a:t>Water </a:t>
            </a:r>
            <a:r>
              <a:rPr lang="el-GR" sz="2400" b="1" dirty="0" err="1" smtClean="0"/>
              <a:t>Resources</a:t>
            </a:r>
            <a:r>
              <a:rPr lang="en-US" sz="2400" b="1" dirty="0" smtClean="0"/>
              <a:t> </a:t>
            </a:r>
            <a:r>
              <a:rPr lang="en-US" sz="2400" b="1" dirty="0"/>
              <a:t>Management</a:t>
            </a:r>
            <a:r>
              <a:rPr lang="en-US" sz="2400" b="1" dirty="0" smtClean="0"/>
              <a:t>”</a:t>
            </a:r>
          </a:p>
          <a:p>
            <a:pPr algn="ctr">
              <a:lnSpc>
                <a:spcPct val="150000"/>
              </a:lnSpc>
              <a:spcBef>
                <a:spcPts val="600"/>
              </a:spcBef>
            </a:pPr>
            <a:endParaRPr lang="en-US" sz="2000" b="1" u="sng" dirty="0" smtClean="0"/>
          </a:p>
          <a:p>
            <a:pPr indent="0" algn="ctr">
              <a:lnSpc>
                <a:spcPct val="150000"/>
              </a:lnSpc>
              <a:spcBef>
                <a:spcPts val="600"/>
              </a:spcBef>
              <a:buNone/>
            </a:pPr>
            <a:r>
              <a:rPr lang="en-US" sz="2000" b="1" u="sng" dirty="0" smtClean="0"/>
              <a:t>Structure of the Module</a:t>
            </a:r>
          </a:p>
          <a:p>
            <a:pPr indent="0" algn="just">
              <a:lnSpc>
                <a:spcPct val="150000"/>
              </a:lnSpc>
              <a:spcBef>
                <a:spcPts val="600"/>
              </a:spcBef>
              <a:buNone/>
            </a:pPr>
            <a:r>
              <a:rPr lang="en-US" sz="2000" b="1" u="sng" dirty="0" smtClean="0"/>
              <a:t> </a:t>
            </a:r>
            <a:endParaRPr lang="en-US" sz="2000" b="1" dirty="0" smtClean="0"/>
          </a:p>
          <a:p>
            <a:pPr indent="0" algn="just">
              <a:lnSpc>
                <a:spcPct val="150000"/>
              </a:lnSpc>
              <a:spcBef>
                <a:spcPts val="600"/>
              </a:spcBef>
              <a:buNone/>
            </a:pPr>
            <a:endParaRPr lang="en-US" sz="2000" b="1" dirty="0" smtClean="0">
              <a:solidFill>
                <a:srgbClr val="002060"/>
              </a:solidFill>
            </a:endParaRPr>
          </a:p>
        </p:txBody>
      </p:sp>
      <p:sp>
        <p:nvSpPr>
          <p:cNvPr id="2" name="Ορθογώνιο 1"/>
          <p:cNvSpPr/>
          <p:nvPr/>
        </p:nvSpPr>
        <p:spPr>
          <a:xfrm>
            <a:off x="856184" y="3718487"/>
            <a:ext cx="7272808" cy="1492716"/>
          </a:xfrm>
          <a:prstGeom prst="rect">
            <a:avLst/>
          </a:prstGeom>
          <a:solidFill>
            <a:schemeClr val="bg1"/>
          </a:solidFill>
        </p:spPr>
        <p:txBody>
          <a:bodyPr wrap="square">
            <a:spAutoFit/>
          </a:bodyPr>
          <a:lstStyle/>
          <a:p>
            <a:pPr indent="0" algn="ctr">
              <a:lnSpc>
                <a:spcPct val="150000"/>
              </a:lnSpc>
              <a:spcBef>
                <a:spcPts val="600"/>
              </a:spcBef>
              <a:buNone/>
            </a:pPr>
            <a:r>
              <a:rPr lang="en-US" b="1" dirty="0">
                <a:solidFill>
                  <a:srgbClr val="002060"/>
                </a:solidFill>
              </a:rPr>
              <a:t>Topic 5: </a:t>
            </a:r>
            <a:r>
              <a:rPr lang="el-GR" b="1" dirty="0" err="1">
                <a:solidFill>
                  <a:srgbClr val="002060"/>
                </a:solidFill>
              </a:rPr>
              <a:t>Methodologies</a:t>
            </a:r>
            <a:r>
              <a:rPr lang="el-GR" b="1" dirty="0">
                <a:solidFill>
                  <a:srgbClr val="002060"/>
                </a:solidFill>
              </a:rPr>
              <a:t> </a:t>
            </a:r>
            <a:r>
              <a:rPr lang="el-GR" b="1" dirty="0" err="1">
                <a:solidFill>
                  <a:srgbClr val="002060"/>
                </a:solidFill>
              </a:rPr>
              <a:t>Contributing</a:t>
            </a:r>
            <a:r>
              <a:rPr lang="el-GR" b="1" dirty="0">
                <a:solidFill>
                  <a:srgbClr val="002060"/>
                </a:solidFill>
              </a:rPr>
              <a:t> </a:t>
            </a:r>
            <a:r>
              <a:rPr lang="el-GR" b="1" dirty="0" err="1">
                <a:solidFill>
                  <a:srgbClr val="002060"/>
                </a:solidFill>
              </a:rPr>
              <a:t>to</a:t>
            </a:r>
            <a:r>
              <a:rPr lang="el-GR" b="1" dirty="0">
                <a:solidFill>
                  <a:srgbClr val="002060"/>
                </a:solidFill>
              </a:rPr>
              <a:t> Water </a:t>
            </a:r>
            <a:r>
              <a:rPr lang="el-GR" b="1" dirty="0" err="1">
                <a:solidFill>
                  <a:srgbClr val="002060"/>
                </a:solidFill>
              </a:rPr>
              <a:t>Resources</a:t>
            </a:r>
            <a:r>
              <a:rPr lang="el-GR" b="1" dirty="0">
                <a:solidFill>
                  <a:srgbClr val="002060"/>
                </a:solidFill>
              </a:rPr>
              <a:t> </a:t>
            </a:r>
            <a:r>
              <a:rPr lang="el-GR" b="1" dirty="0" err="1" smtClean="0">
                <a:solidFill>
                  <a:srgbClr val="002060"/>
                </a:solidFill>
              </a:rPr>
              <a:t>Management</a:t>
            </a:r>
            <a:endParaRPr lang="el-GR" b="1" dirty="0" smtClean="0">
              <a:solidFill>
                <a:srgbClr val="002060"/>
              </a:solidFill>
            </a:endParaRPr>
          </a:p>
          <a:p>
            <a:pPr indent="0" algn="ctr">
              <a:lnSpc>
                <a:spcPct val="150000"/>
              </a:lnSpc>
              <a:spcBef>
                <a:spcPts val="600"/>
              </a:spcBef>
              <a:buNone/>
            </a:pPr>
            <a:endParaRPr lang="el-GR" b="1" dirty="0">
              <a:solidFill>
                <a:srgbClr val="002060"/>
              </a:solidFill>
            </a:endParaRPr>
          </a:p>
          <a:p>
            <a:pPr indent="0" algn="ctr">
              <a:lnSpc>
                <a:spcPct val="150000"/>
              </a:lnSpc>
              <a:spcBef>
                <a:spcPts val="600"/>
              </a:spcBef>
              <a:buNone/>
            </a:pPr>
            <a:r>
              <a:rPr lang="el-GR" b="1" dirty="0" err="1">
                <a:solidFill>
                  <a:srgbClr val="002060"/>
                </a:solidFill>
              </a:rPr>
              <a:t>The</a:t>
            </a:r>
            <a:r>
              <a:rPr lang="el-GR" b="1" dirty="0">
                <a:solidFill>
                  <a:srgbClr val="002060"/>
                </a:solidFill>
              </a:rPr>
              <a:t> DPSIR </a:t>
            </a:r>
            <a:r>
              <a:rPr lang="el-GR" b="1" dirty="0" err="1">
                <a:solidFill>
                  <a:srgbClr val="002060"/>
                </a:solidFill>
              </a:rPr>
              <a:t>and</a:t>
            </a:r>
            <a:r>
              <a:rPr lang="el-GR" b="1" dirty="0">
                <a:solidFill>
                  <a:srgbClr val="002060"/>
                </a:solidFill>
              </a:rPr>
              <a:t> DRASTIC </a:t>
            </a:r>
            <a:r>
              <a:rPr lang="el-GR" b="1" dirty="0" err="1">
                <a:solidFill>
                  <a:srgbClr val="002060"/>
                </a:solidFill>
              </a:rPr>
              <a:t>Methodologies</a:t>
            </a:r>
            <a:r>
              <a:rPr lang="el-GR" b="1" dirty="0">
                <a:solidFill>
                  <a:srgbClr val="002060"/>
                </a:solidFill>
              </a:rPr>
              <a:t> </a:t>
            </a:r>
            <a:r>
              <a:rPr lang="el-GR" b="1" dirty="0" err="1">
                <a:solidFill>
                  <a:srgbClr val="002060"/>
                </a:solidFill>
              </a:rPr>
              <a:t>are</a:t>
            </a:r>
            <a:r>
              <a:rPr lang="el-GR" b="1" dirty="0">
                <a:solidFill>
                  <a:srgbClr val="002060"/>
                </a:solidFill>
              </a:rPr>
              <a:t> </a:t>
            </a:r>
            <a:r>
              <a:rPr lang="el-GR" b="1" dirty="0" err="1">
                <a:solidFill>
                  <a:srgbClr val="002060"/>
                </a:solidFill>
              </a:rPr>
              <a:t>Presented</a:t>
            </a:r>
            <a:r>
              <a:rPr lang="el-GR" b="1" dirty="0">
                <a:solidFill>
                  <a:srgbClr val="002060"/>
                </a:solidFill>
              </a:rPr>
              <a:t> </a:t>
            </a:r>
            <a:endParaRPr lang="en-US" b="1" dirty="0">
              <a:solidFill>
                <a:srgbClr val="002060"/>
              </a:solidFill>
            </a:endParaRPr>
          </a:p>
        </p:txBody>
      </p:sp>
    </p:spTree>
    <p:extLst>
      <p:ext uri="{BB962C8B-B14F-4D97-AF65-F5344CB8AC3E}">
        <p14:creationId xmlns:p14="http://schemas.microsoft.com/office/powerpoint/2010/main" val="467248332"/>
      </p:ext>
    </p:extLst>
  </p:cSld>
  <p:clrMapOvr>
    <a:masterClrMapping/>
  </p:clrMapOvr>
  <mc:AlternateContent xmlns:mc="http://schemas.openxmlformats.org/markup-compatibility/2006" xmlns:p14="http://schemas.microsoft.com/office/powerpoint/2010/main">
    <mc:Choice Requires="p14">
      <p:transition spd="med" p14:dur="700" advTm="21083">
        <p:fade/>
      </p:transition>
    </mc:Choice>
    <mc:Fallback xmlns="">
      <p:transition spd="med" advTm="21083">
        <p:fade/>
      </p:transition>
    </mc:Fallback>
  </mc:AlternateContent>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2784</TotalTime>
  <Words>759</Words>
  <Application>Microsoft Office PowerPoint</Application>
  <PresentationFormat>Προβολή στην οθόνη (4:3)</PresentationFormat>
  <Paragraphs>99</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Water Resources Management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Christos Mattas</dc:creator>
  <cp:lastModifiedBy>Christos Mattas</cp:lastModifiedBy>
  <cp:revision>248</cp:revision>
  <dcterms:created xsi:type="dcterms:W3CDTF">2017-03-11T17:10:11Z</dcterms:created>
  <dcterms:modified xsi:type="dcterms:W3CDTF">2017-04-08T16:36:11Z</dcterms:modified>
</cp:coreProperties>
</file>