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86" r:id="rId2"/>
    <p:sldId id="424" r:id="rId3"/>
    <p:sldId id="309" r:id="rId4"/>
    <p:sldId id="310" r:id="rId5"/>
    <p:sldId id="425" r:id="rId6"/>
    <p:sldId id="426" r:id="rId7"/>
    <p:sldId id="427" r:id="rId8"/>
    <p:sldId id="428" r:id="rId9"/>
    <p:sldId id="429" r:id="rId10"/>
    <p:sldId id="430" r:id="rId11"/>
    <p:sldId id="431" r:id="rId12"/>
    <p:sldId id="435" r:id="rId13"/>
    <p:sldId id="436" r:id="rId14"/>
    <p:sldId id="437" r:id="rId15"/>
    <p:sldId id="438" r:id="rId16"/>
    <p:sldId id="439" r:id="rId17"/>
    <p:sldId id="440" r:id="rId18"/>
    <p:sldId id="441" r:id="rId19"/>
    <p:sldId id="442" r:id="rId20"/>
    <p:sldId id="443" r:id="rId21"/>
    <p:sldId id="444" r:id="rId22"/>
    <p:sldId id="445" r:id="rId23"/>
    <p:sldId id="446" r:id="rId24"/>
    <p:sldId id="449" r:id="rId25"/>
    <p:sldId id="450" r:id="rId26"/>
    <p:sldId id="451" r:id="rId27"/>
    <p:sldId id="452" r:id="rId28"/>
    <p:sldId id="453" r:id="rId29"/>
    <p:sldId id="454" r:id="rId30"/>
    <p:sldId id="455" r:id="rId31"/>
    <p:sldId id="456" r:id="rId32"/>
    <p:sldId id="457" r:id="rId33"/>
    <p:sldId id="458" r:id="rId34"/>
    <p:sldId id="459" r:id="rId35"/>
    <p:sldId id="460" r:id="rId36"/>
    <p:sldId id="461" r:id="rId37"/>
    <p:sldId id="463" r:id="rId38"/>
    <p:sldId id="466" r:id="rId39"/>
    <p:sldId id="467" r:id="rId40"/>
    <p:sldId id="468" r:id="rId41"/>
    <p:sldId id="469" r:id="rId42"/>
    <p:sldId id="470" r:id="rId43"/>
    <p:sldId id="471" r:id="rId44"/>
    <p:sldId id="472" r:id="rId45"/>
    <p:sldId id="474" r:id="rId46"/>
    <p:sldId id="480" r:id="rId47"/>
    <p:sldId id="475" r:id="rId48"/>
    <p:sldId id="476" r:id="rId49"/>
    <p:sldId id="478" r:id="rId50"/>
    <p:sldId id="479" r:id="rId51"/>
    <p:sldId id="481" r:id="rId52"/>
    <p:sldId id="485" r:id="rId53"/>
    <p:sldId id="482" r:id="rId54"/>
    <p:sldId id="483" r:id="rId55"/>
    <p:sldId id="484" r:id="rId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90" d="100"/>
          <a:sy n="90" d="100"/>
        </p:scale>
        <p:origin x="-816" y="456"/>
      </p:cViewPr>
      <p:guideLst>
        <p:guide orient="horz" pos="2160"/>
        <p:guide pos="2880"/>
      </p:guideLst>
    </p:cSldViewPr>
  </p:slideViewPr>
  <p:outlineViewPr>
    <p:cViewPr>
      <p:scale>
        <a:sx n="33" d="100"/>
        <a:sy n="33" d="100"/>
      </p:scale>
      <p:origin x="0" y="1656"/>
    </p:cViewPr>
  </p:outlin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C207E-477F-4A6B-8957-27963B545975}" type="datetimeFigureOut">
              <a:rPr lang="el-GR" smtClean="0"/>
              <a:t>8/4/2017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F9B8B-72C7-4C06-8AE7-93A15F2DDFDC}" type="slidenum">
              <a:rPr lang="el-GR" smtClean="0"/>
              <a:t>‹#›</a:t>
            </a:fld>
            <a:endParaRPr lang="el-GR"/>
          </a:p>
        </p:txBody>
      </p:sp>
    </p:spTree>
    <p:extLst>
      <p:ext uri="{BB962C8B-B14F-4D97-AF65-F5344CB8AC3E}">
        <p14:creationId xmlns:p14="http://schemas.microsoft.com/office/powerpoint/2010/main" val="406691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8FC7458-DFCC-4E82-9716-DAA07919B157}" type="datetimeFigureOut">
              <a:rPr lang="el-GR" smtClean="0"/>
              <a:t>8/4/2017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72122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8FC7458-DFCC-4E82-9716-DAA07919B157}" type="datetimeFigureOut">
              <a:rPr lang="el-GR" smtClean="0"/>
              <a:t>8/4/2017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326513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8FC7458-DFCC-4E82-9716-DAA07919B157}" type="datetimeFigureOut">
              <a:rPr lang="el-GR" smtClean="0"/>
              <a:t>8/4/2017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142540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8FC7458-DFCC-4E82-9716-DAA07919B157}" type="datetimeFigureOut">
              <a:rPr lang="el-GR" smtClean="0"/>
              <a:t>8/4/2017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351907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8FC7458-DFCC-4E82-9716-DAA07919B157}" type="datetimeFigureOut">
              <a:rPr lang="el-GR" smtClean="0"/>
              <a:t>8/4/2017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336348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8FC7458-DFCC-4E82-9716-DAA07919B157}" type="datetimeFigureOut">
              <a:rPr lang="el-GR" smtClean="0"/>
              <a:t>8/4/2017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284360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8FC7458-DFCC-4E82-9716-DAA07919B157}" type="datetimeFigureOut">
              <a:rPr lang="el-GR" smtClean="0"/>
              <a:t>8/4/2017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362910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8FC7458-DFCC-4E82-9716-DAA07919B157}" type="datetimeFigureOut">
              <a:rPr lang="el-GR" smtClean="0"/>
              <a:t>8/4/2017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318185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8FC7458-DFCC-4E82-9716-DAA07919B157}" type="datetimeFigureOut">
              <a:rPr lang="el-GR" smtClean="0"/>
              <a:t>8/4/2017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118729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8FC7458-DFCC-4E82-9716-DAA07919B157}" type="datetimeFigureOut">
              <a:rPr lang="el-GR" smtClean="0"/>
              <a:t>8/4/2017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179488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8FC7458-DFCC-4E82-9716-DAA07919B157}" type="datetimeFigureOut">
              <a:rPr lang="el-GR" smtClean="0"/>
              <a:t>8/4/2017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EF9F993-59AF-4B16-BC27-32221697C55D}" type="slidenum">
              <a:rPr lang="el-GR" smtClean="0"/>
              <a:t>‹#›</a:t>
            </a:fld>
            <a:endParaRPr lang="el-GR"/>
          </a:p>
        </p:txBody>
      </p:sp>
    </p:spTree>
    <p:extLst>
      <p:ext uri="{BB962C8B-B14F-4D97-AF65-F5344CB8AC3E}">
        <p14:creationId xmlns:p14="http://schemas.microsoft.com/office/powerpoint/2010/main" val="30966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C7458-DFCC-4E82-9716-DAA07919B157}" type="datetimeFigureOut">
              <a:rPr lang="el-GR" smtClean="0"/>
              <a:t>8/4/2017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F993-59AF-4B16-BC27-32221697C55D}" type="slidenum">
              <a:rPr lang="el-GR" smtClean="0"/>
              <a:t>‹#›</a:t>
            </a:fld>
            <a:endParaRPr lang="el-GR"/>
          </a:p>
        </p:txBody>
      </p:sp>
    </p:spTree>
    <p:extLst>
      <p:ext uri="{BB962C8B-B14F-4D97-AF65-F5344CB8AC3E}">
        <p14:creationId xmlns:p14="http://schemas.microsoft.com/office/powerpoint/2010/main" val="288668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lideshare.net/naarakshashi/graphical-presentation-and-classification-for-assessment-of-ground-water-quality-by-ism-ravi-kiran-jp"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en.wikipedia.org/wiki/Irrigation" TargetMode="Externa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jpeg"/><Relationship Id="rId4" Type="http://schemas.openxmlformats.org/officeDocument/2006/relationships/image" Target="../media/image29.wmf"/></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3528" y="3933056"/>
            <a:ext cx="8352928" cy="1077218"/>
          </a:xfrm>
          <a:prstGeom prst="rect">
            <a:avLst/>
          </a:prstGeom>
          <a:noFill/>
        </p:spPr>
        <p:txBody>
          <a:bodyPr wrap="square" rtlCol="0">
            <a:spAutoFit/>
          </a:bodyPr>
          <a:lstStyle/>
          <a:p>
            <a:pPr algn="ctr"/>
            <a:r>
              <a:rPr lang="el-GR" sz="3200" b="1" dirty="0" smtClean="0">
                <a:solidFill>
                  <a:srgbClr val="002060"/>
                </a:solidFill>
              </a:rPr>
              <a:t>Water </a:t>
            </a:r>
            <a:r>
              <a:rPr lang="el-GR" sz="3200" b="1" dirty="0" err="1" smtClean="0">
                <a:solidFill>
                  <a:srgbClr val="002060"/>
                </a:solidFill>
              </a:rPr>
              <a:t>quality</a:t>
            </a:r>
            <a:r>
              <a:rPr lang="el-GR" sz="3200" b="1" dirty="0" smtClean="0">
                <a:solidFill>
                  <a:srgbClr val="002060"/>
                </a:solidFill>
              </a:rPr>
              <a:t>-</a:t>
            </a:r>
            <a:r>
              <a:rPr lang="el-GR" sz="3200" b="1" dirty="0" err="1" smtClean="0">
                <a:solidFill>
                  <a:srgbClr val="002060"/>
                </a:solidFill>
              </a:rPr>
              <a:t>Graphical</a:t>
            </a:r>
            <a:r>
              <a:rPr lang="el-GR" sz="3200" b="1" dirty="0" smtClean="0">
                <a:solidFill>
                  <a:srgbClr val="002060"/>
                </a:solidFill>
              </a:rPr>
              <a:t> </a:t>
            </a:r>
            <a:r>
              <a:rPr lang="el-GR" sz="3200" b="1" dirty="0" err="1" smtClean="0">
                <a:solidFill>
                  <a:srgbClr val="002060"/>
                </a:solidFill>
              </a:rPr>
              <a:t>presentation</a:t>
            </a:r>
            <a:r>
              <a:rPr lang="el-GR" sz="3200" b="1" dirty="0" smtClean="0">
                <a:solidFill>
                  <a:srgbClr val="002060"/>
                </a:solidFill>
              </a:rPr>
              <a:t>-</a:t>
            </a:r>
            <a:r>
              <a:rPr lang="el-GR" sz="3200" b="1" dirty="0" err="1" smtClean="0">
                <a:solidFill>
                  <a:srgbClr val="002060"/>
                </a:solidFill>
              </a:rPr>
              <a:t>Statistical</a:t>
            </a:r>
            <a:r>
              <a:rPr lang="el-GR" sz="3200" b="1" dirty="0" smtClean="0">
                <a:solidFill>
                  <a:srgbClr val="002060"/>
                </a:solidFill>
              </a:rPr>
              <a:t> </a:t>
            </a:r>
            <a:r>
              <a:rPr lang="el-GR" sz="3200" b="1" dirty="0" err="1">
                <a:solidFill>
                  <a:srgbClr val="002060"/>
                </a:solidFill>
              </a:rPr>
              <a:t>m</a:t>
            </a:r>
            <a:r>
              <a:rPr lang="el-GR" sz="3200" b="1" dirty="0" err="1" smtClean="0">
                <a:solidFill>
                  <a:srgbClr val="002060"/>
                </a:solidFill>
              </a:rPr>
              <a:t>ethods</a:t>
            </a:r>
            <a:endParaRPr lang="el-GR" sz="3200" b="1" dirty="0">
              <a:solidFill>
                <a:srgbClr val="002060"/>
              </a:solidFill>
            </a:endParaRPr>
          </a:p>
        </p:txBody>
      </p:sp>
      <p:sp>
        <p:nvSpPr>
          <p:cNvPr id="3" name="TextBox 6"/>
          <p:cNvSpPr txBox="1"/>
          <p:nvPr/>
        </p:nvSpPr>
        <p:spPr>
          <a:xfrm>
            <a:off x="1835696" y="1311770"/>
            <a:ext cx="5472608" cy="4247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400" b="1" dirty="0" smtClean="0">
                <a:solidFill>
                  <a:srgbClr val="002060"/>
                </a:solidFill>
                <a:effectLst>
                  <a:outerShdw blurRad="38100" dist="38100" dir="2700000" algn="tl">
                    <a:srgbClr val="000000">
                      <a:alpha val="43137"/>
                    </a:srgbClr>
                  </a:outerShdw>
                </a:effectLst>
              </a:rPr>
              <a:t>Aristotle University of Thessaloniki</a:t>
            </a:r>
            <a:endParaRPr lang="en-US" sz="2400" b="1" dirty="0">
              <a:solidFill>
                <a:srgbClr val="002060"/>
              </a:solidFill>
              <a:effectLst>
                <a:outerShdw blurRad="38100" dist="38100" dir="2700000" algn="tl">
                  <a:srgbClr val="000000">
                    <a:alpha val="43137"/>
                  </a:srgbClr>
                </a:outerShdw>
              </a:effectLst>
            </a:endParaRPr>
          </a:p>
        </p:txBody>
      </p:sp>
      <p:pic>
        <p:nvPicPr>
          <p:cNvPr id="4" name="Picture 7" descr="ilham-ec-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196752"/>
            <a:ext cx="1800200" cy="619723"/>
          </a:xfrm>
          <a:prstGeom prst="rect">
            <a:avLst/>
          </a:prstGeom>
          <a:solidFill>
            <a:schemeClr val="bg1"/>
          </a:solidFill>
          <a:ln>
            <a:noFill/>
          </a:ln>
        </p:spPr>
      </p:pic>
      <p:pic>
        <p:nvPicPr>
          <p:cNvPr id="5"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196752"/>
            <a:ext cx="1783763" cy="577823"/>
          </a:xfrm>
          <a:prstGeom prst="rect">
            <a:avLst/>
          </a:prstGeom>
          <a:noFill/>
          <a:ln>
            <a:noFill/>
          </a:ln>
        </p:spPr>
      </p:pic>
    </p:spTree>
    <p:extLst>
      <p:ext uri="{BB962C8B-B14F-4D97-AF65-F5344CB8AC3E}">
        <p14:creationId xmlns:p14="http://schemas.microsoft.com/office/powerpoint/2010/main" val="3630482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l-GR" altLang="el-GR" sz="1800"/>
          </a:p>
        </p:txBody>
      </p:sp>
      <p:pic>
        <p:nvPicPr>
          <p:cNvPr id="71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975" y="765175"/>
            <a:ext cx="5364163" cy="2255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311" y="3436989"/>
            <a:ext cx="54959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365125" y="115888"/>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i="1" u="sng" dirty="0">
                <a:solidFill>
                  <a:srgbClr val="002060"/>
                </a:solidFill>
              </a:rPr>
              <a:t>Hydrochemical </a:t>
            </a:r>
            <a:r>
              <a:rPr lang="el-GR" sz="2400" b="1" i="1" u="sng" dirty="0" err="1" smtClean="0">
                <a:solidFill>
                  <a:srgbClr val="002060"/>
                </a:solidFill>
              </a:rPr>
              <a:t>diagrams</a:t>
            </a:r>
            <a:endParaRPr lang="el-GR" sz="2400" b="1" i="1" u="sng" dirty="0">
              <a:solidFill>
                <a:srgbClr val="002060"/>
              </a:solidFill>
            </a:endParaRPr>
          </a:p>
        </p:txBody>
      </p:sp>
      <p:sp>
        <p:nvSpPr>
          <p:cNvPr id="2" name="TextBox 1"/>
          <p:cNvSpPr txBox="1"/>
          <p:nvPr/>
        </p:nvSpPr>
        <p:spPr>
          <a:xfrm>
            <a:off x="1403648" y="3067657"/>
            <a:ext cx="6633547" cy="369332"/>
          </a:xfrm>
          <a:prstGeom prst="rect">
            <a:avLst/>
          </a:prstGeom>
          <a:noFill/>
        </p:spPr>
        <p:txBody>
          <a:bodyPr wrap="none" rtlCol="0">
            <a:spAutoFit/>
          </a:bodyPr>
          <a:lstStyle/>
          <a:p>
            <a:r>
              <a:rPr lang="el-GR" b="1" dirty="0" err="1" smtClean="0">
                <a:solidFill>
                  <a:srgbClr val="002060"/>
                </a:solidFill>
              </a:rPr>
              <a:t>Fluctuation</a:t>
            </a:r>
            <a:r>
              <a:rPr lang="el-GR" b="1" dirty="0" smtClean="0">
                <a:solidFill>
                  <a:srgbClr val="002060"/>
                </a:solidFill>
              </a:rPr>
              <a:t> of </a:t>
            </a:r>
            <a:r>
              <a:rPr lang="el-GR" b="1" dirty="0" err="1" smtClean="0">
                <a:solidFill>
                  <a:srgbClr val="002060"/>
                </a:solidFill>
              </a:rPr>
              <a:t>the</a:t>
            </a:r>
            <a:r>
              <a:rPr lang="el-GR" b="1" dirty="0" smtClean="0">
                <a:solidFill>
                  <a:srgbClr val="002060"/>
                </a:solidFill>
              </a:rPr>
              <a:t> Mg concentration </a:t>
            </a:r>
            <a:r>
              <a:rPr lang="el-GR" b="1" dirty="0" err="1" smtClean="0">
                <a:solidFill>
                  <a:srgbClr val="002060"/>
                </a:solidFill>
              </a:rPr>
              <a:t>from</a:t>
            </a:r>
            <a:r>
              <a:rPr lang="el-GR" b="1" dirty="0" smtClean="0">
                <a:solidFill>
                  <a:srgbClr val="002060"/>
                </a:solidFill>
              </a:rPr>
              <a:t> a water </a:t>
            </a:r>
            <a:r>
              <a:rPr lang="el-GR" b="1" dirty="0" err="1" smtClean="0">
                <a:solidFill>
                  <a:srgbClr val="002060"/>
                </a:solidFill>
              </a:rPr>
              <a:t>sample</a:t>
            </a:r>
            <a:r>
              <a:rPr lang="el-GR" b="1" dirty="0" smtClean="0">
                <a:solidFill>
                  <a:srgbClr val="002060"/>
                </a:solidFill>
              </a:rPr>
              <a:t> </a:t>
            </a:r>
            <a:r>
              <a:rPr lang="el-GR" b="1" dirty="0" err="1" smtClean="0">
                <a:solidFill>
                  <a:srgbClr val="002060"/>
                </a:solidFill>
              </a:rPr>
              <a:t>over</a:t>
            </a:r>
            <a:r>
              <a:rPr lang="el-GR" b="1" dirty="0" smtClean="0">
                <a:solidFill>
                  <a:srgbClr val="002060"/>
                </a:solidFill>
              </a:rPr>
              <a:t> </a:t>
            </a:r>
            <a:r>
              <a:rPr lang="el-GR" b="1" dirty="0" err="1" smtClean="0">
                <a:solidFill>
                  <a:srgbClr val="002060"/>
                </a:solidFill>
              </a:rPr>
              <a:t>time</a:t>
            </a:r>
            <a:endParaRPr lang="el-GR" b="1" dirty="0">
              <a:solidFill>
                <a:srgbClr val="002060"/>
              </a:solidFill>
            </a:endParaRPr>
          </a:p>
        </p:txBody>
      </p:sp>
      <p:sp>
        <p:nvSpPr>
          <p:cNvPr id="3" name="TextBox 2"/>
          <p:cNvSpPr txBox="1"/>
          <p:nvPr/>
        </p:nvSpPr>
        <p:spPr>
          <a:xfrm>
            <a:off x="14049" y="5961114"/>
            <a:ext cx="8814448" cy="646331"/>
          </a:xfrm>
          <a:prstGeom prst="rect">
            <a:avLst/>
          </a:prstGeom>
          <a:noFill/>
        </p:spPr>
        <p:txBody>
          <a:bodyPr wrap="square" rtlCol="0">
            <a:spAutoFit/>
          </a:bodyPr>
          <a:lstStyle/>
          <a:p>
            <a:pPr algn="ctr"/>
            <a:r>
              <a:rPr lang="el-GR" b="1" dirty="0" err="1" smtClean="0">
                <a:solidFill>
                  <a:srgbClr val="002060"/>
                </a:solidFill>
              </a:rPr>
              <a:t>Correlation</a:t>
            </a:r>
            <a:r>
              <a:rPr lang="el-GR" b="1" dirty="0" smtClean="0">
                <a:solidFill>
                  <a:srgbClr val="002060"/>
                </a:solidFill>
              </a:rPr>
              <a:t> of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river</a:t>
            </a:r>
            <a:r>
              <a:rPr lang="el-GR" b="1" dirty="0" smtClean="0">
                <a:solidFill>
                  <a:srgbClr val="002060"/>
                </a:solidFill>
              </a:rPr>
              <a:t> </a:t>
            </a:r>
            <a:r>
              <a:rPr lang="el-GR" b="1" dirty="0" err="1" smtClean="0">
                <a:solidFill>
                  <a:srgbClr val="002060"/>
                </a:solidFill>
              </a:rPr>
              <a:t>discharge</a:t>
            </a:r>
            <a:r>
              <a:rPr lang="el-GR" b="1" dirty="0" smtClean="0">
                <a:solidFill>
                  <a:srgbClr val="002060"/>
                </a:solidFill>
              </a:rPr>
              <a:t> (l/</a:t>
            </a:r>
            <a:r>
              <a:rPr lang="el-GR" b="1" dirty="0" err="1" smtClean="0">
                <a:solidFill>
                  <a:srgbClr val="002060"/>
                </a:solidFill>
              </a:rPr>
              <a:t>se</a:t>
            </a:r>
            <a:r>
              <a:rPr lang="el-GR" b="1" dirty="0" smtClean="0">
                <a:solidFill>
                  <a:srgbClr val="002060"/>
                </a:solidFill>
              </a:rPr>
              <a:t>c)  and the Mg concentration values of a surface water sample</a:t>
            </a:r>
            <a:endParaRPr lang="el-GR" b="1" dirty="0">
              <a:solidFill>
                <a:srgbClr val="002060"/>
              </a:solidFill>
            </a:endParaRPr>
          </a:p>
        </p:txBody>
      </p:sp>
    </p:spTree>
    <p:extLst>
      <p:ext uri="{BB962C8B-B14F-4D97-AF65-F5344CB8AC3E}">
        <p14:creationId xmlns:p14="http://schemas.microsoft.com/office/powerpoint/2010/main" val="1214184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4" name="Rectangle 6"/>
          <p:cNvSpPr>
            <a:spLocks noChangeArrowheads="1"/>
          </p:cNvSpPr>
          <p:nvPr/>
        </p:nvSpPr>
        <p:spPr bwMode="auto">
          <a:xfrm>
            <a:off x="539750" y="186680"/>
            <a:ext cx="3013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 typeface="Wingdings" pitchFamily="2" charset="2"/>
              <a:buChar char="ü"/>
              <a:defRPr/>
            </a:pPr>
            <a:r>
              <a:rPr lang="el-GR" sz="2400" b="1" i="1" u="sng" dirty="0" err="1">
                <a:solidFill>
                  <a:srgbClr val="002060"/>
                </a:solidFill>
              </a:rPr>
              <a:t>Statistical</a:t>
            </a:r>
            <a:r>
              <a:rPr lang="el-GR" sz="2400" b="1" i="1" u="sng" dirty="0">
                <a:solidFill>
                  <a:srgbClr val="002060"/>
                </a:solidFill>
              </a:rPr>
              <a:t> </a:t>
            </a:r>
            <a:r>
              <a:rPr lang="el-GR" sz="2400" b="1" i="1" u="sng" dirty="0" err="1">
                <a:solidFill>
                  <a:srgbClr val="002060"/>
                </a:solidFill>
              </a:rPr>
              <a:t>Processing</a:t>
            </a:r>
            <a:endParaRPr lang="el-GR" sz="2400" b="1" i="1" u="sng" dirty="0">
              <a:solidFill>
                <a:srgbClr val="002060"/>
              </a:solidFill>
            </a:endParaRPr>
          </a:p>
        </p:txBody>
      </p:sp>
      <p:pic>
        <p:nvPicPr>
          <p:cNvPr id="73735"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975"/>
            <a:ext cx="6624736" cy="4104233"/>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736" name="Rectangle 8"/>
          <p:cNvSpPr>
            <a:spLocks noChangeArrowheads="1"/>
          </p:cNvSpPr>
          <p:nvPr/>
        </p:nvSpPr>
        <p:spPr bwMode="auto">
          <a:xfrm>
            <a:off x="1763713" y="690533"/>
            <a:ext cx="21112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el-GR" sz="2000" b="1" dirty="0" err="1">
                <a:solidFill>
                  <a:srgbClr val="002060"/>
                </a:solidFill>
              </a:rPr>
              <a:t>Linear</a:t>
            </a:r>
            <a:r>
              <a:rPr lang="el-GR" sz="2000" b="1" dirty="0">
                <a:solidFill>
                  <a:srgbClr val="002060"/>
                </a:solidFill>
              </a:rPr>
              <a:t> </a:t>
            </a:r>
            <a:r>
              <a:rPr lang="el-GR" sz="2000" b="1" dirty="0" err="1">
                <a:solidFill>
                  <a:srgbClr val="002060"/>
                </a:solidFill>
              </a:rPr>
              <a:t>Regression</a:t>
            </a:r>
            <a:r>
              <a:rPr lang="el-GR" sz="2000" b="1" dirty="0">
                <a:solidFill>
                  <a:srgbClr val="002060"/>
                </a:solidFill>
              </a:rPr>
              <a:t> </a:t>
            </a:r>
          </a:p>
        </p:txBody>
      </p:sp>
      <p:sp>
        <p:nvSpPr>
          <p:cNvPr id="2" name="TextBox 1"/>
          <p:cNvSpPr txBox="1"/>
          <p:nvPr/>
        </p:nvSpPr>
        <p:spPr>
          <a:xfrm>
            <a:off x="539750" y="5479412"/>
            <a:ext cx="8352730" cy="923330"/>
          </a:xfrm>
          <a:prstGeom prst="rect">
            <a:avLst/>
          </a:prstGeom>
          <a:solidFill>
            <a:schemeClr val="bg1"/>
          </a:solidFill>
        </p:spPr>
        <p:txBody>
          <a:bodyPr wrap="square" rtlCol="0">
            <a:spAutoFit/>
          </a:bodyPr>
          <a:lstStyle/>
          <a:p>
            <a:pPr algn="ctr"/>
            <a:r>
              <a:rPr lang="el-GR" b="1" dirty="0" smtClean="0">
                <a:solidFill>
                  <a:srgbClr val="002060"/>
                </a:solidFill>
              </a:rPr>
              <a:t>The </a:t>
            </a:r>
            <a:r>
              <a:rPr lang="el-GR" b="1" dirty="0" err="1" smtClean="0">
                <a:solidFill>
                  <a:srgbClr val="002060"/>
                </a:solidFill>
              </a:rPr>
              <a:t>most</a:t>
            </a:r>
            <a:r>
              <a:rPr lang="el-GR" b="1" dirty="0" smtClean="0">
                <a:solidFill>
                  <a:srgbClr val="002060"/>
                </a:solidFill>
              </a:rPr>
              <a:t> </a:t>
            </a:r>
            <a:r>
              <a:rPr lang="el-GR" b="1" dirty="0" err="1" smtClean="0">
                <a:solidFill>
                  <a:srgbClr val="002060"/>
                </a:solidFill>
              </a:rPr>
              <a:t>simple</a:t>
            </a:r>
            <a:r>
              <a:rPr lang="el-GR" b="1" dirty="0" smtClean="0">
                <a:solidFill>
                  <a:srgbClr val="002060"/>
                </a:solidFill>
              </a:rPr>
              <a:t> </a:t>
            </a:r>
            <a:r>
              <a:rPr lang="el-GR" b="1" dirty="0" err="1" smtClean="0">
                <a:solidFill>
                  <a:srgbClr val="002060"/>
                </a:solidFill>
              </a:rPr>
              <a:t>way</a:t>
            </a:r>
            <a:r>
              <a:rPr lang="el-GR" b="1" dirty="0" smtClean="0">
                <a:solidFill>
                  <a:srgbClr val="002060"/>
                </a:solidFill>
              </a:rPr>
              <a:t> </a:t>
            </a:r>
            <a:r>
              <a:rPr lang="el-GR" b="1" dirty="0" err="1" smtClean="0">
                <a:solidFill>
                  <a:srgbClr val="002060"/>
                </a:solidFill>
              </a:rPr>
              <a:t>to</a:t>
            </a:r>
            <a:r>
              <a:rPr lang="el-GR" b="1" dirty="0" smtClean="0">
                <a:solidFill>
                  <a:srgbClr val="002060"/>
                </a:solidFill>
              </a:rPr>
              <a:t> </a:t>
            </a:r>
            <a:r>
              <a:rPr lang="el-GR" b="1" dirty="0" err="1" smtClean="0">
                <a:solidFill>
                  <a:srgbClr val="002060"/>
                </a:solidFill>
              </a:rPr>
              <a:t>present</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 </a:t>
            </a:r>
            <a:r>
              <a:rPr lang="el-GR" b="1" dirty="0" err="1" smtClean="0">
                <a:solidFill>
                  <a:srgbClr val="002060"/>
                </a:solidFill>
              </a:rPr>
              <a:t>graphical</a:t>
            </a:r>
            <a:r>
              <a:rPr lang="el-GR" b="1" dirty="0" smtClean="0">
                <a:solidFill>
                  <a:srgbClr val="002060"/>
                </a:solidFill>
              </a:rPr>
              <a:t> </a:t>
            </a:r>
            <a:r>
              <a:rPr lang="el-GR" b="1" dirty="0" err="1" smtClean="0">
                <a:solidFill>
                  <a:srgbClr val="002060"/>
                </a:solidFill>
              </a:rPr>
              <a:t>way</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correlation</a:t>
            </a:r>
            <a:r>
              <a:rPr lang="el-GR" b="1" dirty="0" smtClean="0">
                <a:solidFill>
                  <a:srgbClr val="002060"/>
                </a:solidFill>
              </a:rPr>
              <a:t> of </a:t>
            </a:r>
            <a:r>
              <a:rPr lang="el-GR" b="1" dirty="0" err="1" smtClean="0">
                <a:solidFill>
                  <a:srgbClr val="002060"/>
                </a:solidFill>
              </a:rPr>
              <a:t>two</a:t>
            </a:r>
            <a:r>
              <a:rPr lang="el-GR" b="1" dirty="0" smtClean="0">
                <a:solidFill>
                  <a:srgbClr val="002060"/>
                </a:solidFill>
              </a:rPr>
              <a:t> </a:t>
            </a:r>
            <a:r>
              <a:rPr lang="el-GR" b="1" dirty="0" err="1" smtClean="0">
                <a:solidFill>
                  <a:srgbClr val="002060"/>
                </a:solidFill>
              </a:rPr>
              <a:t>parameters</a:t>
            </a:r>
            <a:r>
              <a:rPr lang="el-GR" b="1" dirty="0" smtClean="0">
                <a:solidFill>
                  <a:srgbClr val="002060"/>
                </a:solidFill>
              </a:rPr>
              <a:t>. The </a:t>
            </a:r>
            <a:r>
              <a:rPr lang="el-GR" b="1" dirty="0" err="1" smtClean="0">
                <a:solidFill>
                  <a:srgbClr val="002060"/>
                </a:solidFill>
              </a:rPr>
              <a:t>statistically</a:t>
            </a:r>
            <a:r>
              <a:rPr lang="el-GR" b="1" dirty="0" smtClean="0">
                <a:solidFill>
                  <a:srgbClr val="002060"/>
                </a:solidFill>
              </a:rPr>
              <a:t> </a:t>
            </a:r>
            <a:r>
              <a:rPr lang="el-GR" b="1" dirty="0" err="1" smtClean="0">
                <a:solidFill>
                  <a:srgbClr val="002060"/>
                </a:solidFill>
              </a:rPr>
              <a:t>significant</a:t>
            </a:r>
            <a:r>
              <a:rPr lang="el-GR" b="1" dirty="0" smtClean="0">
                <a:solidFill>
                  <a:srgbClr val="002060"/>
                </a:solidFill>
              </a:rPr>
              <a:t> </a:t>
            </a:r>
            <a:r>
              <a:rPr lang="el-GR" b="1" dirty="0" err="1" smtClean="0">
                <a:solidFill>
                  <a:srgbClr val="002060"/>
                </a:solidFill>
              </a:rPr>
              <a:t>correlation</a:t>
            </a:r>
            <a:r>
              <a:rPr lang="el-GR" b="1" dirty="0" smtClean="0">
                <a:solidFill>
                  <a:srgbClr val="002060"/>
                </a:solidFill>
              </a:rPr>
              <a:t> </a:t>
            </a:r>
            <a:r>
              <a:rPr lang="el-GR" b="1" dirty="0" err="1" smtClean="0">
                <a:solidFill>
                  <a:srgbClr val="002060"/>
                </a:solidFill>
              </a:rPr>
              <a:t>between</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two</a:t>
            </a:r>
            <a:r>
              <a:rPr lang="el-GR" b="1" dirty="0" smtClean="0">
                <a:solidFill>
                  <a:srgbClr val="002060"/>
                </a:solidFill>
              </a:rPr>
              <a:t> </a:t>
            </a:r>
            <a:r>
              <a:rPr lang="el-GR" b="1" dirty="0" err="1" smtClean="0">
                <a:solidFill>
                  <a:srgbClr val="002060"/>
                </a:solidFill>
              </a:rPr>
              <a:t>parameters</a:t>
            </a:r>
            <a:r>
              <a:rPr lang="el-GR" b="1" dirty="0" smtClean="0">
                <a:solidFill>
                  <a:srgbClr val="002060"/>
                </a:solidFill>
              </a:rPr>
              <a:t> </a:t>
            </a:r>
            <a:r>
              <a:rPr lang="el-GR" b="1" dirty="0" err="1" smtClean="0">
                <a:solidFill>
                  <a:srgbClr val="002060"/>
                </a:solidFill>
              </a:rPr>
              <a:t>could</a:t>
            </a:r>
            <a:r>
              <a:rPr lang="el-GR" b="1" dirty="0" smtClean="0">
                <a:solidFill>
                  <a:srgbClr val="002060"/>
                </a:solidFill>
              </a:rPr>
              <a:t> </a:t>
            </a:r>
            <a:r>
              <a:rPr lang="el-GR" b="1" dirty="0" err="1" smtClean="0">
                <a:solidFill>
                  <a:srgbClr val="002060"/>
                </a:solidFill>
              </a:rPr>
              <a:t>indicate</a:t>
            </a:r>
            <a:r>
              <a:rPr lang="el-GR" b="1" dirty="0" smtClean="0">
                <a:solidFill>
                  <a:srgbClr val="002060"/>
                </a:solidFill>
              </a:rPr>
              <a:t> </a:t>
            </a:r>
            <a:r>
              <a:rPr lang="el-GR" b="1" dirty="0" err="1" smtClean="0">
                <a:solidFill>
                  <a:srgbClr val="002060"/>
                </a:solidFill>
              </a:rPr>
              <a:t>possible</a:t>
            </a:r>
            <a:r>
              <a:rPr lang="el-GR" b="1" dirty="0" smtClean="0">
                <a:solidFill>
                  <a:srgbClr val="002060"/>
                </a:solidFill>
              </a:rPr>
              <a:t> </a:t>
            </a:r>
            <a:r>
              <a:rPr lang="el-GR" b="1" dirty="0" err="1" smtClean="0">
                <a:solidFill>
                  <a:srgbClr val="002060"/>
                </a:solidFill>
              </a:rPr>
              <a:t>common</a:t>
            </a:r>
            <a:r>
              <a:rPr lang="el-GR" b="1" dirty="0" smtClean="0">
                <a:solidFill>
                  <a:srgbClr val="002060"/>
                </a:solidFill>
              </a:rPr>
              <a:t> </a:t>
            </a:r>
            <a:r>
              <a:rPr lang="el-GR" b="1" dirty="0" err="1" smtClean="0">
                <a:solidFill>
                  <a:srgbClr val="002060"/>
                </a:solidFill>
              </a:rPr>
              <a:t>origin</a:t>
            </a:r>
            <a:r>
              <a:rPr lang="el-GR" b="1" dirty="0" smtClean="0">
                <a:solidFill>
                  <a:srgbClr val="002060"/>
                </a:solidFill>
              </a:rPr>
              <a:t> </a:t>
            </a:r>
            <a:r>
              <a:rPr lang="el-GR" b="1" dirty="0" smtClean="0">
                <a:solidFill>
                  <a:srgbClr val="002060"/>
                </a:solidFill>
              </a:rPr>
              <a:t> (</a:t>
            </a:r>
            <a:r>
              <a:rPr lang="el-GR" b="1" dirty="0" err="1" smtClean="0">
                <a:solidFill>
                  <a:srgbClr val="002060"/>
                </a:solidFill>
              </a:rPr>
              <a:t>s</a:t>
            </a:r>
            <a:r>
              <a:rPr lang="el-GR" b="1" dirty="0" err="1" smtClean="0">
                <a:solidFill>
                  <a:srgbClr val="002060"/>
                </a:solidFill>
              </a:rPr>
              <a:t>eawater</a:t>
            </a:r>
            <a:r>
              <a:rPr lang="el-GR" b="1" dirty="0" smtClean="0">
                <a:solidFill>
                  <a:srgbClr val="002060"/>
                </a:solidFill>
              </a:rPr>
              <a:t> </a:t>
            </a:r>
            <a:r>
              <a:rPr lang="el-GR" b="1" dirty="0" err="1" smtClean="0">
                <a:solidFill>
                  <a:srgbClr val="002060"/>
                </a:solidFill>
              </a:rPr>
              <a:t>intrusion</a:t>
            </a:r>
            <a:r>
              <a:rPr lang="el-GR" b="1" dirty="0" smtClean="0">
                <a:solidFill>
                  <a:srgbClr val="002060"/>
                </a:solidFill>
              </a:rPr>
              <a:t> </a:t>
            </a:r>
            <a:r>
              <a:rPr lang="el-GR" b="1" dirty="0" err="1" smtClean="0">
                <a:solidFill>
                  <a:srgbClr val="002060"/>
                </a:solidFill>
              </a:rPr>
              <a:t>for</a:t>
            </a:r>
            <a:r>
              <a:rPr lang="el-GR" b="1" dirty="0" smtClean="0">
                <a:solidFill>
                  <a:srgbClr val="002060"/>
                </a:solidFill>
              </a:rPr>
              <a:t> </a:t>
            </a:r>
            <a:r>
              <a:rPr lang="el-GR" b="1" dirty="0" err="1" smtClean="0">
                <a:solidFill>
                  <a:srgbClr val="002060"/>
                </a:solidFill>
              </a:rPr>
              <a:t>example</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figure</a:t>
            </a:r>
            <a:r>
              <a:rPr lang="el-GR" b="1" dirty="0" smtClean="0">
                <a:solidFill>
                  <a:srgbClr val="002060"/>
                </a:solidFill>
              </a:rPr>
              <a:t> </a:t>
            </a:r>
            <a:r>
              <a:rPr lang="el-GR" b="1" dirty="0" err="1" smtClean="0">
                <a:solidFill>
                  <a:srgbClr val="002060"/>
                </a:solidFill>
              </a:rPr>
              <a:t>above</a:t>
            </a:r>
            <a:r>
              <a:rPr lang="el-GR" b="1" dirty="0" smtClean="0">
                <a:solidFill>
                  <a:srgbClr val="002060"/>
                </a:solidFill>
              </a:rPr>
              <a:t>)</a:t>
            </a:r>
            <a:endParaRPr lang="el-GR" b="1" dirty="0">
              <a:solidFill>
                <a:srgbClr val="002060"/>
              </a:solidFill>
            </a:endParaRPr>
          </a:p>
        </p:txBody>
      </p:sp>
      <p:sp>
        <p:nvSpPr>
          <p:cNvPr id="3" name="TextBox 2"/>
          <p:cNvSpPr txBox="1"/>
          <p:nvPr/>
        </p:nvSpPr>
        <p:spPr>
          <a:xfrm>
            <a:off x="3553075" y="1412776"/>
            <a:ext cx="2857308" cy="369332"/>
          </a:xfrm>
          <a:prstGeom prst="rect">
            <a:avLst/>
          </a:prstGeom>
          <a:solidFill>
            <a:schemeClr val="bg1"/>
          </a:solidFill>
        </p:spPr>
        <p:txBody>
          <a:bodyPr wrap="square" rtlCol="0">
            <a:spAutoFit/>
          </a:bodyPr>
          <a:lstStyle/>
          <a:p>
            <a:r>
              <a:rPr lang="el-GR" b="1" dirty="0" err="1" smtClean="0"/>
              <a:t>Correlation</a:t>
            </a:r>
            <a:r>
              <a:rPr lang="el-GR" b="1" dirty="0" smtClean="0"/>
              <a:t> of Na </a:t>
            </a:r>
            <a:r>
              <a:rPr lang="el-GR" b="1" dirty="0" err="1" smtClean="0"/>
              <a:t>versus</a:t>
            </a:r>
            <a:r>
              <a:rPr lang="el-GR" b="1" dirty="0" smtClean="0"/>
              <a:t> Cl</a:t>
            </a:r>
            <a:endParaRPr lang="el-GR" b="1" dirty="0"/>
          </a:p>
        </p:txBody>
      </p:sp>
    </p:spTree>
    <p:extLst>
      <p:ext uri="{BB962C8B-B14F-4D97-AF65-F5344CB8AC3E}">
        <p14:creationId xmlns:p14="http://schemas.microsoft.com/office/powerpoint/2010/main" val="961282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box(in)">
                                      <p:cBhvr>
                                        <p:cTn id="7"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b="78362"/>
          <a:stretch>
            <a:fillRect/>
          </a:stretch>
        </p:blipFill>
        <p:spPr bwMode="auto">
          <a:xfrm>
            <a:off x="1436688" y="1125538"/>
            <a:ext cx="579278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t="20818" r="60648" b="39590"/>
          <a:stretch>
            <a:fillRect/>
          </a:stretch>
        </p:blipFill>
        <p:spPr bwMode="auto">
          <a:xfrm>
            <a:off x="574977" y="2516580"/>
            <a:ext cx="2959149" cy="295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539750" y="260350"/>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i="1" u="sng" dirty="0">
                <a:solidFill>
                  <a:srgbClr val="002060"/>
                </a:solidFill>
              </a:rPr>
              <a:t>Hydrochemical </a:t>
            </a:r>
            <a:r>
              <a:rPr lang="el-GR" sz="2400" b="1" i="1" u="sng" dirty="0" err="1">
                <a:solidFill>
                  <a:srgbClr val="002060"/>
                </a:solidFill>
              </a:rPr>
              <a:t>diagrams</a:t>
            </a:r>
            <a:endParaRPr lang="el-GR" sz="2400" b="1" i="1" u="sng" dirty="0">
              <a:solidFill>
                <a:srgbClr val="002060"/>
              </a:solidFill>
            </a:endParaRPr>
          </a:p>
        </p:txBody>
      </p:sp>
      <p:sp>
        <p:nvSpPr>
          <p:cNvPr id="8" name="Text Box 6"/>
          <p:cNvSpPr txBox="1">
            <a:spLocks noChangeArrowheads="1"/>
          </p:cNvSpPr>
          <p:nvPr/>
        </p:nvSpPr>
        <p:spPr bwMode="auto">
          <a:xfrm>
            <a:off x="4284663" y="638175"/>
            <a:ext cx="1576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b="1" dirty="0" err="1">
                <a:solidFill>
                  <a:srgbClr val="540C27"/>
                </a:solidFill>
              </a:rPr>
              <a:t>Bar</a:t>
            </a:r>
            <a:r>
              <a:rPr lang="el-GR" sz="2000" b="1" dirty="0">
                <a:solidFill>
                  <a:srgbClr val="540C27"/>
                </a:solidFill>
              </a:rPr>
              <a:t> </a:t>
            </a:r>
            <a:r>
              <a:rPr lang="el-GR" sz="2000" b="1" dirty="0" err="1" smtClean="0">
                <a:solidFill>
                  <a:srgbClr val="540C27"/>
                </a:solidFill>
              </a:rPr>
              <a:t>diagrams</a:t>
            </a:r>
            <a:endParaRPr lang="el-GR" sz="2000" b="1" dirty="0">
              <a:solidFill>
                <a:srgbClr val="540C27"/>
              </a:solidFill>
            </a:endParaRPr>
          </a:p>
        </p:txBody>
      </p:sp>
      <p:sp>
        <p:nvSpPr>
          <p:cNvPr id="2" name="Ορθογώνιο 1"/>
          <p:cNvSpPr/>
          <p:nvPr/>
        </p:nvSpPr>
        <p:spPr>
          <a:xfrm>
            <a:off x="291778" y="5737228"/>
            <a:ext cx="8496944" cy="954107"/>
          </a:xfrm>
          <a:prstGeom prst="rect">
            <a:avLst/>
          </a:prstGeom>
        </p:spPr>
        <p:txBody>
          <a:bodyPr wrap="square">
            <a:spAutoFit/>
          </a:bodyPr>
          <a:lstStyle/>
          <a:p>
            <a:r>
              <a:rPr lang="el-GR" sz="1400" dirty="0" err="1" smtClean="0"/>
              <a:t>Source</a:t>
            </a:r>
            <a:r>
              <a:rPr lang="el-GR" sz="1400" dirty="0" smtClean="0"/>
              <a:t>: </a:t>
            </a:r>
            <a:r>
              <a:rPr lang="en-US" sz="1400" dirty="0" smtClean="0">
                <a:hlinkClick r:id="rId3"/>
              </a:rPr>
              <a:t>https</a:t>
            </a:r>
            <a:r>
              <a:rPr lang="en-US" sz="1400" dirty="0">
                <a:hlinkClick r:id="rId3"/>
              </a:rPr>
              <a:t>://</a:t>
            </a:r>
            <a:r>
              <a:rPr lang="en-US" sz="1400" dirty="0" smtClean="0">
                <a:hlinkClick r:id="rId3"/>
              </a:rPr>
              <a:t>www.slideshare.net/naarakshashi/graphical-presentation-and-classification-for-assessment-of-ground-water-quality-by-ism-ravi-kiran-jp</a:t>
            </a:r>
            <a:endParaRPr lang="el-GR" sz="1400" dirty="0" smtClean="0"/>
          </a:p>
          <a:p>
            <a:r>
              <a:rPr lang="en-US" sz="1400" dirty="0"/>
              <a:t>http://inside.mines.edu/~epoeter/_GW/18WaterChem2/WaterChem2pdf.pdf</a:t>
            </a:r>
            <a:endParaRPr lang="el-GR" sz="1400" dirty="0" smtClean="0"/>
          </a:p>
          <a:p>
            <a:endParaRPr lang="el-GR" sz="1400" dirty="0"/>
          </a:p>
        </p:txBody>
      </p:sp>
      <p:sp>
        <p:nvSpPr>
          <p:cNvPr id="3" name="Ορθογώνιο 2"/>
          <p:cNvSpPr/>
          <p:nvPr/>
        </p:nvSpPr>
        <p:spPr>
          <a:xfrm>
            <a:off x="4041798" y="2636912"/>
            <a:ext cx="4922689" cy="1631216"/>
          </a:xfrm>
          <a:prstGeom prst="rect">
            <a:avLst/>
          </a:prstGeom>
          <a:solidFill>
            <a:schemeClr val="bg1"/>
          </a:solidFill>
        </p:spPr>
        <p:txBody>
          <a:bodyPr wrap="square">
            <a:spAutoFit/>
          </a:bodyPr>
          <a:lstStyle/>
          <a:p>
            <a:pPr algn="just"/>
            <a:r>
              <a:rPr lang="en-US" sz="2000" b="1" dirty="0">
                <a:solidFill>
                  <a:srgbClr val="002060"/>
                </a:solidFill>
              </a:rPr>
              <a:t>Display of concentrations (not ratios) for individual samples </a:t>
            </a:r>
            <a:r>
              <a:rPr lang="en-US" sz="2000" b="1" dirty="0" smtClean="0">
                <a:solidFill>
                  <a:srgbClr val="002060"/>
                </a:solidFill>
              </a:rPr>
              <a:t>but </a:t>
            </a:r>
            <a:r>
              <a:rPr lang="en-US" sz="2000" b="1" dirty="0">
                <a:solidFill>
                  <a:srgbClr val="002060"/>
                </a:solidFill>
              </a:rPr>
              <a:t>as it is a cumulative chart the values are not readily </a:t>
            </a:r>
            <a:r>
              <a:rPr lang="en-US" sz="2000" b="1" dirty="0" smtClean="0">
                <a:solidFill>
                  <a:srgbClr val="002060"/>
                </a:solidFill>
              </a:rPr>
              <a:t>apparent</a:t>
            </a:r>
            <a:endParaRPr lang="en-US" sz="2000" b="1" dirty="0">
              <a:solidFill>
                <a:srgbClr val="002060"/>
              </a:solidFill>
            </a:endParaRPr>
          </a:p>
          <a:p>
            <a:pPr algn="just"/>
            <a:r>
              <a:rPr lang="en-US" sz="2000" b="1" dirty="0">
                <a:solidFill>
                  <a:srgbClr val="002060"/>
                </a:solidFill>
              </a:rPr>
              <a:t>Total height ~ reflects TDS</a:t>
            </a:r>
          </a:p>
          <a:p>
            <a:pPr algn="just"/>
            <a:r>
              <a:rPr lang="en-US" sz="2000" b="1" dirty="0">
                <a:solidFill>
                  <a:srgbClr val="002060"/>
                </a:solidFill>
              </a:rPr>
              <a:t>Easier to compare samples than pie charts </a:t>
            </a:r>
          </a:p>
        </p:txBody>
      </p:sp>
    </p:spTree>
    <p:extLst>
      <p:ext uri="{BB962C8B-B14F-4D97-AF65-F5344CB8AC3E}">
        <p14:creationId xmlns:p14="http://schemas.microsoft.com/office/powerpoint/2010/main" val="713461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9750" y="260350"/>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i="1" u="sng" dirty="0">
                <a:solidFill>
                  <a:srgbClr val="002060"/>
                </a:solidFill>
              </a:rPr>
              <a:t>Hydrochemical </a:t>
            </a:r>
            <a:r>
              <a:rPr lang="el-GR" sz="2400" b="1" i="1" u="sng" dirty="0" err="1">
                <a:solidFill>
                  <a:srgbClr val="002060"/>
                </a:solidFill>
              </a:rPr>
              <a:t>diagrams</a:t>
            </a:r>
            <a:endParaRPr lang="el-GR" sz="2400" b="1" i="1" u="sng" dirty="0">
              <a:solidFill>
                <a:srgbClr val="002060"/>
              </a:solidFill>
            </a:endParaRPr>
          </a:p>
        </p:txBody>
      </p:sp>
      <p:sp>
        <p:nvSpPr>
          <p:cNvPr id="5" name="Text Box 6"/>
          <p:cNvSpPr txBox="1">
            <a:spLocks noChangeArrowheads="1"/>
          </p:cNvSpPr>
          <p:nvPr/>
        </p:nvSpPr>
        <p:spPr bwMode="auto">
          <a:xfrm>
            <a:off x="2982116" y="822325"/>
            <a:ext cx="30273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b="1" dirty="0" err="1">
                <a:solidFill>
                  <a:srgbClr val="002060"/>
                </a:solidFill>
              </a:rPr>
              <a:t>Radius</a:t>
            </a:r>
            <a:r>
              <a:rPr lang="el-GR" sz="2000" b="1" dirty="0">
                <a:solidFill>
                  <a:srgbClr val="002060"/>
                </a:solidFill>
              </a:rPr>
              <a:t>-</a:t>
            </a:r>
            <a:r>
              <a:rPr lang="el-GR" sz="2000" b="1" dirty="0" err="1">
                <a:solidFill>
                  <a:srgbClr val="002060"/>
                </a:solidFill>
              </a:rPr>
              <a:t>polygonic</a:t>
            </a:r>
            <a:r>
              <a:rPr lang="el-GR" sz="2000" b="1" dirty="0">
                <a:solidFill>
                  <a:srgbClr val="002060"/>
                </a:solidFill>
              </a:rPr>
              <a:t> </a:t>
            </a:r>
            <a:r>
              <a:rPr lang="el-GR" sz="2000" b="1" dirty="0" err="1">
                <a:solidFill>
                  <a:srgbClr val="002060"/>
                </a:solidFill>
              </a:rPr>
              <a:t>diagrams</a:t>
            </a:r>
            <a:endParaRPr lang="el-GR" sz="2000" b="1" dirty="0">
              <a:solidFill>
                <a:srgbClr val="002060"/>
              </a:solidFill>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84313"/>
            <a:ext cx="5895975" cy="475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91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088" t="21823" r="1194" b="40109"/>
          <a:stretch/>
        </p:blipFill>
        <p:spPr bwMode="auto">
          <a:xfrm>
            <a:off x="179512" y="2607794"/>
            <a:ext cx="5428373" cy="348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412"/>
          <a:stretch/>
        </p:blipFill>
        <p:spPr bwMode="auto">
          <a:xfrm>
            <a:off x="375790" y="1083708"/>
            <a:ext cx="5792787" cy="10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365125" y="115888"/>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i="1" u="sng" dirty="0">
                <a:solidFill>
                  <a:srgbClr val="002060"/>
                </a:solidFill>
              </a:rPr>
              <a:t>Hydrochemical </a:t>
            </a:r>
            <a:r>
              <a:rPr lang="el-GR" sz="2400" b="1" i="1" u="sng" dirty="0" err="1">
                <a:solidFill>
                  <a:srgbClr val="002060"/>
                </a:solidFill>
              </a:rPr>
              <a:t>diagrams</a:t>
            </a:r>
            <a:endParaRPr lang="el-GR" sz="2400" b="1" i="1" u="sng" dirty="0">
              <a:solidFill>
                <a:srgbClr val="002060"/>
              </a:solidFill>
            </a:endParaRPr>
          </a:p>
        </p:txBody>
      </p:sp>
      <p:sp>
        <p:nvSpPr>
          <p:cNvPr id="7" name="Text Box 6"/>
          <p:cNvSpPr txBox="1">
            <a:spLocks noChangeArrowheads="1"/>
          </p:cNvSpPr>
          <p:nvPr/>
        </p:nvSpPr>
        <p:spPr bwMode="auto">
          <a:xfrm>
            <a:off x="3923928" y="548680"/>
            <a:ext cx="18885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b="1" dirty="0" err="1">
                <a:solidFill>
                  <a:srgbClr val="002060"/>
                </a:solidFill>
              </a:rPr>
              <a:t>Sector</a:t>
            </a:r>
            <a:r>
              <a:rPr lang="el-GR" sz="2000" b="1" dirty="0">
                <a:solidFill>
                  <a:srgbClr val="002060"/>
                </a:solidFill>
              </a:rPr>
              <a:t> </a:t>
            </a:r>
            <a:r>
              <a:rPr lang="el-GR" sz="2000" b="1" dirty="0" err="1">
                <a:solidFill>
                  <a:srgbClr val="002060"/>
                </a:solidFill>
              </a:rPr>
              <a:t>diagrams</a:t>
            </a:r>
            <a:endParaRPr lang="el-GR" sz="2000" b="1" dirty="0">
              <a:solidFill>
                <a:srgbClr val="002060"/>
              </a:solidFill>
            </a:endParaRPr>
          </a:p>
        </p:txBody>
      </p:sp>
      <p:sp>
        <p:nvSpPr>
          <p:cNvPr id="2" name="Ορθογώνιο 1"/>
          <p:cNvSpPr/>
          <p:nvPr/>
        </p:nvSpPr>
        <p:spPr>
          <a:xfrm>
            <a:off x="5874376" y="2607794"/>
            <a:ext cx="3090112" cy="2308324"/>
          </a:xfrm>
          <a:prstGeom prst="rect">
            <a:avLst/>
          </a:prstGeom>
          <a:solidFill>
            <a:schemeClr val="bg1"/>
          </a:solidFill>
        </p:spPr>
        <p:txBody>
          <a:bodyPr wrap="square">
            <a:spAutoFit/>
          </a:bodyPr>
          <a:lstStyle/>
          <a:p>
            <a:pPr algn="just"/>
            <a:r>
              <a:rPr lang="en-US" b="1" dirty="0">
                <a:solidFill>
                  <a:srgbClr val="002060"/>
                </a:solidFill>
              </a:rPr>
              <a:t>Display of concentration ratios </a:t>
            </a:r>
            <a:r>
              <a:rPr lang="en-US" b="1" dirty="0" smtClean="0">
                <a:solidFill>
                  <a:srgbClr val="002060"/>
                </a:solidFill>
              </a:rPr>
              <a:t>for</a:t>
            </a:r>
            <a:r>
              <a:rPr lang="el-GR" b="1" dirty="0" smtClean="0">
                <a:solidFill>
                  <a:srgbClr val="002060"/>
                </a:solidFill>
              </a:rPr>
              <a:t> </a:t>
            </a:r>
            <a:r>
              <a:rPr lang="en-US" b="1" dirty="0" smtClean="0">
                <a:solidFill>
                  <a:srgbClr val="002060"/>
                </a:solidFill>
              </a:rPr>
              <a:t>individual sample</a:t>
            </a:r>
            <a:r>
              <a:rPr lang="el-GR" b="1" dirty="0" smtClean="0">
                <a:solidFill>
                  <a:srgbClr val="002060"/>
                </a:solidFill>
              </a:rPr>
              <a:t>s  </a:t>
            </a:r>
          </a:p>
          <a:p>
            <a:pPr algn="just"/>
            <a:endParaRPr lang="el-GR" b="1" dirty="0" smtClean="0">
              <a:solidFill>
                <a:srgbClr val="002060"/>
              </a:solidFill>
            </a:endParaRPr>
          </a:p>
          <a:p>
            <a:pPr algn="just"/>
            <a:r>
              <a:rPr lang="en-US" b="1" dirty="0" smtClean="0">
                <a:solidFill>
                  <a:srgbClr val="002060"/>
                </a:solidFill>
              </a:rPr>
              <a:t>Easier </a:t>
            </a:r>
            <a:r>
              <a:rPr lang="en-US" b="1" dirty="0">
                <a:solidFill>
                  <a:srgbClr val="002060"/>
                </a:solidFill>
              </a:rPr>
              <a:t>to </a:t>
            </a:r>
            <a:r>
              <a:rPr lang="en-US" b="1" dirty="0" smtClean="0">
                <a:solidFill>
                  <a:srgbClr val="002060"/>
                </a:solidFill>
              </a:rPr>
              <a:t>compare </a:t>
            </a:r>
            <a:r>
              <a:rPr lang="en-US" b="1" dirty="0">
                <a:solidFill>
                  <a:srgbClr val="002060"/>
                </a:solidFill>
              </a:rPr>
              <a:t>concentration </a:t>
            </a:r>
            <a:r>
              <a:rPr lang="en-US" b="1" dirty="0" smtClean="0">
                <a:solidFill>
                  <a:srgbClr val="002060"/>
                </a:solidFill>
              </a:rPr>
              <a:t>ratios </a:t>
            </a:r>
            <a:r>
              <a:rPr lang="en-US" b="1" dirty="0">
                <a:solidFill>
                  <a:srgbClr val="002060"/>
                </a:solidFill>
              </a:rPr>
              <a:t>for several different samples </a:t>
            </a:r>
            <a:r>
              <a:rPr lang="en-US" b="1" dirty="0" smtClean="0">
                <a:solidFill>
                  <a:srgbClr val="002060"/>
                </a:solidFill>
              </a:rPr>
              <a:t>compared </a:t>
            </a:r>
            <a:r>
              <a:rPr lang="en-US" b="1" dirty="0">
                <a:solidFill>
                  <a:srgbClr val="002060"/>
                </a:solidFill>
              </a:rPr>
              <a:t>with a table of numbers</a:t>
            </a:r>
          </a:p>
        </p:txBody>
      </p:sp>
      <p:sp>
        <p:nvSpPr>
          <p:cNvPr id="3" name="Ορθογώνιο 2"/>
          <p:cNvSpPr/>
          <p:nvPr/>
        </p:nvSpPr>
        <p:spPr>
          <a:xfrm>
            <a:off x="1500572" y="6227254"/>
            <a:ext cx="7023274"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://inside.mines.edu/~epoeter/_GW/18WaterChem2/WaterChem2pdf.pdf</a:t>
            </a:r>
            <a:endParaRPr lang="el-GR" sz="1400" dirty="0">
              <a:solidFill>
                <a:srgbClr val="002060"/>
              </a:solidFill>
            </a:endParaRPr>
          </a:p>
        </p:txBody>
      </p:sp>
    </p:spTree>
    <p:extLst>
      <p:ext uri="{BB962C8B-B14F-4D97-AF65-F5344CB8AC3E}">
        <p14:creationId xmlns:p14="http://schemas.microsoft.com/office/powerpoint/2010/main" val="2284966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b="78448"/>
          <a:stretch>
            <a:fillRect/>
          </a:stretch>
        </p:blipFill>
        <p:spPr bwMode="auto">
          <a:xfrm>
            <a:off x="356551" y="1092260"/>
            <a:ext cx="5248275"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t="60133" r="60889"/>
          <a:stretch>
            <a:fillRect/>
          </a:stretch>
        </p:blipFill>
        <p:spPr bwMode="auto">
          <a:xfrm>
            <a:off x="726654" y="2548143"/>
            <a:ext cx="3788196" cy="382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3275856" y="548680"/>
            <a:ext cx="3603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b="1" dirty="0" err="1">
                <a:solidFill>
                  <a:srgbClr val="002060"/>
                </a:solidFill>
              </a:rPr>
              <a:t>Horizontal</a:t>
            </a:r>
            <a:r>
              <a:rPr lang="el-GR" sz="2000" b="1" dirty="0">
                <a:solidFill>
                  <a:srgbClr val="002060"/>
                </a:solidFill>
              </a:rPr>
              <a:t> </a:t>
            </a:r>
            <a:r>
              <a:rPr lang="el-GR" sz="2000" b="1" dirty="0" err="1">
                <a:solidFill>
                  <a:srgbClr val="002060"/>
                </a:solidFill>
              </a:rPr>
              <a:t>polygonic</a:t>
            </a:r>
            <a:r>
              <a:rPr lang="el-GR" sz="2000" b="1" dirty="0">
                <a:solidFill>
                  <a:srgbClr val="002060"/>
                </a:solidFill>
              </a:rPr>
              <a:t> </a:t>
            </a:r>
            <a:r>
              <a:rPr lang="el-GR" sz="2000" b="1" dirty="0" err="1">
                <a:solidFill>
                  <a:srgbClr val="002060"/>
                </a:solidFill>
              </a:rPr>
              <a:t>diagramms</a:t>
            </a:r>
            <a:endParaRPr lang="el-GR" sz="2000" b="1" dirty="0">
              <a:solidFill>
                <a:srgbClr val="002060"/>
              </a:solidFill>
            </a:endParaRPr>
          </a:p>
        </p:txBody>
      </p:sp>
      <p:sp>
        <p:nvSpPr>
          <p:cNvPr id="8" name="Text Box 5"/>
          <p:cNvSpPr txBox="1">
            <a:spLocks noChangeArrowheads="1"/>
          </p:cNvSpPr>
          <p:nvPr/>
        </p:nvSpPr>
        <p:spPr bwMode="auto">
          <a:xfrm>
            <a:off x="365125" y="115888"/>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i="1" u="sng" dirty="0">
                <a:solidFill>
                  <a:srgbClr val="002060"/>
                </a:solidFill>
              </a:rPr>
              <a:t>Hydrochemical </a:t>
            </a:r>
            <a:r>
              <a:rPr lang="el-GR" sz="2400" b="1" i="1" u="sng" dirty="0" err="1">
                <a:solidFill>
                  <a:srgbClr val="002060"/>
                </a:solidFill>
              </a:rPr>
              <a:t>diagrams</a:t>
            </a:r>
            <a:endParaRPr lang="el-GR" sz="2400" b="1" i="1" u="sng" dirty="0">
              <a:solidFill>
                <a:srgbClr val="002060"/>
              </a:solidFill>
            </a:endParaRPr>
          </a:p>
        </p:txBody>
      </p:sp>
      <p:sp>
        <p:nvSpPr>
          <p:cNvPr id="2" name="Ορθογώνιο 1"/>
          <p:cNvSpPr/>
          <p:nvPr/>
        </p:nvSpPr>
        <p:spPr>
          <a:xfrm>
            <a:off x="4596562" y="3356992"/>
            <a:ext cx="4367926" cy="1323439"/>
          </a:xfrm>
          <a:prstGeom prst="rect">
            <a:avLst/>
          </a:prstGeom>
          <a:solidFill>
            <a:schemeClr val="bg1"/>
          </a:solidFill>
        </p:spPr>
        <p:txBody>
          <a:bodyPr wrap="square">
            <a:spAutoFit/>
          </a:bodyPr>
          <a:lstStyle/>
          <a:p>
            <a:pPr algn="just"/>
            <a:r>
              <a:rPr lang="en-US" sz="2000" b="1" dirty="0">
                <a:solidFill>
                  <a:srgbClr val="002060"/>
                </a:solidFill>
              </a:rPr>
              <a:t>Displays concentration ratios for </a:t>
            </a:r>
            <a:r>
              <a:rPr lang="en-US" sz="2000" b="1" dirty="0" smtClean="0">
                <a:solidFill>
                  <a:srgbClr val="002060"/>
                </a:solidFill>
              </a:rPr>
              <a:t>individual</a:t>
            </a:r>
            <a:r>
              <a:rPr lang="el-GR" sz="2000" b="1" dirty="0" smtClean="0">
                <a:solidFill>
                  <a:srgbClr val="002060"/>
                </a:solidFill>
              </a:rPr>
              <a:t> </a:t>
            </a:r>
            <a:r>
              <a:rPr lang="en-US" sz="2000" b="1" dirty="0" smtClean="0">
                <a:solidFill>
                  <a:srgbClr val="002060"/>
                </a:solidFill>
              </a:rPr>
              <a:t>samples</a:t>
            </a:r>
            <a:r>
              <a:rPr lang="el-GR" sz="2000" b="1" dirty="0" smtClean="0">
                <a:solidFill>
                  <a:srgbClr val="002060"/>
                </a:solidFill>
              </a:rPr>
              <a:t>. </a:t>
            </a:r>
            <a:r>
              <a:rPr lang="en-US" sz="2000" b="1" dirty="0" smtClean="0">
                <a:solidFill>
                  <a:srgbClr val="002060"/>
                </a:solidFill>
              </a:rPr>
              <a:t>Shape </a:t>
            </a:r>
            <a:r>
              <a:rPr lang="en-US" sz="2000" b="1" dirty="0">
                <a:solidFill>
                  <a:srgbClr val="002060"/>
                </a:solidFill>
              </a:rPr>
              <a:t>makes it easier to compare </a:t>
            </a:r>
            <a:r>
              <a:rPr lang="el-GR" sz="2000" b="1" dirty="0" smtClean="0">
                <a:solidFill>
                  <a:srgbClr val="002060"/>
                </a:solidFill>
              </a:rPr>
              <a:t>s</a:t>
            </a:r>
            <a:r>
              <a:rPr lang="en-US" sz="2000" b="1" dirty="0" err="1" smtClean="0">
                <a:solidFill>
                  <a:srgbClr val="002060"/>
                </a:solidFill>
              </a:rPr>
              <a:t>amples</a:t>
            </a:r>
            <a:r>
              <a:rPr lang="el-GR" sz="2000" b="1" dirty="0" smtClean="0">
                <a:solidFill>
                  <a:srgbClr val="002060"/>
                </a:solidFill>
              </a:rPr>
              <a:t>. </a:t>
            </a:r>
            <a:r>
              <a:rPr lang="en-US" sz="2000" b="1" dirty="0" smtClean="0">
                <a:solidFill>
                  <a:srgbClr val="002060"/>
                </a:solidFill>
              </a:rPr>
              <a:t>Especially </a:t>
            </a:r>
            <a:r>
              <a:rPr lang="en-US" sz="2000" b="1" dirty="0">
                <a:solidFill>
                  <a:srgbClr val="002060"/>
                </a:solidFill>
              </a:rPr>
              <a:t>if displayed on maps </a:t>
            </a:r>
          </a:p>
        </p:txBody>
      </p:sp>
    </p:spTree>
    <p:extLst>
      <p:ext uri="{BB962C8B-B14F-4D97-AF65-F5344CB8AC3E}">
        <p14:creationId xmlns:p14="http://schemas.microsoft.com/office/powerpoint/2010/main" val="3856712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Ορθογώνιο 5"/>
          <p:cNvSpPr/>
          <p:nvPr/>
        </p:nvSpPr>
        <p:spPr>
          <a:xfrm>
            <a:off x="153988" y="1092201"/>
            <a:ext cx="3049860" cy="3970318"/>
          </a:xfrm>
          <a:prstGeom prst="rect">
            <a:avLst/>
          </a:prstGeom>
          <a:solidFill>
            <a:schemeClr val="bg1"/>
          </a:solidFill>
        </p:spPr>
        <p:txBody>
          <a:bodyPr wrap="square">
            <a:spAutoFit/>
          </a:bodyPr>
          <a:lstStyle/>
          <a:p>
            <a:pPr fontAlgn="auto">
              <a:spcBef>
                <a:spcPts val="0"/>
              </a:spcBef>
              <a:spcAft>
                <a:spcPts val="0"/>
              </a:spcAft>
              <a:defRPr/>
            </a:pPr>
            <a:r>
              <a:rPr lang="el-GR" dirty="0" smtClean="0">
                <a:solidFill>
                  <a:srgbClr val="002060"/>
                </a:solidFill>
              </a:rPr>
              <a:t>ADVANTAGES</a:t>
            </a:r>
            <a:endParaRPr lang="en-US" dirty="0">
              <a:solidFill>
                <a:srgbClr val="002060"/>
              </a:solidFill>
            </a:endParaRPr>
          </a:p>
          <a:p>
            <a:pPr marL="342900" indent="-342900" fontAlgn="auto">
              <a:spcBef>
                <a:spcPts val="0"/>
              </a:spcBef>
              <a:spcAft>
                <a:spcPts val="0"/>
              </a:spcAft>
              <a:buFont typeface="Arial" pitchFamily="34" charset="0"/>
              <a:buChar char="•"/>
              <a:defRPr/>
            </a:pPr>
            <a:r>
              <a:rPr lang="el-GR" dirty="0" err="1" smtClean="0">
                <a:solidFill>
                  <a:srgbClr val="002060"/>
                </a:solidFill>
              </a:rPr>
              <a:t>Visualizes</a:t>
            </a:r>
            <a:r>
              <a:rPr lang="el-GR" dirty="0" smtClean="0">
                <a:solidFill>
                  <a:srgbClr val="002060"/>
                </a:solidFill>
              </a:rPr>
              <a:t> </a:t>
            </a:r>
            <a:r>
              <a:rPr lang="el-GR" dirty="0" err="1" smtClean="0">
                <a:solidFill>
                  <a:srgbClr val="002060"/>
                </a:solidFill>
              </a:rPr>
              <a:t>the</a:t>
            </a:r>
            <a:r>
              <a:rPr lang="el-GR" dirty="0" smtClean="0">
                <a:solidFill>
                  <a:srgbClr val="002060"/>
                </a:solidFill>
              </a:rPr>
              <a:t> </a:t>
            </a:r>
            <a:r>
              <a:rPr lang="el-GR" dirty="0" err="1" smtClean="0">
                <a:solidFill>
                  <a:srgbClr val="002060"/>
                </a:solidFill>
              </a:rPr>
              <a:t>samples</a:t>
            </a:r>
            <a:r>
              <a:rPr lang="el-GR" dirty="0" smtClean="0">
                <a:solidFill>
                  <a:srgbClr val="002060"/>
                </a:solidFill>
              </a:rPr>
              <a:t> </a:t>
            </a:r>
            <a:r>
              <a:rPr lang="el-GR" dirty="0" err="1" smtClean="0">
                <a:solidFill>
                  <a:srgbClr val="002060"/>
                </a:solidFill>
              </a:rPr>
              <a:t>that</a:t>
            </a:r>
            <a:r>
              <a:rPr lang="el-GR" dirty="0" smtClean="0">
                <a:solidFill>
                  <a:srgbClr val="002060"/>
                </a:solidFill>
              </a:rPr>
              <a:t> </a:t>
            </a:r>
            <a:r>
              <a:rPr lang="el-GR" dirty="0" err="1" smtClean="0">
                <a:solidFill>
                  <a:srgbClr val="002060"/>
                </a:solidFill>
              </a:rPr>
              <a:t>are</a:t>
            </a:r>
            <a:r>
              <a:rPr lang="el-GR" dirty="0" smtClean="0">
                <a:solidFill>
                  <a:srgbClr val="002060"/>
                </a:solidFill>
              </a:rPr>
              <a:t> </a:t>
            </a:r>
            <a:r>
              <a:rPr lang="el-GR" dirty="0" err="1" smtClean="0">
                <a:solidFill>
                  <a:srgbClr val="002060"/>
                </a:solidFill>
              </a:rPr>
              <a:t>ionically</a:t>
            </a:r>
            <a:r>
              <a:rPr lang="el-GR" dirty="0" smtClean="0">
                <a:solidFill>
                  <a:srgbClr val="002060"/>
                </a:solidFill>
              </a:rPr>
              <a:t> </a:t>
            </a:r>
            <a:r>
              <a:rPr lang="el-GR" dirty="0" err="1" smtClean="0">
                <a:solidFill>
                  <a:srgbClr val="002060"/>
                </a:solidFill>
              </a:rPr>
              <a:t>related</a:t>
            </a:r>
            <a:r>
              <a:rPr lang="el-GR" dirty="0" smtClean="0">
                <a:solidFill>
                  <a:srgbClr val="002060"/>
                </a:solidFill>
              </a:rPr>
              <a:t> </a:t>
            </a:r>
            <a:r>
              <a:rPr lang="el-GR" dirty="0" err="1" smtClean="0">
                <a:solidFill>
                  <a:srgbClr val="002060"/>
                </a:solidFill>
              </a:rPr>
              <a:t>and</a:t>
            </a:r>
            <a:r>
              <a:rPr lang="el-GR" dirty="0" smtClean="0">
                <a:solidFill>
                  <a:srgbClr val="002060"/>
                </a:solidFill>
              </a:rPr>
              <a:t> </a:t>
            </a:r>
            <a:r>
              <a:rPr lang="el-GR" dirty="0" err="1" smtClean="0">
                <a:solidFill>
                  <a:srgbClr val="002060"/>
                </a:solidFill>
              </a:rPr>
              <a:t>the</a:t>
            </a:r>
            <a:r>
              <a:rPr lang="el-GR" dirty="0" smtClean="0">
                <a:solidFill>
                  <a:srgbClr val="002060"/>
                </a:solidFill>
              </a:rPr>
              <a:t> </a:t>
            </a:r>
            <a:r>
              <a:rPr lang="el-GR" dirty="0" err="1" smtClean="0">
                <a:solidFill>
                  <a:srgbClr val="002060"/>
                </a:solidFill>
              </a:rPr>
              <a:t>flow</a:t>
            </a:r>
            <a:r>
              <a:rPr lang="el-GR" dirty="0" smtClean="0">
                <a:solidFill>
                  <a:srgbClr val="002060"/>
                </a:solidFill>
              </a:rPr>
              <a:t> </a:t>
            </a:r>
            <a:r>
              <a:rPr lang="el-GR" dirty="0" err="1" smtClean="0">
                <a:solidFill>
                  <a:srgbClr val="002060"/>
                </a:solidFill>
              </a:rPr>
              <a:t>path</a:t>
            </a:r>
            <a:r>
              <a:rPr lang="el-GR" dirty="0" smtClean="0">
                <a:solidFill>
                  <a:srgbClr val="002060"/>
                </a:solidFill>
              </a:rPr>
              <a:t> </a:t>
            </a:r>
            <a:r>
              <a:rPr lang="el-GR" dirty="0" err="1" smtClean="0">
                <a:solidFill>
                  <a:srgbClr val="002060"/>
                </a:solidFill>
              </a:rPr>
              <a:t>can</a:t>
            </a:r>
            <a:r>
              <a:rPr lang="el-GR" dirty="0" smtClean="0">
                <a:solidFill>
                  <a:srgbClr val="002060"/>
                </a:solidFill>
              </a:rPr>
              <a:t> </a:t>
            </a:r>
            <a:r>
              <a:rPr lang="el-GR" dirty="0" err="1" smtClean="0">
                <a:solidFill>
                  <a:srgbClr val="002060"/>
                </a:solidFill>
              </a:rPr>
              <a:t>be</a:t>
            </a:r>
            <a:r>
              <a:rPr lang="el-GR" dirty="0" smtClean="0">
                <a:solidFill>
                  <a:srgbClr val="002060"/>
                </a:solidFill>
              </a:rPr>
              <a:t> </a:t>
            </a:r>
            <a:r>
              <a:rPr lang="el-GR" dirty="0" err="1" smtClean="0">
                <a:solidFill>
                  <a:srgbClr val="002060"/>
                </a:solidFill>
              </a:rPr>
              <a:t>detected</a:t>
            </a:r>
            <a:r>
              <a:rPr lang="el-GR" dirty="0" smtClean="0">
                <a:solidFill>
                  <a:srgbClr val="002060"/>
                </a:solidFill>
              </a:rPr>
              <a:t> </a:t>
            </a:r>
            <a:r>
              <a:rPr lang="en-US" dirty="0" smtClean="0">
                <a:solidFill>
                  <a:srgbClr val="002060"/>
                </a:solidFill>
              </a:rPr>
              <a:t> </a:t>
            </a:r>
            <a:endParaRPr lang="en-US" dirty="0">
              <a:solidFill>
                <a:srgbClr val="002060"/>
              </a:solidFill>
            </a:endParaRPr>
          </a:p>
          <a:p>
            <a:pPr marL="342900" indent="-342900" fontAlgn="auto">
              <a:spcBef>
                <a:spcPts val="0"/>
              </a:spcBef>
              <a:spcAft>
                <a:spcPts val="0"/>
              </a:spcAft>
              <a:buFont typeface="Arial" pitchFamily="34" charset="0"/>
              <a:buChar char="•"/>
              <a:defRPr/>
            </a:pPr>
            <a:r>
              <a:rPr lang="en-US" dirty="0" smtClean="0">
                <a:solidFill>
                  <a:srgbClr val="002060"/>
                </a:solidFill>
              </a:rPr>
              <a:t>W</a:t>
            </a:r>
            <a:r>
              <a:rPr lang="el-GR" dirty="0" err="1" smtClean="0">
                <a:solidFill>
                  <a:srgbClr val="002060"/>
                </a:solidFill>
              </a:rPr>
              <a:t>hen</a:t>
            </a:r>
            <a:r>
              <a:rPr lang="el-GR" dirty="0" smtClean="0">
                <a:solidFill>
                  <a:srgbClr val="002060"/>
                </a:solidFill>
              </a:rPr>
              <a:t> </a:t>
            </a:r>
            <a:r>
              <a:rPr lang="el-GR" dirty="0" err="1" smtClean="0">
                <a:solidFill>
                  <a:srgbClr val="002060"/>
                </a:solidFill>
              </a:rPr>
              <a:t>the</a:t>
            </a:r>
            <a:r>
              <a:rPr lang="el-GR" dirty="0" smtClean="0">
                <a:solidFill>
                  <a:srgbClr val="002060"/>
                </a:solidFill>
              </a:rPr>
              <a:t> </a:t>
            </a:r>
            <a:r>
              <a:rPr lang="el-GR" dirty="0" err="1" smtClean="0">
                <a:solidFill>
                  <a:srgbClr val="002060"/>
                </a:solidFill>
              </a:rPr>
              <a:t>groundwater</a:t>
            </a:r>
            <a:r>
              <a:rPr lang="el-GR" dirty="0" smtClean="0">
                <a:solidFill>
                  <a:srgbClr val="002060"/>
                </a:solidFill>
              </a:rPr>
              <a:t> </a:t>
            </a:r>
            <a:r>
              <a:rPr lang="el-GR" dirty="0" err="1" smtClean="0">
                <a:solidFill>
                  <a:srgbClr val="002060"/>
                </a:solidFill>
              </a:rPr>
              <a:t>flow</a:t>
            </a:r>
            <a:r>
              <a:rPr lang="el-GR" dirty="0" smtClean="0">
                <a:solidFill>
                  <a:srgbClr val="002060"/>
                </a:solidFill>
              </a:rPr>
              <a:t> </a:t>
            </a:r>
            <a:r>
              <a:rPr lang="el-GR" dirty="0" err="1" smtClean="0">
                <a:solidFill>
                  <a:srgbClr val="002060"/>
                </a:solidFill>
              </a:rPr>
              <a:t>path</a:t>
            </a:r>
            <a:r>
              <a:rPr lang="el-GR" dirty="0" smtClean="0">
                <a:solidFill>
                  <a:srgbClr val="002060"/>
                </a:solidFill>
              </a:rPr>
              <a:t> </a:t>
            </a:r>
            <a:r>
              <a:rPr lang="el-GR" dirty="0" err="1" smtClean="0">
                <a:solidFill>
                  <a:srgbClr val="002060"/>
                </a:solidFill>
              </a:rPr>
              <a:t>is</a:t>
            </a:r>
            <a:r>
              <a:rPr lang="el-GR" dirty="0" smtClean="0">
                <a:solidFill>
                  <a:srgbClr val="002060"/>
                </a:solidFill>
              </a:rPr>
              <a:t> </a:t>
            </a:r>
            <a:r>
              <a:rPr lang="el-GR" dirty="0" err="1" smtClean="0">
                <a:solidFill>
                  <a:srgbClr val="002060"/>
                </a:solidFill>
              </a:rPr>
              <a:t>known</a:t>
            </a:r>
            <a:r>
              <a:rPr lang="el-GR" dirty="0" smtClean="0">
                <a:solidFill>
                  <a:srgbClr val="002060"/>
                </a:solidFill>
              </a:rPr>
              <a:t>, </a:t>
            </a:r>
            <a:r>
              <a:rPr lang="el-GR" dirty="0" err="1" smtClean="0">
                <a:solidFill>
                  <a:srgbClr val="002060"/>
                </a:solidFill>
              </a:rPr>
              <a:t>the</a:t>
            </a:r>
            <a:r>
              <a:rPr lang="el-GR" dirty="0" smtClean="0">
                <a:solidFill>
                  <a:srgbClr val="002060"/>
                </a:solidFill>
              </a:rPr>
              <a:t> diagram </a:t>
            </a:r>
            <a:r>
              <a:rPr lang="el-GR" dirty="0" err="1" smtClean="0">
                <a:solidFill>
                  <a:srgbClr val="002060"/>
                </a:solidFill>
              </a:rPr>
              <a:t>can</a:t>
            </a:r>
            <a:r>
              <a:rPr lang="el-GR" dirty="0" smtClean="0">
                <a:solidFill>
                  <a:srgbClr val="002060"/>
                </a:solidFill>
              </a:rPr>
              <a:t> </a:t>
            </a:r>
            <a:r>
              <a:rPr lang="el-GR" dirty="0" err="1" smtClean="0">
                <a:solidFill>
                  <a:srgbClr val="002060"/>
                </a:solidFill>
              </a:rPr>
              <a:t>be</a:t>
            </a:r>
            <a:r>
              <a:rPr lang="el-GR" dirty="0" smtClean="0">
                <a:solidFill>
                  <a:srgbClr val="002060"/>
                </a:solidFill>
              </a:rPr>
              <a:t> </a:t>
            </a:r>
            <a:r>
              <a:rPr lang="el-GR" dirty="0" err="1" smtClean="0">
                <a:solidFill>
                  <a:srgbClr val="002060"/>
                </a:solidFill>
              </a:rPr>
              <a:t>used</a:t>
            </a:r>
            <a:r>
              <a:rPr lang="el-GR" dirty="0" smtClean="0">
                <a:solidFill>
                  <a:srgbClr val="002060"/>
                </a:solidFill>
              </a:rPr>
              <a:t> </a:t>
            </a:r>
            <a:r>
              <a:rPr lang="el-GR" dirty="0" err="1" smtClean="0">
                <a:solidFill>
                  <a:srgbClr val="002060"/>
                </a:solidFill>
              </a:rPr>
              <a:t>to</a:t>
            </a:r>
            <a:r>
              <a:rPr lang="el-GR" dirty="0" smtClean="0">
                <a:solidFill>
                  <a:srgbClr val="002060"/>
                </a:solidFill>
              </a:rPr>
              <a:t> </a:t>
            </a:r>
            <a:r>
              <a:rPr lang="el-GR" dirty="0" err="1" smtClean="0">
                <a:solidFill>
                  <a:srgbClr val="002060"/>
                </a:solidFill>
              </a:rPr>
              <a:t>show</a:t>
            </a:r>
            <a:r>
              <a:rPr lang="el-GR" dirty="0" smtClean="0">
                <a:solidFill>
                  <a:srgbClr val="002060"/>
                </a:solidFill>
              </a:rPr>
              <a:t> </a:t>
            </a:r>
            <a:r>
              <a:rPr lang="el-GR" dirty="0" err="1" smtClean="0">
                <a:solidFill>
                  <a:srgbClr val="002060"/>
                </a:solidFill>
              </a:rPr>
              <a:t>the</a:t>
            </a:r>
            <a:r>
              <a:rPr lang="el-GR" dirty="0" smtClean="0">
                <a:solidFill>
                  <a:srgbClr val="002060"/>
                </a:solidFill>
              </a:rPr>
              <a:t> </a:t>
            </a:r>
            <a:r>
              <a:rPr lang="el-GR" dirty="0" err="1" smtClean="0">
                <a:solidFill>
                  <a:srgbClr val="002060"/>
                </a:solidFill>
              </a:rPr>
              <a:t>change</a:t>
            </a:r>
            <a:r>
              <a:rPr lang="el-GR" dirty="0" smtClean="0">
                <a:solidFill>
                  <a:srgbClr val="002060"/>
                </a:solidFill>
              </a:rPr>
              <a:t> </a:t>
            </a:r>
            <a:r>
              <a:rPr lang="el-GR" dirty="0" err="1" smtClean="0">
                <a:solidFill>
                  <a:srgbClr val="002060"/>
                </a:solidFill>
              </a:rPr>
              <a:t>in</a:t>
            </a:r>
            <a:r>
              <a:rPr lang="el-GR" dirty="0" smtClean="0">
                <a:solidFill>
                  <a:srgbClr val="002060"/>
                </a:solidFill>
              </a:rPr>
              <a:t> </a:t>
            </a:r>
            <a:r>
              <a:rPr lang="el-GR" dirty="0" err="1" smtClean="0">
                <a:solidFill>
                  <a:srgbClr val="002060"/>
                </a:solidFill>
              </a:rPr>
              <a:t>chemical</a:t>
            </a:r>
            <a:r>
              <a:rPr lang="el-GR" dirty="0" smtClean="0">
                <a:solidFill>
                  <a:srgbClr val="002060"/>
                </a:solidFill>
              </a:rPr>
              <a:t> </a:t>
            </a:r>
            <a:r>
              <a:rPr lang="el-GR" dirty="0" err="1" smtClean="0">
                <a:solidFill>
                  <a:srgbClr val="002060"/>
                </a:solidFill>
              </a:rPr>
              <a:t>composition</a:t>
            </a:r>
            <a:r>
              <a:rPr lang="el-GR" dirty="0" smtClean="0">
                <a:solidFill>
                  <a:srgbClr val="002060"/>
                </a:solidFill>
              </a:rPr>
              <a:t> </a:t>
            </a:r>
            <a:r>
              <a:rPr lang="el-GR" dirty="0" err="1" smtClean="0">
                <a:solidFill>
                  <a:srgbClr val="002060"/>
                </a:solidFill>
              </a:rPr>
              <a:t>over</a:t>
            </a:r>
            <a:r>
              <a:rPr lang="el-GR" dirty="0" smtClean="0">
                <a:solidFill>
                  <a:srgbClr val="002060"/>
                </a:solidFill>
              </a:rPr>
              <a:t> </a:t>
            </a:r>
            <a:r>
              <a:rPr lang="el-GR" dirty="0" err="1" smtClean="0">
                <a:solidFill>
                  <a:srgbClr val="002060"/>
                </a:solidFill>
              </a:rPr>
              <a:t>time</a:t>
            </a:r>
            <a:r>
              <a:rPr lang="el-GR" dirty="0" smtClean="0">
                <a:solidFill>
                  <a:srgbClr val="002060"/>
                </a:solidFill>
              </a:rPr>
              <a:t> </a:t>
            </a:r>
            <a:r>
              <a:rPr lang="el-GR" dirty="0" err="1" smtClean="0">
                <a:solidFill>
                  <a:srgbClr val="002060"/>
                </a:solidFill>
              </a:rPr>
              <a:t>or</a:t>
            </a:r>
            <a:r>
              <a:rPr lang="el-GR" dirty="0" smtClean="0">
                <a:solidFill>
                  <a:srgbClr val="002060"/>
                </a:solidFill>
              </a:rPr>
              <a:t> </a:t>
            </a:r>
            <a:r>
              <a:rPr lang="el-GR" dirty="0" err="1" smtClean="0">
                <a:solidFill>
                  <a:srgbClr val="002060"/>
                </a:solidFill>
              </a:rPr>
              <a:t>space</a:t>
            </a:r>
            <a:r>
              <a:rPr lang="en-US" dirty="0" smtClean="0">
                <a:solidFill>
                  <a:srgbClr val="002060"/>
                </a:solidFill>
              </a:rPr>
              <a:t> </a:t>
            </a:r>
            <a:endParaRPr lang="en-US" dirty="0">
              <a:solidFill>
                <a:srgbClr val="002060"/>
              </a:solidFill>
            </a:endParaRPr>
          </a:p>
          <a:p>
            <a:pPr marL="342900" indent="-342900" fontAlgn="auto">
              <a:spcBef>
                <a:spcPts val="0"/>
              </a:spcBef>
              <a:spcAft>
                <a:spcPts val="0"/>
              </a:spcAft>
              <a:defRPr/>
            </a:pPr>
            <a:r>
              <a:rPr lang="el-GR" dirty="0" smtClean="0">
                <a:solidFill>
                  <a:srgbClr val="002060"/>
                </a:solidFill>
              </a:rPr>
              <a:t>DISADVANTAGES</a:t>
            </a:r>
            <a:endParaRPr lang="en-US" dirty="0">
              <a:solidFill>
                <a:srgbClr val="002060"/>
              </a:solidFill>
            </a:endParaRPr>
          </a:p>
          <a:p>
            <a:pPr marL="342900" indent="-342900" fontAlgn="auto">
              <a:spcBef>
                <a:spcPts val="0"/>
              </a:spcBef>
              <a:spcAft>
                <a:spcPts val="0"/>
              </a:spcAft>
              <a:buFont typeface="Arial" pitchFamily="34" charset="0"/>
              <a:buChar char="•"/>
              <a:defRPr/>
            </a:pPr>
            <a:r>
              <a:rPr lang="el-GR" dirty="0" err="1" smtClean="0">
                <a:solidFill>
                  <a:srgbClr val="002060"/>
                </a:solidFill>
              </a:rPr>
              <a:t>One</a:t>
            </a:r>
            <a:r>
              <a:rPr lang="el-GR" dirty="0" smtClean="0">
                <a:solidFill>
                  <a:srgbClr val="002060"/>
                </a:solidFill>
              </a:rPr>
              <a:t> </a:t>
            </a:r>
            <a:r>
              <a:rPr lang="el-GR" dirty="0" err="1" smtClean="0">
                <a:solidFill>
                  <a:srgbClr val="002060"/>
                </a:solidFill>
              </a:rPr>
              <a:t>sample</a:t>
            </a:r>
            <a:r>
              <a:rPr lang="el-GR" dirty="0" smtClean="0">
                <a:solidFill>
                  <a:srgbClr val="002060"/>
                </a:solidFill>
              </a:rPr>
              <a:t> </a:t>
            </a:r>
            <a:r>
              <a:rPr lang="el-GR" dirty="0" err="1" smtClean="0">
                <a:solidFill>
                  <a:srgbClr val="002060"/>
                </a:solidFill>
              </a:rPr>
              <a:t>per</a:t>
            </a:r>
            <a:r>
              <a:rPr lang="el-GR" dirty="0" smtClean="0">
                <a:solidFill>
                  <a:srgbClr val="002060"/>
                </a:solidFill>
              </a:rPr>
              <a:t> diagram </a:t>
            </a:r>
            <a:r>
              <a:rPr lang="el-GR" dirty="0" err="1" smtClean="0">
                <a:solidFill>
                  <a:srgbClr val="002060"/>
                </a:solidFill>
              </a:rPr>
              <a:t>can</a:t>
            </a:r>
            <a:r>
              <a:rPr lang="el-GR" dirty="0" smtClean="0">
                <a:solidFill>
                  <a:srgbClr val="002060"/>
                </a:solidFill>
              </a:rPr>
              <a:t> </a:t>
            </a:r>
            <a:r>
              <a:rPr lang="el-GR" dirty="0" err="1" smtClean="0">
                <a:solidFill>
                  <a:srgbClr val="002060"/>
                </a:solidFill>
              </a:rPr>
              <a:t>be</a:t>
            </a:r>
            <a:r>
              <a:rPr lang="el-GR" dirty="0" smtClean="0">
                <a:solidFill>
                  <a:srgbClr val="002060"/>
                </a:solidFill>
              </a:rPr>
              <a:t> </a:t>
            </a:r>
            <a:r>
              <a:rPr lang="el-GR" dirty="0" err="1" smtClean="0">
                <a:solidFill>
                  <a:srgbClr val="002060"/>
                </a:solidFill>
              </a:rPr>
              <a:t>illustrated</a:t>
            </a:r>
            <a:endParaRPr lang="en-US" dirty="0">
              <a:solidFill>
                <a:srgbClr val="002060"/>
              </a:solidFill>
            </a:endParaRPr>
          </a:p>
        </p:txBody>
      </p:sp>
      <p:pic>
        <p:nvPicPr>
          <p:cNvPr id="18436" name="Picture 4" descr="http://www.epa.gov/ncer/progress/images/X832228_F_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50" y="1268413"/>
            <a:ext cx="5343525"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365125" y="115888"/>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u="sng" dirty="0">
                <a:solidFill>
                  <a:srgbClr val="002060"/>
                </a:solidFill>
              </a:rPr>
              <a:t>Hydrochemical </a:t>
            </a:r>
            <a:r>
              <a:rPr lang="el-GR" sz="2400" b="1" u="sng" dirty="0" err="1">
                <a:solidFill>
                  <a:srgbClr val="002060"/>
                </a:solidFill>
              </a:rPr>
              <a:t>diagrams</a:t>
            </a:r>
            <a:endParaRPr lang="el-GR" sz="2400" b="1" u="sng" dirty="0">
              <a:solidFill>
                <a:srgbClr val="002060"/>
              </a:solidFill>
            </a:endParaRPr>
          </a:p>
        </p:txBody>
      </p:sp>
      <p:sp>
        <p:nvSpPr>
          <p:cNvPr id="8" name="Text Box 6"/>
          <p:cNvSpPr txBox="1">
            <a:spLocks noChangeArrowheads="1"/>
          </p:cNvSpPr>
          <p:nvPr/>
        </p:nvSpPr>
        <p:spPr bwMode="auto">
          <a:xfrm>
            <a:off x="3348038" y="692150"/>
            <a:ext cx="3603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b="1" dirty="0" err="1">
                <a:solidFill>
                  <a:srgbClr val="002060"/>
                </a:solidFill>
              </a:rPr>
              <a:t>Horizontal</a:t>
            </a:r>
            <a:r>
              <a:rPr lang="el-GR" sz="2000" b="1" dirty="0">
                <a:solidFill>
                  <a:srgbClr val="002060"/>
                </a:solidFill>
              </a:rPr>
              <a:t> </a:t>
            </a:r>
            <a:r>
              <a:rPr lang="el-GR" sz="2000" b="1" dirty="0" err="1">
                <a:solidFill>
                  <a:srgbClr val="002060"/>
                </a:solidFill>
              </a:rPr>
              <a:t>polygonic</a:t>
            </a:r>
            <a:r>
              <a:rPr lang="el-GR" sz="2000" b="1" dirty="0">
                <a:solidFill>
                  <a:srgbClr val="002060"/>
                </a:solidFill>
              </a:rPr>
              <a:t> </a:t>
            </a:r>
            <a:r>
              <a:rPr lang="el-GR" sz="2000" b="1" dirty="0" err="1">
                <a:solidFill>
                  <a:srgbClr val="002060"/>
                </a:solidFill>
              </a:rPr>
              <a:t>diagramms</a:t>
            </a:r>
            <a:endParaRPr lang="el-GR" sz="2000" b="1" dirty="0">
              <a:solidFill>
                <a:srgbClr val="002060"/>
              </a:solidFill>
            </a:endParaRPr>
          </a:p>
        </p:txBody>
      </p:sp>
      <p:sp>
        <p:nvSpPr>
          <p:cNvPr id="2" name="Ορθογώνιο 1"/>
          <p:cNvSpPr/>
          <p:nvPr/>
        </p:nvSpPr>
        <p:spPr>
          <a:xfrm>
            <a:off x="365125" y="6134343"/>
            <a:ext cx="8882508" cy="523220"/>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://www.slideshare.net/naarakshashi/graphical-presentation-and-classification-for-assessment-of-ground-water-quality-by-ism-ravi-kiran-jp</a:t>
            </a:r>
            <a:endParaRPr lang="el-GR" sz="1400" dirty="0">
              <a:solidFill>
                <a:srgbClr val="002060"/>
              </a:solidFill>
            </a:endParaRPr>
          </a:p>
        </p:txBody>
      </p:sp>
    </p:spTree>
    <p:extLst>
      <p:ext uri="{BB962C8B-B14F-4D97-AF65-F5344CB8AC3E}">
        <p14:creationId xmlns:p14="http://schemas.microsoft.com/office/powerpoint/2010/main" val="451077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227263" y="587375"/>
            <a:ext cx="37745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b="1" dirty="0" err="1" smtClean="0">
                <a:solidFill>
                  <a:srgbClr val="002060"/>
                </a:solidFill>
              </a:rPr>
              <a:t>Semi</a:t>
            </a:r>
            <a:r>
              <a:rPr lang="el-GR" sz="2000" b="1" dirty="0" smtClean="0">
                <a:solidFill>
                  <a:srgbClr val="002060"/>
                </a:solidFill>
              </a:rPr>
              <a:t>-</a:t>
            </a:r>
            <a:r>
              <a:rPr lang="el-GR" sz="2000" b="1" dirty="0" err="1" smtClean="0">
                <a:solidFill>
                  <a:srgbClr val="002060"/>
                </a:solidFill>
              </a:rPr>
              <a:t>loarithmic</a:t>
            </a:r>
            <a:r>
              <a:rPr lang="el-GR" sz="2000" b="1" dirty="0" smtClean="0">
                <a:solidFill>
                  <a:srgbClr val="002060"/>
                </a:solidFill>
              </a:rPr>
              <a:t> </a:t>
            </a:r>
            <a:r>
              <a:rPr lang="el-GR" sz="2000" b="1" dirty="0" err="1" smtClean="0">
                <a:solidFill>
                  <a:srgbClr val="002060"/>
                </a:solidFill>
              </a:rPr>
              <a:t>Schoeler</a:t>
            </a:r>
            <a:r>
              <a:rPr lang="el-GR" sz="2000" b="1" dirty="0" smtClean="0">
                <a:solidFill>
                  <a:srgbClr val="002060"/>
                </a:solidFill>
              </a:rPr>
              <a:t> diagram</a:t>
            </a:r>
            <a:endParaRPr lang="el-GR" sz="2000" b="1" dirty="0">
              <a:solidFill>
                <a:srgbClr val="002060"/>
              </a:solidFill>
            </a:endParaRP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63" y="987485"/>
            <a:ext cx="4803156" cy="453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395288" y="114300"/>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i="1" u="sng" dirty="0">
                <a:solidFill>
                  <a:srgbClr val="002060"/>
                </a:solidFill>
              </a:rPr>
              <a:t>Hydrochemical </a:t>
            </a:r>
            <a:r>
              <a:rPr lang="el-GR" sz="2400" b="1" i="1" u="sng" dirty="0" err="1">
                <a:solidFill>
                  <a:srgbClr val="002060"/>
                </a:solidFill>
              </a:rPr>
              <a:t>diagrams</a:t>
            </a:r>
            <a:endParaRPr lang="el-GR" sz="2400" b="1" i="1" u="sng" dirty="0">
              <a:solidFill>
                <a:srgbClr val="002060"/>
              </a:solidFill>
            </a:endParaRPr>
          </a:p>
        </p:txBody>
      </p:sp>
      <p:sp>
        <p:nvSpPr>
          <p:cNvPr id="2" name="Ορθογώνιο 1"/>
          <p:cNvSpPr/>
          <p:nvPr/>
        </p:nvSpPr>
        <p:spPr>
          <a:xfrm>
            <a:off x="5364088" y="1720840"/>
            <a:ext cx="3600400" cy="2308324"/>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US" b="1" dirty="0" smtClean="0">
                <a:solidFill>
                  <a:srgbClr val="002060"/>
                </a:solidFill>
              </a:rPr>
              <a:t>Logarithmic</a:t>
            </a:r>
            <a:r>
              <a:rPr lang="el-GR" b="1" dirty="0" smtClean="0">
                <a:solidFill>
                  <a:srgbClr val="002060"/>
                </a:solidFill>
              </a:rPr>
              <a:t> </a:t>
            </a:r>
            <a:r>
              <a:rPr lang="en-US" b="1" dirty="0" smtClean="0">
                <a:solidFill>
                  <a:srgbClr val="002060"/>
                </a:solidFill>
              </a:rPr>
              <a:t>diagrams </a:t>
            </a:r>
            <a:r>
              <a:rPr lang="en-US" b="1" dirty="0">
                <a:solidFill>
                  <a:srgbClr val="002060"/>
                </a:solidFill>
              </a:rPr>
              <a:t>of major </a:t>
            </a:r>
            <a:r>
              <a:rPr lang="en-US" b="1" dirty="0" smtClean="0">
                <a:solidFill>
                  <a:srgbClr val="002060"/>
                </a:solidFill>
              </a:rPr>
              <a:t>ion </a:t>
            </a:r>
            <a:r>
              <a:rPr lang="en-US" b="1" dirty="0">
                <a:solidFill>
                  <a:srgbClr val="002060"/>
                </a:solidFill>
              </a:rPr>
              <a:t>analyses in </a:t>
            </a:r>
            <a:r>
              <a:rPr lang="en-US" b="1" dirty="0" err="1" smtClean="0">
                <a:solidFill>
                  <a:srgbClr val="002060"/>
                </a:solidFill>
              </a:rPr>
              <a:t>meq</a:t>
            </a:r>
            <a:r>
              <a:rPr lang="en-US" b="1" dirty="0" smtClean="0">
                <a:solidFill>
                  <a:srgbClr val="002060"/>
                </a:solidFill>
              </a:rPr>
              <a:t>/l </a:t>
            </a:r>
            <a:r>
              <a:rPr lang="en-US" b="1" dirty="0">
                <a:solidFill>
                  <a:srgbClr val="002060"/>
                </a:solidFill>
              </a:rPr>
              <a:t>demonstrate </a:t>
            </a:r>
            <a:r>
              <a:rPr lang="en-US" b="1" dirty="0" smtClean="0">
                <a:solidFill>
                  <a:srgbClr val="002060"/>
                </a:solidFill>
              </a:rPr>
              <a:t>different </a:t>
            </a:r>
            <a:r>
              <a:rPr lang="en-US" b="1" dirty="0">
                <a:solidFill>
                  <a:srgbClr val="002060"/>
                </a:solidFill>
              </a:rPr>
              <a:t>water </a:t>
            </a:r>
            <a:r>
              <a:rPr lang="en-US" b="1" dirty="0" smtClean="0">
                <a:solidFill>
                  <a:srgbClr val="002060"/>
                </a:solidFill>
              </a:rPr>
              <a:t>types </a:t>
            </a:r>
            <a:r>
              <a:rPr lang="en-US" b="1" dirty="0">
                <a:solidFill>
                  <a:srgbClr val="002060"/>
                </a:solidFill>
              </a:rPr>
              <a:t>on the same </a:t>
            </a:r>
            <a:r>
              <a:rPr lang="en-US" b="1" dirty="0" smtClean="0">
                <a:solidFill>
                  <a:srgbClr val="002060"/>
                </a:solidFill>
              </a:rPr>
              <a:t>diagram </a:t>
            </a:r>
            <a:endParaRPr lang="el-GR" b="1" dirty="0" smtClean="0">
              <a:solidFill>
                <a:srgbClr val="002060"/>
              </a:solidFill>
            </a:endParaRPr>
          </a:p>
          <a:p>
            <a:pPr marL="285750" indent="-285750">
              <a:buFont typeface="Arial" panose="020B0604020202020204" pitchFamily="34" charset="0"/>
              <a:buChar char="•"/>
            </a:pPr>
            <a:r>
              <a:rPr lang="en-US" b="1" dirty="0">
                <a:solidFill>
                  <a:srgbClr val="002060"/>
                </a:solidFill>
              </a:rPr>
              <a:t>Sample </a:t>
            </a:r>
            <a:r>
              <a:rPr lang="en-US" b="1" dirty="0" smtClean="0">
                <a:solidFill>
                  <a:srgbClr val="002060"/>
                </a:solidFill>
              </a:rPr>
              <a:t>concentrations </a:t>
            </a:r>
            <a:r>
              <a:rPr lang="en-US" b="1" dirty="0">
                <a:solidFill>
                  <a:srgbClr val="002060"/>
                </a:solidFill>
              </a:rPr>
              <a:t>not </a:t>
            </a:r>
            <a:r>
              <a:rPr lang="en-US" b="1" dirty="0" smtClean="0">
                <a:solidFill>
                  <a:srgbClr val="002060"/>
                </a:solidFill>
              </a:rPr>
              <a:t>ratios</a:t>
            </a:r>
            <a:r>
              <a:rPr lang="el-GR" b="1" dirty="0" smtClean="0">
                <a:solidFill>
                  <a:srgbClr val="002060"/>
                </a:solidFill>
              </a:rPr>
              <a:t> </a:t>
            </a:r>
            <a:r>
              <a:rPr lang="en-US" b="1" dirty="0" smtClean="0">
                <a:solidFill>
                  <a:srgbClr val="002060"/>
                </a:solidFill>
              </a:rPr>
              <a:t>are </a:t>
            </a:r>
            <a:r>
              <a:rPr lang="en-US" b="1" dirty="0">
                <a:solidFill>
                  <a:srgbClr val="002060"/>
                </a:solidFill>
              </a:rPr>
              <a:t>displayed </a:t>
            </a:r>
            <a:r>
              <a:rPr lang="en-US" b="1" dirty="0" smtClean="0">
                <a:solidFill>
                  <a:srgbClr val="002060"/>
                </a:solidFill>
              </a:rPr>
              <a:t>and compared</a:t>
            </a:r>
            <a:endParaRPr lang="el-GR" b="1" dirty="0" smtClean="0">
              <a:solidFill>
                <a:srgbClr val="002060"/>
              </a:solidFill>
            </a:endParaRPr>
          </a:p>
          <a:p>
            <a:pPr marL="285750" indent="-285750">
              <a:buFont typeface="Arial" panose="020B0604020202020204" pitchFamily="34" charset="0"/>
              <a:buChar char="•"/>
            </a:pPr>
            <a:r>
              <a:rPr lang="en-US" b="1" dirty="0">
                <a:solidFill>
                  <a:srgbClr val="002060"/>
                </a:solidFill>
              </a:rPr>
              <a:t>Similar </a:t>
            </a:r>
            <a:r>
              <a:rPr lang="en-US" b="1" dirty="0" smtClean="0">
                <a:solidFill>
                  <a:srgbClr val="002060"/>
                </a:solidFill>
              </a:rPr>
              <a:t>waters</a:t>
            </a:r>
            <a:r>
              <a:rPr lang="el-GR" b="1" dirty="0" smtClean="0">
                <a:solidFill>
                  <a:srgbClr val="002060"/>
                </a:solidFill>
              </a:rPr>
              <a:t> </a:t>
            </a:r>
            <a:r>
              <a:rPr lang="en-US" b="1" dirty="0" smtClean="0">
                <a:solidFill>
                  <a:srgbClr val="002060"/>
                </a:solidFill>
              </a:rPr>
              <a:t>exhibit similar</a:t>
            </a:r>
            <a:r>
              <a:rPr lang="el-GR" b="1" dirty="0" smtClean="0">
                <a:solidFill>
                  <a:srgbClr val="002060"/>
                </a:solidFill>
              </a:rPr>
              <a:t> </a:t>
            </a:r>
            <a:r>
              <a:rPr lang="en-US" b="1" dirty="0" smtClean="0">
                <a:solidFill>
                  <a:srgbClr val="002060"/>
                </a:solidFill>
              </a:rPr>
              <a:t>fingerprints</a:t>
            </a:r>
            <a:endParaRPr lang="en-US" b="1" dirty="0">
              <a:solidFill>
                <a:srgbClr val="002060"/>
              </a:solidFill>
            </a:endParaRPr>
          </a:p>
        </p:txBody>
      </p:sp>
      <p:sp>
        <p:nvSpPr>
          <p:cNvPr id="3" name="Ορθογώνιο 2"/>
          <p:cNvSpPr/>
          <p:nvPr/>
        </p:nvSpPr>
        <p:spPr>
          <a:xfrm>
            <a:off x="999413" y="6207431"/>
            <a:ext cx="7416824"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://inside.mines.edu/~epoeter/_GW/18WaterChem2/WaterChem2pdf.pdf</a:t>
            </a:r>
            <a:endParaRPr lang="el-GR" sz="1400" dirty="0">
              <a:solidFill>
                <a:srgbClr val="002060"/>
              </a:solidFill>
            </a:endParaRPr>
          </a:p>
        </p:txBody>
      </p:sp>
    </p:spTree>
    <p:extLst>
      <p:ext uri="{BB962C8B-B14F-4D97-AF65-F5344CB8AC3E}">
        <p14:creationId xmlns:p14="http://schemas.microsoft.com/office/powerpoint/2010/main" val="2607906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563888" y="448498"/>
            <a:ext cx="4544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b="1" dirty="0" err="1" smtClean="0">
                <a:solidFill>
                  <a:srgbClr val="002060"/>
                </a:solidFill>
              </a:rPr>
              <a:t>Classification</a:t>
            </a:r>
            <a:r>
              <a:rPr lang="el-GR" sz="2000" b="1" dirty="0" smtClean="0">
                <a:solidFill>
                  <a:srgbClr val="002060"/>
                </a:solidFill>
              </a:rPr>
              <a:t> </a:t>
            </a:r>
            <a:r>
              <a:rPr lang="el-GR" sz="2000" b="1" dirty="0" err="1" smtClean="0">
                <a:solidFill>
                  <a:srgbClr val="002060"/>
                </a:solidFill>
              </a:rPr>
              <a:t>according</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n-US" sz="2000" b="1" dirty="0" smtClean="0">
                <a:solidFill>
                  <a:srgbClr val="002060"/>
                </a:solidFill>
              </a:rPr>
              <a:t>Piper</a:t>
            </a:r>
            <a:r>
              <a:rPr lang="el-GR" sz="2000" b="1" dirty="0" smtClean="0">
                <a:solidFill>
                  <a:srgbClr val="002060"/>
                </a:solidFill>
              </a:rPr>
              <a:t> diagram</a:t>
            </a:r>
            <a:endParaRPr lang="el-GR" sz="2000" b="1" dirty="0">
              <a:solidFill>
                <a:srgbClr val="002060"/>
              </a:solidFill>
            </a:endParaRPr>
          </a:p>
        </p:txBody>
      </p:sp>
      <p:sp>
        <p:nvSpPr>
          <p:cNvPr id="5" name="Text Box 5"/>
          <p:cNvSpPr txBox="1">
            <a:spLocks noChangeArrowheads="1"/>
          </p:cNvSpPr>
          <p:nvPr/>
        </p:nvSpPr>
        <p:spPr bwMode="auto">
          <a:xfrm>
            <a:off x="365125" y="115888"/>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u="sng" dirty="0">
                <a:solidFill>
                  <a:srgbClr val="002060"/>
                </a:solidFill>
              </a:rPr>
              <a:t>Hydrochemical </a:t>
            </a:r>
            <a:r>
              <a:rPr lang="el-GR" sz="2400" b="1" u="sng" dirty="0" err="1">
                <a:solidFill>
                  <a:srgbClr val="002060"/>
                </a:solidFill>
              </a:rPr>
              <a:t>diagrams</a:t>
            </a:r>
            <a:endParaRPr lang="el-GR" sz="2400" b="1" u="sng" dirty="0">
              <a:solidFill>
                <a:srgbClr val="002060"/>
              </a:solidFill>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80" t="39063" r="41361" b="17910"/>
          <a:stretch/>
        </p:blipFill>
        <p:spPr bwMode="auto">
          <a:xfrm>
            <a:off x="678432" y="855454"/>
            <a:ext cx="8309795"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6093296"/>
            <a:ext cx="8741842" cy="646331"/>
          </a:xfrm>
          <a:prstGeom prst="rect">
            <a:avLst/>
          </a:prstGeom>
          <a:solidFill>
            <a:schemeClr val="bg1"/>
          </a:solidFill>
        </p:spPr>
        <p:txBody>
          <a:bodyPr wrap="square" rtlCol="0">
            <a:spAutoFit/>
          </a:bodyPr>
          <a:lstStyle/>
          <a:p>
            <a:pPr algn="ctr"/>
            <a:r>
              <a:rPr lang="el-GR" b="1" dirty="0" smtClean="0">
                <a:solidFill>
                  <a:srgbClr val="002060"/>
                </a:solidFill>
              </a:rPr>
              <a:t>The </a:t>
            </a:r>
            <a:r>
              <a:rPr lang="el-GR" b="1" dirty="0" err="1" smtClean="0">
                <a:solidFill>
                  <a:srgbClr val="002060"/>
                </a:solidFill>
              </a:rPr>
              <a:t>Piper</a:t>
            </a:r>
            <a:r>
              <a:rPr lang="el-GR" b="1" dirty="0" smtClean="0">
                <a:solidFill>
                  <a:srgbClr val="002060"/>
                </a:solidFill>
              </a:rPr>
              <a:t> </a:t>
            </a:r>
            <a:r>
              <a:rPr lang="el-GR" b="1" dirty="0" err="1" smtClean="0">
                <a:solidFill>
                  <a:srgbClr val="002060"/>
                </a:solidFill>
              </a:rPr>
              <a:t>plot</a:t>
            </a:r>
            <a:r>
              <a:rPr lang="el-GR" b="1" dirty="0" smtClean="0">
                <a:solidFill>
                  <a:srgbClr val="002060"/>
                </a:solidFill>
              </a:rPr>
              <a:t> </a:t>
            </a:r>
            <a:r>
              <a:rPr lang="el-GR" b="1" dirty="0" err="1" smtClean="0">
                <a:solidFill>
                  <a:srgbClr val="002060"/>
                </a:solidFill>
              </a:rPr>
              <a:t>classifies</a:t>
            </a:r>
            <a:r>
              <a:rPr lang="el-GR" b="1" dirty="0" smtClean="0">
                <a:solidFill>
                  <a:srgbClr val="002060"/>
                </a:solidFill>
              </a:rPr>
              <a:t> water </a:t>
            </a:r>
            <a:r>
              <a:rPr lang="el-GR" b="1" dirty="0" err="1" smtClean="0">
                <a:solidFill>
                  <a:srgbClr val="002060"/>
                </a:solidFill>
              </a:rPr>
              <a:t>samples</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hydrochmeical</a:t>
            </a:r>
            <a:r>
              <a:rPr lang="el-GR" b="1" dirty="0" smtClean="0">
                <a:solidFill>
                  <a:srgbClr val="002060"/>
                </a:solidFill>
              </a:rPr>
              <a:t> </a:t>
            </a:r>
            <a:r>
              <a:rPr lang="el-GR" b="1" dirty="0" err="1" smtClean="0">
                <a:solidFill>
                  <a:srgbClr val="002060"/>
                </a:solidFill>
              </a:rPr>
              <a:t>facies</a:t>
            </a:r>
            <a:r>
              <a:rPr lang="el-GR" b="1" dirty="0" smtClean="0">
                <a:solidFill>
                  <a:srgbClr val="002060"/>
                </a:solidFill>
              </a:rPr>
              <a:t>. </a:t>
            </a:r>
            <a:r>
              <a:rPr lang="el-GR" b="1" dirty="0" err="1" smtClean="0">
                <a:solidFill>
                  <a:srgbClr val="002060"/>
                </a:solidFill>
              </a:rPr>
              <a:t>It</a:t>
            </a:r>
            <a:r>
              <a:rPr lang="el-GR" b="1" dirty="0" smtClean="0">
                <a:solidFill>
                  <a:srgbClr val="002060"/>
                </a:solidFill>
              </a:rPr>
              <a:t>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most</a:t>
            </a:r>
            <a:r>
              <a:rPr lang="el-GR" b="1" dirty="0" smtClean="0">
                <a:solidFill>
                  <a:srgbClr val="002060"/>
                </a:solidFill>
              </a:rPr>
              <a:t> </a:t>
            </a:r>
            <a:r>
              <a:rPr lang="el-GR" b="1" dirty="0" err="1" smtClean="0">
                <a:solidFill>
                  <a:srgbClr val="002060"/>
                </a:solidFill>
              </a:rPr>
              <a:t>common</a:t>
            </a:r>
            <a:r>
              <a:rPr lang="el-GR" b="1" dirty="0" smtClean="0">
                <a:solidFill>
                  <a:srgbClr val="002060"/>
                </a:solidFill>
              </a:rPr>
              <a:t> diagram </a:t>
            </a:r>
            <a:r>
              <a:rPr lang="el-GR" b="1" dirty="0" err="1" smtClean="0">
                <a:solidFill>
                  <a:srgbClr val="002060"/>
                </a:solidFill>
              </a:rPr>
              <a:t>used</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field</a:t>
            </a:r>
            <a:r>
              <a:rPr lang="el-GR" b="1" dirty="0" smtClean="0">
                <a:solidFill>
                  <a:srgbClr val="002060"/>
                </a:solidFill>
              </a:rPr>
              <a:t> of </a:t>
            </a:r>
            <a:r>
              <a:rPr lang="el-GR" b="1" dirty="0" err="1" smtClean="0">
                <a:solidFill>
                  <a:srgbClr val="002060"/>
                </a:solidFill>
              </a:rPr>
              <a:t>hydrogeology</a:t>
            </a:r>
            <a:endParaRPr lang="el-GR" b="1" dirty="0">
              <a:solidFill>
                <a:srgbClr val="002060"/>
              </a:solidFill>
            </a:endParaRPr>
          </a:p>
        </p:txBody>
      </p:sp>
    </p:spTree>
    <p:extLst>
      <p:ext uri="{BB962C8B-B14F-4D97-AF65-F5344CB8AC3E}">
        <p14:creationId xmlns:p14="http://schemas.microsoft.com/office/powerpoint/2010/main" val="3402929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769249" cy="423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365125" y="115888"/>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u="sng" dirty="0">
                <a:solidFill>
                  <a:srgbClr val="002060"/>
                </a:solidFill>
              </a:rPr>
              <a:t>Hydrochemical </a:t>
            </a:r>
            <a:r>
              <a:rPr lang="el-GR" sz="2400" b="1" u="sng" dirty="0" err="1">
                <a:solidFill>
                  <a:srgbClr val="002060"/>
                </a:solidFill>
              </a:rPr>
              <a:t>diagrams</a:t>
            </a:r>
            <a:endParaRPr lang="el-GR" sz="2400" b="1" u="sng" dirty="0">
              <a:solidFill>
                <a:srgbClr val="002060"/>
              </a:solidFill>
            </a:endParaRPr>
          </a:p>
        </p:txBody>
      </p:sp>
      <p:sp>
        <p:nvSpPr>
          <p:cNvPr id="6" name="Text Box 6"/>
          <p:cNvSpPr txBox="1">
            <a:spLocks noChangeArrowheads="1"/>
          </p:cNvSpPr>
          <p:nvPr/>
        </p:nvSpPr>
        <p:spPr bwMode="auto">
          <a:xfrm>
            <a:off x="2627784" y="652626"/>
            <a:ext cx="4544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b="1" dirty="0" err="1" smtClean="0">
                <a:solidFill>
                  <a:srgbClr val="002060"/>
                </a:solidFill>
              </a:rPr>
              <a:t>Classification</a:t>
            </a:r>
            <a:r>
              <a:rPr lang="el-GR" sz="2000" b="1" dirty="0" smtClean="0">
                <a:solidFill>
                  <a:srgbClr val="002060"/>
                </a:solidFill>
              </a:rPr>
              <a:t> </a:t>
            </a:r>
            <a:r>
              <a:rPr lang="el-GR" sz="2000" b="1" dirty="0" err="1" smtClean="0">
                <a:solidFill>
                  <a:srgbClr val="002060"/>
                </a:solidFill>
              </a:rPr>
              <a:t>according</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n-US" sz="2000" b="1" dirty="0" smtClean="0">
                <a:solidFill>
                  <a:srgbClr val="002060"/>
                </a:solidFill>
              </a:rPr>
              <a:t>Piper</a:t>
            </a:r>
            <a:r>
              <a:rPr lang="el-GR" sz="2000" b="1" dirty="0" smtClean="0">
                <a:solidFill>
                  <a:srgbClr val="002060"/>
                </a:solidFill>
              </a:rPr>
              <a:t> diagram</a:t>
            </a:r>
            <a:endParaRPr lang="el-GR" sz="2000" b="1" dirty="0">
              <a:solidFill>
                <a:srgbClr val="002060"/>
              </a:solidFill>
            </a:endParaRPr>
          </a:p>
        </p:txBody>
      </p:sp>
      <p:sp>
        <p:nvSpPr>
          <p:cNvPr id="2" name="TextBox 1"/>
          <p:cNvSpPr txBox="1"/>
          <p:nvPr/>
        </p:nvSpPr>
        <p:spPr>
          <a:xfrm>
            <a:off x="756073" y="5653396"/>
            <a:ext cx="7200800" cy="707886"/>
          </a:xfrm>
          <a:prstGeom prst="rect">
            <a:avLst/>
          </a:prstGeom>
          <a:solidFill>
            <a:schemeClr val="bg1"/>
          </a:solidFill>
        </p:spPr>
        <p:txBody>
          <a:bodyPr wrap="square" rtlCol="0">
            <a:spAutoFit/>
          </a:bodyPr>
          <a:lstStyle/>
          <a:p>
            <a:pPr algn="ctr"/>
            <a:r>
              <a:rPr lang="el-GR" sz="2000" b="1" dirty="0" smtClean="0">
                <a:solidFill>
                  <a:srgbClr val="002060"/>
                </a:solidFill>
              </a:rPr>
              <a:t>The </a:t>
            </a:r>
            <a:r>
              <a:rPr lang="el-GR" sz="2000" b="1" dirty="0" err="1" smtClean="0">
                <a:solidFill>
                  <a:srgbClr val="002060"/>
                </a:solidFill>
              </a:rPr>
              <a:t>percentage</a:t>
            </a:r>
            <a:r>
              <a:rPr lang="el-GR" sz="2000" b="1" dirty="0" smtClean="0">
                <a:solidFill>
                  <a:srgbClr val="002060"/>
                </a:solidFill>
              </a:rPr>
              <a:t>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ions</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cations</a:t>
            </a:r>
            <a:r>
              <a:rPr lang="el-GR" sz="2000" b="1" dirty="0" smtClean="0">
                <a:solidFill>
                  <a:srgbClr val="002060"/>
                </a:solidFill>
              </a:rPr>
              <a:t> (</a:t>
            </a:r>
            <a:r>
              <a:rPr lang="el-GR" sz="2000" b="1" dirty="0" err="1" smtClean="0">
                <a:solidFill>
                  <a:srgbClr val="002060"/>
                </a:solidFill>
              </a:rPr>
              <a:t>seperately</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calculated</a:t>
            </a:r>
            <a:r>
              <a:rPr lang="el-GR" sz="2000" b="1" dirty="0" smtClean="0">
                <a:solidFill>
                  <a:srgbClr val="002060"/>
                </a:solidFill>
              </a:rPr>
              <a:t> </a:t>
            </a:r>
            <a:r>
              <a:rPr lang="el-GR" sz="2000" b="1" dirty="0" err="1" smtClean="0">
                <a:solidFill>
                  <a:srgbClr val="002060"/>
                </a:solidFill>
              </a:rPr>
              <a:t>as</a:t>
            </a:r>
            <a:r>
              <a:rPr lang="el-GR" sz="2000" b="1" dirty="0" smtClean="0">
                <a:solidFill>
                  <a:srgbClr val="002060"/>
                </a:solidFill>
              </a:rPr>
              <a:t> </a:t>
            </a:r>
            <a:r>
              <a:rPr lang="el-GR" sz="2000" b="1" dirty="0" err="1" smtClean="0">
                <a:solidFill>
                  <a:srgbClr val="002060"/>
                </a:solidFill>
              </a:rPr>
              <a:t>it</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shown</a:t>
            </a:r>
            <a:r>
              <a:rPr lang="el-GR" sz="2000" b="1" dirty="0" smtClean="0">
                <a:solidFill>
                  <a:srgbClr val="002060"/>
                </a:solidFill>
              </a:rPr>
              <a:t> </a:t>
            </a:r>
            <a:r>
              <a:rPr lang="el-GR" sz="2000" b="1" dirty="0" err="1" smtClean="0">
                <a:solidFill>
                  <a:srgbClr val="002060"/>
                </a:solidFill>
              </a:rPr>
              <a:t>on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Table</a:t>
            </a:r>
            <a:endParaRPr lang="el-GR" sz="2000" b="1" dirty="0">
              <a:solidFill>
                <a:srgbClr val="002060"/>
              </a:solidFill>
            </a:endParaRPr>
          </a:p>
        </p:txBody>
      </p:sp>
    </p:spTree>
    <p:extLst>
      <p:ext uri="{BB962C8B-B14F-4D97-AF65-F5344CB8AC3E}">
        <p14:creationId xmlns:p14="http://schemas.microsoft.com/office/powerpoint/2010/main" val="1863915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113155" y="980727"/>
            <a:ext cx="8784976" cy="5324535"/>
          </a:xfrm>
          <a:prstGeom prst="rect">
            <a:avLst/>
          </a:prstGeom>
          <a:solidFill>
            <a:schemeClr val="bg1"/>
          </a:solidFill>
        </p:spPr>
        <p:txBody>
          <a:bodyPr wrap="square">
            <a:spAutoFit/>
          </a:bodyPr>
          <a:lstStyle/>
          <a:p>
            <a:pPr algn="just"/>
            <a:r>
              <a:rPr lang="el-GR" altLang="el-GR" sz="2000" b="1" dirty="0" err="1" smtClean="0">
                <a:solidFill>
                  <a:srgbClr val="002060"/>
                </a:solidFill>
              </a:rPr>
              <a:t>The</a:t>
            </a:r>
            <a:r>
              <a:rPr lang="el-GR" altLang="el-GR" sz="2000" b="1" dirty="0" smtClean="0">
                <a:solidFill>
                  <a:srgbClr val="002060"/>
                </a:solidFill>
              </a:rPr>
              <a:t> </a:t>
            </a:r>
            <a:r>
              <a:rPr lang="el-GR" altLang="el-GR" sz="2000" b="1" dirty="0" err="1" smtClean="0">
                <a:solidFill>
                  <a:srgbClr val="002060"/>
                </a:solidFill>
              </a:rPr>
              <a:t>geological</a:t>
            </a:r>
            <a:r>
              <a:rPr lang="el-GR" altLang="el-GR" sz="2000" b="1" dirty="0" smtClean="0">
                <a:solidFill>
                  <a:srgbClr val="002060"/>
                </a:solidFill>
              </a:rPr>
              <a:t> </a:t>
            </a:r>
            <a:r>
              <a:rPr lang="el-GR" altLang="el-GR" sz="2000" b="1" dirty="0" err="1" smtClean="0">
                <a:solidFill>
                  <a:srgbClr val="002060"/>
                </a:solidFill>
              </a:rPr>
              <a:t>formations</a:t>
            </a:r>
            <a:r>
              <a:rPr lang="el-GR" altLang="el-GR" sz="2000" b="1" dirty="0" smtClean="0">
                <a:solidFill>
                  <a:srgbClr val="002060"/>
                </a:solidFill>
              </a:rPr>
              <a:t> </a:t>
            </a:r>
            <a:r>
              <a:rPr lang="el-GR" altLang="el-GR" sz="2000" b="1" dirty="0" err="1" smtClean="0">
                <a:solidFill>
                  <a:srgbClr val="002060"/>
                </a:solidFill>
              </a:rPr>
              <a:t>through</a:t>
            </a:r>
            <a:r>
              <a:rPr lang="el-GR" altLang="el-GR" sz="2000" b="1" dirty="0" smtClean="0">
                <a:solidFill>
                  <a:srgbClr val="002060"/>
                </a:solidFill>
              </a:rPr>
              <a:t> </a:t>
            </a:r>
            <a:r>
              <a:rPr lang="el-GR" altLang="el-GR" sz="2000" b="1" dirty="0" err="1" smtClean="0">
                <a:solidFill>
                  <a:srgbClr val="002060"/>
                </a:solidFill>
              </a:rPr>
              <a:t>which</a:t>
            </a:r>
            <a:r>
              <a:rPr lang="el-GR" altLang="el-GR" sz="2000" b="1" dirty="0" smtClean="0">
                <a:solidFill>
                  <a:srgbClr val="002060"/>
                </a:solidFill>
              </a:rPr>
              <a:t> </a:t>
            </a:r>
            <a:r>
              <a:rPr lang="el-GR" altLang="el-GR" sz="2000" b="1" dirty="0" err="1" smtClean="0">
                <a:solidFill>
                  <a:srgbClr val="002060"/>
                </a:solidFill>
              </a:rPr>
              <a:t>the</a:t>
            </a:r>
            <a:r>
              <a:rPr lang="el-GR" altLang="el-GR" sz="2000" b="1" dirty="0" smtClean="0">
                <a:solidFill>
                  <a:srgbClr val="002060"/>
                </a:solidFill>
              </a:rPr>
              <a:t> water </a:t>
            </a:r>
            <a:r>
              <a:rPr lang="el-GR" altLang="el-GR" sz="2000" b="1" dirty="0" err="1" smtClean="0">
                <a:solidFill>
                  <a:srgbClr val="002060"/>
                </a:solidFill>
              </a:rPr>
              <a:t>has</a:t>
            </a:r>
            <a:r>
              <a:rPr lang="el-GR" altLang="el-GR" sz="2000" b="1" dirty="0" smtClean="0">
                <a:solidFill>
                  <a:srgbClr val="002060"/>
                </a:solidFill>
              </a:rPr>
              <a:t> </a:t>
            </a:r>
            <a:r>
              <a:rPr lang="el-GR" altLang="el-GR" sz="2000" b="1" dirty="0" err="1" smtClean="0">
                <a:solidFill>
                  <a:srgbClr val="002060"/>
                </a:solidFill>
              </a:rPr>
              <a:t>flow</a:t>
            </a:r>
            <a:r>
              <a:rPr lang="el-GR" altLang="el-GR" sz="2000" b="1" dirty="0" smtClean="0">
                <a:solidFill>
                  <a:srgbClr val="002060"/>
                </a:solidFill>
              </a:rPr>
              <a:t> </a:t>
            </a:r>
            <a:r>
              <a:rPr lang="el-GR" altLang="el-GR" sz="2000" b="1" dirty="0" err="1" smtClean="0">
                <a:solidFill>
                  <a:srgbClr val="002060"/>
                </a:solidFill>
              </a:rPr>
              <a:t>can</a:t>
            </a:r>
            <a:r>
              <a:rPr lang="el-GR" altLang="el-GR" sz="2000" b="1" dirty="0" smtClean="0">
                <a:solidFill>
                  <a:srgbClr val="002060"/>
                </a:solidFill>
              </a:rPr>
              <a:t> </a:t>
            </a:r>
            <a:r>
              <a:rPr lang="el-GR" altLang="el-GR" sz="2000" b="1" dirty="0" err="1" smtClean="0">
                <a:solidFill>
                  <a:srgbClr val="002060"/>
                </a:solidFill>
              </a:rPr>
              <a:t>be</a:t>
            </a:r>
            <a:r>
              <a:rPr lang="el-GR" altLang="el-GR" sz="2000" b="1" dirty="0" smtClean="0">
                <a:solidFill>
                  <a:srgbClr val="002060"/>
                </a:solidFill>
              </a:rPr>
              <a:t> </a:t>
            </a:r>
            <a:r>
              <a:rPr lang="el-GR" altLang="el-GR" sz="2000" b="1" dirty="0" err="1" smtClean="0">
                <a:solidFill>
                  <a:srgbClr val="002060"/>
                </a:solidFill>
              </a:rPr>
              <a:t>traced</a:t>
            </a:r>
            <a:r>
              <a:rPr lang="el-GR" altLang="el-GR" sz="2000" b="1" dirty="0" smtClean="0">
                <a:solidFill>
                  <a:srgbClr val="002060"/>
                </a:solidFill>
              </a:rPr>
              <a:t> </a:t>
            </a:r>
            <a:r>
              <a:rPr lang="el-GR" altLang="el-GR" sz="2000" b="1" dirty="0" err="1" smtClean="0">
                <a:solidFill>
                  <a:srgbClr val="002060"/>
                </a:solidFill>
              </a:rPr>
              <a:t>from</a:t>
            </a:r>
            <a:r>
              <a:rPr lang="el-GR" altLang="el-GR" sz="2000" b="1" dirty="0" smtClean="0">
                <a:solidFill>
                  <a:srgbClr val="002060"/>
                </a:solidFill>
              </a:rPr>
              <a:t> </a:t>
            </a:r>
            <a:r>
              <a:rPr lang="el-GR" altLang="el-GR" sz="2000" b="1" dirty="0" err="1" smtClean="0">
                <a:solidFill>
                  <a:srgbClr val="002060"/>
                </a:solidFill>
              </a:rPr>
              <a:t>its</a:t>
            </a:r>
            <a:r>
              <a:rPr lang="el-GR" altLang="el-GR" sz="2000" b="1" dirty="0" smtClean="0">
                <a:solidFill>
                  <a:srgbClr val="002060"/>
                </a:solidFill>
              </a:rPr>
              <a:t> </a:t>
            </a:r>
            <a:r>
              <a:rPr lang="el-GR" altLang="el-GR" sz="2000" b="1" dirty="0" err="1" smtClean="0">
                <a:solidFill>
                  <a:srgbClr val="002060"/>
                </a:solidFill>
              </a:rPr>
              <a:t>quality</a:t>
            </a:r>
            <a:r>
              <a:rPr lang="el-GR" altLang="el-GR" sz="2000" b="1" dirty="0" smtClean="0">
                <a:solidFill>
                  <a:srgbClr val="002060"/>
                </a:solidFill>
              </a:rPr>
              <a:t> </a:t>
            </a:r>
            <a:r>
              <a:rPr lang="el-GR" altLang="el-GR" sz="2000" b="1" dirty="0" err="1" smtClean="0">
                <a:solidFill>
                  <a:srgbClr val="002060"/>
                </a:solidFill>
              </a:rPr>
              <a:t>characteristics</a:t>
            </a:r>
            <a:r>
              <a:rPr lang="el-GR" altLang="el-GR" sz="2000" b="1" dirty="0" smtClean="0">
                <a:solidFill>
                  <a:srgbClr val="002060"/>
                </a:solidFill>
              </a:rPr>
              <a:t>. The </a:t>
            </a:r>
            <a:r>
              <a:rPr lang="el-GR" altLang="el-GR" sz="2000" b="1" dirty="0" err="1" smtClean="0">
                <a:solidFill>
                  <a:srgbClr val="002060"/>
                </a:solidFill>
              </a:rPr>
              <a:t>main</a:t>
            </a:r>
            <a:r>
              <a:rPr lang="el-GR" altLang="el-GR" sz="2000" b="1" dirty="0" smtClean="0">
                <a:solidFill>
                  <a:srgbClr val="002060"/>
                </a:solidFill>
              </a:rPr>
              <a:t> </a:t>
            </a:r>
            <a:r>
              <a:rPr lang="el-GR" altLang="el-GR" sz="2000" b="1" dirty="0" err="1" smtClean="0">
                <a:solidFill>
                  <a:srgbClr val="002060"/>
                </a:solidFill>
              </a:rPr>
              <a:t>processes</a:t>
            </a:r>
            <a:r>
              <a:rPr lang="el-GR" altLang="el-GR" sz="2000" b="1" dirty="0" smtClean="0">
                <a:solidFill>
                  <a:srgbClr val="002060"/>
                </a:solidFill>
              </a:rPr>
              <a:t> </a:t>
            </a:r>
            <a:r>
              <a:rPr lang="el-GR" altLang="el-GR" sz="2000" b="1" dirty="0" err="1" smtClean="0">
                <a:solidFill>
                  <a:srgbClr val="002060"/>
                </a:solidFill>
              </a:rPr>
              <a:t>that</a:t>
            </a:r>
            <a:r>
              <a:rPr lang="el-GR" altLang="el-GR" sz="2000" b="1" dirty="0" smtClean="0">
                <a:solidFill>
                  <a:srgbClr val="002060"/>
                </a:solidFill>
              </a:rPr>
              <a:t> </a:t>
            </a:r>
            <a:r>
              <a:rPr lang="el-GR" altLang="el-GR" sz="2000" b="1" dirty="0" err="1" smtClean="0">
                <a:solidFill>
                  <a:srgbClr val="002060"/>
                </a:solidFill>
              </a:rPr>
              <a:t>take</a:t>
            </a:r>
            <a:r>
              <a:rPr lang="el-GR" altLang="el-GR" sz="2000" b="1" dirty="0" smtClean="0">
                <a:solidFill>
                  <a:srgbClr val="002060"/>
                </a:solidFill>
              </a:rPr>
              <a:t> </a:t>
            </a:r>
            <a:r>
              <a:rPr lang="el-GR" altLang="el-GR" sz="2000" b="1" dirty="0" err="1" smtClean="0">
                <a:solidFill>
                  <a:srgbClr val="002060"/>
                </a:solidFill>
              </a:rPr>
              <a:t>place</a:t>
            </a:r>
            <a:r>
              <a:rPr lang="el-GR" altLang="el-GR" sz="2000" b="1" dirty="0" smtClean="0">
                <a:solidFill>
                  <a:srgbClr val="002060"/>
                </a:solidFill>
              </a:rPr>
              <a:t> </a:t>
            </a:r>
            <a:r>
              <a:rPr lang="el-GR" altLang="el-GR" sz="2000" b="1" dirty="0" err="1" smtClean="0">
                <a:solidFill>
                  <a:srgbClr val="002060"/>
                </a:solidFill>
              </a:rPr>
              <a:t>during</a:t>
            </a:r>
            <a:r>
              <a:rPr lang="el-GR" altLang="el-GR" sz="2000" b="1" dirty="0" smtClean="0">
                <a:solidFill>
                  <a:srgbClr val="002060"/>
                </a:solidFill>
              </a:rPr>
              <a:t> water </a:t>
            </a:r>
            <a:r>
              <a:rPr lang="el-GR" altLang="el-GR" sz="2000" b="1" dirty="0" err="1" smtClean="0">
                <a:solidFill>
                  <a:srgbClr val="002060"/>
                </a:solidFill>
              </a:rPr>
              <a:t>flow</a:t>
            </a:r>
            <a:r>
              <a:rPr lang="el-GR" altLang="el-GR" sz="2000" b="1" dirty="0" smtClean="0">
                <a:solidFill>
                  <a:srgbClr val="002060"/>
                </a:solidFill>
              </a:rPr>
              <a:t> </a:t>
            </a:r>
            <a:r>
              <a:rPr lang="el-GR" altLang="el-GR" sz="2000" b="1" dirty="0" err="1" smtClean="0">
                <a:solidFill>
                  <a:srgbClr val="002060"/>
                </a:solidFill>
              </a:rPr>
              <a:t>are</a:t>
            </a:r>
            <a:r>
              <a:rPr lang="el-GR" altLang="el-GR" sz="2000" b="1" dirty="0" smtClean="0">
                <a:solidFill>
                  <a:srgbClr val="002060"/>
                </a:solidFill>
              </a:rPr>
              <a:t> </a:t>
            </a:r>
            <a:r>
              <a:rPr lang="el-GR" altLang="el-GR" sz="2000" b="1" dirty="0" err="1" smtClean="0">
                <a:solidFill>
                  <a:srgbClr val="002060"/>
                </a:solidFill>
              </a:rPr>
              <a:t>dissolution</a:t>
            </a:r>
            <a:r>
              <a:rPr lang="el-GR" altLang="el-GR" sz="2000" b="1" dirty="0" smtClean="0">
                <a:solidFill>
                  <a:srgbClr val="002060"/>
                </a:solidFill>
              </a:rPr>
              <a:t>, </a:t>
            </a:r>
            <a:r>
              <a:rPr lang="el-GR" altLang="el-GR" sz="2000" b="1" dirty="0" err="1" smtClean="0">
                <a:solidFill>
                  <a:srgbClr val="002060"/>
                </a:solidFill>
              </a:rPr>
              <a:t>oxidation</a:t>
            </a:r>
            <a:r>
              <a:rPr lang="el-GR" altLang="el-GR" sz="2000" b="1" dirty="0" smtClean="0">
                <a:solidFill>
                  <a:srgbClr val="002060"/>
                </a:solidFill>
              </a:rPr>
              <a:t>-</a:t>
            </a:r>
            <a:r>
              <a:rPr lang="el-GR" altLang="el-GR" sz="2000" b="1" dirty="0" err="1" smtClean="0">
                <a:solidFill>
                  <a:srgbClr val="002060"/>
                </a:solidFill>
              </a:rPr>
              <a:t>reduction</a:t>
            </a:r>
            <a:r>
              <a:rPr lang="el-GR" altLang="el-GR" sz="2000" b="1" dirty="0" smtClean="0">
                <a:solidFill>
                  <a:srgbClr val="002060"/>
                </a:solidFill>
              </a:rPr>
              <a:t>, </a:t>
            </a:r>
            <a:r>
              <a:rPr lang="el-GR" altLang="el-GR" sz="2000" b="1" dirty="0" err="1" smtClean="0">
                <a:solidFill>
                  <a:srgbClr val="002060"/>
                </a:solidFill>
              </a:rPr>
              <a:t>ionic</a:t>
            </a:r>
            <a:r>
              <a:rPr lang="el-GR" altLang="el-GR" sz="2000" b="1" dirty="0" smtClean="0">
                <a:solidFill>
                  <a:srgbClr val="002060"/>
                </a:solidFill>
              </a:rPr>
              <a:t> </a:t>
            </a:r>
            <a:r>
              <a:rPr lang="el-GR" altLang="el-GR" sz="2000" b="1" dirty="0" err="1" smtClean="0">
                <a:solidFill>
                  <a:srgbClr val="002060"/>
                </a:solidFill>
              </a:rPr>
              <a:t>exchange</a:t>
            </a:r>
            <a:r>
              <a:rPr lang="el-GR" altLang="el-GR" sz="2000" b="1" dirty="0" smtClean="0">
                <a:solidFill>
                  <a:srgbClr val="002060"/>
                </a:solidFill>
              </a:rPr>
              <a:t>-</a:t>
            </a:r>
            <a:r>
              <a:rPr lang="el-GR" altLang="el-GR" sz="2000" b="1" dirty="0" err="1" smtClean="0">
                <a:solidFill>
                  <a:srgbClr val="002060"/>
                </a:solidFill>
              </a:rPr>
              <a:t>adsorption</a:t>
            </a:r>
            <a:r>
              <a:rPr lang="el-GR" altLang="el-GR" sz="2000" b="1" dirty="0" smtClean="0">
                <a:solidFill>
                  <a:srgbClr val="002060"/>
                </a:solidFill>
              </a:rPr>
              <a:t>-</a:t>
            </a:r>
            <a:r>
              <a:rPr lang="el-GR" altLang="el-GR" sz="2000" b="1" dirty="0" err="1" smtClean="0">
                <a:solidFill>
                  <a:srgbClr val="002060"/>
                </a:solidFill>
              </a:rPr>
              <a:t>absorption</a:t>
            </a:r>
            <a:r>
              <a:rPr lang="el-GR" altLang="el-GR" sz="2000" b="1" dirty="0" smtClean="0">
                <a:solidFill>
                  <a:srgbClr val="002060"/>
                </a:solidFill>
              </a:rPr>
              <a:t>.</a:t>
            </a:r>
          </a:p>
          <a:p>
            <a:pPr algn="just"/>
            <a:endParaRPr lang="el-GR" altLang="el-GR" sz="2000" b="1" dirty="0">
              <a:solidFill>
                <a:srgbClr val="002060"/>
              </a:solidFill>
            </a:endParaRPr>
          </a:p>
          <a:p>
            <a:pPr algn="just"/>
            <a:r>
              <a:rPr lang="el-GR" altLang="el-GR" sz="2000" b="1" dirty="0" err="1" smtClean="0">
                <a:solidFill>
                  <a:srgbClr val="002060"/>
                </a:solidFill>
              </a:rPr>
              <a:t>Surface</a:t>
            </a:r>
            <a:r>
              <a:rPr lang="el-GR" altLang="el-GR" sz="2000" b="1" dirty="0" smtClean="0">
                <a:solidFill>
                  <a:srgbClr val="002060"/>
                </a:solidFill>
              </a:rPr>
              <a:t> </a:t>
            </a:r>
            <a:r>
              <a:rPr lang="el-GR" altLang="el-GR" sz="2000" b="1" dirty="0" err="1" smtClean="0">
                <a:solidFill>
                  <a:srgbClr val="002060"/>
                </a:solidFill>
              </a:rPr>
              <a:t>and</a:t>
            </a:r>
            <a:r>
              <a:rPr lang="el-GR" altLang="el-GR" sz="2000" b="1" dirty="0" smtClean="0">
                <a:solidFill>
                  <a:srgbClr val="002060"/>
                </a:solidFill>
              </a:rPr>
              <a:t> g</a:t>
            </a:r>
            <a:r>
              <a:rPr lang="en-US" altLang="el-GR" sz="2000" b="1" dirty="0" err="1" smtClean="0">
                <a:solidFill>
                  <a:srgbClr val="002060"/>
                </a:solidFill>
              </a:rPr>
              <a:t>roundwater</a:t>
            </a:r>
            <a:r>
              <a:rPr lang="en-US" altLang="el-GR" sz="2000" b="1" dirty="0" smtClean="0">
                <a:solidFill>
                  <a:srgbClr val="002060"/>
                </a:solidFill>
              </a:rPr>
              <a:t> </a:t>
            </a:r>
            <a:r>
              <a:rPr lang="en-US" altLang="el-GR" sz="2000" b="1" dirty="0">
                <a:solidFill>
                  <a:srgbClr val="002060"/>
                </a:solidFill>
              </a:rPr>
              <a:t>quality depends on the following factors</a:t>
            </a:r>
            <a:r>
              <a:rPr lang="el-GR" altLang="el-GR" sz="2000" b="1" dirty="0">
                <a:solidFill>
                  <a:srgbClr val="002060"/>
                </a:solidFill>
              </a:rPr>
              <a:t>:</a:t>
            </a:r>
            <a:endParaRPr lang="en-US" altLang="el-GR" sz="2000" b="1" dirty="0">
              <a:solidFill>
                <a:srgbClr val="002060"/>
              </a:solidFill>
            </a:endParaRPr>
          </a:p>
          <a:p>
            <a:pPr algn="just">
              <a:buFontTx/>
              <a:buChar char="-"/>
            </a:pPr>
            <a:r>
              <a:rPr lang="el-GR" altLang="el-GR" sz="2000" b="1" dirty="0" err="1" smtClean="0">
                <a:solidFill>
                  <a:srgbClr val="002060"/>
                </a:solidFill>
              </a:rPr>
              <a:t>Composition</a:t>
            </a:r>
            <a:r>
              <a:rPr lang="el-GR" altLang="el-GR" sz="2000" b="1" dirty="0" smtClean="0">
                <a:solidFill>
                  <a:srgbClr val="002060"/>
                </a:solidFill>
              </a:rPr>
              <a:t> of </a:t>
            </a:r>
            <a:r>
              <a:rPr lang="el-GR" altLang="el-GR" sz="2000" b="1" dirty="0" err="1" smtClean="0">
                <a:solidFill>
                  <a:srgbClr val="002060"/>
                </a:solidFill>
              </a:rPr>
              <a:t>the</a:t>
            </a:r>
            <a:r>
              <a:rPr lang="el-GR" altLang="el-GR" sz="2000" b="1" dirty="0" smtClean="0">
                <a:solidFill>
                  <a:srgbClr val="002060"/>
                </a:solidFill>
              </a:rPr>
              <a:t> </a:t>
            </a:r>
            <a:r>
              <a:rPr lang="el-GR" altLang="el-GR" sz="2000" b="1" dirty="0" err="1" smtClean="0">
                <a:solidFill>
                  <a:srgbClr val="002060"/>
                </a:solidFill>
              </a:rPr>
              <a:t>geological</a:t>
            </a:r>
            <a:r>
              <a:rPr lang="el-GR" altLang="el-GR" sz="2000" b="1" dirty="0" smtClean="0">
                <a:solidFill>
                  <a:srgbClr val="002060"/>
                </a:solidFill>
              </a:rPr>
              <a:t> </a:t>
            </a:r>
            <a:r>
              <a:rPr lang="el-GR" altLang="el-GR" sz="2000" b="1" dirty="0" err="1" smtClean="0">
                <a:solidFill>
                  <a:srgbClr val="002060"/>
                </a:solidFill>
              </a:rPr>
              <a:t>formations</a:t>
            </a:r>
            <a:r>
              <a:rPr lang="el-GR" altLang="el-GR" sz="2000" b="1" dirty="0" smtClean="0">
                <a:solidFill>
                  <a:srgbClr val="002060"/>
                </a:solidFill>
              </a:rPr>
              <a:t> </a:t>
            </a:r>
            <a:r>
              <a:rPr lang="el-GR" altLang="el-GR" sz="2000" b="1" dirty="0" err="1" smtClean="0">
                <a:solidFill>
                  <a:srgbClr val="002060"/>
                </a:solidFill>
              </a:rPr>
              <a:t>since</a:t>
            </a:r>
            <a:r>
              <a:rPr lang="el-GR" altLang="el-GR" sz="2000" b="1" dirty="0" smtClean="0">
                <a:solidFill>
                  <a:srgbClr val="002060"/>
                </a:solidFill>
              </a:rPr>
              <a:t> water </a:t>
            </a:r>
            <a:r>
              <a:rPr lang="el-GR" altLang="el-GR" sz="2000" b="1" dirty="0" err="1" smtClean="0">
                <a:solidFill>
                  <a:srgbClr val="002060"/>
                </a:solidFill>
              </a:rPr>
              <a:t>interacts</a:t>
            </a:r>
            <a:r>
              <a:rPr lang="el-GR" altLang="el-GR" sz="2000" b="1" dirty="0" smtClean="0">
                <a:solidFill>
                  <a:srgbClr val="002060"/>
                </a:solidFill>
              </a:rPr>
              <a:t> </a:t>
            </a:r>
            <a:r>
              <a:rPr lang="el-GR" altLang="el-GR" sz="2000" b="1" dirty="0" err="1" smtClean="0">
                <a:solidFill>
                  <a:srgbClr val="002060"/>
                </a:solidFill>
              </a:rPr>
              <a:t>with</a:t>
            </a:r>
            <a:r>
              <a:rPr lang="el-GR" altLang="el-GR" sz="2000" b="1" dirty="0" smtClean="0">
                <a:solidFill>
                  <a:srgbClr val="002060"/>
                </a:solidFill>
              </a:rPr>
              <a:t> </a:t>
            </a:r>
            <a:r>
              <a:rPr lang="el-GR" altLang="el-GR" sz="2000" b="1" dirty="0" err="1" smtClean="0">
                <a:solidFill>
                  <a:srgbClr val="002060"/>
                </a:solidFill>
              </a:rPr>
              <a:t>the</a:t>
            </a:r>
            <a:r>
              <a:rPr lang="el-GR" altLang="el-GR" sz="2000" b="1" dirty="0" smtClean="0">
                <a:solidFill>
                  <a:srgbClr val="002060"/>
                </a:solidFill>
              </a:rPr>
              <a:t> </a:t>
            </a:r>
            <a:r>
              <a:rPr lang="el-GR" altLang="el-GR" sz="2000" b="1" dirty="0" err="1" smtClean="0">
                <a:solidFill>
                  <a:srgbClr val="002060"/>
                </a:solidFill>
              </a:rPr>
              <a:t>environment</a:t>
            </a:r>
            <a:endParaRPr lang="en-US" altLang="el-GR" sz="2000" b="1" dirty="0">
              <a:solidFill>
                <a:srgbClr val="002060"/>
              </a:solidFill>
            </a:endParaRPr>
          </a:p>
          <a:p>
            <a:pPr algn="just">
              <a:buFontTx/>
              <a:buChar char="-"/>
            </a:pPr>
            <a:r>
              <a:rPr lang="en-US" altLang="el-GR" sz="2000" b="1" dirty="0">
                <a:solidFill>
                  <a:srgbClr val="002060"/>
                </a:solidFill>
              </a:rPr>
              <a:t>Residence time </a:t>
            </a:r>
            <a:r>
              <a:rPr lang="el-GR" altLang="el-GR" sz="2000" b="1" dirty="0" smtClean="0">
                <a:solidFill>
                  <a:srgbClr val="002060"/>
                </a:solidFill>
              </a:rPr>
              <a:t>of </a:t>
            </a:r>
            <a:r>
              <a:rPr lang="el-GR" altLang="el-GR" sz="2000" b="1" dirty="0" err="1" smtClean="0">
                <a:solidFill>
                  <a:srgbClr val="002060"/>
                </a:solidFill>
              </a:rPr>
              <a:t>the</a:t>
            </a:r>
            <a:r>
              <a:rPr lang="el-GR" altLang="el-GR" sz="2000" b="1" dirty="0" smtClean="0">
                <a:solidFill>
                  <a:srgbClr val="002060"/>
                </a:solidFill>
              </a:rPr>
              <a:t> water </a:t>
            </a:r>
            <a:r>
              <a:rPr lang="en-US" altLang="el-GR" sz="2000" b="1" dirty="0" smtClean="0">
                <a:solidFill>
                  <a:srgbClr val="002060"/>
                </a:solidFill>
              </a:rPr>
              <a:t>in </a:t>
            </a:r>
            <a:r>
              <a:rPr lang="en-US" altLang="el-GR" sz="2000" b="1" dirty="0">
                <a:solidFill>
                  <a:srgbClr val="002060"/>
                </a:solidFill>
              </a:rPr>
              <a:t>the </a:t>
            </a:r>
            <a:r>
              <a:rPr lang="en-US" altLang="el-GR" sz="2000" b="1" dirty="0" smtClean="0">
                <a:solidFill>
                  <a:srgbClr val="002060"/>
                </a:solidFill>
              </a:rPr>
              <a:t>subsurface</a:t>
            </a:r>
            <a:r>
              <a:rPr lang="el-GR" altLang="el-GR" sz="2000" b="1" dirty="0" smtClean="0">
                <a:solidFill>
                  <a:srgbClr val="002060"/>
                </a:solidFill>
              </a:rPr>
              <a:t> (</a:t>
            </a:r>
            <a:r>
              <a:rPr lang="el-GR" altLang="el-GR" sz="2000" b="1" dirty="0" err="1" smtClean="0">
                <a:solidFill>
                  <a:srgbClr val="002060"/>
                </a:solidFill>
              </a:rPr>
              <a:t>thereafter</a:t>
            </a:r>
            <a:r>
              <a:rPr lang="el-GR" altLang="el-GR" sz="2000" b="1" dirty="0" smtClean="0">
                <a:solidFill>
                  <a:srgbClr val="002060"/>
                </a:solidFill>
              </a:rPr>
              <a:t> </a:t>
            </a:r>
            <a:r>
              <a:rPr lang="el-GR" altLang="el-GR" sz="2000" b="1" dirty="0" err="1" smtClean="0">
                <a:solidFill>
                  <a:srgbClr val="002060"/>
                </a:solidFill>
              </a:rPr>
              <a:t>velocity</a:t>
            </a:r>
            <a:r>
              <a:rPr lang="el-GR" altLang="el-GR" sz="2000" b="1" dirty="0" smtClean="0">
                <a:solidFill>
                  <a:srgbClr val="002060"/>
                </a:solidFill>
              </a:rPr>
              <a:t> </a:t>
            </a:r>
            <a:r>
              <a:rPr lang="el-GR" altLang="el-GR" sz="2000" b="1" dirty="0" err="1" smtClean="0">
                <a:solidFill>
                  <a:srgbClr val="002060"/>
                </a:solidFill>
              </a:rPr>
              <a:t>and</a:t>
            </a:r>
            <a:r>
              <a:rPr lang="el-GR" altLang="el-GR" sz="2000" b="1" dirty="0" smtClean="0">
                <a:solidFill>
                  <a:srgbClr val="002060"/>
                </a:solidFill>
              </a:rPr>
              <a:t> </a:t>
            </a:r>
            <a:r>
              <a:rPr lang="el-GR" altLang="el-GR" sz="2000" b="1" dirty="0" err="1" smtClean="0">
                <a:solidFill>
                  <a:srgbClr val="002060"/>
                </a:solidFill>
              </a:rPr>
              <a:t>hydraulic</a:t>
            </a:r>
            <a:r>
              <a:rPr lang="el-GR" altLang="el-GR" sz="2000" b="1" dirty="0" smtClean="0">
                <a:solidFill>
                  <a:srgbClr val="002060"/>
                </a:solidFill>
              </a:rPr>
              <a:t> </a:t>
            </a:r>
            <a:r>
              <a:rPr lang="el-GR" altLang="el-GR" sz="2000" b="1" dirty="0" err="1" smtClean="0">
                <a:solidFill>
                  <a:srgbClr val="002060"/>
                </a:solidFill>
              </a:rPr>
              <a:t>conductivity</a:t>
            </a:r>
            <a:r>
              <a:rPr lang="el-GR" altLang="el-GR" sz="2000" b="1" dirty="0" smtClean="0">
                <a:solidFill>
                  <a:srgbClr val="002060"/>
                </a:solidFill>
              </a:rPr>
              <a:t> </a:t>
            </a:r>
            <a:r>
              <a:rPr lang="el-GR" altLang="el-GR" sz="2000" b="1" dirty="0" err="1" smtClean="0">
                <a:solidFill>
                  <a:srgbClr val="002060"/>
                </a:solidFill>
              </a:rPr>
              <a:t>are</a:t>
            </a:r>
            <a:r>
              <a:rPr lang="el-GR" altLang="el-GR" sz="2000" b="1" dirty="0" smtClean="0">
                <a:solidFill>
                  <a:srgbClr val="002060"/>
                </a:solidFill>
              </a:rPr>
              <a:t> </a:t>
            </a:r>
            <a:r>
              <a:rPr lang="el-GR" altLang="el-GR" sz="2000" b="1" dirty="0" err="1" smtClean="0">
                <a:solidFill>
                  <a:srgbClr val="002060"/>
                </a:solidFill>
              </a:rPr>
              <a:t>determining</a:t>
            </a:r>
            <a:r>
              <a:rPr lang="el-GR" altLang="el-GR" sz="2000" b="1" dirty="0" smtClean="0">
                <a:solidFill>
                  <a:srgbClr val="002060"/>
                </a:solidFill>
              </a:rPr>
              <a:t> </a:t>
            </a:r>
            <a:r>
              <a:rPr lang="el-GR" altLang="el-GR" sz="2000" b="1" dirty="0" err="1" smtClean="0">
                <a:solidFill>
                  <a:srgbClr val="002060"/>
                </a:solidFill>
              </a:rPr>
              <a:t>factors</a:t>
            </a:r>
            <a:r>
              <a:rPr lang="el-GR" altLang="el-GR" sz="2000" b="1" dirty="0" smtClean="0">
                <a:solidFill>
                  <a:srgbClr val="002060"/>
                </a:solidFill>
              </a:rPr>
              <a:t> for </a:t>
            </a:r>
            <a:r>
              <a:rPr lang="el-GR" altLang="el-GR" sz="2000" b="1" dirty="0" err="1" smtClean="0">
                <a:solidFill>
                  <a:srgbClr val="002060"/>
                </a:solidFill>
              </a:rPr>
              <a:t>groundwater</a:t>
            </a:r>
            <a:r>
              <a:rPr lang="el-GR" altLang="el-GR" sz="2000" b="1" dirty="0" smtClean="0">
                <a:solidFill>
                  <a:srgbClr val="002060"/>
                </a:solidFill>
              </a:rPr>
              <a:t>)</a:t>
            </a:r>
            <a:endParaRPr lang="en-US" altLang="el-GR" sz="2000" b="1" dirty="0">
              <a:solidFill>
                <a:srgbClr val="002060"/>
              </a:solidFill>
            </a:endParaRPr>
          </a:p>
          <a:p>
            <a:pPr algn="just"/>
            <a:r>
              <a:rPr lang="el-GR" altLang="el-GR" sz="2000" b="1" dirty="0" smtClean="0">
                <a:solidFill>
                  <a:srgbClr val="002060"/>
                </a:solidFill>
              </a:rPr>
              <a:t>-</a:t>
            </a:r>
            <a:r>
              <a:rPr lang="el-GR" altLang="el-GR" sz="2000" b="1" dirty="0" err="1" smtClean="0">
                <a:solidFill>
                  <a:srgbClr val="002060"/>
                </a:solidFill>
              </a:rPr>
              <a:t>Temperature</a:t>
            </a:r>
            <a:endParaRPr lang="el-GR" altLang="el-GR" sz="2000" b="1" dirty="0" smtClean="0">
              <a:solidFill>
                <a:srgbClr val="002060"/>
              </a:solidFill>
            </a:endParaRPr>
          </a:p>
          <a:p>
            <a:pPr algn="just"/>
            <a:r>
              <a:rPr lang="el-GR" altLang="el-GR" sz="2000" b="1" dirty="0" smtClean="0">
                <a:solidFill>
                  <a:srgbClr val="002060"/>
                </a:solidFill>
              </a:rPr>
              <a:t>-The </a:t>
            </a:r>
            <a:r>
              <a:rPr lang="el-GR" altLang="el-GR" sz="2000" b="1" dirty="0" err="1" smtClean="0">
                <a:solidFill>
                  <a:srgbClr val="002060"/>
                </a:solidFill>
              </a:rPr>
              <a:t>initial</a:t>
            </a:r>
            <a:r>
              <a:rPr lang="el-GR" altLang="el-GR" sz="2000" b="1" dirty="0" smtClean="0">
                <a:solidFill>
                  <a:srgbClr val="002060"/>
                </a:solidFill>
              </a:rPr>
              <a:t> </a:t>
            </a:r>
            <a:r>
              <a:rPr lang="el-GR" altLang="el-GR" sz="2000" b="1" dirty="0" err="1" smtClean="0">
                <a:solidFill>
                  <a:srgbClr val="002060"/>
                </a:solidFill>
              </a:rPr>
              <a:t>chemical</a:t>
            </a:r>
            <a:r>
              <a:rPr lang="el-GR" altLang="el-GR" sz="2000" b="1" dirty="0" smtClean="0">
                <a:solidFill>
                  <a:srgbClr val="002060"/>
                </a:solidFill>
              </a:rPr>
              <a:t> </a:t>
            </a:r>
            <a:r>
              <a:rPr lang="el-GR" altLang="el-GR" sz="2000" b="1" dirty="0" err="1" smtClean="0">
                <a:solidFill>
                  <a:srgbClr val="002060"/>
                </a:solidFill>
              </a:rPr>
              <a:t>composition</a:t>
            </a:r>
            <a:r>
              <a:rPr lang="el-GR" altLang="el-GR" sz="2000" b="1" dirty="0" smtClean="0">
                <a:solidFill>
                  <a:srgbClr val="002060"/>
                </a:solidFill>
              </a:rPr>
              <a:t> of </a:t>
            </a:r>
            <a:r>
              <a:rPr lang="el-GR" altLang="el-GR" sz="2000" b="1" dirty="0" err="1" smtClean="0">
                <a:solidFill>
                  <a:srgbClr val="002060"/>
                </a:solidFill>
              </a:rPr>
              <a:t>the</a:t>
            </a:r>
            <a:r>
              <a:rPr lang="el-GR" altLang="el-GR" sz="2000" b="1" dirty="0" smtClean="0">
                <a:solidFill>
                  <a:srgbClr val="002060"/>
                </a:solidFill>
              </a:rPr>
              <a:t> </a:t>
            </a:r>
            <a:r>
              <a:rPr lang="el-GR" altLang="el-GR" sz="2000" b="1" dirty="0" err="1" smtClean="0">
                <a:solidFill>
                  <a:srgbClr val="002060"/>
                </a:solidFill>
              </a:rPr>
              <a:t>rainwater</a:t>
            </a:r>
            <a:endParaRPr lang="el-GR" altLang="el-GR" sz="2000" b="1" dirty="0">
              <a:solidFill>
                <a:srgbClr val="002060"/>
              </a:solidFill>
            </a:endParaRPr>
          </a:p>
          <a:p>
            <a:pPr algn="just"/>
            <a:r>
              <a:rPr lang="en-US" altLang="el-GR" sz="2000" b="1" dirty="0">
                <a:solidFill>
                  <a:srgbClr val="002060"/>
                </a:solidFill>
              </a:rPr>
              <a:t>- Organic materials</a:t>
            </a:r>
            <a:r>
              <a:rPr lang="el-GR" altLang="el-GR" sz="2000" b="1" dirty="0">
                <a:solidFill>
                  <a:srgbClr val="002060"/>
                </a:solidFill>
              </a:rPr>
              <a:t> (</a:t>
            </a:r>
            <a:r>
              <a:rPr lang="en-US" altLang="el-GR" sz="2000" b="1" dirty="0">
                <a:solidFill>
                  <a:srgbClr val="002060"/>
                </a:solidFill>
              </a:rPr>
              <a:t>production</a:t>
            </a:r>
            <a:r>
              <a:rPr lang="el-GR" altLang="el-GR" sz="2000" b="1" dirty="0">
                <a:solidFill>
                  <a:srgbClr val="002060"/>
                </a:solidFill>
              </a:rPr>
              <a:t> </a:t>
            </a:r>
            <a:r>
              <a:rPr lang="en-US" altLang="el-GR" sz="2000" b="1" dirty="0">
                <a:solidFill>
                  <a:srgbClr val="002060"/>
                </a:solidFill>
              </a:rPr>
              <a:t>CO</a:t>
            </a:r>
            <a:r>
              <a:rPr lang="el-GR" altLang="el-GR" sz="2000" b="1" baseline="-25000" dirty="0">
                <a:solidFill>
                  <a:srgbClr val="002060"/>
                </a:solidFill>
              </a:rPr>
              <a:t>2</a:t>
            </a:r>
            <a:r>
              <a:rPr lang="el-GR" altLang="el-GR" sz="2000" b="1" dirty="0">
                <a:solidFill>
                  <a:srgbClr val="002060"/>
                </a:solidFill>
              </a:rPr>
              <a:t>, </a:t>
            </a:r>
            <a:r>
              <a:rPr lang="en-US" altLang="el-GR" sz="2000" b="1" dirty="0" smtClean="0">
                <a:solidFill>
                  <a:srgbClr val="002060"/>
                </a:solidFill>
              </a:rPr>
              <a:t>reduction</a:t>
            </a:r>
            <a:r>
              <a:rPr lang="el-GR" altLang="el-GR" sz="2000" b="1" dirty="0" smtClean="0">
                <a:solidFill>
                  <a:srgbClr val="002060"/>
                </a:solidFill>
              </a:rPr>
              <a:t> </a:t>
            </a:r>
            <a:r>
              <a:rPr lang="en-US" altLang="el-GR" sz="2000" b="1" dirty="0" smtClean="0">
                <a:solidFill>
                  <a:srgbClr val="002060"/>
                </a:solidFill>
              </a:rPr>
              <a:t>Fe</a:t>
            </a:r>
            <a:r>
              <a:rPr lang="el-GR" altLang="el-GR" sz="2000" b="1" dirty="0">
                <a:solidFill>
                  <a:srgbClr val="002060"/>
                </a:solidFill>
              </a:rPr>
              <a:t>, </a:t>
            </a:r>
            <a:r>
              <a:rPr lang="en-US" altLang="el-GR" sz="2000" b="1" dirty="0">
                <a:solidFill>
                  <a:srgbClr val="002060"/>
                </a:solidFill>
              </a:rPr>
              <a:t>NO</a:t>
            </a:r>
            <a:r>
              <a:rPr lang="el-GR" altLang="el-GR" sz="2000" b="1" baseline="-25000" dirty="0">
                <a:solidFill>
                  <a:srgbClr val="002060"/>
                </a:solidFill>
              </a:rPr>
              <a:t>3</a:t>
            </a:r>
            <a:r>
              <a:rPr lang="el-GR" altLang="el-GR" sz="2000" b="1" dirty="0">
                <a:solidFill>
                  <a:srgbClr val="002060"/>
                </a:solidFill>
              </a:rPr>
              <a:t>, </a:t>
            </a:r>
            <a:r>
              <a:rPr lang="en-US" altLang="el-GR" sz="2000" b="1" dirty="0">
                <a:solidFill>
                  <a:srgbClr val="002060"/>
                </a:solidFill>
              </a:rPr>
              <a:t>SO</a:t>
            </a:r>
            <a:r>
              <a:rPr lang="el-GR" altLang="el-GR" sz="2000" b="1" baseline="-25000" dirty="0">
                <a:solidFill>
                  <a:srgbClr val="002060"/>
                </a:solidFill>
              </a:rPr>
              <a:t>4</a:t>
            </a:r>
            <a:r>
              <a:rPr lang="el-GR" altLang="el-GR" sz="2000" b="1" dirty="0">
                <a:solidFill>
                  <a:srgbClr val="002060"/>
                </a:solidFill>
              </a:rPr>
              <a:t>, </a:t>
            </a:r>
            <a:r>
              <a:rPr lang="en-US" altLang="el-GR" sz="2000" b="1" dirty="0">
                <a:solidFill>
                  <a:srgbClr val="002060"/>
                </a:solidFill>
              </a:rPr>
              <a:t>CH</a:t>
            </a:r>
            <a:r>
              <a:rPr lang="en-US" altLang="el-GR" sz="2000" b="1" baseline="-25000" dirty="0">
                <a:solidFill>
                  <a:srgbClr val="002060"/>
                </a:solidFill>
              </a:rPr>
              <a:t>4</a:t>
            </a:r>
            <a:r>
              <a:rPr lang="el-GR" altLang="el-GR" sz="2000" b="1" dirty="0">
                <a:solidFill>
                  <a:srgbClr val="002060"/>
                </a:solidFill>
              </a:rPr>
              <a:t>)</a:t>
            </a:r>
          </a:p>
          <a:p>
            <a:pPr algn="just"/>
            <a:r>
              <a:rPr lang="en-US" altLang="el-GR" sz="2000" b="1" dirty="0">
                <a:solidFill>
                  <a:srgbClr val="002060"/>
                </a:solidFill>
              </a:rPr>
              <a:t>- Vegetation</a:t>
            </a:r>
            <a:r>
              <a:rPr lang="el-GR" altLang="el-GR" sz="2000" b="1" dirty="0">
                <a:solidFill>
                  <a:srgbClr val="002060"/>
                </a:solidFill>
              </a:rPr>
              <a:t> (</a:t>
            </a:r>
            <a:r>
              <a:rPr lang="el-GR" altLang="el-GR" sz="2000" b="1" dirty="0" err="1">
                <a:solidFill>
                  <a:srgbClr val="002060"/>
                </a:solidFill>
              </a:rPr>
              <a:t>absorption</a:t>
            </a:r>
            <a:r>
              <a:rPr lang="en-US" altLang="el-GR" sz="2000" b="1" dirty="0">
                <a:solidFill>
                  <a:srgbClr val="002060"/>
                </a:solidFill>
              </a:rPr>
              <a:t> K, P, gases from atmosphere </a:t>
            </a:r>
            <a:r>
              <a:rPr lang="en-US" altLang="el-GR" sz="2000" b="1" dirty="0" err="1">
                <a:solidFill>
                  <a:srgbClr val="002060"/>
                </a:solidFill>
              </a:rPr>
              <a:t>etc</a:t>
            </a:r>
            <a:r>
              <a:rPr lang="el-GR" altLang="el-GR" sz="2000" b="1" dirty="0">
                <a:solidFill>
                  <a:srgbClr val="002060"/>
                </a:solidFill>
              </a:rPr>
              <a:t>)</a:t>
            </a:r>
          </a:p>
          <a:p>
            <a:pPr algn="just"/>
            <a:r>
              <a:rPr lang="en-US" altLang="el-GR" sz="2000" b="1" dirty="0">
                <a:solidFill>
                  <a:srgbClr val="002060"/>
                </a:solidFill>
              </a:rPr>
              <a:t>-Redox, chemical and ion-exchange </a:t>
            </a:r>
            <a:r>
              <a:rPr lang="en-US" altLang="el-GR" sz="2000" b="1" dirty="0" smtClean="0">
                <a:solidFill>
                  <a:srgbClr val="002060"/>
                </a:solidFill>
              </a:rPr>
              <a:t>actions</a:t>
            </a:r>
            <a:r>
              <a:rPr lang="el-GR" altLang="el-GR" sz="2000" b="1" dirty="0" smtClean="0">
                <a:solidFill>
                  <a:srgbClr val="002060"/>
                </a:solidFill>
              </a:rPr>
              <a:t> (</a:t>
            </a:r>
            <a:r>
              <a:rPr lang="el-GR" altLang="el-GR" sz="2000" b="1" dirty="0" err="1" smtClean="0">
                <a:solidFill>
                  <a:srgbClr val="002060"/>
                </a:solidFill>
              </a:rPr>
              <a:t>ie</a:t>
            </a:r>
            <a:r>
              <a:rPr lang="el-GR" altLang="el-GR" sz="2000" b="1" dirty="0" smtClean="0">
                <a:solidFill>
                  <a:srgbClr val="002060"/>
                </a:solidFill>
              </a:rPr>
              <a:t> </a:t>
            </a:r>
            <a:r>
              <a:rPr lang="el-GR" altLang="el-GR" sz="2000" b="1" dirty="0" err="1" smtClean="0">
                <a:solidFill>
                  <a:srgbClr val="002060"/>
                </a:solidFill>
              </a:rPr>
              <a:t>it</a:t>
            </a:r>
            <a:r>
              <a:rPr lang="el-GR" altLang="el-GR" sz="2000" b="1" dirty="0" smtClean="0">
                <a:solidFill>
                  <a:srgbClr val="002060"/>
                </a:solidFill>
              </a:rPr>
              <a:t> </a:t>
            </a:r>
            <a:r>
              <a:rPr lang="el-GR" altLang="el-GR" sz="2000" b="1" dirty="0" err="1" smtClean="0">
                <a:solidFill>
                  <a:srgbClr val="002060"/>
                </a:solidFill>
              </a:rPr>
              <a:t>depends</a:t>
            </a:r>
            <a:r>
              <a:rPr lang="el-GR" altLang="el-GR" sz="2000" b="1" dirty="0" smtClean="0">
                <a:solidFill>
                  <a:srgbClr val="002060"/>
                </a:solidFill>
              </a:rPr>
              <a:t> </a:t>
            </a:r>
            <a:r>
              <a:rPr lang="el-GR" altLang="el-GR" sz="2000" b="1" dirty="0" err="1" smtClean="0">
                <a:solidFill>
                  <a:srgbClr val="002060"/>
                </a:solidFill>
              </a:rPr>
              <a:t>on</a:t>
            </a:r>
            <a:r>
              <a:rPr lang="el-GR" altLang="el-GR" sz="2000" b="1" dirty="0" smtClean="0">
                <a:solidFill>
                  <a:srgbClr val="002060"/>
                </a:solidFill>
              </a:rPr>
              <a:t> </a:t>
            </a:r>
            <a:r>
              <a:rPr lang="el-GR" altLang="el-GR" sz="2000" b="1" dirty="0" err="1" smtClean="0">
                <a:solidFill>
                  <a:srgbClr val="002060"/>
                </a:solidFill>
              </a:rPr>
              <a:t>the</a:t>
            </a:r>
            <a:r>
              <a:rPr lang="el-GR" altLang="el-GR" sz="2000" b="1" dirty="0" smtClean="0">
                <a:solidFill>
                  <a:srgbClr val="002060"/>
                </a:solidFill>
              </a:rPr>
              <a:t> </a:t>
            </a:r>
            <a:r>
              <a:rPr lang="el-GR" altLang="el-GR" sz="2000" b="1" dirty="0" err="1" smtClean="0">
                <a:solidFill>
                  <a:srgbClr val="002060"/>
                </a:solidFill>
              </a:rPr>
              <a:t>prevailing</a:t>
            </a:r>
            <a:r>
              <a:rPr lang="el-GR" altLang="el-GR" sz="2000" b="1" dirty="0" smtClean="0">
                <a:solidFill>
                  <a:srgbClr val="002060"/>
                </a:solidFill>
              </a:rPr>
              <a:t> </a:t>
            </a:r>
            <a:r>
              <a:rPr lang="el-GR" altLang="el-GR" sz="2000" b="1" dirty="0" err="1" smtClean="0">
                <a:solidFill>
                  <a:srgbClr val="002060"/>
                </a:solidFill>
              </a:rPr>
              <a:t>process</a:t>
            </a:r>
            <a:r>
              <a:rPr lang="el-GR" altLang="el-GR" sz="2000" b="1" dirty="0" smtClean="0">
                <a:solidFill>
                  <a:srgbClr val="002060"/>
                </a:solidFill>
              </a:rPr>
              <a:t>)</a:t>
            </a:r>
            <a:endParaRPr lang="el-GR" altLang="el-GR" sz="2000" b="1" dirty="0">
              <a:solidFill>
                <a:srgbClr val="002060"/>
              </a:solidFill>
            </a:endParaRPr>
          </a:p>
          <a:p>
            <a:pPr algn="just"/>
            <a:r>
              <a:rPr lang="en-US" altLang="el-GR" sz="2000" b="1" dirty="0">
                <a:solidFill>
                  <a:srgbClr val="002060"/>
                </a:solidFill>
              </a:rPr>
              <a:t>- Human activities </a:t>
            </a:r>
            <a:r>
              <a:rPr lang="el-GR" altLang="el-GR" sz="2000" b="1" dirty="0">
                <a:solidFill>
                  <a:srgbClr val="002060"/>
                </a:solidFill>
              </a:rPr>
              <a:t>(</a:t>
            </a:r>
            <a:r>
              <a:rPr lang="en-US" altLang="el-GR" sz="2000" b="1" dirty="0">
                <a:solidFill>
                  <a:srgbClr val="002060"/>
                </a:solidFill>
              </a:rPr>
              <a:t>use of fertilizers and pesticides</a:t>
            </a:r>
            <a:r>
              <a:rPr lang="el-GR" altLang="el-GR" sz="2000" b="1" dirty="0">
                <a:solidFill>
                  <a:srgbClr val="002060"/>
                </a:solidFill>
              </a:rPr>
              <a:t>, </a:t>
            </a:r>
            <a:r>
              <a:rPr lang="en-US" altLang="el-GR" sz="2000" b="1" dirty="0">
                <a:solidFill>
                  <a:srgbClr val="002060"/>
                </a:solidFill>
              </a:rPr>
              <a:t>wastewater </a:t>
            </a:r>
            <a:r>
              <a:rPr lang="en-US" altLang="el-GR" sz="2000" b="1" dirty="0" smtClean="0">
                <a:solidFill>
                  <a:srgbClr val="002060"/>
                </a:solidFill>
              </a:rPr>
              <a:t>disposal</a:t>
            </a:r>
            <a:r>
              <a:rPr lang="el-GR" altLang="el-GR" sz="2000" b="1" dirty="0" smtClean="0">
                <a:solidFill>
                  <a:srgbClr val="002060"/>
                </a:solidFill>
              </a:rPr>
              <a:t>, </a:t>
            </a:r>
            <a:r>
              <a:rPr lang="el-GR" altLang="el-GR" sz="2000" b="1" dirty="0" err="1" smtClean="0">
                <a:solidFill>
                  <a:srgbClr val="002060"/>
                </a:solidFill>
              </a:rPr>
              <a:t>industrial</a:t>
            </a:r>
            <a:r>
              <a:rPr lang="el-GR" altLang="el-GR" sz="2000" b="1" dirty="0" smtClean="0">
                <a:solidFill>
                  <a:srgbClr val="002060"/>
                </a:solidFill>
              </a:rPr>
              <a:t> </a:t>
            </a:r>
            <a:r>
              <a:rPr lang="el-GR" altLang="el-GR" sz="2000" b="1" dirty="0" err="1" smtClean="0">
                <a:solidFill>
                  <a:srgbClr val="002060"/>
                </a:solidFill>
              </a:rPr>
              <a:t>activity</a:t>
            </a:r>
            <a:r>
              <a:rPr lang="el-GR" altLang="el-GR" sz="2000" b="1" dirty="0" smtClean="0">
                <a:solidFill>
                  <a:srgbClr val="002060"/>
                </a:solidFill>
              </a:rPr>
              <a:t> </a:t>
            </a:r>
            <a:r>
              <a:rPr lang="el-GR" altLang="el-GR" sz="2000" b="1" dirty="0" err="1" smtClean="0">
                <a:solidFill>
                  <a:srgbClr val="002060"/>
                </a:solidFill>
              </a:rPr>
              <a:t>e.t.c</a:t>
            </a:r>
            <a:r>
              <a:rPr lang="el-GR" altLang="el-GR" sz="2000" b="1" dirty="0" smtClean="0">
                <a:solidFill>
                  <a:srgbClr val="002060"/>
                </a:solidFill>
              </a:rPr>
              <a:t>.</a:t>
            </a:r>
            <a:r>
              <a:rPr lang="en-US" altLang="el-GR" sz="2000" b="1" dirty="0" smtClean="0">
                <a:solidFill>
                  <a:srgbClr val="002060"/>
                </a:solidFill>
              </a:rPr>
              <a:t>)</a:t>
            </a:r>
            <a:endParaRPr lang="el-GR" b="1" dirty="0">
              <a:solidFill>
                <a:srgbClr val="002060"/>
              </a:solidFill>
            </a:endParaRPr>
          </a:p>
        </p:txBody>
      </p:sp>
      <p:sp>
        <p:nvSpPr>
          <p:cNvPr id="3" name="Ορθογώνιο 2"/>
          <p:cNvSpPr/>
          <p:nvPr/>
        </p:nvSpPr>
        <p:spPr>
          <a:xfrm>
            <a:off x="323528" y="188640"/>
            <a:ext cx="8064896" cy="523220"/>
          </a:xfrm>
          <a:prstGeom prst="rect">
            <a:avLst/>
          </a:prstGeom>
        </p:spPr>
        <p:txBody>
          <a:bodyPr wrap="square">
            <a:spAutoFit/>
          </a:bodyPr>
          <a:lstStyle/>
          <a:p>
            <a:pPr algn="ctr"/>
            <a:r>
              <a:rPr lang="el-GR" sz="2800" b="1" u="sng" dirty="0" err="1">
                <a:solidFill>
                  <a:srgbClr val="002060"/>
                </a:solidFill>
              </a:rPr>
              <a:t>Surface</a:t>
            </a:r>
            <a:r>
              <a:rPr lang="el-GR" sz="2800" b="1" u="sng" dirty="0">
                <a:solidFill>
                  <a:srgbClr val="002060"/>
                </a:solidFill>
              </a:rPr>
              <a:t> </a:t>
            </a:r>
            <a:r>
              <a:rPr lang="el-GR" sz="2800" b="1" u="sng" dirty="0" err="1">
                <a:solidFill>
                  <a:srgbClr val="002060"/>
                </a:solidFill>
              </a:rPr>
              <a:t>and</a:t>
            </a:r>
            <a:r>
              <a:rPr lang="el-GR" sz="2800" b="1" u="sng" dirty="0">
                <a:solidFill>
                  <a:srgbClr val="002060"/>
                </a:solidFill>
              </a:rPr>
              <a:t> </a:t>
            </a:r>
            <a:r>
              <a:rPr lang="el-GR" sz="2800" b="1" u="sng" dirty="0" err="1">
                <a:solidFill>
                  <a:srgbClr val="002060"/>
                </a:solidFill>
              </a:rPr>
              <a:t>Groundwater</a:t>
            </a:r>
            <a:r>
              <a:rPr lang="el-GR" sz="2800" b="1" u="sng" dirty="0">
                <a:solidFill>
                  <a:srgbClr val="002060"/>
                </a:solidFill>
              </a:rPr>
              <a:t> </a:t>
            </a:r>
            <a:r>
              <a:rPr lang="el-GR" sz="2800" b="1" u="sng" dirty="0" err="1">
                <a:solidFill>
                  <a:srgbClr val="002060"/>
                </a:solidFill>
              </a:rPr>
              <a:t>Quality</a:t>
            </a:r>
            <a:r>
              <a:rPr lang="el-GR" sz="2800" b="1" u="sng" dirty="0">
                <a:solidFill>
                  <a:srgbClr val="002060"/>
                </a:solidFill>
              </a:rPr>
              <a:t> </a:t>
            </a:r>
            <a:r>
              <a:rPr lang="el-GR" sz="2800" b="1" u="sng" dirty="0" err="1">
                <a:solidFill>
                  <a:srgbClr val="002060"/>
                </a:solidFill>
              </a:rPr>
              <a:t>Characteristics</a:t>
            </a:r>
            <a:endParaRPr lang="el-GR" sz="2800" b="1" u="sng" dirty="0">
              <a:solidFill>
                <a:srgbClr val="002060"/>
              </a:solidFill>
            </a:endParaRPr>
          </a:p>
        </p:txBody>
      </p:sp>
    </p:spTree>
    <p:extLst>
      <p:ext uri="{BB962C8B-B14F-4D97-AF65-F5344CB8AC3E}">
        <p14:creationId xmlns:p14="http://schemas.microsoft.com/office/powerpoint/2010/main" val="468387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647700"/>
            <a:ext cx="50847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l="42068" t="50000" r="40068" b="21529"/>
          <a:stretch>
            <a:fillRect/>
          </a:stretch>
        </p:blipFill>
        <p:spPr bwMode="auto">
          <a:xfrm>
            <a:off x="250825" y="2376488"/>
            <a:ext cx="4870450" cy="436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365125" y="115888"/>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u="sng" dirty="0">
                <a:solidFill>
                  <a:srgbClr val="002060"/>
                </a:solidFill>
              </a:rPr>
              <a:t>Hydrochemical </a:t>
            </a:r>
            <a:r>
              <a:rPr lang="el-GR" sz="2400" b="1" u="sng" dirty="0" err="1">
                <a:solidFill>
                  <a:srgbClr val="002060"/>
                </a:solidFill>
              </a:rPr>
              <a:t>diagrams</a:t>
            </a:r>
            <a:endParaRPr lang="el-GR" sz="2400" b="1" u="sng" dirty="0">
              <a:solidFill>
                <a:srgbClr val="002060"/>
              </a:solidFill>
            </a:endParaRPr>
          </a:p>
        </p:txBody>
      </p:sp>
      <p:sp>
        <p:nvSpPr>
          <p:cNvPr id="7" name="Text Box 6"/>
          <p:cNvSpPr txBox="1">
            <a:spLocks noChangeArrowheads="1"/>
          </p:cNvSpPr>
          <p:nvPr/>
        </p:nvSpPr>
        <p:spPr bwMode="auto">
          <a:xfrm>
            <a:off x="93150" y="838230"/>
            <a:ext cx="3758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l-GR" sz="2000" b="1" dirty="0" err="1" smtClean="0">
                <a:solidFill>
                  <a:srgbClr val="002060"/>
                </a:solidFill>
              </a:rPr>
              <a:t>Classification</a:t>
            </a:r>
            <a:r>
              <a:rPr lang="el-GR" sz="2000" b="1" dirty="0" smtClean="0">
                <a:solidFill>
                  <a:srgbClr val="002060"/>
                </a:solidFill>
              </a:rPr>
              <a:t> </a:t>
            </a:r>
            <a:r>
              <a:rPr lang="el-GR" sz="2000" b="1" dirty="0" err="1" smtClean="0">
                <a:solidFill>
                  <a:srgbClr val="002060"/>
                </a:solidFill>
              </a:rPr>
              <a:t>according</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n-US" sz="2000" b="1" dirty="0" smtClean="0">
                <a:solidFill>
                  <a:srgbClr val="002060"/>
                </a:solidFill>
              </a:rPr>
              <a:t>Piper</a:t>
            </a:r>
            <a:r>
              <a:rPr lang="el-GR" sz="2000" b="1" dirty="0" smtClean="0">
                <a:solidFill>
                  <a:srgbClr val="002060"/>
                </a:solidFill>
              </a:rPr>
              <a:t> diagram</a:t>
            </a:r>
            <a:endParaRPr lang="el-GR" sz="2000" b="1" dirty="0">
              <a:solidFill>
                <a:srgbClr val="002060"/>
              </a:solidFill>
            </a:endParaRPr>
          </a:p>
        </p:txBody>
      </p:sp>
      <p:sp>
        <p:nvSpPr>
          <p:cNvPr id="8" name="TextBox 7"/>
          <p:cNvSpPr txBox="1"/>
          <p:nvPr/>
        </p:nvSpPr>
        <p:spPr>
          <a:xfrm>
            <a:off x="5292080" y="2852936"/>
            <a:ext cx="3168352" cy="1015663"/>
          </a:xfrm>
          <a:prstGeom prst="rect">
            <a:avLst/>
          </a:prstGeom>
          <a:solidFill>
            <a:schemeClr val="bg1"/>
          </a:solidFill>
        </p:spPr>
        <p:txBody>
          <a:bodyPr wrap="square" rtlCol="0">
            <a:spAutoFit/>
          </a:bodyPr>
          <a:lstStyle/>
          <a:p>
            <a:pPr algn="ctr"/>
            <a:r>
              <a:rPr lang="el-GR" sz="2000" b="1" dirty="0" smtClean="0">
                <a:solidFill>
                  <a:srgbClr val="002060"/>
                </a:solidFill>
              </a:rPr>
              <a:t>The </a:t>
            </a:r>
            <a:r>
              <a:rPr lang="el-GR" sz="2000" b="1" dirty="0" err="1" smtClean="0">
                <a:solidFill>
                  <a:srgbClr val="002060"/>
                </a:solidFill>
              </a:rPr>
              <a:t>percentage</a:t>
            </a:r>
            <a:r>
              <a:rPr lang="el-GR" sz="2000" b="1" dirty="0" smtClean="0">
                <a:solidFill>
                  <a:srgbClr val="002060"/>
                </a:solidFill>
              </a:rPr>
              <a:t>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cations</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illustrated</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cations</a:t>
            </a:r>
            <a:r>
              <a:rPr lang="el-GR" sz="2000" b="1" dirty="0" smtClean="0">
                <a:solidFill>
                  <a:srgbClr val="002060"/>
                </a:solidFill>
              </a:rPr>
              <a:t> </a:t>
            </a:r>
            <a:r>
              <a:rPr lang="el-GR" sz="2000" b="1" dirty="0" err="1" smtClean="0">
                <a:solidFill>
                  <a:srgbClr val="002060"/>
                </a:solidFill>
              </a:rPr>
              <a:t>triangular</a:t>
            </a:r>
            <a:r>
              <a:rPr lang="el-GR" sz="2000" b="1" dirty="0" smtClean="0">
                <a:solidFill>
                  <a:srgbClr val="002060"/>
                </a:solidFill>
              </a:rPr>
              <a:t> </a:t>
            </a:r>
            <a:r>
              <a:rPr lang="el-GR" sz="2000" b="1" dirty="0" err="1" smtClean="0">
                <a:solidFill>
                  <a:srgbClr val="002060"/>
                </a:solidFill>
              </a:rPr>
              <a:t>plot</a:t>
            </a:r>
            <a:r>
              <a:rPr lang="el-GR" sz="2000" b="1" dirty="0" smtClean="0">
                <a:solidFill>
                  <a:srgbClr val="002060"/>
                </a:solidFill>
              </a:rPr>
              <a:t> </a:t>
            </a:r>
            <a:endParaRPr lang="el-GR" sz="2000" b="1" dirty="0">
              <a:solidFill>
                <a:srgbClr val="002060"/>
              </a:solidFill>
            </a:endParaRPr>
          </a:p>
        </p:txBody>
      </p:sp>
    </p:spTree>
    <p:extLst>
      <p:ext uri="{BB962C8B-B14F-4D97-AF65-F5344CB8AC3E}">
        <p14:creationId xmlns:p14="http://schemas.microsoft.com/office/powerpoint/2010/main" val="2556355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654050"/>
            <a:ext cx="5427663"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l="53783" t="42535" r="19853" b="14557"/>
          <a:stretch>
            <a:fillRect/>
          </a:stretch>
        </p:blipFill>
        <p:spPr bwMode="auto">
          <a:xfrm>
            <a:off x="395288" y="2203450"/>
            <a:ext cx="4752975" cy="434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257175" y="15875"/>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u="sng" dirty="0">
                <a:solidFill>
                  <a:srgbClr val="002060"/>
                </a:solidFill>
              </a:rPr>
              <a:t>Hydrochemical </a:t>
            </a:r>
            <a:r>
              <a:rPr lang="el-GR" sz="2400" b="1" u="sng" dirty="0" err="1">
                <a:solidFill>
                  <a:srgbClr val="002060"/>
                </a:solidFill>
              </a:rPr>
              <a:t>diagrams</a:t>
            </a:r>
            <a:endParaRPr lang="el-GR" sz="2400" b="1" u="sng" dirty="0">
              <a:solidFill>
                <a:srgbClr val="002060"/>
              </a:solidFill>
            </a:endParaRPr>
          </a:p>
        </p:txBody>
      </p:sp>
      <p:sp>
        <p:nvSpPr>
          <p:cNvPr id="7" name="Text Box 6"/>
          <p:cNvSpPr txBox="1">
            <a:spLocks noChangeArrowheads="1"/>
          </p:cNvSpPr>
          <p:nvPr/>
        </p:nvSpPr>
        <p:spPr bwMode="auto">
          <a:xfrm>
            <a:off x="162571" y="720864"/>
            <a:ext cx="33299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l-GR" sz="2000" b="1" dirty="0" err="1" smtClean="0">
                <a:solidFill>
                  <a:srgbClr val="002060"/>
                </a:solidFill>
              </a:rPr>
              <a:t>Classification</a:t>
            </a:r>
            <a:r>
              <a:rPr lang="el-GR" sz="2000" b="1" dirty="0" smtClean="0">
                <a:solidFill>
                  <a:srgbClr val="002060"/>
                </a:solidFill>
              </a:rPr>
              <a:t> </a:t>
            </a:r>
            <a:r>
              <a:rPr lang="el-GR" sz="2000" b="1" dirty="0" err="1" smtClean="0">
                <a:solidFill>
                  <a:srgbClr val="002060"/>
                </a:solidFill>
              </a:rPr>
              <a:t>according</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n-US" sz="2000" b="1" dirty="0" smtClean="0">
                <a:solidFill>
                  <a:srgbClr val="002060"/>
                </a:solidFill>
              </a:rPr>
              <a:t>Piper</a:t>
            </a:r>
            <a:r>
              <a:rPr lang="el-GR" sz="2000" b="1" dirty="0" smtClean="0">
                <a:solidFill>
                  <a:srgbClr val="002060"/>
                </a:solidFill>
              </a:rPr>
              <a:t> diagram</a:t>
            </a:r>
            <a:endParaRPr lang="el-GR" sz="2000" b="1" dirty="0">
              <a:solidFill>
                <a:srgbClr val="002060"/>
              </a:solidFill>
            </a:endParaRPr>
          </a:p>
        </p:txBody>
      </p:sp>
      <p:sp>
        <p:nvSpPr>
          <p:cNvPr id="2" name="TextBox 1"/>
          <p:cNvSpPr txBox="1"/>
          <p:nvPr/>
        </p:nvSpPr>
        <p:spPr>
          <a:xfrm>
            <a:off x="5292080" y="2852936"/>
            <a:ext cx="3168352" cy="1015663"/>
          </a:xfrm>
          <a:prstGeom prst="rect">
            <a:avLst/>
          </a:prstGeom>
          <a:solidFill>
            <a:schemeClr val="bg1"/>
          </a:solidFill>
        </p:spPr>
        <p:txBody>
          <a:bodyPr wrap="square" rtlCol="0">
            <a:spAutoFit/>
          </a:bodyPr>
          <a:lstStyle/>
          <a:p>
            <a:pPr algn="ctr"/>
            <a:r>
              <a:rPr lang="el-GR" sz="2000" b="1" dirty="0" smtClean="0">
                <a:solidFill>
                  <a:srgbClr val="002060"/>
                </a:solidFill>
              </a:rPr>
              <a:t>The </a:t>
            </a:r>
            <a:r>
              <a:rPr lang="el-GR" sz="2000" b="1" dirty="0" err="1" smtClean="0">
                <a:solidFill>
                  <a:srgbClr val="002060"/>
                </a:solidFill>
              </a:rPr>
              <a:t>percentage</a:t>
            </a:r>
            <a:r>
              <a:rPr lang="el-GR" sz="2000" b="1" dirty="0" smtClean="0">
                <a:solidFill>
                  <a:srgbClr val="002060"/>
                </a:solidFill>
              </a:rPr>
              <a:t>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anions</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illustrated</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anions</a:t>
            </a:r>
            <a:r>
              <a:rPr lang="el-GR" sz="2000" b="1" dirty="0" smtClean="0">
                <a:solidFill>
                  <a:srgbClr val="002060"/>
                </a:solidFill>
              </a:rPr>
              <a:t> </a:t>
            </a:r>
            <a:r>
              <a:rPr lang="el-GR" sz="2000" b="1" dirty="0" err="1" smtClean="0">
                <a:solidFill>
                  <a:srgbClr val="002060"/>
                </a:solidFill>
              </a:rPr>
              <a:t>triangular</a:t>
            </a:r>
            <a:r>
              <a:rPr lang="el-GR" sz="2000" b="1" dirty="0" smtClean="0">
                <a:solidFill>
                  <a:srgbClr val="002060"/>
                </a:solidFill>
              </a:rPr>
              <a:t> </a:t>
            </a:r>
            <a:r>
              <a:rPr lang="el-GR" sz="2000" b="1" dirty="0" err="1" smtClean="0">
                <a:solidFill>
                  <a:srgbClr val="002060"/>
                </a:solidFill>
              </a:rPr>
              <a:t>plot</a:t>
            </a:r>
            <a:r>
              <a:rPr lang="el-GR" sz="2000" b="1" dirty="0" smtClean="0">
                <a:solidFill>
                  <a:srgbClr val="002060"/>
                </a:solidFill>
              </a:rPr>
              <a:t> </a:t>
            </a:r>
            <a:endParaRPr lang="el-GR" sz="2000" b="1" dirty="0">
              <a:solidFill>
                <a:srgbClr val="002060"/>
              </a:solidFill>
            </a:endParaRPr>
          </a:p>
        </p:txBody>
      </p:sp>
    </p:spTree>
    <p:extLst>
      <p:ext uri="{BB962C8B-B14F-4D97-AF65-F5344CB8AC3E}">
        <p14:creationId xmlns:p14="http://schemas.microsoft.com/office/powerpoint/2010/main" val="3147501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28" y="1021422"/>
            <a:ext cx="6591300"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365125" y="115888"/>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u="sng" dirty="0">
                <a:solidFill>
                  <a:srgbClr val="002060"/>
                </a:solidFill>
              </a:rPr>
              <a:t>Hydrochemical </a:t>
            </a:r>
            <a:r>
              <a:rPr lang="el-GR" sz="2400" b="1" u="sng" dirty="0" err="1">
                <a:solidFill>
                  <a:srgbClr val="002060"/>
                </a:solidFill>
              </a:rPr>
              <a:t>diagrams</a:t>
            </a:r>
            <a:endParaRPr lang="el-GR" sz="2400" b="1" u="sng" dirty="0">
              <a:solidFill>
                <a:srgbClr val="002060"/>
              </a:solidFill>
            </a:endParaRPr>
          </a:p>
        </p:txBody>
      </p:sp>
      <p:sp>
        <p:nvSpPr>
          <p:cNvPr id="5" name="Text Box 6"/>
          <p:cNvSpPr txBox="1">
            <a:spLocks noChangeArrowheads="1"/>
          </p:cNvSpPr>
          <p:nvPr/>
        </p:nvSpPr>
        <p:spPr bwMode="auto">
          <a:xfrm>
            <a:off x="2474691" y="577553"/>
            <a:ext cx="4544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b="1" dirty="0" err="1" smtClean="0">
                <a:solidFill>
                  <a:srgbClr val="002060"/>
                </a:solidFill>
              </a:rPr>
              <a:t>Classification</a:t>
            </a:r>
            <a:r>
              <a:rPr lang="el-GR" sz="2000" b="1" dirty="0" smtClean="0">
                <a:solidFill>
                  <a:srgbClr val="002060"/>
                </a:solidFill>
              </a:rPr>
              <a:t> </a:t>
            </a:r>
            <a:r>
              <a:rPr lang="el-GR" sz="2000" b="1" dirty="0" err="1" smtClean="0">
                <a:solidFill>
                  <a:srgbClr val="002060"/>
                </a:solidFill>
              </a:rPr>
              <a:t>according</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n-US" sz="2000" b="1" dirty="0" smtClean="0">
                <a:solidFill>
                  <a:srgbClr val="002060"/>
                </a:solidFill>
              </a:rPr>
              <a:t>Piper</a:t>
            </a:r>
            <a:r>
              <a:rPr lang="el-GR" sz="2000" b="1" dirty="0" smtClean="0">
                <a:solidFill>
                  <a:srgbClr val="002060"/>
                </a:solidFill>
              </a:rPr>
              <a:t> diagram</a:t>
            </a:r>
            <a:endParaRPr lang="el-GR" sz="2000" b="1" dirty="0">
              <a:solidFill>
                <a:srgbClr val="002060"/>
              </a:solidFill>
            </a:endParaRPr>
          </a:p>
        </p:txBody>
      </p:sp>
      <p:sp>
        <p:nvSpPr>
          <p:cNvPr id="2" name="TextBox 1"/>
          <p:cNvSpPr txBox="1"/>
          <p:nvPr/>
        </p:nvSpPr>
        <p:spPr>
          <a:xfrm>
            <a:off x="5076056" y="1340768"/>
            <a:ext cx="3835606" cy="1631216"/>
          </a:xfrm>
          <a:prstGeom prst="rect">
            <a:avLst/>
          </a:prstGeom>
          <a:noFill/>
        </p:spPr>
        <p:txBody>
          <a:bodyPr wrap="square" rtlCol="0">
            <a:spAutoFit/>
          </a:bodyPr>
          <a:lstStyle/>
          <a:p>
            <a:pPr algn="just"/>
            <a:r>
              <a:rPr lang="el-GR" sz="2000" b="1" dirty="0" smtClean="0">
                <a:solidFill>
                  <a:srgbClr val="002060"/>
                </a:solidFill>
              </a:rPr>
              <a:t>The </a:t>
            </a:r>
            <a:r>
              <a:rPr lang="el-GR" sz="2000" b="1" dirty="0" err="1" smtClean="0">
                <a:solidFill>
                  <a:srgbClr val="002060"/>
                </a:solidFill>
              </a:rPr>
              <a:t>two</a:t>
            </a:r>
            <a:r>
              <a:rPr lang="el-GR" sz="2000" b="1" dirty="0" smtClean="0">
                <a:solidFill>
                  <a:srgbClr val="002060"/>
                </a:solidFill>
              </a:rPr>
              <a:t> </a:t>
            </a:r>
            <a:r>
              <a:rPr lang="el-GR" sz="2000" b="1" dirty="0" err="1" smtClean="0">
                <a:solidFill>
                  <a:srgbClr val="002060"/>
                </a:solidFill>
              </a:rPr>
              <a:t>previous</a:t>
            </a:r>
            <a:r>
              <a:rPr lang="el-GR" sz="2000" b="1" dirty="0" smtClean="0">
                <a:solidFill>
                  <a:srgbClr val="002060"/>
                </a:solidFill>
              </a:rPr>
              <a:t> </a:t>
            </a:r>
            <a:r>
              <a:rPr lang="el-GR" sz="2000" b="1" dirty="0" err="1" smtClean="0">
                <a:solidFill>
                  <a:srgbClr val="002060"/>
                </a:solidFill>
              </a:rPr>
              <a:t>projections</a:t>
            </a:r>
            <a:r>
              <a:rPr lang="el-GR" sz="2000" b="1" dirty="0" smtClean="0">
                <a:solidFill>
                  <a:srgbClr val="002060"/>
                </a:solidFill>
              </a:rPr>
              <a:t>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anions</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cations</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projected</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upper</a:t>
            </a:r>
            <a:r>
              <a:rPr lang="el-GR" sz="2000" b="1" dirty="0" smtClean="0">
                <a:solidFill>
                  <a:srgbClr val="002060"/>
                </a:solidFill>
              </a:rPr>
              <a:t> </a:t>
            </a:r>
            <a:r>
              <a:rPr lang="el-GR" sz="2000" b="1" dirty="0" err="1" smtClean="0">
                <a:solidFill>
                  <a:srgbClr val="002060"/>
                </a:solidFill>
              </a:rPr>
              <a:t>diamond</a:t>
            </a:r>
            <a:r>
              <a:rPr lang="el-GR" sz="2000" b="1" dirty="0" smtClean="0">
                <a:solidFill>
                  <a:srgbClr val="002060"/>
                </a:solidFill>
              </a:rPr>
              <a:t> </a:t>
            </a:r>
            <a:r>
              <a:rPr lang="el-GR" sz="2000" b="1" dirty="0" err="1" smtClean="0">
                <a:solidFill>
                  <a:srgbClr val="002060"/>
                </a:solidFill>
              </a:rPr>
              <a:t>shaped</a:t>
            </a:r>
            <a:r>
              <a:rPr lang="el-GR" sz="2000" b="1" dirty="0" smtClean="0">
                <a:solidFill>
                  <a:srgbClr val="002060"/>
                </a:solidFill>
              </a:rPr>
              <a:t> </a:t>
            </a:r>
            <a:r>
              <a:rPr lang="el-GR" sz="2000" b="1" dirty="0" err="1" smtClean="0">
                <a:solidFill>
                  <a:srgbClr val="002060"/>
                </a:solidFill>
              </a:rPr>
              <a:t>field</a:t>
            </a:r>
            <a:r>
              <a:rPr lang="el-GR" sz="2000" b="1" dirty="0" smtClean="0">
                <a:solidFill>
                  <a:srgbClr val="002060"/>
                </a:solidFill>
              </a:rPr>
              <a:t> for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classification</a:t>
            </a:r>
            <a:r>
              <a:rPr lang="el-GR" sz="2000" b="1" dirty="0" smtClean="0">
                <a:solidFill>
                  <a:srgbClr val="002060"/>
                </a:solidFill>
              </a:rPr>
              <a:t>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sample</a:t>
            </a:r>
            <a:endParaRPr lang="el-GR" sz="2000" b="1" dirty="0">
              <a:solidFill>
                <a:srgbClr val="002060"/>
              </a:solidFill>
            </a:endParaRPr>
          </a:p>
        </p:txBody>
      </p:sp>
    </p:spTree>
    <p:extLst>
      <p:ext uri="{BB962C8B-B14F-4D97-AF65-F5344CB8AC3E}">
        <p14:creationId xmlns:p14="http://schemas.microsoft.com/office/powerpoint/2010/main" val="3225053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01625" y="654050"/>
            <a:ext cx="25620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b="1" dirty="0">
                <a:solidFill>
                  <a:srgbClr val="002060"/>
                </a:solidFill>
              </a:rPr>
              <a:t>Piper</a:t>
            </a:r>
            <a:r>
              <a:rPr lang="el-GR" sz="2400" b="1" dirty="0">
                <a:solidFill>
                  <a:srgbClr val="002060"/>
                </a:solidFill>
              </a:rPr>
              <a:t> </a:t>
            </a:r>
            <a:r>
              <a:rPr lang="el-GR" sz="2400" b="1">
                <a:solidFill>
                  <a:srgbClr val="002060"/>
                </a:solidFill>
              </a:rPr>
              <a:t>classification</a:t>
            </a:r>
            <a:endParaRPr lang="el-GR" sz="2400" b="1" dirty="0">
              <a:solidFill>
                <a:srgbClr val="002060"/>
              </a:solidFill>
            </a:endParaRPr>
          </a:p>
        </p:txBody>
      </p:sp>
      <p:sp>
        <p:nvSpPr>
          <p:cNvPr id="25603" name="TextBox 3"/>
          <p:cNvSpPr txBox="1">
            <a:spLocks noChangeArrowheads="1"/>
          </p:cNvSpPr>
          <p:nvPr/>
        </p:nvSpPr>
        <p:spPr bwMode="auto">
          <a:xfrm>
            <a:off x="900113" y="1557338"/>
            <a:ext cx="7396162" cy="2862322"/>
          </a:xfrm>
          <a:prstGeom prst="rect">
            <a:avLst/>
          </a:prstGeom>
          <a:solidFill>
            <a:schemeClr val="bg1"/>
          </a:solid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l-GR" altLang="el-GR" sz="2000" b="1" dirty="0" err="1" smtClean="0">
                <a:solidFill>
                  <a:srgbClr val="002060"/>
                </a:solidFill>
                <a:latin typeface="Calibri" pitchFamily="34" charset="0"/>
              </a:rPr>
              <a:t>Advantages</a:t>
            </a:r>
            <a:endParaRPr lang="en-US" altLang="el-GR" sz="2000" b="1" dirty="0">
              <a:solidFill>
                <a:srgbClr val="002060"/>
              </a:solidFill>
              <a:latin typeface="Calibri" pitchFamily="34" charset="0"/>
            </a:endParaRPr>
          </a:p>
          <a:p>
            <a:pPr eaLnBrk="1" hangingPunct="1">
              <a:spcBef>
                <a:spcPct val="0"/>
              </a:spcBef>
            </a:pPr>
            <a:r>
              <a:rPr lang="en-US" altLang="el-GR" sz="2000" b="1" dirty="0">
                <a:solidFill>
                  <a:srgbClr val="002060"/>
                </a:solidFill>
                <a:latin typeface="Calibri" pitchFamily="34" charset="0"/>
              </a:rPr>
              <a:t> </a:t>
            </a:r>
            <a:r>
              <a:rPr lang="el-GR" altLang="el-GR" sz="2000" b="1" dirty="0" err="1" smtClean="0">
                <a:solidFill>
                  <a:srgbClr val="002060"/>
                </a:solidFill>
                <a:latin typeface="Calibri" pitchFamily="34" charset="0"/>
              </a:rPr>
              <a:t>Many</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samples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are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depicted</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in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same</a:t>
            </a:r>
            <a:r>
              <a:rPr lang="el-GR" altLang="el-GR" sz="2000" b="1" dirty="0" smtClean="0">
                <a:solidFill>
                  <a:srgbClr val="002060"/>
                </a:solidFill>
                <a:latin typeface="Calibri" pitchFamily="34" charset="0"/>
              </a:rPr>
              <a:t> diagram</a:t>
            </a:r>
            <a:endParaRPr lang="en-US" altLang="el-GR" sz="2000" b="1" dirty="0">
              <a:solidFill>
                <a:srgbClr val="002060"/>
              </a:solidFill>
              <a:latin typeface="Calibri" pitchFamily="34" charset="0"/>
            </a:endParaRPr>
          </a:p>
          <a:p>
            <a:pPr eaLnBrk="1" hangingPunct="1">
              <a:spcBef>
                <a:spcPct val="0"/>
              </a:spcBef>
            </a:pPr>
            <a:r>
              <a:rPr lang="el-GR" altLang="el-GR" sz="2000" b="1" dirty="0" err="1" smtClean="0">
                <a:solidFill>
                  <a:srgbClr val="002060"/>
                </a:solidFill>
                <a:latin typeface="Calibri" pitchFamily="34" charset="0"/>
              </a:rPr>
              <a:t>It</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can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be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used</a:t>
            </a:r>
            <a:r>
              <a:rPr lang="el-GR" altLang="el-GR" sz="2000" b="1" dirty="0" smtClean="0">
                <a:solidFill>
                  <a:srgbClr val="002060"/>
                </a:solidFill>
                <a:latin typeface="Calibri" pitchFamily="34" charset="0"/>
              </a:rPr>
              <a:t> for </a:t>
            </a:r>
            <a:r>
              <a:rPr lang="el-GR" altLang="el-GR" sz="2000" b="1" dirty="0" err="1" smtClean="0">
                <a:solidFill>
                  <a:srgbClr val="002060"/>
                </a:solidFill>
                <a:latin typeface="Calibri" pitchFamily="34" charset="0"/>
              </a:rPr>
              <a:t>the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detection</a:t>
            </a:r>
            <a:r>
              <a:rPr lang="el-GR" altLang="el-GR" sz="2000" b="1" dirty="0" smtClean="0">
                <a:solidFill>
                  <a:srgbClr val="002060"/>
                </a:solidFill>
                <a:latin typeface="Calibri" pitchFamily="34" charset="0"/>
              </a:rPr>
              <a:t> of water </a:t>
            </a:r>
            <a:r>
              <a:rPr lang="el-GR" altLang="el-GR" sz="2000" b="1" dirty="0" err="1" smtClean="0">
                <a:solidFill>
                  <a:srgbClr val="002060"/>
                </a:solidFill>
                <a:latin typeface="Calibri" pitchFamily="34" charset="0"/>
              </a:rPr>
              <a:t>mixing</a:t>
            </a:r>
            <a:endParaRPr lang="en-US" altLang="el-GR" sz="2000" b="1" dirty="0" smtClean="0">
              <a:solidFill>
                <a:srgbClr val="002060"/>
              </a:solidFill>
              <a:latin typeface="Calibri" pitchFamily="34" charset="0"/>
            </a:endParaRPr>
          </a:p>
          <a:p>
            <a:pPr eaLnBrk="1" hangingPunct="1">
              <a:spcBef>
                <a:spcPct val="0"/>
              </a:spcBef>
            </a:pPr>
            <a:r>
              <a:rPr lang="en-US"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Spatial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and</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temporal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changes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in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chemical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composition</a:t>
            </a:r>
            <a:r>
              <a:rPr lang="el-GR" altLang="el-GR" sz="2000" b="1" dirty="0" smtClean="0">
                <a:solidFill>
                  <a:srgbClr val="002060"/>
                </a:solidFill>
                <a:latin typeface="Calibri" pitchFamily="34" charset="0"/>
              </a:rPr>
              <a:t> of </a:t>
            </a:r>
            <a:r>
              <a:rPr lang="el-GR" altLang="el-GR" sz="2000" b="1" dirty="0" err="1" smtClean="0">
                <a:solidFill>
                  <a:srgbClr val="002060"/>
                </a:solidFill>
                <a:latin typeface="Calibri" pitchFamily="34" charset="0"/>
              </a:rPr>
              <a:t>the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samples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can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be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detected</a:t>
            </a:r>
            <a:endParaRPr lang="el-GR" altLang="el-GR" sz="2000" b="1" dirty="0" smtClean="0">
              <a:solidFill>
                <a:srgbClr val="002060"/>
              </a:solidFill>
              <a:latin typeface="Calibri" pitchFamily="34" charset="0"/>
            </a:endParaRPr>
          </a:p>
          <a:p>
            <a:pPr eaLnBrk="1" hangingPunct="1">
              <a:spcBef>
                <a:spcPct val="0"/>
              </a:spcBef>
            </a:pPr>
            <a:endParaRPr lang="en-US" altLang="el-GR" sz="2000" b="1" dirty="0">
              <a:solidFill>
                <a:srgbClr val="002060"/>
              </a:solidFill>
              <a:latin typeface="Calibri" pitchFamily="34" charset="0"/>
            </a:endParaRPr>
          </a:p>
          <a:p>
            <a:pPr eaLnBrk="1" hangingPunct="1">
              <a:spcBef>
                <a:spcPct val="0"/>
              </a:spcBef>
              <a:buFontTx/>
              <a:buNone/>
            </a:pPr>
            <a:r>
              <a:rPr lang="el-GR" altLang="el-GR" sz="2000" b="1" dirty="0" err="1" smtClean="0">
                <a:solidFill>
                  <a:srgbClr val="002060"/>
                </a:solidFill>
                <a:latin typeface="Calibri" pitchFamily="34" charset="0"/>
              </a:rPr>
              <a:t>Disadvantages</a:t>
            </a:r>
            <a:endParaRPr lang="en-US" altLang="el-GR" sz="2000" b="1" dirty="0">
              <a:solidFill>
                <a:srgbClr val="002060"/>
              </a:solidFill>
              <a:latin typeface="Calibri" pitchFamily="34" charset="0"/>
            </a:endParaRPr>
          </a:p>
          <a:p>
            <a:pPr eaLnBrk="1" hangingPunct="1">
              <a:spcBef>
                <a:spcPct val="0"/>
              </a:spcBef>
            </a:pPr>
            <a:r>
              <a:rPr lang="el-GR" altLang="el-GR" sz="2000" b="1" dirty="0" err="1" smtClean="0">
                <a:solidFill>
                  <a:srgbClr val="002060"/>
                </a:solidFill>
                <a:latin typeface="Calibri" pitchFamily="34" charset="0"/>
              </a:rPr>
              <a:t>Piper</a:t>
            </a:r>
            <a:r>
              <a:rPr lang="el-GR" altLang="el-GR" sz="2000" b="1" dirty="0" smtClean="0">
                <a:solidFill>
                  <a:srgbClr val="002060"/>
                </a:solidFill>
                <a:latin typeface="Calibri" pitchFamily="34" charset="0"/>
              </a:rPr>
              <a:t> diagram </a:t>
            </a:r>
            <a:r>
              <a:rPr lang="el-GR" altLang="el-GR" sz="2000" b="1" dirty="0" err="1" smtClean="0">
                <a:solidFill>
                  <a:srgbClr val="002060"/>
                </a:solidFill>
                <a:latin typeface="Calibri" pitchFamily="34" charset="0"/>
              </a:rPr>
              <a:t>is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not</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suitable</a:t>
            </a:r>
            <a:r>
              <a:rPr lang="el-GR" altLang="el-GR" sz="2000" b="1" dirty="0" smtClean="0">
                <a:solidFill>
                  <a:srgbClr val="002060"/>
                </a:solidFill>
                <a:latin typeface="Calibri" pitchFamily="34" charset="0"/>
              </a:rPr>
              <a:t> for water </a:t>
            </a:r>
            <a:r>
              <a:rPr lang="el-GR" altLang="el-GR" sz="2000" b="1" dirty="0" err="1" smtClean="0">
                <a:solidFill>
                  <a:srgbClr val="002060"/>
                </a:solidFill>
                <a:latin typeface="Calibri" pitchFamily="34" charset="0"/>
              </a:rPr>
              <a:t>samples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that</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have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high</a:t>
            </a:r>
            <a:r>
              <a:rPr lang="el-GR" altLang="el-GR" sz="2000" b="1" dirty="0" smtClean="0">
                <a:solidFill>
                  <a:srgbClr val="002060"/>
                </a:solidFill>
                <a:latin typeface="Calibri" pitchFamily="34" charset="0"/>
              </a:rPr>
              <a:t> concentration </a:t>
            </a:r>
            <a:r>
              <a:rPr lang="el-GR" altLang="el-GR" sz="2000" b="1" dirty="0" err="1" smtClean="0">
                <a:solidFill>
                  <a:srgbClr val="002060"/>
                </a:solidFill>
                <a:latin typeface="Calibri" pitchFamily="34" charset="0"/>
              </a:rPr>
              <a:t>values</a:t>
            </a:r>
            <a:r>
              <a:rPr lang="el-GR" altLang="el-GR" sz="2000" b="1" dirty="0" smtClean="0">
                <a:solidFill>
                  <a:srgbClr val="002060"/>
                </a:solidFill>
                <a:latin typeface="Calibri" pitchFamily="34" charset="0"/>
              </a:rPr>
              <a:t> of </a:t>
            </a:r>
            <a:r>
              <a:rPr lang="el-GR" altLang="el-GR" sz="2000" b="1" dirty="0" err="1" smtClean="0">
                <a:solidFill>
                  <a:srgbClr val="002060"/>
                </a:solidFill>
                <a:latin typeface="Calibri" pitchFamily="34" charset="0"/>
              </a:rPr>
              <a:t>ions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that</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do</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not</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participate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in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the</a:t>
            </a:r>
            <a:r>
              <a:rPr lang="el-GR" altLang="el-GR" sz="2000" b="1" dirty="0" smtClean="0">
                <a:solidFill>
                  <a:srgbClr val="002060"/>
                </a:solidFill>
                <a:latin typeface="Calibri" pitchFamily="34" charset="0"/>
              </a:rPr>
              <a:t> diagram</a:t>
            </a:r>
            <a:endParaRPr lang="en-US" altLang="el-GR" sz="2000" b="1" dirty="0">
              <a:solidFill>
                <a:srgbClr val="002060"/>
              </a:solidFill>
              <a:latin typeface="Calibri" pitchFamily="34" charset="0"/>
            </a:endParaRPr>
          </a:p>
        </p:txBody>
      </p:sp>
      <p:sp>
        <p:nvSpPr>
          <p:cNvPr id="6" name="Text Box 5"/>
          <p:cNvSpPr txBox="1">
            <a:spLocks noChangeArrowheads="1"/>
          </p:cNvSpPr>
          <p:nvPr/>
        </p:nvSpPr>
        <p:spPr bwMode="auto">
          <a:xfrm>
            <a:off x="436563" y="115888"/>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u="sng" dirty="0">
                <a:solidFill>
                  <a:srgbClr val="002060"/>
                </a:solidFill>
              </a:rPr>
              <a:t>Hydrochemical </a:t>
            </a:r>
            <a:r>
              <a:rPr lang="el-GR" sz="2400" b="1" u="sng" dirty="0" err="1">
                <a:solidFill>
                  <a:srgbClr val="002060"/>
                </a:solidFill>
              </a:rPr>
              <a:t>diagrams</a:t>
            </a:r>
            <a:endParaRPr lang="el-GR" sz="2400" b="1" u="sng" dirty="0">
              <a:solidFill>
                <a:srgbClr val="002060"/>
              </a:solidFill>
            </a:endParaRPr>
          </a:p>
        </p:txBody>
      </p:sp>
    </p:spTree>
    <p:extLst>
      <p:ext uri="{BB962C8B-B14F-4D97-AF65-F5344CB8AC3E}">
        <p14:creationId xmlns:p14="http://schemas.microsoft.com/office/powerpoint/2010/main" val="1076695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3707904" y="398561"/>
            <a:ext cx="23698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b="1" dirty="0">
                <a:solidFill>
                  <a:srgbClr val="002060"/>
                </a:solidFill>
              </a:rPr>
              <a:t> </a:t>
            </a:r>
            <a:r>
              <a:rPr lang="en-US" sz="2000" b="1" dirty="0" err="1">
                <a:solidFill>
                  <a:srgbClr val="002060"/>
                </a:solidFill>
              </a:rPr>
              <a:t>Durov</a:t>
            </a:r>
            <a:r>
              <a:rPr lang="en-US" sz="2000" b="1" dirty="0">
                <a:solidFill>
                  <a:srgbClr val="002060"/>
                </a:solidFill>
              </a:rPr>
              <a:t> </a:t>
            </a:r>
            <a:r>
              <a:rPr lang="el-GR" sz="2000" b="1" dirty="0" err="1">
                <a:solidFill>
                  <a:srgbClr val="002060"/>
                </a:solidFill>
              </a:rPr>
              <a:t>classification</a:t>
            </a:r>
            <a:r>
              <a:rPr lang="el-GR" sz="2000" b="1" dirty="0">
                <a:solidFill>
                  <a:srgbClr val="002060"/>
                </a:solidFill>
              </a:rPr>
              <a:t> </a:t>
            </a:r>
          </a:p>
        </p:txBody>
      </p:sp>
      <p:sp>
        <p:nvSpPr>
          <p:cNvPr id="12" name="Text Box 5"/>
          <p:cNvSpPr txBox="1">
            <a:spLocks noChangeArrowheads="1"/>
          </p:cNvSpPr>
          <p:nvPr/>
        </p:nvSpPr>
        <p:spPr bwMode="auto">
          <a:xfrm>
            <a:off x="365125" y="115888"/>
            <a:ext cx="34742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u="sng" dirty="0">
                <a:solidFill>
                  <a:srgbClr val="002060"/>
                </a:solidFill>
              </a:rPr>
              <a:t>Hydrochemical </a:t>
            </a:r>
            <a:r>
              <a:rPr lang="el-GR" sz="2400" b="1" u="sng" dirty="0" err="1">
                <a:solidFill>
                  <a:srgbClr val="002060"/>
                </a:solidFill>
              </a:rPr>
              <a:t>diagrams</a:t>
            </a:r>
            <a:endParaRPr lang="el-GR" sz="2400" b="1" u="sng" dirty="0">
              <a:solidFill>
                <a:srgbClr val="00206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94023"/>
            <a:ext cx="7290767" cy="529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179512" y="6211669"/>
            <a:ext cx="8856984" cy="738664"/>
          </a:xfrm>
          <a:prstGeom prst="rect">
            <a:avLst/>
          </a:prstGeom>
        </p:spPr>
        <p:txBody>
          <a:bodyPr wrap="square">
            <a:spAutoFit/>
          </a:bodyPr>
          <a:lstStyle/>
          <a:p>
            <a:pPr algn="just"/>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Salman</a:t>
            </a:r>
            <a:r>
              <a:rPr lang="en-US" sz="1400" dirty="0">
                <a:solidFill>
                  <a:srgbClr val="002060"/>
                </a:solidFill>
              </a:rPr>
              <a:t>, S.A., </a:t>
            </a:r>
            <a:r>
              <a:rPr lang="en-US" sz="1400" dirty="0" err="1" smtClean="0">
                <a:solidFill>
                  <a:srgbClr val="002060"/>
                </a:solidFill>
              </a:rPr>
              <a:t>Melegy</a:t>
            </a:r>
            <a:r>
              <a:rPr lang="en-US" sz="1400" dirty="0">
                <a:solidFill>
                  <a:srgbClr val="002060"/>
                </a:solidFill>
              </a:rPr>
              <a:t>, A.A., </a:t>
            </a:r>
            <a:r>
              <a:rPr lang="en-US" sz="1400" dirty="0" err="1" smtClean="0">
                <a:solidFill>
                  <a:srgbClr val="002060"/>
                </a:solidFill>
              </a:rPr>
              <a:t>Shaban</a:t>
            </a:r>
            <a:r>
              <a:rPr lang="en-US" sz="1400" dirty="0">
                <a:solidFill>
                  <a:srgbClr val="002060"/>
                </a:solidFill>
              </a:rPr>
              <a:t>, A.M. and </a:t>
            </a:r>
            <a:r>
              <a:rPr lang="en-US" sz="1400" dirty="0" err="1" smtClean="0">
                <a:solidFill>
                  <a:srgbClr val="002060"/>
                </a:solidFill>
              </a:rPr>
              <a:t>Hassaan</a:t>
            </a:r>
            <a:r>
              <a:rPr lang="en-US" sz="1400" dirty="0">
                <a:solidFill>
                  <a:srgbClr val="002060"/>
                </a:solidFill>
              </a:rPr>
              <a:t>, M.M</a:t>
            </a:r>
            <a:r>
              <a:rPr lang="en-US" sz="1400" dirty="0" smtClean="0">
                <a:solidFill>
                  <a:srgbClr val="002060"/>
                </a:solidFill>
              </a:rPr>
              <a:t>.</a:t>
            </a:r>
            <a:r>
              <a:rPr lang="el-GR" sz="1400" dirty="0" smtClean="0">
                <a:solidFill>
                  <a:srgbClr val="002060"/>
                </a:solidFill>
              </a:rPr>
              <a:t> (2013). </a:t>
            </a:r>
            <a:r>
              <a:rPr lang="en-US" sz="1400" dirty="0" err="1">
                <a:solidFill>
                  <a:srgbClr val="002060"/>
                </a:solidFill>
              </a:rPr>
              <a:t>Hydrogeochemical</a:t>
            </a:r>
            <a:r>
              <a:rPr lang="en-US" sz="1400" dirty="0">
                <a:solidFill>
                  <a:srgbClr val="002060"/>
                </a:solidFill>
              </a:rPr>
              <a:t> Characteristics and classification of Groundwater in </a:t>
            </a:r>
            <a:r>
              <a:rPr lang="en-US" sz="1400" dirty="0" err="1" smtClean="0">
                <a:solidFill>
                  <a:srgbClr val="002060"/>
                </a:solidFill>
              </a:rPr>
              <a:t>Sohag</a:t>
            </a:r>
            <a:r>
              <a:rPr lang="el-GR" sz="1400" dirty="0" smtClean="0">
                <a:solidFill>
                  <a:srgbClr val="002060"/>
                </a:solidFill>
              </a:rPr>
              <a:t> </a:t>
            </a:r>
            <a:r>
              <a:rPr lang="en-US" sz="1400" dirty="0" smtClean="0">
                <a:solidFill>
                  <a:srgbClr val="002060"/>
                </a:solidFill>
              </a:rPr>
              <a:t>Governorate</a:t>
            </a:r>
            <a:r>
              <a:rPr lang="en-US" sz="1400" dirty="0">
                <a:solidFill>
                  <a:srgbClr val="002060"/>
                </a:solidFill>
              </a:rPr>
              <a:t>, Egypt</a:t>
            </a:r>
            <a:r>
              <a:rPr lang="en-US" sz="1400" dirty="0" smtClean="0">
                <a:solidFill>
                  <a:srgbClr val="002060"/>
                </a:solidFill>
              </a:rPr>
              <a:t>.</a:t>
            </a:r>
            <a:r>
              <a:rPr lang="el-GR" sz="1400" dirty="0" smtClean="0">
                <a:solidFill>
                  <a:srgbClr val="002060"/>
                </a:solidFill>
              </a:rPr>
              <a:t> </a:t>
            </a:r>
            <a:r>
              <a:rPr lang="en-US" sz="1400" dirty="0">
                <a:solidFill>
                  <a:srgbClr val="002060"/>
                </a:solidFill>
              </a:rPr>
              <a:t>Journal of Applied Sciences Research, 9(1): 758-769, </a:t>
            </a:r>
            <a:r>
              <a:rPr lang="en-US" sz="1400" dirty="0" smtClean="0">
                <a:solidFill>
                  <a:srgbClr val="002060"/>
                </a:solidFill>
              </a:rPr>
              <a:t>ISSN </a:t>
            </a:r>
            <a:r>
              <a:rPr lang="en-US" sz="1400" dirty="0">
                <a:solidFill>
                  <a:srgbClr val="002060"/>
                </a:solidFill>
              </a:rPr>
              <a:t>1819-544X</a:t>
            </a:r>
            <a:endParaRPr lang="el-GR" sz="1400" dirty="0">
              <a:solidFill>
                <a:srgbClr val="002060"/>
              </a:solidFill>
            </a:endParaRPr>
          </a:p>
        </p:txBody>
      </p:sp>
    </p:spTree>
    <p:extLst>
      <p:ext uri="{BB962C8B-B14F-4D97-AF65-F5344CB8AC3E}">
        <p14:creationId xmlns:p14="http://schemas.microsoft.com/office/powerpoint/2010/main" val="1912423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4352925" y="149225"/>
            <a:ext cx="22985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b="1" dirty="0">
                <a:solidFill>
                  <a:srgbClr val="002060"/>
                </a:solidFill>
              </a:rPr>
              <a:t> </a:t>
            </a:r>
            <a:r>
              <a:rPr lang="en-US" sz="2000" b="1" dirty="0">
                <a:solidFill>
                  <a:srgbClr val="002060"/>
                </a:solidFill>
              </a:rPr>
              <a:t>S.A.R.</a:t>
            </a:r>
            <a:r>
              <a:rPr lang="el-GR" sz="2000" b="1" dirty="0">
                <a:solidFill>
                  <a:srgbClr val="002060"/>
                </a:solidFill>
              </a:rPr>
              <a:t> </a:t>
            </a:r>
            <a:r>
              <a:rPr lang="el-GR" sz="2000" b="1" dirty="0" err="1">
                <a:solidFill>
                  <a:srgbClr val="002060"/>
                </a:solidFill>
              </a:rPr>
              <a:t>classification</a:t>
            </a:r>
            <a:endParaRPr lang="el-GR" sz="2000" b="1" dirty="0">
              <a:solidFill>
                <a:srgbClr val="002060"/>
              </a:solidFill>
            </a:endParaRPr>
          </a:p>
        </p:txBody>
      </p:sp>
      <p:pic>
        <p:nvPicPr>
          <p:cNvPr id="30726" name="Picture 7"/>
          <p:cNvPicPr>
            <a:picLocks noChangeAspect="1" noChangeArrowheads="1"/>
          </p:cNvPicPr>
          <p:nvPr/>
        </p:nvPicPr>
        <p:blipFill>
          <a:blip r:embed="rId2">
            <a:extLst>
              <a:ext uri="{28A0092B-C50C-407E-A947-70E740481C1C}">
                <a14:useLocalDpi xmlns:a14="http://schemas.microsoft.com/office/drawing/2010/main" val="0"/>
              </a:ext>
            </a:extLst>
          </a:blip>
          <a:srcRect l="17490" t="53847" r="45729" b="30376"/>
          <a:stretch>
            <a:fillRect/>
          </a:stretch>
        </p:blipFill>
        <p:spPr bwMode="auto">
          <a:xfrm>
            <a:off x="4939384" y="3789040"/>
            <a:ext cx="3652838" cy="87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5"/>
          <p:cNvSpPr txBox="1">
            <a:spLocks noChangeArrowheads="1"/>
          </p:cNvSpPr>
          <p:nvPr/>
        </p:nvSpPr>
        <p:spPr bwMode="auto">
          <a:xfrm>
            <a:off x="276225" y="217488"/>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u="sng" dirty="0">
                <a:solidFill>
                  <a:srgbClr val="002060"/>
                </a:solidFill>
              </a:rPr>
              <a:t>Hydrochemical </a:t>
            </a:r>
            <a:r>
              <a:rPr lang="el-GR" sz="2400" b="1" u="sng" dirty="0" err="1">
                <a:solidFill>
                  <a:srgbClr val="002060"/>
                </a:solidFill>
              </a:rPr>
              <a:t>diagrams</a:t>
            </a:r>
            <a:endParaRPr lang="el-GR" sz="2400" b="1" u="sng" dirty="0">
              <a:solidFill>
                <a:srgbClr val="002060"/>
              </a:solidFill>
            </a:endParaRPr>
          </a:p>
        </p:txBody>
      </p:sp>
      <p:pic>
        <p:nvPicPr>
          <p:cNvPr id="7170" name="Εικόνα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30" y="679152"/>
            <a:ext cx="4167262" cy="4844771"/>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787900" y="908720"/>
            <a:ext cx="4032572" cy="2585323"/>
          </a:xfrm>
          <a:prstGeom prst="rect">
            <a:avLst/>
          </a:prstGeom>
          <a:solidFill>
            <a:schemeClr val="bg1"/>
          </a:solidFill>
        </p:spPr>
        <p:txBody>
          <a:bodyPr wrap="square">
            <a:spAutoFit/>
          </a:bodyPr>
          <a:lstStyle/>
          <a:p>
            <a:pPr algn="just"/>
            <a:r>
              <a:rPr lang="en-US" b="1" dirty="0">
                <a:solidFill>
                  <a:srgbClr val="002060"/>
                </a:solidFill>
              </a:rPr>
              <a:t>Sodium adsorption ratio (SAR) is a measure of the suitability of water for use in agricultural </a:t>
            </a:r>
            <a:r>
              <a:rPr lang="en-US" b="1" dirty="0">
                <a:solidFill>
                  <a:srgbClr val="002060"/>
                </a:solidFill>
                <a:hlinkClick r:id="rId4" tooltip="Irrigation"/>
              </a:rPr>
              <a:t>irrigation</a:t>
            </a:r>
            <a:r>
              <a:rPr lang="en-US" b="1" dirty="0">
                <a:solidFill>
                  <a:srgbClr val="002060"/>
                </a:solidFill>
              </a:rPr>
              <a:t>, as determined by the concentrations of solids dissolved in the water. It is also a measure of the </a:t>
            </a:r>
            <a:r>
              <a:rPr lang="en-US" b="1" dirty="0" err="1">
                <a:solidFill>
                  <a:srgbClr val="002060"/>
                </a:solidFill>
              </a:rPr>
              <a:t>sodicity</a:t>
            </a:r>
            <a:r>
              <a:rPr lang="en-US" b="1" dirty="0">
                <a:solidFill>
                  <a:srgbClr val="002060"/>
                </a:solidFill>
              </a:rPr>
              <a:t> of soil, as determined from analysis of water extracted from the soil</a:t>
            </a:r>
            <a:r>
              <a:rPr lang="en-US" b="1" dirty="0" smtClean="0">
                <a:solidFill>
                  <a:srgbClr val="002060"/>
                </a:solidFill>
              </a:rPr>
              <a:t>.</a:t>
            </a:r>
            <a:r>
              <a:rPr lang="el-GR" b="1" dirty="0" smtClean="0">
                <a:solidFill>
                  <a:srgbClr val="002060"/>
                </a:solidFill>
              </a:rPr>
              <a:t> The </a:t>
            </a:r>
            <a:r>
              <a:rPr lang="el-GR" b="1" dirty="0" err="1" smtClean="0">
                <a:solidFill>
                  <a:srgbClr val="002060"/>
                </a:solidFill>
              </a:rPr>
              <a:t>formula</a:t>
            </a:r>
            <a:r>
              <a:rPr lang="el-GR" b="1" dirty="0" smtClean="0">
                <a:solidFill>
                  <a:srgbClr val="002060"/>
                </a:solidFill>
              </a:rPr>
              <a:t> for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calculation</a:t>
            </a:r>
            <a:r>
              <a:rPr lang="el-GR" b="1" dirty="0" smtClean="0">
                <a:solidFill>
                  <a:srgbClr val="002060"/>
                </a:solidFill>
              </a:rPr>
              <a:t> of S.A.R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given</a:t>
            </a:r>
            <a:r>
              <a:rPr lang="el-GR" b="1" dirty="0" smtClean="0">
                <a:solidFill>
                  <a:srgbClr val="002060"/>
                </a:solidFill>
              </a:rPr>
              <a:t> </a:t>
            </a:r>
            <a:r>
              <a:rPr lang="el-GR" b="1" dirty="0" err="1" smtClean="0">
                <a:solidFill>
                  <a:srgbClr val="002060"/>
                </a:solidFill>
              </a:rPr>
              <a:t>below</a:t>
            </a:r>
            <a:r>
              <a:rPr lang="el-GR" b="1" dirty="0" smtClean="0">
                <a:solidFill>
                  <a:srgbClr val="002060"/>
                </a:solidFill>
              </a:rPr>
              <a:t>:</a:t>
            </a:r>
            <a:endParaRPr lang="el-GR" b="1" dirty="0">
              <a:solidFill>
                <a:srgbClr val="002060"/>
              </a:solidFill>
            </a:endParaRPr>
          </a:p>
        </p:txBody>
      </p:sp>
    </p:spTree>
    <p:extLst>
      <p:ext uri="{BB962C8B-B14F-4D97-AF65-F5344CB8AC3E}">
        <p14:creationId xmlns:p14="http://schemas.microsoft.com/office/powerpoint/2010/main" val="1242934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787900" y="612775"/>
            <a:ext cx="23224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b="1" dirty="0">
                <a:solidFill>
                  <a:srgbClr val="002060"/>
                </a:solidFill>
              </a:rPr>
              <a:t>Wilcox</a:t>
            </a:r>
            <a:r>
              <a:rPr lang="el-GR" sz="2000" b="1" dirty="0">
                <a:solidFill>
                  <a:srgbClr val="002060"/>
                </a:solidFill>
              </a:rPr>
              <a:t> </a:t>
            </a:r>
            <a:r>
              <a:rPr lang="el-GR" sz="2000" b="1" dirty="0" err="1">
                <a:solidFill>
                  <a:srgbClr val="002060"/>
                </a:solidFill>
              </a:rPr>
              <a:t>classification</a:t>
            </a:r>
            <a:endParaRPr lang="el-GR" sz="2000" b="1" dirty="0">
              <a:solidFill>
                <a:srgbClr val="002060"/>
              </a:solidFill>
            </a:endParaRPr>
          </a:p>
        </p:txBody>
      </p:sp>
      <p:graphicFrame>
        <p:nvGraphicFramePr>
          <p:cNvPr id="31748" name="Αντικείμενο 6"/>
          <p:cNvGraphicFramePr>
            <a:graphicFrameLocks noChangeAspect="1"/>
          </p:cNvGraphicFramePr>
          <p:nvPr/>
        </p:nvGraphicFramePr>
        <p:xfrm>
          <a:off x="4645025" y="2636838"/>
          <a:ext cx="4386263" cy="1339850"/>
        </p:xfrm>
        <a:graphic>
          <a:graphicData uri="http://schemas.openxmlformats.org/presentationml/2006/ole">
            <mc:AlternateContent xmlns:mc="http://schemas.openxmlformats.org/markup-compatibility/2006">
              <mc:Choice xmlns:v="urn:schemas-microsoft-com:vml" Requires="v">
                <p:oleObj spid="_x0000_s1069" name="Εξίσωση" r:id="rId3" imgW="1244060" imgH="317362" progId="Equation.3">
                  <p:embed/>
                </p:oleObj>
              </mc:Choice>
              <mc:Fallback>
                <p:oleObj name="Εξίσωση" r:id="rId3" imgW="1244060" imgH="31736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2636838"/>
                        <a:ext cx="4386263" cy="133985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9" name="TextBox 7"/>
          <p:cNvSpPr txBox="1">
            <a:spLocks noChangeArrowheads="1"/>
          </p:cNvSpPr>
          <p:nvPr/>
        </p:nvSpPr>
        <p:spPr bwMode="auto">
          <a:xfrm>
            <a:off x="4537075" y="4149725"/>
            <a:ext cx="442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l-GR" altLang="el-GR" sz="1800" b="1">
                <a:solidFill>
                  <a:srgbClr val="540C27"/>
                </a:solidFill>
              </a:rPr>
              <a:t>Concentrations are expressed in meq/l</a:t>
            </a:r>
          </a:p>
        </p:txBody>
      </p:sp>
      <p:sp>
        <p:nvSpPr>
          <p:cNvPr id="7" name="Text Box 5"/>
          <p:cNvSpPr txBox="1">
            <a:spLocks noChangeArrowheads="1"/>
          </p:cNvSpPr>
          <p:nvPr/>
        </p:nvSpPr>
        <p:spPr bwMode="auto">
          <a:xfrm>
            <a:off x="365125" y="115888"/>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u="sng" dirty="0">
                <a:solidFill>
                  <a:srgbClr val="002060"/>
                </a:solidFill>
              </a:rPr>
              <a:t>Hydrochemical </a:t>
            </a:r>
            <a:r>
              <a:rPr lang="el-GR" sz="2400" b="1" u="sng" dirty="0" err="1">
                <a:solidFill>
                  <a:srgbClr val="002060"/>
                </a:solidFill>
              </a:rPr>
              <a:t>diagrams</a:t>
            </a:r>
            <a:endParaRPr lang="el-GR" sz="2400" b="1" u="sng" dirty="0">
              <a:solidFill>
                <a:srgbClr val="002060"/>
              </a:solidFill>
            </a:endParaRPr>
          </a:p>
        </p:txBody>
      </p:sp>
      <p:pic>
        <p:nvPicPr>
          <p:cNvPr id="1046" name="Εικόνα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022" y="612775"/>
            <a:ext cx="3423890" cy="5466684"/>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58804" y="1340768"/>
            <a:ext cx="3544239" cy="1015663"/>
          </a:xfrm>
          <a:prstGeom prst="rect">
            <a:avLst/>
          </a:prstGeom>
          <a:solidFill>
            <a:schemeClr val="bg1"/>
          </a:solidFill>
        </p:spPr>
        <p:txBody>
          <a:bodyPr wrap="square" rtlCol="0">
            <a:spAutoFit/>
          </a:bodyPr>
          <a:lstStyle/>
          <a:p>
            <a:pPr algn="just"/>
            <a:r>
              <a:rPr lang="el-GR" sz="2000" b="1" dirty="0" smtClean="0">
                <a:solidFill>
                  <a:srgbClr val="002060"/>
                </a:solidFill>
              </a:rPr>
              <a:t>Wilcox diagram investigates </a:t>
            </a:r>
            <a:r>
              <a:rPr lang="el-GR" sz="2000" b="1" dirty="0" err="1" smtClean="0">
                <a:solidFill>
                  <a:srgbClr val="002060"/>
                </a:solidFill>
              </a:rPr>
              <a:t>the</a:t>
            </a:r>
            <a:r>
              <a:rPr lang="el-GR" sz="2000" b="1" dirty="0" smtClean="0">
                <a:solidFill>
                  <a:srgbClr val="002060"/>
                </a:solidFill>
              </a:rPr>
              <a:t> suitability of water for irrigation purposes</a:t>
            </a:r>
            <a:endParaRPr lang="el-GR" sz="2000" b="1" dirty="0">
              <a:solidFill>
                <a:srgbClr val="002060"/>
              </a:solidFill>
            </a:endParaRPr>
          </a:p>
        </p:txBody>
      </p:sp>
    </p:spTree>
    <p:extLst>
      <p:ext uri="{BB962C8B-B14F-4D97-AF65-F5344CB8AC3E}">
        <p14:creationId xmlns:p14="http://schemas.microsoft.com/office/powerpoint/2010/main" val="3489347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903288"/>
            <a:ext cx="8637587" cy="475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p:cNvSpPr txBox="1">
            <a:spLocks noChangeArrowheads="1"/>
          </p:cNvSpPr>
          <p:nvPr/>
        </p:nvSpPr>
        <p:spPr bwMode="auto">
          <a:xfrm>
            <a:off x="4535257" y="386083"/>
            <a:ext cx="17210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b="1" dirty="0" err="1" smtClean="0">
                <a:solidFill>
                  <a:srgbClr val="002060"/>
                </a:solidFill>
              </a:rPr>
              <a:t>Chernoff</a:t>
            </a:r>
            <a:r>
              <a:rPr lang="el-GR" sz="2000" b="1" dirty="0">
                <a:solidFill>
                  <a:srgbClr val="002060"/>
                </a:solidFill>
              </a:rPr>
              <a:t> </a:t>
            </a:r>
            <a:r>
              <a:rPr lang="el-GR" sz="2000" b="1" dirty="0" err="1" smtClean="0">
                <a:solidFill>
                  <a:srgbClr val="002060"/>
                </a:solidFill>
              </a:rPr>
              <a:t>faces</a:t>
            </a:r>
            <a:endParaRPr lang="el-GR" sz="2000" b="1" dirty="0">
              <a:solidFill>
                <a:srgbClr val="002060"/>
              </a:solidFill>
            </a:endParaRPr>
          </a:p>
        </p:txBody>
      </p:sp>
      <p:sp>
        <p:nvSpPr>
          <p:cNvPr id="7" name="Text Box 5"/>
          <p:cNvSpPr txBox="1">
            <a:spLocks noChangeArrowheads="1"/>
          </p:cNvSpPr>
          <p:nvPr/>
        </p:nvSpPr>
        <p:spPr bwMode="auto">
          <a:xfrm>
            <a:off x="365125" y="115888"/>
            <a:ext cx="3502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el-GR" sz="2400" b="1" u="sng" dirty="0">
                <a:solidFill>
                  <a:srgbClr val="002060"/>
                </a:solidFill>
              </a:rPr>
              <a:t>Hydrochemical </a:t>
            </a:r>
            <a:r>
              <a:rPr lang="el-GR" sz="2400" b="1" u="sng" dirty="0" err="1">
                <a:solidFill>
                  <a:srgbClr val="002060"/>
                </a:solidFill>
              </a:rPr>
              <a:t>diagrams</a:t>
            </a:r>
            <a:endParaRPr lang="el-GR" sz="2400" b="1" u="sng" dirty="0">
              <a:solidFill>
                <a:srgbClr val="002060"/>
              </a:solidFill>
            </a:endParaRPr>
          </a:p>
        </p:txBody>
      </p:sp>
    </p:spTree>
    <p:extLst>
      <p:ext uri="{BB962C8B-B14F-4D97-AF65-F5344CB8AC3E}">
        <p14:creationId xmlns:p14="http://schemas.microsoft.com/office/powerpoint/2010/main" val="2860400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323528" y="692696"/>
            <a:ext cx="8352928" cy="5324535"/>
          </a:xfrm>
          <a:prstGeom prst="rect">
            <a:avLst/>
          </a:prstGeom>
          <a:solidFill>
            <a:schemeClr val="bg1"/>
          </a:solidFill>
        </p:spPr>
        <p:txBody>
          <a:bodyPr wrap="square">
            <a:spAutoFit/>
          </a:bodyPr>
          <a:lstStyle/>
          <a:p>
            <a:pPr algn="just"/>
            <a:r>
              <a:rPr lang="en-US" sz="2000" b="1" dirty="0">
                <a:solidFill>
                  <a:srgbClr val="002060"/>
                </a:solidFill>
              </a:rPr>
              <a:t>Groundwater quality characteristics are strongly determined by hydrogeological processes regarding the </a:t>
            </a:r>
            <a:r>
              <a:rPr lang="en-US" sz="2000" b="1" dirty="0" smtClean="0">
                <a:solidFill>
                  <a:srgbClr val="002060"/>
                </a:solidFill>
              </a:rPr>
              <a:t>environment, </a:t>
            </a:r>
            <a:r>
              <a:rPr lang="en-US" sz="2000" b="1" dirty="0">
                <a:solidFill>
                  <a:srgbClr val="002060"/>
                </a:solidFill>
              </a:rPr>
              <a:t>the flow properties </a:t>
            </a:r>
            <a:r>
              <a:rPr lang="en-US" sz="2000" b="1" dirty="0" smtClean="0">
                <a:solidFill>
                  <a:srgbClr val="002060"/>
                </a:solidFill>
              </a:rPr>
              <a:t> </a:t>
            </a:r>
            <a:r>
              <a:rPr lang="el-GR" sz="2000" b="1" dirty="0" smtClean="0">
                <a:solidFill>
                  <a:srgbClr val="002060"/>
                </a:solidFill>
              </a:rPr>
              <a:t>(</a:t>
            </a:r>
            <a:r>
              <a:rPr lang="en-US" sz="2000" b="1" dirty="0" smtClean="0">
                <a:solidFill>
                  <a:srgbClr val="002060"/>
                </a:solidFill>
              </a:rPr>
              <a:t>velocity, hydraulic </a:t>
            </a:r>
            <a:r>
              <a:rPr lang="en-US" sz="2000" b="1" dirty="0">
                <a:solidFill>
                  <a:srgbClr val="002060"/>
                </a:solidFill>
              </a:rPr>
              <a:t>conductivity), the physicochemical parameters (e.g. temperature) and the anthropogenic </a:t>
            </a:r>
            <a:r>
              <a:rPr lang="en-US" sz="2000" b="1" dirty="0" smtClean="0">
                <a:solidFill>
                  <a:srgbClr val="002060"/>
                </a:solidFill>
              </a:rPr>
              <a:t>activities. </a:t>
            </a:r>
            <a:r>
              <a:rPr lang="el-GR" sz="2000" b="1" dirty="0" err="1" smtClean="0">
                <a:solidFill>
                  <a:srgbClr val="002060"/>
                </a:solidFill>
              </a:rPr>
              <a:t>The</a:t>
            </a:r>
            <a:r>
              <a:rPr lang="el-GR" sz="2000" b="1" dirty="0" smtClean="0">
                <a:solidFill>
                  <a:srgbClr val="002060"/>
                </a:solidFill>
              </a:rPr>
              <a:t> </a:t>
            </a:r>
            <a:r>
              <a:rPr lang="en-US" sz="2000" b="1" dirty="0" smtClean="0">
                <a:solidFill>
                  <a:srgbClr val="002060"/>
                </a:solidFill>
              </a:rPr>
              <a:t>graphical</a:t>
            </a:r>
            <a:r>
              <a:rPr lang="el-GR" sz="2000" b="1" dirty="0" smtClean="0">
                <a:solidFill>
                  <a:srgbClr val="002060"/>
                </a:solidFill>
              </a:rPr>
              <a:t> </a:t>
            </a:r>
            <a:r>
              <a:rPr lang="el-GR" sz="2000" b="1" dirty="0" err="1" smtClean="0">
                <a:solidFill>
                  <a:srgbClr val="002060"/>
                </a:solidFill>
              </a:rPr>
              <a:t>presentation</a:t>
            </a:r>
            <a:r>
              <a:rPr lang="el-GR" sz="2000" b="1" dirty="0" smtClean="0">
                <a:solidFill>
                  <a:srgbClr val="002060"/>
                </a:solidFill>
              </a:rPr>
              <a:t> </a:t>
            </a:r>
            <a:r>
              <a:rPr lang="en-US" sz="2000" b="1" dirty="0" smtClean="0">
                <a:solidFill>
                  <a:srgbClr val="002060"/>
                </a:solidFill>
              </a:rPr>
              <a:t> </a:t>
            </a:r>
            <a:r>
              <a:rPr lang="en-US" sz="2000" b="1" dirty="0">
                <a:solidFill>
                  <a:srgbClr val="002060"/>
                </a:solidFill>
              </a:rPr>
              <a:t>techniques </a:t>
            </a:r>
            <a:r>
              <a:rPr lang="el-GR" sz="2000" b="1" dirty="0" err="1" smtClean="0">
                <a:solidFill>
                  <a:srgbClr val="002060"/>
                </a:solidFill>
              </a:rPr>
              <a:t>that</a:t>
            </a:r>
            <a:r>
              <a:rPr lang="el-GR" sz="2000" b="1" dirty="0" smtClean="0">
                <a:solidFill>
                  <a:srgbClr val="002060"/>
                </a:solidFill>
              </a:rPr>
              <a:t> </a:t>
            </a:r>
            <a:r>
              <a:rPr lang="el-GR" sz="2000" b="1" dirty="0" err="1" smtClean="0">
                <a:solidFill>
                  <a:srgbClr val="002060"/>
                </a:solidFill>
              </a:rPr>
              <a:t>have</a:t>
            </a:r>
            <a:r>
              <a:rPr lang="el-GR" sz="2000" b="1" dirty="0" smtClean="0">
                <a:solidFill>
                  <a:srgbClr val="002060"/>
                </a:solidFill>
              </a:rPr>
              <a:t> </a:t>
            </a:r>
            <a:r>
              <a:rPr lang="el-GR" sz="2000" b="1" dirty="0" err="1" smtClean="0">
                <a:solidFill>
                  <a:srgbClr val="002060"/>
                </a:solidFill>
              </a:rPr>
              <a:t>been</a:t>
            </a:r>
            <a:r>
              <a:rPr lang="el-GR" sz="2000" b="1" dirty="0" smtClean="0">
                <a:solidFill>
                  <a:srgbClr val="002060"/>
                </a:solidFill>
              </a:rPr>
              <a:t> </a:t>
            </a:r>
            <a:r>
              <a:rPr lang="el-GR" sz="2000" b="1" dirty="0" err="1" smtClean="0">
                <a:solidFill>
                  <a:srgbClr val="002060"/>
                </a:solidFill>
              </a:rPr>
              <a:t>developed</a:t>
            </a:r>
            <a:r>
              <a:rPr lang="el-GR" sz="2000" b="1" dirty="0" smtClean="0">
                <a:solidFill>
                  <a:srgbClr val="002060"/>
                </a:solidFill>
              </a:rPr>
              <a:t> </a:t>
            </a:r>
            <a:r>
              <a:rPr lang="en-US" sz="2000" b="1" dirty="0" smtClean="0">
                <a:solidFill>
                  <a:srgbClr val="002060"/>
                </a:solidFill>
              </a:rPr>
              <a:t>can </a:t>
            </a:r>
            <a:r>
              <a:rPr lang="en-US" sz="2000" b="1" dirty="0">
                <a:solidFill>
                  <a:srgbClr val="002060"/>
                </a:solidFill>
              </a:rPr>
              <a:t>not </a:t>
            </a:r>
            <a:r>
              <a:rPr lang="el-GR" sz="2000" b="1" dirty="0" err="1" smtClean="0">
                <a:solidFill>
                  <a:srgbClr val="002060"/>
                </a:solidFill>
              </a:rPr>
              <a:t>detect</a:t>
            </a:r>
            <a:r>
              <a:rPr lang="el-GR" sz="2000" b="1" dirty="0" smtClean="0">
                <a:solidFill>
                  <a:srgbClr val="002060"/>
                </a:solidFill>
              </a:rPr>
              <a:t> </a:t>
            </a:r>
            <a:r>
              <a:rPr lang="en-US" sz="2000" b="1" dirty="0" smtClean="0">
                <a:solidFill>
                  <a:srgbClr val="002060"/>
                </a:solidFill>
              </a:rPr>
              <a:t>the </a:t>
            </a:r>
            <a:r>
              <a:rPr lang="en-US" sz="2000" b="1" dirty="0">
                <a:solidFill>
                  <a:srgbClr val="002060"/>
                </a:solidFill>
              </a:rPr>
              <a:t>relationship between the different parameters (variables) or between the samples and the fact that only specific parameters can be depicted. </a:t>
            </a:r>
            <a:endParaRPr lang="el-GR" sz="2000" b="1" dirty="0" smtClean="0">
              <a:solidFill>
                <a:srgbClr val="002060"/>
              </a:solidFill>
            </a:endParaRPr>
          </a:p>
          <a:p>
            <a:pPr algn="just"/>
            <a:endParaRPr lang="el-GR" sz="2000" b="1" dirty="0">
              <a:solidFill>
                <a:srgbClr val="002060"/>
              </a:solidFill>
            </a:endParaRPr>
          </a:p>
          <a:p>
            <a:pPr algn="just"/>
            <a:r>
              <a:rPr lang="el-GR" sz="2000" b="1" dirty="0">
                <a:solidFill>
                  <a:srgbClr val="002060"/>
                </a:solidFill>
              </a:rPr>
              <a:t>S</a:t>
            </a:r>
            <a:r>
              <a:rPr lang="en-US" sz="2000" b="1" dirty="0" err="1" smtClean="0">
                <a:solidFill>
                  <a:srgbClr val="002060"/>
                </a:solidFill>
              </a:rPr>
              <a:t>tatistical</a:t>
            </a:r>
            <a:r>
              <a:rPr lang="en-US" sz="2000" b="1" dirty="0" smtClean="0">
                <a:solidFill>
                  <a:srgbClr val="002060"/>
                </a:solidFill>
              </a:rPr>
              <a:t> methods</a:t>
            </a:r>
            <a:r>
              <a:rPr lang="el-GR" sz="2000" b="1" dirty="0" smtClean="0">
                <a:solidFill>
                  <a:srgbClr val="002060"/>
                </a:solidFill>
              </a:rPr>
              <a:t> </a:t>
            </a:r>
            <a:r>
              <a:rPr lang="el-GR" sz="2000" b="1" dirty="0" err="1" smtClean="0">
                <a:solidFill>
                  <a:srgbClr val="002060"/>
                </a:solidFill>
              </a:rPr>
              <a:t>allow</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grouping</a:t>
            </a:r>
            <a:r>
              <a:rPr lang="el-GR" sz="2000" b="1" dirty="0" smtClean="0">
                <a:solidFill>
                  <a:srgbClr val="002060"/>
                </a:solidFill>
              </a:rPr>
              <a:t> of </a:t>
            </a:r>
            <a:r>
              <a:rPr lang="el-GR" sz="2000" b="1" dirty="0" err="1" smtClean="0">
                <a:solidFill>
                  <a:srgbClr val="002060"/>
                </a:solidFill>
              </a:rPr>
              <a:t>samples</a:t>
            </a:r>
            <a:r>
              <a:rPr lang="el-GR" sz="2000" b="1" dirty="0" smtClean="0">
                <a:solidFill>
                  <a:srgbClr val="002060"/>
                </a:solidFill>
              </a:rPr>
              <a:t> </a:t>
            </a:r>
            <a:r>
              <a:rPr lang="el-GR" sz="2000" b="1" dirty="0" err="1" smtClean="0">
                <a:solidFill>
                  <a:srgbClr val="002060"/>
                </a:solidFill>
              </a:rPr>
              <a:t>or</a:t>
            </a:r>
            <a:r>
              <a:rPr lang="el-GR" sz="2000" b="1" dirty="0" smtClean="0">
                <a:solidFill>
                  <a:srgbClr val="002060"/>
                </a:solidFill>
              </a:rPr>
              <a:t> </a:t>
            </a:r>
            <a:r>
              <a:rPr lang="el-GR" sz="2000" b="1" dirty="0" err="1" smtClean="0">
                <a:solidFill>
                  <a:srgbClr val="002060"/>
                </a:solidFill>
              </a:rPr>
              <a:t>parameters</a:t>
            </a:r>
            <a:r>
              <a:rPr lang="el-GR" sz="2000" b="1" dirty="0" smtClean="0">
                <a:solidFill>
                  <a:srgbClr val="002060"/>
                </a:solidFill>
              </a:rPr>
              <a:t> </a:t>
            </a:r>
            <a:r>
              <a:rPr lang="el-GR" sz="2000" b="1" dirty="0" err="1" smtClean="0">
                <a:solidFill>
                  <a:srgbClr val="002060"/>
                </a:solidFill>
              </a:rPr>
              <a:t>separating</a:t>
            </a:r>
            <a:r>
              <a:rPr lang="el-GR" sz="2000" b="1" dirty="0" smtClean="0">
                <a:solidFill>
                  <a:srgbClr val="002060"/>
                </a:solidFill>
              </a:rPr>
              <a:t> </a:t>
            </a:r>
            <a:r>
              <a:rPr lang="el-GR" sz="2000" b="1" dirty="0" err="1" smtClean="0">
                <a:solidFill>
                  <a:srgbClr val="002060"/>
                </a:solidFill>
              </a:rPr>
              <a:t>samples</a:t>
            </a:r>
            <a:r>
              <a:rPr lang="el-GR" sz="2000" b="1" dirty="0" smtClean="0">
                <a:solidFill>
                  <a:srgbClr val="002060"/>
                </a:solidFill>
              </a:rPr>
              <a:t> of </a:t>
            </a:r>
            <a:r>
              <a:rPr lang="el-GR" sz="2000" b="1" dirty="0" err="1" smtClean="0">
                <a:solidFill>
                  <a:srgbClr val="002060"/>
                </a:solidFill>
              </a:rPr>
              <a:t>different</a:t>
            </a:r>
            <a:r>
              <a:rPr lang="el-GR" sz="2000" b="1" dirty="0" smtClean="0">
                <a:solidFill>
                  <a:srgbClr val="002060"/>
                </a:solidFill>
              </a:rPr>
              <a:t> </a:t>
            </a:r>
            <a:r>
              <a:rPr lang="el-GR" sz="2000" b="1" dirty="0" err="1" smtClean="0">
                <a:solidFill>
                  <a:srgbClr val="002060"/>
                </a:solidFill>
              </a:rPr>
              <a:t>origin</a:t>
            </a:r>
            <a:r>
              <a:rPr lang="el-GR" sz="2000" b="1" dirty="0" smtClean="0">
                <a:solidFill>
                  <a:srgbClr val="002060"/>
                </a:solidFill>
              </a:rPr>
              <a:t> </a:t>
            </a:r>
            <a:r>
              <a:rPr lang="el-GR" sz="2000" b="1" dirty="0" err="1" smtClean="0">
                <a:solidFill>
                  <a:srgbClr val="002060"/>
                </a:solidFill>
              </a:rPr>
              <a:t>or</a:t>
            </a:r>
            <a:r>
              <a:rPr lang="el-GR" sz="2000" b="1" dirty="0" smtClean="0">
                <a:solidFill>
                  <a:srgbClr val="002060"/>
                </a:solidFill>
              </a:rPr>
              <a:t> </a:t>
            </a:r>
            <a:r>
              <a:rPr lang="el-GR" sz="2000" b="1" dirty="0" err="1" smtClean="0">
                <a:solidFill>
                  <a:srgbClr val="002060"/>
                </a:solidFill>
              </a:rPr>
              <a:t>different</a:t>
            </a:r>
            <a:r>
              <a:rPr lang="el-GR" sz="2000" b="1" dirty="0" smtClean="0">
                <a:solidFill>
                  <a:srgbClr val="002060"/>
                </a:solidFill>
              </a:rPr>
              <a:t> </a:t>
            </a:r>
            <a:r>
              <a:rPr lang="el-GR" sz="2000" b="1" dirty="0" err="1" smtClean="0">
                <a:solidFill>
                  <a:srgbClr val="002060"/>
                </a:solidFill>
              </a:rPr>
              <a:t>types</a:t>
            </a:r>
            <a:r>
              <a:rPr lang="el-GR" sz="2000" b="1" dirty="0" smtClean="0">
                <a:solidFill>
                  <a:srgbClr val="002060"/>
                </a:solidFill>
              </a:rPr>
              <a:t>. </a:t>
            </a:r>
            <a:r>
              <a:rPr lang="el-GR" sz="2000" b="1" dirty="0" err="1" smtClean="0">
                <a:solidFill>
                  <a:srgbClr val="002060"/>
                </a:solidFill>
              </a:rPr>
              <a:t>They</a:t>
            </a:r>
            <a:r>
              <a:rPr lang="el-GR" sz="2000" b="1" dirty="0" smtClean="0">
                <a:solidFill>
                  <a:srgbClr val="002060"/>
                </a:solidFill>
              </a:rPr>
              <a:t> </a:t>
            </a:r>
            <a:r>
              <a:rPr lang="el-GR" sz="2000" b="1" dirty="0" err="1" smtClean="0">
                <a:solidFill>
                  <a:srgbClr val="002060"/>
                </a:solidFill>
              </a:rPr>
              <a:t>also</a:t>
            </a:r>
            <a:r>
              <a:rPr lang="el-GR" sz="2000" b="1" dirty="0" smtClean="0">
                <a:solidFill>
                  <a:srgbClr val="002060"/>
                </a:solidFill>
              </a:rPr>
              <a:t> </a:t>
            </a:r>
            <a:r>
              <a:rPr lang="el-GR" sz="2000" b="1" dirty="0" err="1" smtClean="0">
                <a:solidFill>
                  <a:srgbClr val="002060"/>
                </a:solidFill>
              </a:rPr>
              <a:t>enable</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delineation</a:t>
            </a:r>
            <a:r>
              <a:rPr lang="el-GR" sz="2000" b="1" dirty="0" smtClean="0">
                <a:solidFill>
                  <a:srgbClr val="002060"/>
                </a:solidFill>
              </a:rPr>
              <a:t> of </a:t>
            </a:r>
            <a:r>
              <a:rPr lang="el-GR" sz="2000" b="1" dirty="0" err="1" smtClean="0">
                <a:solidFill>
                  <a:srgbClr val="002060"/>
                </a:solidFill>
              </a:rPr>
              <a:t>areas</a:t>
            </a:r>
            <a:r>
              <a:rPr lang="el-GR" sz="2000" b="1" dirty="0" smtClean="0">
                <a:solidFill>
                  <a:srgbClr val="002060"/>
                </a:solidFill>
              </a:rPr>
              <a:t> </a:t>
            </a:r>
            <a:r>
              <a:rPr lang="el-GR" sz="2000" b="1" dirty="0" err="1" smtClean="0">
                <a:solidFill>
                  <a:srgbClr val="002060"/>
                </a:solidFill>
              </a:rPr>
              <a:t>with</a:t>
            </a:r>
            <a:r>
              <a:rPr lang="el-GR" sz="2000" b="1" dirty="0" smtClean="0">
                <a:solidFill>
                  <a:srgbClr val="002060"/>
                </a:solidFill>
              </a:rPr>
              <a:t> </a:t>
            </a:r>
            <a:r>
              <a:rPr lang="el-GR" sz="2000" b="1" dirty="0" err="1" smtClean="0">
                <a:solidFill>
                  <a:srgbClr val="002060"/>
                </a:solidFill>
              </a:rPr>
              <a:t>different</a:t>
            </a:r>
            <a:r>
              <a:rPr lang="el-GR" sz="2000" b="1" dirty="0" smtClean="0">
                <a:solidFill>
                  <a:srgbClr val="002060"/>
                </a:solidFill>
              </a:rPr>
              <a:t> </a:t>
            </a:r>
            <a:r>
              <a:rPr lang="el-GR" sz="2000" b="1" dirty="0" err="1" smtClean="0">
                <a:solidFill>
                  <a:srgbClr val="002060"/>
                </a:solidFill>
              </a:rPr>
              <a:t>groundwater</a:t>
            </a:r>
            <a:r>
              <a:rPr lang="el-GR" sz="2000" b="1" dirty="0" smtClean="0">
                <a:solidFill>
                  <a:srgbClr val="002060"/>
                </a:solidFill>
              </a:rPr>
              <a:t> </a:t>
            </a:r>
            <a:r>
              <a:rPr lang="el-GR" sz="2000" b="1" dirty="0" err="1" smtClean="0">
                <a:solidFill>
                  <a:srgbClr val="002060"/>
                </a:solidFill>
              </a:rPr>
              <a:t>quality</a:t>
            </a:r>
            <a:r>
              <a:rPr lang="el-GR" sz="2000" b="1" dirty="0" smtClean="0">
                <a:solidFill>
                  <a:srgbClr val="002060"/>
                </a:solidFill>
              </a:rPr>
              <a:t> </a:t>
            </a:r>
            <a:r>
              <a:rPr lang="el-GR" sz="2000" b="1" dirty="0" err="1" smtClean="0">
                <a:solidFill>
                  <a:srgbClr val="002060"/>
                </a:solidFill>
              </a:rPr>
              <a:t>characteristics</a:t>
            </a:r>
            <a:r>
              <a:rPr lang="el-GR" sz="2000" b="1" dirty="0" smtClean="0">
                <a:solidFill>
                  <a:srgbClr val="002060"/>
                </a:solidFill>
              </a:rPr>
              <a:t> </a:t>
            </a:r>
            <a:r>
              <a:rPr lang="el-GR" sz="2000" b="1" dirty="0" err="1" smtClean="0">
                <a:solidFill>
                  <a:srgbClr val="002060"/>
                </a:solidFill>
              </a:rPr>
              <a:t>after</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spatial</a:t>
            </a:r>
            <a:r>
              <a:rPr lang="el-GR" sz="2000" b="1" dirty="0" smtClean="0">
                <a:solidFill>
                  <a:srgbClr val="002060"/>
                </a:solidFill>
              </a:rPr>
              <a:t> distribution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results</a:t>
            </a:r>
            <a:r>
              <a:rPr lang="el-GR" sz="2000" b="1" dirty="0" smtClean="0">
                <a:solidFill>
                  <a:srgbClr val="002060"/>
                </a:solidFill>
              </a:rPr>
              <a:t> (</a:t>
            </a:r>
            <a:r>
              <a:rPr lang="el-GR" sz="2000" b="1" dirty="0" err="1" smtClean="0">
                <a:solidFill>
                  <a:srgbClr val="002060"/>
                </a:solidFill>
              </a:rPr>
              <a:t>e.g</a:t>
            </a:r>
            <a:r>
              <a:rPr lang="el-GR" sz="2000" b="1" dirty="0" smtClean="0">
                <a:solidFill>
                  <a:srgbClr val="002060"/>
                </a:solidFill>
              </a:rPr>
              <a:t>. </a:t>
            </a:r>
            <a:r>
              <a:rPr lang="en-US" sz="2000" b="1" dirty="0" smtClean="0">
                <a:solidFill>
                  <a:srgbClr val="002060"/>
                </a:solidFill>
              </a:rPr>
              <a:t>F</a:t>
            </a:r>
            <a:r>
              <a:rPr lang="el-GR" sz="2000" b="1" dirty="0" err="1" smtClean="0">
                <a:solidFill>
                  <a:srgbClr val="002060"/>
                </a:solidFill>
              </a:rPr>
              <a:t>actor</a:t>
            </a:r>
            <a:r>
              <a:rPr lang="el-GR" sz="2000" b="1" dirty="0" smtClean="0">
                <a:solidFill>
                  <a:srgbClr val="002060"/>
                </a:solidFill>
              </a:rPr>
              <a:t> </a:t>
            </a:r>
            <a:r>
              <a:rPr lang="el-GR" sz="2000" b="1" dirty="0" err="1" smtClean="0">
                <a:solidFill>
                  <a:srgbClr val="002060"/>
                </a:solidFill>
              </a:rPr>
              <a:t>or</a:t>
            </a:r>
            <a:r>
              <a:rPr lang="el-GR" sz="2000" b="1" dirty="0" smtClean="0">
                <a:solidFill>
                  <a:srgbClr val="002060"/>
                </a:solidFill>
              </a:rPr>
              <a:t> </a:t>
            </a:r>
            <a:r>
              <a:rPr lang="el-GR" sz="2000" b="1" dirty="0" err="1" smtClean="0">
                <a:solidFill>
                  <a:srgbClr val="002060"/>
                </a:solidFill>
              </a:rPr>
              <a:t>cluster</a:t>
            </a:r>
            <a:r>
              <a:rPr lang="el-GR" sz="2000" b="1" dirty="0" smtClean="0">
                <a:solidFill>
                  <a:srgbClr val="002060"/>
                </a:solidFill>
              </a:rPr>
              <a:t> </a:t>
            </a:r>
            <a:r>
              <a:rPr lang="el-GR" sz="2000" b="1" dirty="0" err="1" smtClean="0">
                <a:solidFill>
                  <a:srgbClr val="002060"/>
                </a:solidFill>
              </a:rPr>
              <a:t>analysis</a:t>
            </a:r>
            <a:r>
              <a:rPr lang="el-GR" sz="2000" b="1" dirty="0" smtClean="0">
                <a:solidFill>
                  <a:srgbClr val="002060"/>
                </a:solidFill>
              </a:rPr>
              <a:t>). </a:t>
            </a:r>
            <a:r>
              <a:rPr lang="el-GR" sz="2000" b="1" dirty="0" err="1" smtClean="0">
                <a:solidFill>
                  <a:srgbClr val="002060"/>
                </a:solidFill>
              </a:rPr>
              <a:t>Polluted</a:t>
            </a:r>
            <a:r>
              <a:rPr lang="el-GR" sz="2000" b="1" dirty="0" smtClean="0">
                <a:solidFill>
                  <a:srgbClr val="002060"/>
                </a:solidFill>
              </a:rPr>
              <a:t> </a:t>
            </a:r>
            <a:r>
              <a:rPr lang="el-GR" sz="2000" b="1" dirty="0" err="1" smtClean="0">
                <a:solidFill>
                  <a:srgbClr val="002060"/>
                </a:solidFill>
              </a:rPr>
              <a:t>areas</a:t>
            </a:r>
            <a:r>
              <a:rPr lang="el-GR" sz="2000" b="1" dirty="0" smtClean="0">
                <a:solidFill>
                  <a:srgbClr val="002060"/>
                </a:solidFill>
              </a:rPr>
              <a:t> </a:t>
            </a:r>
            <a:r>
              <a:rPr lang="el-GR" sz="2000" b="1" dirty="0" err="1" smtClean="0">
                <a:solidFill>
                  <a:srgbClr val="002060"/>
                </a:solidFill>
              </a:rPr>
              <a:t>can</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detected</a:t>
            </a:r>
            <a:r>
              <a:rPr lang="el-GR" sz="2000" b="1" dirty="0" smtClean="0">
                <a:solidFill>
                  <a:srgbClr val="002060"/>
                </a:solidFill>
              </a:rPr>
              <a:t>.  The </a:t>
            </a:r>
            <a:r>
              <a:rPr lang="el-GR" sz="2000" b="1" dirty="0" err="1" smtClean="0">
                <a:solidFill>
                  <a:srgbClr val="002060"/>
                </a:solidFill>
              </a:rPr>
              <a:t>relationship</a:t>
            </a:r>
            <a:r>
              <a:rPr lang="el-GR" sz="2000" b="1" dirty="0" smtClean="0">
                <a:solidFill>
                  <a:srgbClr val="002060"/>
                </a:solidFill>
              </a:rPr>
              <a:t> </a:t>
            </a:r>
            <a:r>
              <a:rPr lang="el-GR" sz="2000" b="1" dirty="0" err="1" smtClean="0">
                <a:solidFill>
                  <a:srgbClr val="002060"/>
                </a:solidFill>
              </a:rPr>
              <a:t>between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parameters</a:t>
            </a:r>
            <a:r>
              <a:rPr lang="el-GR" sz="2000" b="1" dirty="0" smtClean="0">
                <a:solidFill>
                  <a:srgbClr val="002060"/>
                </a:solidFill>
              </a:rPr>
              <a:t> </a:t>
            </a:r>
            <a:r>
              <a:rPr lang="el-GR" sz="2000" b="1" dirty="0" err="1" smtClean="0">
                <a:solidFill>
                  <a:srgbClr val="002060"/>
                </a:solidFill>
              </a:rPr>
              <a:t>can</a:t>
            </a:r>
            <a:r>
              <a:rPr lang="el-GR" sz="2000" b="1" dirty="0" smtClean="0">
                <a:solidFill>
                  <a:srgbClr val="002060"/>
                </a:solidFill>
              </a:rPr>
              <a:t> </a:t>
            </a:r>
            <a:r>
              <a:rPr lang="el-GR" sz="2000" b="1" dirty="0" err="1" smtClean="0">
                <a:solidFill>
                  <a:srgbClr val="002060"/>
                </a:solidFill>
              </a:rPr>
              <a:t>reveal</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possible</a:t>
            </a:r>
            <a:r>
              <a:rPr lang="el-GR" sz="2000" b="1" dirty="0" smtClean="0">
                <a:solidFill>
                  <a:srgbClr val="002060"/>
                </a:solidFill>
              </a:rPr>
              <a:t> </a:t>
            </a:r>
            <a:r>
              <a:rPr lang="el-GR" sz="2000" b="1" dirty="0" err="1" smtClean="0">
                <a:solidFill>
                  <a:srgbClr val="002060"/>
                </a:solidFill>
              </a:rPr>
              <a:t>pollution</a:t>
            </a:r>
            <a:r>
              <a:rPr lang="el-GR" sz="2000" b="1" dirty="0" smtClean="0">
                <a:solidFill>
                  <a:srgbClr val="002060"/>
                </a:solidFill>
              </a:rPr>
              <a:t> </a:t>
            </a:r>
            <a:r>
              <a:rPr lang="el-GR" sz="2000" b="1" dirty="0" err="1" smtClean="0">
                <a:solidFill>
                  <a:srgbClr val="002060"/>
                </a:solidFill>
              </a:rPr>
              <a:t>source</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an</a:t>
            </a:r>
            <a:r>
              <a:rPr lang="el-GR" sz="2000" b="1" dirty="0" smtClean="0">
                <a:solidFill>
                  <a:srgbClr val="002060"/>
                </a:solidFill>
              </a:rPr>
              <a:t> </a:t>
            </a:r>
            <a:r>
              <a:rPr lang="el-GR" sz="2000" b="1" dirty="0" err="1" smtClean="0">
                <a:solidFill>
                  <a:srgbClr val="002060"/>
                </a:solidFill>
              </a:rPr>
              <a:t>area</a:t>
            </a:r>
            <a:r>
              <a:rPr lang="el-GR" sz="2000" b="1" dirty="0" smtClean="0">
                <a:solidFill>
                  <a:srgbClr val="002060"/>
                </a:solidFill>
              </a:rPr>
              <a:t>.</a:t>
            </a:r>
          </a:p>
          <a:p>
            <a:pPr algn="just"/>
            <a:endParaRPr lang="el-GR" sz="2000" b="1" dirty="0">
              <a:solidFill>
                <a:srgbClr val="002060"/>
              </a:solidFill>
            </a:endParaRPr>
          </a:p>
          <a:p>
            <a:pPr algn="just"/>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following</a:t>
            </a:r>
            <a:r>
              <a:rPr lang="el-GR" sz="2000" b="1" dirty="0" smtClean="0">
                <a:solidFill>
                  <a:srgbClr val="002060"/>
                </a:solidFill>
              </a:rPr>
              <a:t> </a:t>
            </a:r>
            <a:r>
              <a:rPr lang="el-GR" sz="2000" b="1" dirty="0" err="1" smtClean="0">
                <a:solidFill>
                  <a:srgbClr val="002060"/>
                </a:solidFill>
              </a:rPr>
              <a:t>slides</a:t>
            </a:r>
            <a:r>
              <a:rPr lang="el-GR" sz="2000" b="1" dirty="0" smtClean="0">
                <a:solidFill>
                  <a:srgbClr val="002060"/>
                </a:solidFill>
              </a:rPr>
              <a:t> </a:t>
            </a:r>
            <a:r>
              <a:rPr lang="el-GR" sz="2000" b="1" dirty="0" err="1" smtClean="0">
                <a:solidFill>
                  <a:srgbClr val="002060"/>
                </a:solidFill>
              </a:rPr>
              <a:t>statistical</a:t>
            </a:r>
            <a:r>
              <a:rPr lang="el-GR" sz="2000" b="1" dirty="0" smtClean="0">
                <a:solidFill>
                  <a:srgbClr val="002060"/>
                </a:solidFill>
              </a:rPr>
              <a:t> </a:t>
            </a:r>
            <a:r>
              <a:rPr lang="el-GR" sz="2000" b="1" dirty="0" err="1" smtClean="0">
                <a:solidFill>
                  <a:srgbClr val="002060"/>
                </a:solidFill>
              </a:rPr>
              <a:t>methods</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presented</a:t>
            </a:r>
            <a:r>
              <a:rPr lang="el-GR" sz="2000" b="1" dirty="0" smtClean="0">
                <a:solidFill>
                  <a:srgbClr val="002060"/>
                </a:solidFill>
              </a:rPr>
              <a:t>. </a:t>
            </a:r>
            <a:r>
              <a:rPr lang="el-GR" sz="2000" b="1" dirty="0" err="1" smtClean="0">
                <a:solidFill>
                  <a:srgbClr val="002060"/>
                </a:solidFill>
              </a:rPr>
              <a:t>Emphasis</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given</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multivariate</a:t>
            </a:r>
            <a:r>
              <a:rPr lang="el-GR" sz="2000" b="1" dirty="0" smtClean="0">
                <a:solidFill>
                  <a:srgbClr val="002060"/>
                </a:solidFill>
              </a:rPr>
              <a:t> </a:t>
            </a:r>
            <a:r>
              <a:rPr lang="el-GR" sz="2000" b="1" dirty="0" err="1" smtClean="0">
                <a:solidFill>
                  <a:srgbClr val="002060"/>
                </a:solidFill>
              </a:rPr>
              <a:t>methods</a:t>
            </a:r>
            <a:r>
              <a:rPr lang="el-GR" sz="2000" b="1" dirty="0" smtClean="0">
                <a:solidFill>
                  <a:srgbClr val="002060"/>
                </a:solidFill>
              </a:rPr>
              <a:t> </a:t>
            </a:r>
            <a:r>
              <a:rPr lang="el-GR" sz="2000" b="1" dirty="0" err="1" smtClean="0">
                <a:solidFill>
                  <a:srgbClr val="002060"/>
                </a:solidFill>
              </a:rPr>
              <a:t>such</a:t>
            </a:r>
            <a:r>
              <a:rPr lang="el-GR" sz="2000" b="1" dirty="0" smtClean="0">
                <a:solidFill>
                  <a:srgbClr val="002060"/>
                </a:solidFill>
              </a:rPr>
              <a:t> </a:t>
            </a:r>
            <a:r>
              <a:rPr lang="el-GR" sz="2000" b="1" dirty="0" err="1" smtClean="0">
                <a:solidFill>
                  <a:srgbClr val="002060"/>
                </a:solidFill>
              </a:rPr>
              <a:t>as</a:t>
            </a:r>
            <a:r>
              <a:rPr lang="el-GR" sz="2000" b="1" dirty="0" smtClean="0">
                <a:solidFill>
                  <a:srgbClr val="002060"/>
                </a:solidFill>
              </a:rPr>
              <a:t> </a:t>
            </a:r>
            <a:r>
              <a:rPr lang="el-GR" sz="2000" b="1" dirty="0" err="1" smtClean="0">
                <a:solidFill>
                  <a:srgbClr val="002060"/>
                </a:solidFill>
              </a:rPr>
              <a:t>factor</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cluster</a:t>
            </a:r>
            <a:r>
              <a:rPr lang="el-GR" sz="2000" b="1" dirty="0" smtClean="0">
                <a:solidFill>
                  <a:srgbClr val="002060"/>
                </a:solidFill>
              </a:rPr>
              <a:t> </a:t>
            </a:r>
            <a:r>
              <a:rPr lang="el-GR" sz="2000" b="1" dirty="0" err="1" smtClean="0">
                <a:solidFill>
                  <a:srgbClr val="002060"/>
                </a:solidFill>
              </a:rPr>
              <a:t>analysis</a:t>
            </a:r>
            <a:endParaRPr lang="el-GR" sz="2000" b="1" dirty="0">
              <a:solidFill>
                <a:srgbClr val="002060"/>
              </a:solidFill>
            </a:endParaRPr>
          </a:p>
        </p:txBody>
      </p:sp>
      <p:sp>
        <p:nvSpPr>
          <p:cNvPr id="8" name="Rectangle 2"/>
          <p:cNvSpPr>
            <a:spLocks noChangeArrowheads="1"/>
          </p:cNvSpPr>
          <p:nvPr/>
        </p:nvSpPr>
        <p:spPr bwMode="auto">
          <a:xfrm>
            <a:off x="3203848" y="44624"/>
            <a:ext cx="2776273" cy="461665"/>
          </a:xfrm>
          <a:prstGeom prst="rect">
            <a:avLst/>
          </a:prstGeom>
          <a:noFill/>
          <a:ln>
            <a:noFill/>
          </a:ln>
          <a:effectLst/>
          <a:extLst/>
        </p:spPr>
        <p:txBody>
          <a:bodyPr wrap="none" anchor="ctr">
            <a:spAutoFit/>
          </a:bodyPr>
          <a:lstStyle/>
          <a:p>
            <a:pPr>
              <a:buFont typeface="Wingdings" pitchFamily="2" charset="2"/>
              <a:buChar char="ü"/>
              <a:defRPr/>
            </a:pPr>
            <a:r>
              <a:rPr lang="el-GR" sz="2400" b="1" u="sng" dirty="0" err="1" smtClean="0">
                <a:solidFill>
                  <a:srgbClr val="002060"/>
                </a:solidFill>
              </a:rPr>
              <a:t>Statistical</a:t>
            </a:r>
            <a:r>
              <a:rPr lang="el-GR" sz="2400" b="1" u="sng" dirty="0" smtClean="0">
                <a:solidFill>
                  <a:srgbClr val="002060"/>
                </a:solidFill>
              </a:rPr>
              <a:t> </a:t>
            </a:r>
            <a:r>
              <a:rPr lang="el-GR" sz="2400" b="1" u="sng" dirty="0" err="1" smtClean="0">
                <a:solidFill>
                  <a:srgbClr val="002060"/>
                </a:solidFill>
              </a:rPr>
              <a:t>methods</a:t>
            </a:r>
            <a:endParaRPr lang="el-GR" sz="2400" b="1" u="sng" dirty="0">
              <a:solidFill>
                <a:srgbClr val="002060"/>
              </a:solidFill>
            </a:endParaRPr>
          </a:p>
        </p:txBody>
      </p:sp>
    </p:spTree>
    <p:extLst>
      <p:ext uri="{BB962C8B-B14F-4D97-AF65-F5344CB8AC3E}">
        <p14:creationId xmlns:p14="http://schemas.microsoft.com/office/powerpoint/2010/main" val="2121615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39750" y="186681"/>
            <a:ext cx="2771400" cy="461665"/>
          </a:xfrm>
          <a:prstGeom prst="rect">
            <a:avLst/>
          </a:prstGeom>
          <a:noFill/>
          <a:ln>
            <a:noFill/>
          </a:ln>
          <a:effectLst/>
          <a:extLst/>
        </p:spPr>
        <p:txBody>
          <a:bodyPr wrap="none" anchor="ctr">
            <a:spAutoFit/>
          </a:bodyPr>
          <a:lstStyle/>
          <a:p>
            <a:pPr>
              <a:buFont typeface="Wingdings" pitchFamily="2" charset="2"/>
              <a:buChar char="ü"/>
              <a:defRPr/>
            </a:pPr>
            <a:r>
              <a:rPr lang="en-US" sz="2400" b="1" i="1" u="sng" dirty="0" smtClean="0">
                <a:solidFill>
                  <a:srgbClr val="002060"/>
                </a:solidFill>
              </a:rPr>
              <a:t>Statistical methods</a:t>
            </a:r>
            <a:endParaRPr lang="el-GR" sz="2400" b="1" i="1" u="sng" dirty="0">
              <a:solidFill>
                <a:srgbClr val="002060"/>
              </a:solidFill>
            </a:endParaRPr>
          </a:p>
        </p:txBody>
      </p:sp>
      <p:sp>
        <p:nvSpPr>
          <p:cNvPr id="18437" name="Rectangle 5"/>
          <p:cNvSpPr>
            <a:spLocks noChangeArrowheads="1"/>
          </p:cNvSpPr>
          <p:nvPr/>
        </p:nvSpPr>
        <p:spPr bwMode="auto">
          <a:xfrm>
            <a:off x="755576" y="679889"/>
            <a:ext cx="2363147" cy="400110"/>
          </a:xfrm>
          <a:prstGeom prst="rect">
            <a:avLst/>
          </a:prstGeom>
          <a:noFill/>
          <a:ln>
            <a:noFill/>
          </a:ln>
          <a:effectLst/>
          <a:extLst/>
        </p:spPr>
        <p:txBody>
          <a:bodyPr wrap="none" anchor="ctr">
            <a:spAutoFit/>
          </a:bodyPr>
          <a:lstStyle/>
          <a:p>
            <a:pPr>
              <a:defRPr/>
            </a:pPr>
            <a:r>
              <a:rPr lang="fr-FR" sz="2000" b="1" i="1" dirty="0" err="1" smtClean="0">
                <a:solidFill>
                  <a:srgbClr val="002060"/>
                </a:solidFill>
              </a:rPr>
              <a:t>Correlation</a:t>
            </a:r>
            <a:r>
              <a:rPr lang="fr-FR" sz="2000" b="1" i="1" dirty="0" smtClean="0">
                <a:solidFill>
                  <a:srgbClr val="002060"/>
                </a:solidFill>
              </a:rPr>
              <a:t> </a:t>
            </a:r>
            <a:r>
              <a:rPr lang="fr-FR" sz="2000" b="1" i="1" dirty="0" err="1" smtClean="0">
                <a:solidFill>
                  <a:srgbClr val="002060"/>
                </a:solidFill>
              </a:rPr>
              <a:t>Analysis</a:t>
            </a:r>
            <a:r>
              <a:rPr lang="el-GR" sz="2000" b="1" i="1" dirty="0" smtClean="0">
                <a:solidFill>
                  <a:srgbClr val="002060"/>
                </a:solidFill>
              </a:rPr>
              <a:t> </a:t>
            </a:r>
            <a:endParaRPr lang="el-GR" sz="2000" b="1" i="1" dirty="0">
              <a:solidFill>
                <a:srgbClr val="002060"/>
              </a:solidFill>
            </a:endParaRPr>
          </a:p>
        </p:txBody>
      </p:sp>
      <p:sp>
        <p:nvSpPr>
          <p:cNvPr id="16388" name="Rectangle 9"/>
          <p:cNvSpPr>
            <a:spLocks noChangeArrowheads="1"/>
          </p:cNvSpPr>
          <p:nvPr/>
        </p:nvSpPr>
        <p:spPr bwMode="auto">
          <a:xfrm>
            <a:off x="323850" y="1409205"/>
            <a:ext cx="84248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sz="1800" b="1" dirty="0">
                <a:solidFill>
                  <a:srgbClr val="002060"/>
                </a:solidFill>
              </a:rPr>
              <a:t>Correlation coefficient (Pearson) is a statistical tool to show the degree of dependency of one variable with the other. It is commonly used to measure and establish the relationship between two variables (</a:t>
            </a:r>
            <a:r>
              <a:rPr lang="en-US" sz="1800" b="1" dirty="0" err="1">
                <a:solidFill>
                  <a:srgbClr val="002060"/>
                </a:solidFill>
              </a:rPr>
              <a:t>Batabyal</a:t>
            </a:r>
            <a:r>
              <a:rPr lang="en-US" sz="1800" b="1" dirty="0">
                <a:solidFill>
                  <a:srgbClr val="002060"/>
                </a:solidFill>
              </a:rPr>
              <a:t> 2014). </a:t>
            </a:r>
            <a:endParaRPr lang="el-GR" altLang="el-GR" sz="1800" b="1" dirty="0">
              <a:solidFill>
                <a:srgbClr val="002060"/>
              </a:solidFill>
            </a:endParaRPr>
          </a:p>
        </p:txBody>
      </p:sp>
      <p:sp>
        <p:nvSpPr>
          <p:cNvPr id="16390" name="Rectangle 12"/>
          <p:cNvSpPr>
            <a:spLocks noChangeArrowheads="1"/>
          </p:cNvSpPr>
          <p:nvPr/>
        </p:nvSpPr>
        <p:spPr bwMode="auto">
          <a:xfrm>
            <a:off x="3492500" y="3124200"/>
            <a:ext cx="382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l-GR" sz="1600" b="1">
                <a:cs typeface="Times New Roman" pitchFamily="18" charset="0"/>
              </a:rPr>
              <a:t>r</a:t>
            </a:r>
            <a:r>
              <a:rPr lang="el-GR" altLang="el-GR" sz="1600" b="1">
                <a:cs typeface="Times New Roman" pitchFamily="18" charset="0"/>
              </a:rPr>
              <a:t>=</a:t>
            </a:r>
            <a:endParaRPr lang="el-GR" altLang="el-GR" sz="1600" b="1"/>
          </a:p>
        </p:txBody>
      </p:sp>
      <p:graphicFrame>
        <p:nvGraphicFramePr>
          <p:cNvPr id="16391" name="Object 11"/>
          <p:cNvGraphicFramePr>
            <a:graphicFrameLocks noChangeAspect="1"/>
          </p:cNvGraphicFramePr>
          <p:nvPr/>
        </p:nvGraphicFramePr>
        <p:xfrm>
          <a:off x="3844925" y="2924175"/>
          <a:ext cx="1152525" cy="763588"/>
        </p:xfrm>
        <a:graphic>
          <a:graphicData uri="http://schemas.openxmlformats.org/presentationml/2006/ole">
            <mc:AlternateContent xmlns:mc="http://schemas.openxmlformats.org/markup-compatibility/2006">
              <mc:Choice xmlns:v="urn:schemas-microsoft-com:vml" Requires="v">
                <p:oleObj spid="_x0000_s2087" name="Equation" r:id="rId3" imgW="672808" imgH="444307" progId="Equation.3">
                  <p:embed/>
                </p:oleObj>
              </mc:Choice>
              <mc:Fallback>
                <p:oleObj name="Equation" r:id="rId3" imgW="672808"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925" y="2924175"/>
                        <a:ext cx="11525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2" name="Text Box 17"/>
          <p:cNvSpPr txBox="1">
            <a:spLocks noChangeArrowheads="1"/>
          </p:cNvSpPr>
          <p:nvPr/>
        </p:nvSpPr>
        <p:spPr bwMode="auto">
          <a:xfrm>
            <a:off x="250825" y="3716338"/>
            <a:ext cx="58368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l-GR" altLang="el-GR" sz="1800" b="1" dirty="0" err="1" smtClean="0">
                <a:solidFill>
                  <a:srgbClr val="002060"/>
                </a:solidFill>
              </a:rPr>
              <a:t>where</a:t>
            </a:r>
            <a:r>
              <a:rPr lang="el-GR" altLang="el-GR" sz="1800" b="1" dirty="0" smtClean="0">
                <a:solidFill>
                  <a:srgbClr val="002060"/>
                </a:solidFill>
              </a:rPr>
              <a:t> </a:t>
            </a:r>
            <a:r>
              <a:rPr lang="en-US" altLang="el-GR" sz="1800" b="1" dirty="0" err="1">
                <a:solidFill>
                  <a:srgbClr val="002060"/>
                </a:solidFill>
              </a:rPr>
              <a:t>cov</a:t>
            </a:r>
            <a:r>
              <a:rPr lang="el-GR" altLang="el-GR" sz="1800" b="1" dirty="0">
                <a:solidFill>
                  <a:srgbClr val="002060"/>
                </a:solidFill>
              </a:rPr>
              <a:t>(</a:t>
            </a:r>
            <a:r>
              <a:rPr lang="en-US" altLang="el-GR" sz="1800" b="1" dirty="0">
                <a:solidFill>
                  <a:srgbClr val="002060"/>
                </a:solidFill>
              </a:rPr>
              <a:t>X</a:t>
            </a:r>
            <a:r>
              <a:rPr lang="el-GR" altLang="el-GR" sz="1800" b="1" dirty="0">
                <a:solidFill>
                  <a:srgbClr val="002060"/>
                </a:solidFill>
              </a:rPr>
              <a:t>,Ψ)=Σ</a:t>
            </a:r>
            <a:r>
              <a:rPr lang="en-US" altLang="el-GR" sz="1800" b="1" dirty="0" err="1">
                <a:solidFill>
                  <a:srgbClr val="002060"/>
                </a:solidFill>
              </a:rPr>
              <a:t>ni</a:t>
            </a:r>
            <a:r>
              <a:rPr lang="el-GR" altLang="el-GR" sz="1800" b="1" dirty="0">
                <a:solidFill>
                  <a:srgbClr val="002060"/>
                </a:solidFill>
              </a:rPr>
              <a:t>=1 (</a:t>
            </a:r>
            <a:r>
              <a:rPr lang="en-US" altLang="el-GR" sz="1800" b="1" dirty="0">
                <a:solidFill>
                  <a:srgbClr val="002060"/>
                </a:solidFill>
              </a:rPr>
              <a:t>x</a:t>
            </a:r>
            <a:r>
              <a:rPr lang="en-US" altLang="el-GR" sz="1800" b="1" baseline="-25000" dirty="0">
                <a:solidFill>
                  <a:srgbClr val="002060"/>
                </a:solidFill>
              </a:rPr>
              <a:t>i</a:t>
            </a:r>
            <a:r>
              <a:rPr lang="el-GR" altLang="el-GR" sz="1800" b="1" dirty="0">
                <a:solidFill>
                  <a:srgbClr val="002060"/>
                </a:solidFill>
              </a:rPr>
              <a:t>-</a:t>
            </a:r>
            <a:r>
              <a:rPr lang="en-US" altLang="el-GR" sz="1800" b="1" dirty="0" err="1">
                <a:solidFill>
                  <a:srgbClr val="002060"/>
                </a:solidFill>
              </a:rPr>
              <a:t>x</a:t>
            </a:r>
            <a:r>
              <a:rPr lang="en-US" altLang="el-GR" sz="1800" b="1" baseline="-25000" dirty="0" err="1">
                <a:solidFill>
                  <a:srgbClr val="002060"/>
                </a:solidFill>
              </a:rPr>
              <a:t>m</a:t>
            </a:r>
            <a:r>
              <a:rPr lang="el-GR" altLang="el-GR" sz="1800" b="1" dirty="0">
                <a:solidFill>
                  <a:srgbClr val="002060"/>
                </a:solidFill>
              </a:rPr>
              <a:t>) (ψ</a:t>
            </a:r>
            <a:r>
              <a:rPr lang="en-US" altLang="el-GR" sz="1800" b="1" baseline="-25000" dirty="0" err="1">
                <a:solidFill>
                  <a:srgbClr val="002060"/>
                </a:solidFill>
              </a:rPr>
              <a:t>i</a:t>
            </a:r>
            <a:r>
              <a:rPr lang="el-GR" altLang="el-GR" sz="1800" b="1" dirty="0">
                <a:solidFill>
                  <a:srgbClr val="002060"/>
                </a:solidFill>
              </a:rPr>
              <a:t>-ψ</a:t>
            </a:r>
            <a:r>
              <a:rPr lang="en-US" altLang="el-GR" sz="1800" b="1" baseline="-25000" dirty="0">
                <a:solidFill>
                  <a:srgbClr val="002060"/>
                </a:solidFill>
              </a:rPr>
              <a:t>m</a:t>
            </a:r>
            <a:r>
              <a:rPr lang="el-GR" altLang="el-GR" sz="1800" b="1" dirty="0">
                <a:solidFill>
                  <a:srgbClr val="002060"/>
                </a:solidFill>
              </a:rPr>
              <a:t>)</a:t>
            </a:r>
          </a:p>
          <a:p>
            <a:pPr eaLnBrk="1" hangingPunct="1">
              <a:spcBef>
                <a:spcPct val="0"/>
              </a:spcBef>
              <a:buNone/>
            </a:pPr>
            <a:r>
              <a:rPr lang="el-GR" altLang="el-GR" sz="1800" b="1" dirty="0" err="1">
                <a:solidFill>
                  <a:srgbClr val="002060"/>
                </a:solidFill>
              </a:rPr>
              <a:t>σ</a:t>
            </a:r>
            <a:r>
              <a:rPr lang="el-GR" altLang="el-GR" sz="1800" b="1" baseline="-25000" dirty="0" err="1">
                <a:solidFill>
                  <a:srgbClr val="002060"/>
                </a:solidFill>
              </a:rPr>
              <a:t>χ</a:t>
            </a:r>
            <a:r>
              <a:rPr lang="el-GR" altLang="el-GR" sz="1800" b="1" dirty="0">
                <a:solidFill>
                  <a:srgbClr val="002060"/>
                </a:solidFill>
              </a:rPr>
              <a:t>, </a:t>
            </a:r>
            <a:r>
              <a:rPr lang="el-GR" altLang="el-GR" sz="1800" b="1" dirty="0" err="1">
                <a:solidFill>
                  <a:srgbClr val="002060"/>
                </a:solidFill>
              </a:rPr>
              <a:t>σ</a:t>
            </a:r>
            <a:r>
              <a:rPr lang="el-GR" altLang="el-GR" sz="1800" b="1" baseline="-25000" dirty="0" err="1">
                <a:solidFill>
                  <a:srgbClr val="002060"/>
                </a:solidFill>
              </a:rPr>
              <a:t>ψ</a:t>
            </a:r>
            <a:r>
              <a:rPr lang="el-GR" altLang="el-GR" sz="1800" b="1" dirty="0">
                <a:solidFill>
                  <a:srgbClr val="002060"/>
                </a:solidFill>
              </a:rPr>
              <a:t>= </a:t>
            </a:r>
            <a:r>
              <a:rPr lang="el-GR" altLang="el-GR" sz="1800" b="1" dirty="0" err="1" smtClean="0">
                <a:solidFill>
                  <a:srgbClr val="002060"/>
                </a:solidFill>
              </a:rPr>
              <a:t>standard</a:t>
            </a:r>
            <a:r>
              <a:rPr lang="el-GR" altLang="el-GR" sz="1800" b="1" dirty="0" smtClean="0">
                <a:solidFill>
                  <a:srgbClr val="002060"/>
                </a:solidFill>
              </a:rPr>
              <a:t> </a:t>
            </a:r>
            <a:r>
              <a:rPr lang="el-GR" altLang="el-GR" sz="1800" b="1" dirty="0" err="1" smtClean="0">
                <a:solidFill>
                  <a:srgbClr val="002060"/>
                </a:solidFill>
              </a:rPr>
              <a:t>deviations</a:t>
            </a:r>
            <a:r>
              <a:rPr lang="el-GR" altLang="el-GR" sz="1800" b="1" dirty="0" smtClean="0">
                <a:solidFill>
                  <a:srgbClr val="002060"/>
                </a:solidFill>
              </a:rPr>
              <a:t> of Χ </a:t>
            </a:r>
            <a:r>
              <a:rPr lang="el-GR" altLang="el-GR" sz="1800" b="1" dirty="0" err="1" smtClean="0">
                <a:solidFill>
                  <a:srgbClr val="002060"/>
                </a:solidFill>
              </a:rPr>
              <a:t>and</a:t>
            </a:r>
            <a:r>
              <a:rPr lang="el-GR" altLang="el-GR" sz="1800" b="1" dirty="0" smtClean="0">
                <a:solidFill>
                  <a:srgbClr val="002060"/>
                </a:solidFill>
              </a:rPr>
              <a:t> Ψ </a:t>
            </a:r>
            <a:r>
              <a:rPr lang="el-GR" altLang="el-GR" sz="1800" b="1" dirty="0" err="1" smtClean="0">
                <a:solidFill>
                  <a:srgbClr val="002060"/>
                </a:solidFill>
              </a:rPr>
              <a:t>respectively</a:t>
            </a:r>
            <a:endParaRPr lang="el-GR" altLang="el-GR" sz="1800" b="1" dirty="0" smtClean="0">
              <a:solidFill>
                <a:srgbClr val="002060"/>
              </a:solidFill>
            </a:endParaRPr>
          </a:p>
          <a:p>
            <a:pPr eaLnBrk="1" hangingPunct="1">
              <a:spcBef>
                <a:spcPct val="0"/>
              </a:spcBef>
              <a:buNone/>
            </a:pPr>
            <a:r>
              <a:rPr lang="en-US" altLang="el-GR" sz="1800" b="1" dirty="0" err="1" smtClean="0">
                <a:solidFill>
                  <a:srgbClr val="002060"/>
                </a:solidFill>
              </a:rPr>
              <a:t>x</a:t>
            </a:r>
            <a:r>
              <a:rPr lang="en-US" altLang="el-GR" sz="1800" b="1" baseline="-25000" dirty="0" err="1" smtClean="0">
                <a:solidFill>
                  <a:srgbClr val="002060"/>
                </a:solidFill>
              </a:rPr>
              <a:t>m</a:t>
            </a:r>
            <a:r>
              <a:rPr lang="el-GR" altLang="el-GR" sz="1800" b="1" dirty="0">
                <a:solidFill>
                  <a:srgbClr val="002060"/>
                </a:solidFill>
              </a:rPr>
              <a:t>,ψ</a:t>
            </a:r>
            <a:r>
              <a:rPr lang="en-US" altLang="el-GR" sz="1800" b="1" baseline="-25000" dirty="0">
                <a:solidFill>
                  <a:srgbClr val="002060"/>
                </a:solidFill>
              </a:rPr>
              <a:t>m</a:t>
            </a:r>
            <a:r>
              <a:rPr lang="el-GR" altLang="el-GR" sz="1800" b="1" dirty="0">
                <a:solidFill>
                  <a:srgbClr val="002060"/>
                </a:solidFill>
              </a:rPr>
              <a:t>= </a:t>
            </a:r>
            <a:r>
              <a:rPr lang="el-GR" altLang="el-GR" sz="1800" b="1" dirty="0" err="1">
                <a:solidFill>
                  <a:srgbClr val="002060"/>
                </a:solidFill>
              </a:rPr>
              <a:t>mean</a:t>
            </a:r>
            <a:r>
              <a:rPr lang="el-GR" altLang="el-GR" sz="1800" b="1" dirty="0">
                <a:solidFill>
                  <a:srgbClr val="002060"/>
                </a:solidFill>
              </a:rPr>
              <a:t> </a:t>
            </a:r>
            <a:r>
              <a:rPr lang="el-GR" altLang="el-GR" sz="1800" b="1" dirty="0" err="1">
                <a:solidFill>
                  <a:srgbClr val="002060"/>
                </a:solidFill>
              </a:rPr>
              <a:t>values</a:t>
            </a:r>
            <a:r>
              <a:rPr lang="el-GR" altLang="el-GR" sz="1800" b="1" dirty="0">
                <a:solidFill>
                  <a:srgbClr val="002060"/>
                </a:solidFill>
              </a:rPr>
              <a:t> of Χ </a:t>
            </a:r>
            <a:r>
              <a:rPr lang="el-GR" altLang="el-GR" sz="1800" b="1" dirty="0" err="1">
                <a:solidFill>
                  <a:srgbClr val="002060"/>
                </a:solidFill>
              </a:rPr>
              <a:t>and</a:t>
            </a:r>
            <a:r>
              <a:rPr lang="el-GR" altLang="el-GR" sz="1800" b="1" dirty="0">
                <a:solidFill>
                  <a:srgbClr val="002060"/>
                </a:solidFill>
              </a:rPr>
              <a:t> Ψ</a:t>
            </a:r>
          </a:p>
          <a:p>
            <a:pPr eaLnBrk="1" hangingPunct="1">
              <a:spcBef>
                <a:spcPct val="0"/>
              </a:spcBef>
              <a:buFontTx/>
              <a:buNone/>
            </a:pPr>
            <a:endParaRPr lang="en-US" altLang="el-GR" sz="1800" b="1" dirty="0">
              <a:solidFill>
                <a:srgbClr val="002060"/>
              </a:solidFill>
            </a:endParaRPr>
          </a:p>
        </p:txBody>
      </p:sp>
      <p:sp>
        <p:nvSpPr>
          <p:cNvPr id="10" name="Rectangle 18"/>
          <p:cNvSpPr>
            <a:spLocks noChangeArrowheads="1"/>
          </p:cNvSpPr>
          <p:nvPr/>
        </p:nvSpPr>
        <p:spPr bwMode="auto">
          <a:xfrm>
            <a:off x="1331640" y="5028951"/>
            <a:ext cx="618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l-GR" altLang="el-GR" sz="1800" b="1" dirty="0" smtClean="0">
                <a:solidFill>
                  <a:srgbClr val="002060"/>
                </a:solidFill>
              </a:rPr>
              <a:t>The </a:t>
            </a:r>
            <a:r>
              <a:rPr lang="el-GR" altLang="el-GR" sz="1800" b="1" dirty="0" err="1" smtClean="0">
                <a:solidFill>
                  <a:srgbClr val="002060"/>
                </a:solidFill>
              </a:rPr>
              <a:t>Pearson</a:t>
            </a:r>
            <a:r>
              <a:rPr lang="el-GR" altLang="el-GR" sz="1800" b="1" dirty="0" smtClean="0">
                <a:solidFill>
                  <a:srgbClr val="002060"/>
                </a:solidFill>
              </a:rPr>
              <a:t> </a:t>
            </a:r>
            <a:r>
              <a:rPr lang="el-GR" altLang="el-GR" sz="1800" b="1" dirty="0" err="1" smtClean="0">
                <a:solidFill>
                  <a:srgbClr val="002060"/>
                </a:solidFill>
              </a:rPr>
              <a:t>coefficient</a:t>
            </a:r>
            <a:r>
              <a:rPr lang="el-GR" altLang="el-GR" sz="1800" b="1" dirty="0" smtClean="0">
                <a:solidFill>
                  <a:srgbClr val="002060"/>
                </a:solidFill>
              </a:rPr>
              <a:t> </a:t>
            </a:r>
            <a:r>
              <a:rPr lang="el-GR" altLang="el-GR" sz="1800" b="1" dirty="0" err="1" smtClean="0">
                <a:solidFill>
                  <a:srgbClr val="002060"/>
                </a:solidFill>
              </a:rPr>
              <a:t>values</a:t>
            </a:r>
            <a:r>
              <a:rPr lang="el-GR" altLang="el-GR" sz="1800" b="1" dirty="0" smtClean="0">
                <a:solidFill>
                  <a:srgbClr val="002060"/>
                </a:solidFill>
              </a:rPr>
              <a:t> </a:t>
            </a:r>
            <a:r>
              <a:rPr lang="el-GR" altLang="el-GR" sz="1800" b="1" dirty="0" err="1" smtClean="0">
                <a:solidFill>
                  <a:srgbClr val="002060"/>
                </a:solidFill>
              </a:rPr>
              <a:t>range</a:t>
            </a:r>
            <a:r>
              <a:rPr lang="el-GR" altLang="el-GR" sz="1800" b="1" dirty="0" smtClean="0">
                <a:solidFill>
                  <a:srgbClr val="002060"/>
                </a:solidFill>
              </a:rPr>
              <a:t> </a:t>
            </a:r>
            <a:r>
              <a:rPr lang="el-GR" altLang="el-GR" sz="1800" b="1" dirty="0" err="1" smtClean="0">
                <a:solidFill>
                  <a:srgbClr val="002060"/>
                </a:solidFill>
              </a:rPr>
              <a:t>between</a:t>
            </a:r>
            <a:r>
              <a:rPr lang="el-GR" altLang="el-GR" sz="1800" b="1" dirty="0" smtClean="0">
                <a:solidFill>
                  <a:srgbClr val="002060"/>
                </a:solidFill>
              </a:rPr>
              <a:t>  </a:t>
            </a:r>
            <a:r>
              <a:rPr lang="el-GR" altLang="el-GR" sz="1800" b="1" dirty="0">
                <a:solidFill>
                  <a:srgbClr val="002060"/>
                </a:solidFill>
              </a:rPr>
              <a:t>-1 </a:t>
            </a:r>
            <a:r>
              <a:rPr lang="el-GR" altLang="el-GR" sz="1800" b="1" dirty="0" err="1" smtClean="0">
                <a:solidFill>
                  <a:srgbClr val="002060"/>
                </a:solidFill>
              </a:rPr>
              <a:t>to</a:t>
            </a:r>
            <a:r>
              <a:rPr lang="el-GR" altLang="el-GR" sz="1800" b="1" dirty="0" smtClean="0">
                <a:solidFill>
                  <a:srgbClr val="002060"/>
                </a:solidFill>
              </a:rPr>
              <a:t> 1 </a:t>
            </a:r>
            <a:endParaRPr lang="el-GR" altLang="el-GR" sz="1800" b="1" dirty="0">
              <a:solidFill>
                <a:srgbClr val="002060"/>
              </a:solidFill>
            </a:endParaRPr>
          </a:p>
        </p:txBody>
      </p:sp>
    </p:spTree>
    <p:extLst>
      <p:ext uri="{BB962C8B-B14F-4D97-AF65-F5344CB8AC3E}">
        <p14:creationId xmlns:p14="http://schemas.microsoft.com/office/powerpoint/2010/main" val="3884655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ox(in)">
                                      <p:cBhvr>
                                        <p:cTn id="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8313" y="1125538"/>
            <a:ext cx="6263927" cy="3959646"/>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altLang="el-GR" sz="2000" b="1" dirty="0" err="1" smtClean="0">
                <a:solidFill>
                  <a:srgbClr val="002060"/>
                </a:solidFill>
              </a:rPr>
              <a:t>Sources</a:t>
            </a:r>
            <a:r>
              <a:rPr lang="el-GR" altLang="el-GR" sz="2000" b="1" dirty="0" smtClean="0">
                <a:solidFill>
                  <a:srgbClr val="002060"/>
                </a:solidFill>
              </a:rPr>
              <a:t> of water </a:t>
            </a:r>
            <a:r>
              <a:rPr lang="el-GR" altLang="el-GR" sz="2000" b="1" dirty="0" err="1" smtClean="0">
                <a:solidFill>
                  <a:srgbClr val="002060"/>
                </a:solidFill>
              </a:rPr>
              <a:t>constituents</a:t>
            </a:r>
            <a:r>
              <a:rPr lang="el-GR" altLang="el-GR" sz="2000" b="1" dirty="0" smtClean="0">
                <a:solidFill>
                  <a:srgbClr val="002060"/>
                </a:solidFill>
              </a:rPr>
              <a:t>:</a:t>
            </a:r>
            <a:endParaRPr lang="el-GR" altLang="el-GR" sz="2000" b="1" dirty="0">
              <a:solidFill>
                <a:srgbClr val="002060"/>
              </a:solidFill>
            </a:endParaRPr>
          </a:p>
          <a:p>
            <a:r>
              <a:rPr lang="en-US" altLang="el-GR" sz="2000" b="1" dirty="0" smtClean="0">
                <a:solidFill>
                  <a:srgbClr val="002060"/>
                </a:solidFill>
              </a:rPr>
              <a:t>Ca: calcite, dolomite</a:t>
            </a:r>
          </a:p>
          <a:p>
            <a:r>
              <a:rPr lang="en-US" altLang="el-GR" sz="2000" b="1" dirty="0" smtClean="0">
                <a:solidFill>
                  <a:srgbClr val="002060"/>
                </a:solidFill>
              </a:rPr>
              <a:t>Mg: dolomite, olivine</a:t>
            </a:r>
          </a:p>
          <a:p>
            <a:r>
              <a:rPr lang="en-US" altLang="el-GR" sz="2000" b="1" dirty="0" smtClean="0">
                <a:solidFill>
                  <a:srgbClr val="002060"/>
                </a:solidFill>
              </a:rPr>
              <a:t>Na: halite (</a:t>
            </a:r>
            <a:r>
              <a:rPr lang="en-US" altLang="el-GR" sz="2000" b="1" dirty="0" err="1" smtClean="0">
                <a:solidFill>
                  <a:srgbClr val="002060"/>
                </a:solidFill>
              </a:rPr>
              <a:t>NaCl</a:t>
            </a:r>
            <a:r>
              <a:rPr lang="en-US" altLang="el-GR" sz="2000" b="1" dirty="0" smtClean="0">
                <a:solidFill>
                  <a:srgbClr val="002060"/>
                </a:solidFill>
              </a:rPr>
              <a:t>), feldspars (albite), industrial wastes</a:t>
            </a:r>
          </a:p>
          <a:p>
            <a:r>
              <a:rPr lang="en-US" altLang="el-GR" sz="2000" b="1" dirty="0" smtClean="0">
                <a:solidFill>
                  <a:srgbClr val="002060"/>
                </a:solidFill>
              </a:rPr>
              <a:t>K: clay minerals, seawater intrusion</a:t>
            </a:r>
          </a:p>
          <a:p>
            <a:r>
              <a:rPr lang="en-US" altLang="el-GR" sz="2000" b="1" dirty="0" smtClean="0">
                <a:solidFill>
                  <a:srgbClr val="002060"/>
                </a:solidFill>
              </a:rPr>
              <a:t>NO</a:t>
            </a:r>
            <a:r>
              <a:rPr lang="en-US" altLang="el-GR" sz="2000" b="1" baseline="-25000" dirty="0" smtClean="0">
                <a:solidFill>
                  <a:srgbClr val="002060"/>
                </a:solidFill>
              </a:rPr>
              <a:t>3</a:t>
            </a:r>
            <a:r>
              <a:rPr lang="en-US" altLang="el-GR" sz="2000" b="1" dirty="0" smtClean="0">
                <a:solidFill>
                  <a:srgbClr val="002060"/>
                </a:solidFill>
              </a:rPr>
              <a:t>: agricultural activities (fertilizers)</a:t>
            </a:r>
          </a:p>
          <a:p>
            <a:r>
              <a:rPr lang="en-US" altLang="el-GR" sz="2000" b="1" dirty="0" smtClean="0">
                <a:solidFill>
                  <a:srgbClr val="002060"/>
                </a:solidFill>
              </a:rPr>
              <a:t>SO</a:t>
            </a:r>
            <a:r>
              <a:rPr lang="en-US" altLang="el-GR" sz="2000" b="1" baseline="-25000" dirty="0" smtClean="0">
                <a:solidFill>
                  <a:srgbClr val="002060"/>
                </a:solidFill>
              </a:rPr>
              <a:t>4</a:t>
            </a:r>
            <a:r>
              <a:rPr lang="en-US" altLang="el-GR" sz="2000" b="1" dirty="0" smtClean="0">
                <a:solidFill>
                  <a:srgbClr val="002060"/>
                </a:solidFill>
              </a:rPr>
              <a:t>: Oxidation of sulfide ores, gypsum</a:t>
            </a:r>
          </a:p>
          <a:p>
            <a:r>
              <a:rPr lang="en-US" altLang="el-GR" sz="2000" b="1" dirty="0" smtClean="0">
                <a:solidFill>
                  <a:srgbClr val="002060"/>
                </a:solidFill>
              </a:rPr>
              <a:t>Fe: igneous rocks, ferrous sulfide (FeS</a:t>
            </a:r>
            <a:r>
              <a:rPr lang="en-US" altLang="el-GR" sz="2000" b="1" baseline="-25000" dirty="0" smtClean="0">
                <a:solidFill>
                  <a:srgbClr val="002060"/>
                </a:solidFill>
              </a:rPr>
              <a:t>2</a:t>
            </a:r>
            <a:r>
              <a:rPr lang="en-US" altLang="el-GR" sz="2000" b="1" dirty="0" smtClean="0">
                <a:solidFill>
                  <a:srgbClr val="002060"/>
                </a:solidFill>
              </a:rPr>
              <a:t>)</a:t>
            </a:r>
          </a:p>
          <a:p>
            <a:r>
              <a:rPr lang="en-US" altLang="el-GR" sz="2000" b="1" dirty="0" err="1" smtClean="0">
                <a:solidFill>
                  <a:srgbClr val="002060"/>
                </a:solidFill>
              </a:rPr>
              <a:t>Mn</a:t>
            </a:r>
            <a:r>
              <a:rPr lang="en-US" altLang="el-GR" sz="2000" b="1" dirty="0" smtClean="0">
                <a:solidFill>
                  <a:srgbClr val="002060"/>
                </a:solidFill>
              </a:rPr>
              <a:t>: metamorphic rocks, mica biotite</a:t>
            </a:r>
          </a:p>
          <a:p>
            <a:r>
              <a:rPr lang="en-US" altLang="el-GR" sz="2000" b="1" dirty="0" smtClean="0">
                <a:solidFill>
                  <a:srgbClr val="002060"/>
                </a:solidFill>
              </a:rPr>
              <a:t>Cl: seawater intrusion, industrial wastes</a:t>
            </a:r>
          </a:p>
          <a:p>
            <a:r>
              <a:rPr lang="en-US" altLang="el-GR" sz="2000" b="1" dirty="0" smtClean="0">
                <a:solidFill>
                  <a:srgbClr val="002060"/>
                </a:solidFill>
              </a:rPr>
              <a:t>HCO</a:t>
            </a:r>
            <a:r>
              <a:rPr lang="en-US" altLang="el-GR" sz="2000" b="1" baseline="-25000" dirty="0" smtClean="0">
                <a:solidFill>
                  <a:srgbClr val="002060"/>
                </a:solidFill>
              </a:rPr>
              <a:t>3</a:t>
            </a:r>
            <a:r>
              <a:rPr lang="en-US" altLang="el-GR" sz="2000" b="1" dirty="0" smtClean="0">
                <a:solidFill>
                  <a:srgbClr val="002060"/>
                </a:solidFill>
              </a:rPr>
              <a:t>, CO</a:t>
            </a:r>
            <a:r>
              <a:rPr lang="en-US" altLang="el-GR" sz="2000" b="1" baseline="-25000" dirty="0" smtClean="0">
                <a:solidFill>
                  <a:srgbClr val="002060"/>
                </a:solidFill>
              </a:rPr>
              <a:t>3</a:t>
            </a:r>
            <a:r>
              <a:rPr lang="en-US" altLang="el-GR" sz="2000" b="1" dirty="0" smtClean="0">
                <a:solidFill>
                  <a:srgbClr val="002060"/>
                </a:solidFill>
              </a:rPr>
              <a:t>: limestone, dolomite</a:t>
            </a:r>
            <a:endParaRPr lang="el-GR" altLang="el-GR" sz="2000" b="1" dirty="0" smtClean="0">
              <a:solidFill>
                <a:srgbClr val="002060"/>
              </a:solidFill>
            </a:endParaRPr>
          </a:p>
        </p:txBody>
      </p:sp>
      <p:sp>
        <p:nvSpPr>
          <p:cNvPr id="3" name="Ορθογώνιο 2"/>
          <p:cNvSpPr/>
          <p:nvPr/>
        </p:nvSpPr>
        <p:spPr>
          <a:xfrm>
            <a:off x="736050" y="260648"/>
            <a:ext cx="7435562" cy="523220"/>
          </a:xfrm>
          <a:prstGeom prst="rect">
            <a:avLst/>
          </a:prstGeom>
        </p:spPr>
        <p:txBody>
          <a:bodyPr wrap="none">
            <a:spAutoFit/>
          </a:bodyPr>
          <a:lstStyle/>
          <a:p>
            <a:pPr algn="ctr"/>
            <a:r>
              <a:rPr lang="el-GR" sz="2800" b="1" u="sng" dirty="0" err="1" smtClean="0">
                <a:solidFill>
                  <a:srgbClr val="002060"/>
                </a:solidFill>
              </a:rPr>
              <a:t>Surface</a:t>
            </a:r>
            <a:r>
              <a:rPr lang="el-GR" sz="2800" b="1" u="sng" dirty="0" smtClean="0">
                <a:solidFill>
                  <a:srgbClr val="002060"/>
                </a:solidFill>
              </a:rPr>
              <a:t> </a:t>
            </a:r>
            <a:r>
              <a:rPr lang="el-GR" sz="2800" b="1" u="sng" dirty="0" err="1" smtClean="0">
                <a:solidFill>
                  <a:srgbClr val="002060"/>
                </a:solidFill>
              </a:rPr>
              <a:t>and</a:t>
            </a:r>
            <a:r>
              <a:rPr lang="el-GR" sz="2800" b="1" u="sng" dirty="0" smtClean="0">
                <a:solidFill>
                  <a:srgbClr val="002060"/>
                </a:solidFill>
              </a:rPr>
              <a:t> </a:t>
            </a:r>
            <a:r>
              <a:rPr lang="el-GR" sz="2800" b="1" u="sng" dirty="0" err="1">
                <a:solidFill>
                  <a:srgbClr val="002060"/>
                </a:solidFill>
              </a:rPr>
              <a:t>G</a:t>
            </a:r>
            <a:r>
              <a:rPr lang="el-GR" sz="2800" b="1" u="sng" dirty="0" err="1" smtClean="0">
                <a:solidFill>
                  <a:srgbClr val="002060"/>
                </a:solidFill>
              </a:rPr>
              <a:t>roundwater</a:t>
            </a:r>
            <a:r>
              <a:rPr lang="el-GR" sz="2800" b="1" u="sng" dirty="0" smtClean="0">
                <a:solidFill>
                  <a:srgbClr val="002060"/>
                </a:solidFill>
              </a:rPr>
              <a:t> </a:t>
            </a:r>
            <a:r>
              <a:rPr lang="el-GR" sz="2800" b="1" u="sng" dirty="0" err="1" smtClean="0">
                <a:solidFill>
                  <a:srgbClr val="002060"/>
                </a:solidFill>
              </a:rPr>
              <a:t>Quality</a:t>
            </a:r>
            <a:r>
              <a:rPr lang="el-GR" sz="2800" b="1" u="sng" dirty="0" smtClean="0">
                <a:solidFill>
                  <a:srgbClr val="002060"/>
                </a:solidFill>
              </a:rPr>
              <a:t> </a:t>
            </a:r>
            <a:r>
              <a:rPr lang="el-GR" sz="2800" b="1" u="sng" dirty="0" err="1">
                <a:solidFill>
                  <a:srgbClr val="002060"/>
                </a:solidFill>
              </a:rPr>
              <a:t>Characteristics</a:t>
            </a:r>
            <a:endParaRPr lang="el-GR" sz="2800" b="1" u="sng" dirty="0">
              <a:solidFill>
                <a:srgbClr val="002060"/>
              </a:solidFill>
            </a:endParaRPr>
          </a:p>
        </p:txBody>
      </p:sp>
    </p:spTree>
    <p:extLst>
      <p:ext uri="{BB962C8B-B14F-4D97-AF65-F5344CB8AC3E}">
        <p14:creationId xmlns:p14="http://schemas.microsoft.com/office/powerpoint/2010/main" val="3158714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900113" y="860575"/>
            <a:ext cx="2736647" cy="461665"/>
          </a:xfrm>
          <a:prstGeom prst="rect">
            <a:avLst/>
          </a:prstGeom>
          <a:noFill/>
          <a:ln>
            <a:noFill/>
          </a:ln>
          <a:effectLst/>
          <a:extLst/>
        </p:spPr>
        <p:txBody>
          <a:bodyPr wrap="none" anchor="ctr">
            <a:spAutoFit/>
          </a:bodyPr>
          <a:lstStyle/>
          <a:p>
            <a:pPr>
              <a:defRPr/>
            </a:pPr>
            <a:r>
              <a:rPr lang="fr-FR" sz="2400" b="1" i="1" dirty="0" err="1" smtClean="0">
                <a:solidFill>
                  <a:srgbClr val="002060"/>
                </a:solidFill>
              </a:rPr>
              <a:t>Correlation</a:t>
            </a:r>
            <a:r>
              <a:rPr lang="fr-FR" sz="2400" b="1" i="1" dirty="0" smtClean="0">
                <a:solidFill>
                  <a:srgbClr val="002060"/>
                </a:solidFill>
              </a:rPr>
              <a:t> </a:t>
            </a:r>
            <a:r>
              <a:rPr lang="fr-FR" sz="2400" b="1" i="1" dirty="0" err="1" smtClean="0">
                <a:solidFill>
                  <a:srgbClr val="002060"/>
                </a:solidFill>
              </a:rPr>
              <a:t>Analysis</a:t>
            </a:r>
            <a:endParaRPr lang="el-GR" sz="2400" b="1" i="1" dirty="0">
              <a:solidFill>
                <a:srgbClr val="002060"/>
              </a:solidFill>
            </a:endParaRPr>
          </a:p>
        </p:txBody>
      </p:sp>
      <p:pic>
        <p:nvPicPr>
          <p:cNvPr id="174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628775"/>
            <a:ext cx="7488238" cy="3155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3" name="Text Box 7"/>
          <p:cNvSpPr txBox="1">
            <a:spLocks noChangeArrowheads="1"/>
          </p:cNvSpPr>
          <p:nvPr/>
        </p:nvSpPr>
        <p:spPr bwMode="auto">
          <a:xfrm>
            <a:off x="900113" y="5157788"/>
            <a:ext cx="48397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l-GR" altLang="el-GR" sz="2000" b="1" dirty="0" err="1" smtClean="0">
                <a:solidFill>
                  <a:srgbClr val="540C27"/>
                </a:solidFill>
              </a:rPr>
              <a:t>Significant</a:t>
            </a:r>
            <a:r>
              <a:rPr lang="el-GR" altLang="el-GR" sz="2000" b="1" dirty="0" smtClean="0">
                <a:solidFill>
                  <a:srgbClr val="540C27"/>
                </a:solidFill>
              </a:rPr>
              <a:t> </a:t>
            </a:r>
            <a:r>
              <a:rPr lang="el-GR" altLang="el-GR" sz="2000" b="1" dirty="0" err="1" smtClean="0">
                <a:solidFill>
                  <a:srgbClr val="540C27"/>
                </a:solidFill>
              </a:rPr>
              <a:t>correlation</a:t>
            </a:r>
            <a:r>
              <a:rPr lang="el-GR" altLang="el-GR" sz="2000" b="1" dirty="0" smtClean="0">
                <a:solidFill>
                  <a:srgbClr val="540C27"/>
                </a:solidFill>
              </a:rPr>
              <a:t> </a:t>
            </a:r>
            <a:r>
              <a:rPr lang="el-GR" altLang="el-GR" sz="2000" b="1" dirty="0" err="1" smtClean="0">
                <a:solidFill>
                  <a:srgbClr val="540C27"/>
                </a:solidFill>
              </a:rPr>
              <a:t>between</a:t>
            </a:r>
            <a:r>
              <a:rPr lang="el-GR" altLang="el-GR" sz="2000" b="1" dirty="0" smtClean="0">
                <a:solidFill>
                  <a:srgbClr val="540C27"/>
                </a:solidFill>
              </a:rPr>
              <a:t> </a:t>
            </a:r>
            <a:r>
              <a:rPr lang="en-US" altLang="el-GR" sz="2000" b="1" dirty="0" smtClean="0">
                <a:solidFill>
                  <a:srgbClr val="540C27"/>
                </a:solidFill>
              </a:rPr>
              <a:t>Na-Cl</a:t>
            </a:r>
          </a:p>
          <a:p>
            <a:pPr eaLnBrk="1" hangingPunct="1">
              <a:spcBef>
                <a:spcPct val="40000"/>
              </a:spcBef>
              <a:buFontTx/>
              <a:buNone/>
            </a:pPr>
            <a:endParaRPr lang="el-GR" altLang="el-GR" sz="2000" b="1" dirty="0">
              <a:solidFill>
                <a:srgbClr val="540C27"/>
              </a:solidFill>
            </a:endParaRPr>
          </a:p>
        </p:txBody>
      </p:sp>
      <p:sp>
        <p:nvSpPr>
          <p:cNvPr id="6" name="Rectangle 2"/>
          <p:cNvSpPr>
            <a:spLocks noChangeArrowheads="1"/>
          </p:cNvSpPr>
          <p:nvPr/>
        </p:nvSpPr>
        <p:spPr bwMode="auto">
          <a:xfrm>
            <a:off x="539750" y="186681"/>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
        <p:nvSpPr>
          <p:cNvPr id="2" name="Έλλειψη 1"/>
          <p:cNvSpPr/>
          <p:nvPr/>
        </p:nvSpPr>
        <p:spPr>
          <a:xfrm>
            <a:off x="4423304" y="4410287"/>
            <a:ext cx="864096" cy="4320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63140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684213" y="1557338"/>
            <a:ext cx="8135937" cy="4154984"/>
          </a:xfrm>
          <a:prstGeom prst="rect">
            <a:avLst/>
          </a:prstGeom>
          <a:solidFill>
            <a:schemeClr val="bg1"/>
          </a:solidFill>
        </p:spPr>
        <p:txBody>
          <a:bodyPr>
            <a:spAutoFit/>
          </a:bodyPr>
          <a:lstStyle/>
          <a:p>
            <a:pPr>
              <a:defRPr/>
            </a:pPr>
            <a:r>
              <a:rPr lang="el-GR" sz="2400" b="1" dirty="0" err="1" smtClean="0">
                <a:solidFill>
                  <a:srgbClr val="002060"/>
                </a:solidFill>
              </a:rPr>
              <a:t>Three</a:t>
            </a:r>
            <a:r>
              <a:rPr lang="el-GR" sz="2400" b="1" dirty="0" smtClean="0">
                <a:solidFill>
                  <a:srgbClr val="002060"/>
                </a:solidFill>
              </a:rPr>
              <a:t> </a:t>
            </a:r>
            <a:r>
              <a:rPr lang="el-GR" sz="2400" b="1" dirty="0" err="1" smtClean="0">
                <a:solidFill>
                  <a:srgbClr val="002060"/>
                </a:solidFill>
              </a:rPr>
              <a:t>main</a:t>
            </a:r>
            <a:r>
              <a:rPr lang="el-GR" sz="2400" b="1" dirty="0" smtClean="0">
                <a:solidFill>
                  <a:srgbClr val="002060"/>
                </a:solidFill>
              </a:rPr>
              <a:t> </a:t>
            </a:r>
            <a:r>
              <a:rPr lang="el-GR" sz="2400" b="1" dirty="0" err="1" smtClean="0">
                <a:solidFill>
                  <a:srgbClr val="002060"/>
                </a:solidFill>
              </a:rPr>
              <a:t>types</a:t>
            </a:r>
            <a:r>
              <a:rPr lang="el-GR" sz="2400" b="1" dirty="0" smtClean="0">
                <a:solidFill>
                  <a:srgbClr val="002060"/>
                </a:solidFill>
              </a:rPr>
              <a:t> of </a:t>
            </a:r>
            <a:r>
              <a:rPr lang="el-GR" sz="2400" b="1" dirty="0" err="1" smtClean="0">
                <a:solidFill>
                  <a:srgbClr val="002060"/>
                </a:solidFill>
              </a:rPr>
              <a:t>correlation</a:t>
            </a:r>
            <a:r>
              <a:rPr lang="el-GR" sz="2400" b="1" dirty="0" smtClean="0">
                <a:solidFill>
                  <a:srgbClr val="002060"/>
                </a:solidFill>
              </a:rPr>
              <a:t> </a:t>
            </a:r>
            <a:r>
              <a:rPr lang="el-GR" sz="2400" b="1" dirty="0" err="1" smtClean="0">
                <a:solidFill>
                  <a:srgbClr val="002060"/>
                </a:solidFill>
              </a:rPr>
              <a:t>have</a:t>
            </a:r>
            <a:r>
              <a:rPr lang="el-GR" sz="2400" b="1" dirty="0" smtClean="0">
                <a:solidFill>
                  <a:srgbClr val="002060"/>
                </a:solidFill>
              </a:rPr>
              <a:t> </a:t>
            </a:r>
            <a:r>
              <a:rPr lang="el-GR" sz="2400" b="1" dirty="0" err="1" smtClean="0">
                <a:solidFill>
                  <a:srgbClr val="002060"/>
                </a:solidFill>
              </a:rPr>
              <a:t>been</a:t>
            </a:r>
            <a:r>
              <a:rPr lang="el-GR" sz="2400" b="1" dirty="0" smtClean="0">
                <a:solidFill>
                  <a:srgbClr val="002060"/>
                </a:solidFill>
              </a:rPr>
              <a:t> </a:t>
            </a:r>
            <a:r>
              <a:rPr lang="el-GR" sz="2400" b="1" dirty="0" err="1" smtClean="0">
                <a:solidFill>
                  <a:srgbClr val="002060"/>
                </a:solidFill>
              </a:rPr>
              <a:t>recognized</a:t>
            </a:r>
            <a:r>
              <a:rPr lang="el-GR" sz="2400" b="1" dirty="0" smtClean="0">
                <a:solidFill>
                  <a:srgbClr val="002060"/>
                </a:solidFill>
              </a:rPr>
              <a:t> </a:t>
            </a:r>
            <a:r>
              <a:rPr lang="el-GR" sz="2400" b="1" dirty="0" err="1" smtClean="0">
                <a:solidFill>
                  <a:srgbClr val="002060"/>
                </a:solidFill>
              </a:rPr>
              <a:t>in</a:t>
            </a:r>
            <a:r>
              <a:rPr lang="el-GR" sz="2400" b="1" dirty="0" smtClean="0">
                <a:solidFill>
                  <a:srgbClr val="002060"/>
                </a:solidFill>
              </a:rPr>
              <a:t> </a:t>
            </a:r>
            <a:r>
              <a:rPr lang="el-GR" sz="2400" b="1" dirty="0" err="1" smtClean="0">
                <a:solidFill>
                  <a:srgbClr val="002060"/>
                </a:solidFill>
              </a:rPr>
              <a:t>the</a:t>
            </a:r>
            <a:r>
              <a:rPr lang="el-GR" sz="2400" b="1" dirty="0" smtClean="0">
                <a:solidFill>
                  <a:srgbClr val="002060"/>
                </a:solidFill>
              </a:rPr>
              <a:t> water </a:t>
            </a:r>
            <a:r>
              <a:rPr lang="el-GR" sz="2400" b="1" dirty="0" err="1" smtClean="0">
                <a:solidFill>
                  <a:srgbClr val="002060"/>
                </a:solidFill>
              </a:rPr>
              <a:t>systems</a:t>
            </a:r>
            <a:endParaRPr lang="el-GR" sz="2400" b="1" dirty="0">
              <a:solidFill>
                <a:srgbClr val="002060"/>
              </a:solidFill>
            </a:endParaRPr>
          </a:p>
          <a:p>
            <a:pPr marL="342900" indent="-342900">
              <a:buClr>
                <a:srgbClr val="FF0000"/>
              </a:buClr>
              <a:buFont typeface="Wingdings" pitchFamily="2" charset="2"/>
              <a:buChar char="ü"/>
              <a:defRPr/>
            </a:pPr>
            <a:endParaRPr lang="el-GR" sz="2400" b="1" dirty="0">
              <a:solidFill>
                <a:srgbClr val="002060"/>
              </a:solidFill>
            </a:endParaRPr>
          </a:p>
          <a:p>
            <a:pPr marL="457200" indent="-457200">
              <a:buClr>
                <a:srgbClr val="C00000"/>
              </a:buClr>
              <a:buSzPct val="100000"/>
              <a:buFontTx/>
              <a:buBlip>
                <a:blip r:embed="rId2"/>
              </a:buBlip>
              <a:defRPr/>
            </a:pPr>
            <a:r>
              <a:rPr lang="el-GR" sz="2400" b="1" dirty="0" err="1" smtClean="0">
                <a:solidFill>
                  <a:srgbClr val="002060"/>
                </a:solidFill>
              </a:rPr>
              <a:t>There</a:t>
            </a:r>
            <a:r>
              <a:rPr lang="el-GR" sz="2400" b="1" dirty="0" smtClean="0">
                <a:solidFill>
                  <a:srgbClr val="002060"/>
                </a:solidFill>
              </a:rPr>
              <a:t> </a:t>
            </a:r>
            <a:r>
              <a:rPr lang="el-GR" sz="2400" b="1" dirty="0" err="1" smtClean="0">
                <a:solidFill>
                  <a:srgbClr val="002060"/>
                </a:solidFill>
              </a:rPr>
              <a:t>is</a:t>
            </a:r>
            <a:r>
              <a:rPr lang="el-GR" sz="2400" b="1" dirty="0" smtClean="0">
                <a:solidFill>
                  <a:srgbClr val="002060"/>
                </a:solidFill>
              </a:rPr>
              <a:t> a </a:t>
            </a:r>
            <a:r>
              <a:rPr lang="el-GR" sz="2400" b="1" dirty="0" err="1" smtClean="0">
                <a:solidFill>
                  <a:srgbClr val="002060"/>
                </a:solidFill>
              </a:rPr>
              <a:t>strong</a:t>
            </a:r>
            <a:r>
              <a:rPr lang="el-GR" sz="2400" b="1" dirty="0" smtClean="0">
                <a:solidFill>
                  <a:srgbClr val="002060"/>
                </a:solidFill>
              </a:rPr>
              <a:t> </a:t>
            </a:r>
            <a:r>
              <a:rPr lang="el-GR" sz="2400" b="1" dirty="0" err="1" smtClean="0">
                <a:solidFill>
                  <a:srgbClr val="002060"/>
                </a:solidFill>
              </a:rPr>
              <a:t>competative</a:t>
            </a:r>
            <a:r>
              <a:rPr lang="el-GR" sz="2400" b="1" dirty="0" smtClean="0">
                <a:solidFill>
                  <a:srgbClr val="002060"/>
                </a:solidFill>
              </a:rPr>
              <a:t> </a:t>
            </a:r>
            <a:r>
              <a:rPr lang="el-GR" sz="2400" b="1" dirty="0" err="1" smtClean="0">
                <a:solidFill>
                  <a:srgbClr val="002060"/>
                </a:solidFill>
              </a:rPr>
              <a:t>relationship</a:t>
            </a:r>
            <a:r>
              <a:rPr lang="el-GR" sz="2400" b="1" dirty="0" smtClean="0">
                <a:solidFill>
                  <a:srgbClr val="002060"/>
                </a:solidFill>
              </a:rPr>
              <a:t> </a:t>
            </a:r>
            <a:r>
              <a:rPr lang="el-GR" sz="2400" b="1" dirty="0" err="1" smtClean="0">
                <a:solidFill>
                  <a:srgbClr val="002060"/>
                </a:solidFill>
              </a:rPr>
              <a:t>between</a:t>
            </a:r>
            <a:r>
              <a:rPr lang="el-GR" sz="2400" b="1" dirty="0" smtClean="0">
                <a:solidFill>
                  <a:srgbClr val="002060"/>
                </a:solidFill>
              </a:rPr>
              <a:t> </a:t>
            </a:r>
            <a:r>
              <a:rPr lang="el-GR" sz="2400" b="1" dirty="0" err="1" smtClean="0">
                <a:solidFill>
                  <a:srgbClr val="002060"/>
                </a:solidFill>
              </a:rPr>
              <a:t>ions</a:t>
            </a:r>
            <a:r>
              <a:rPr lang="el-GR" sz="2400" b="1" dirty="0" smtClean="0">
                <a:solidFill>
                  <a:srgbClr val="002060"/>
                </a:solidFill>
              </a:rPr>
              <a:t> </a:t>
            </a:r>
            <a:r>
              <a:rPr lang="el-GR" sz="2400" b="1" dirty="0" err="1" smtClean="0">
                <a:solidFill>
                  <a:srgbClr val="002060"/>
                </a:solidFill>
              </a:rPr>
              <a:t>with</a:t>
            </a:r>
            <a:r>
              <a:rPr lang="el-GR" sz="2400" b="1" dirty="0" smtClean="0">
                <a:solidFill>
                  <a:srgbClr val="002060"/>
                </a:solidFill>
              </a:rPr>
              <a:t> </a:t>
            </a:r>
            <a:r>
              <a:rPr lang="el-GR" sz="2400" b="1" dirty="0" err="1" smtClean="0">
                <a:solidFill>
                  <a:srgbClr val="002060"/>
                </a:solidFill>
              </a:rPr>
              <a:t>the</a:t>
            </a:r>
            <a:r>
              <a:rPr lang="el-GR" sz="2400" b="1" dirty="0" smtClean="0">
                <a:solidFill>
                  <a:srgbClr val="002060"/>
                </a:solidFill>
              </a:rPr>
              <a:t> </a:t>
            </a:r>
            <a:r>
              <a:rPr lang="el-GR" sz="2400" b="1" dirty="0" err="1" smtClean="0">
                <a:solidFill>
                  <a:srgbClr val="002060"/>
                </a:solidFill>
              </a:rPr>
              <a:t>same</a:t>
            </a:r>
            <a:r>
              <a:rPr lang="el-GR" sz="2400" b="1" dirty="0" smtClean="0">
                <a:solidFill>
                  <a:srgbClr val="002060"/>
                </a:solidFill>
              </a:rPr>
              <a:t> </a:t>
            </a:r>
            <a:r>
              <a:rPr lang="el-GR" sz="2400" b="1" dirty="0" err="1" smtClean="0">
                <a:solidFill>
                  <a:srgbClr val="002060"/>
                </a:solidFill>
              </a:rPr>
              <a:t>charge</a:t>
            </a:r>
            <a:r>
              <a:rPr lang="el-GR" sz="2400" b="1" dirty="0" smtClean="0">
                <a:solidFill>
                  <a:srgbClr val="002060"/>
                </a:solidFill>
              </a:rPr>
              <a:t> </a:t>
            </a:r>
            <a:r>
              <a:rPr lang="el-GR" sz="2400" b="1" dirty="0" err="1" smtClean="0">
                <a:solidFill>
                  <a:srgbClr val="002060"/>
                </a:solidFill>
              </a:rPr>
              <a:t>but</a:t>
            </a:r>
            <a:r>
              <a:rPr lang="el-GR" sz="2400" b="1" dirty="0" smtClean="0">
                <a:solidFill>
                  <a:srgbClr val="002060"/>
                </a:solidFill>
              </a:rPr>
              <a:t> </a:t>
            </a:r>
            <a:r>
              <a:rPr lang="el-GR" sz="2400" b="1" dirty="0" err="1" smtClean="0">
                <a:solidFill>
                  <a:srgbClr val="002060"/>
                </a:solidFill>
              </a:rPr>
              <a:t>different</a:t>
            </a:r>
            <a:r>
              <a:rPr lang="el-GR" sz="2400" b="1" dirty="0" smtClean="0">
                <a:solidFill>
                  <a:srgbClr val="002060"/>
                </a:solidFill>
              </a:rPr>
              <a:t> </a:t>
            </a:r>
            <a:r>
              <a:rPr lang="el-GR" sz="2400" b="1" dirty="0" err="1" smtClean="0">
                <a:solidFill>
                  <a:srgbClr val="002060"/>
                </a:solidFill>
              </a:rPr>
              <a:t>valance</a:t>
            </a:r>
            <a:endParaRPr lang="el-GR" sz="2400" b="1" dirty="0">
              <a:solidFill>
                <a:srgbClr val="002060"/>
              </a:solidFill>
            </a:endParaRPr>
          </a:p>
          <a:p>
            <a:pPr marL="457200" indent="-457200">
              <a:buClr>
                <a:srgbClr val="C00000"/>
              </a:buClr>
              <a:buSzPct val="100000"/>
              <a:buFont typeface="Arial" pitchFamily="34" charset="0"/>
              <a:buChar char="•"/>
              <a:defRPr/>
            </a:pPr>
            <a:endParaRPr lang="el-GR" sz="2400" b="1" dirty="0">
              <a:solidFill>
                <a:srgbClr val="002060"/>
              </a:solidFill>
            </a:endParaRPr>
          </a:p>
          <a:p>
            <a:pPr marL="457200" indent="-457200">
              <a:buClr>
                <a:srgbClr val="C00000"/>
              </a:buClr>
              <a:buSzPct val="100000"/>
              <a:buFontTx/>
              <a:buBlip>
                <a:blip r:embed="rId2"/>
              </a:buBlip>
              <a:defRPr/>
            </a:pPr>
            <a:r>
              <a:rPr lang="el-GR" sz="2400" b="1" dirty="0" smtClean="0">
                <a:solidFill>
                  <a:srgbClr val="002060"/>
                </a:solidFill>
              </a:rPr>
              <a:t>A </a:t>
            </a:r>
            <a:r>
              <a:rPr lang="el-GR" sz="2400" b="1" dirty="0" err="1" smtClean="0">
                <a:solidFill>
                  <a:srgbClr val="002060"/>
                </a:solidFill>
              </a:rPr>
              <a:t>strong</a:t>
            </a:r>
            <a:r>
              <a:rPr lang="el-GR" sz="2400" b="1" dirty="0" smtClean="0">
                <a:solidFill>
                  <a:srgbClr val="002060"/>
                </a:solidFill>
              </a:rPr>
              <a:t> </a:t>
            </a:r>
            <a:r>
              <a:rPr lang="el-GR" sz="2400" b="1" dirty="0" err="1" smtClean="0">
                <a:solidFill>
                  <a:srgbClr val="002060"/>
                </a:solidFill>
              </a:rPr>
              <a:t>linear</a:t>
            </a:r>
            <a:r>
              <a:rPr lang="el-GR" sz="2400" b="1" dirty="0" smtClean="0">
                <a:solidFill>
                  <a:srgbClr val="002060"/>
                </a:solidFill>
              </a:rPr>
              <a:t> </a:t>
            </a:r>
            <a:r>
              <a:rPr lang="el-GR" sz="2400" b="1" dirty="0" err="1" smtClean="0">
                <a:solidFill>
                  <a:srgbClr val="002060"/>
                </a:solidFill>
              </a:rPr>
              <a:t>relationship</a:t>
            </a:r>
            <a:r>
              <a:rPr lang="el-GR" sz="2400" b="1" dirty="0" smtClean="0">
                <a:solidFill>
                  <a:srgbClr val="002060"/>
                </a:solidFill>
              </a:rPr>
              <a:t> </a:t>
            </a:r>
            <a:r>
              <a:rPr lang="el-GR" sz="2400" b="1" dirty="0" err="1" smtClean="0">
                <a:solidFill>
                  <a:srgbClr val="002060"/>
                </a:solidFill>
              </a:rPr>
              <a:t>between</a:t>
            </a:r>
            <a:r>
              <a:rPr lang="el-GR" sz="2400" b="1" dirty="0" smtClean="0">
                <a:solidFill>
                  <a:srgbClr val="002060"/>
                </a:solidFill>
              </a:rPr>
              <a:t> </a:t>
            </a:r>
            <a:r>
              <a:rPr lang="el-GR" sz="2400" b="1" dirty="0" err="1" smtClean="0">
                <a:solidFill>
                  <a:srgbClr val="002060"/>
                </a:solidFill>
              </a:rPr>
              <a:t>ions</a:t>
            </a:r>
            <a:r>
              <a:rPr lang="el-GR" sz="2400" b="1" dirty="0" smtClean="0">
                <a:solidFill>
                  <a:srgbClr val="002060"/>
                </a:solidFill>
              </a:rPr>
              <a:t> </a:t>
            </a:r>
            <a:r>
              <a:rPr lang="el-GR" sz="2400" b="1" dirty="0" err="1" smtClean="0">
                <a:solidFill>
                  <a:srgbClr val="002060"/>
                </a:solidFill>
              </a:rPr>
              <a:t>with</a:t>
            </a:r>
            <a:r>
              <a:rPr lang="el-GR" sz="2400" b="1" dirty="0" smtClean="0">
                <a:solidFill>
                  <a:srgbClr val="002060"/>
                </a:solidFill>
              </a:rPr>
              <a:t> </a:t>
            </a:r>
            <a:r>
              <a:rPr lang="el-GR" sz="2400" b="1" dirty="0" err="1" smtClean="0">
                <a:solidFill>
                  <a:srgbClr val="002060"/>
                </a:solidFill>
              </a:rPr>
              <a:t>opposite</a:t>
            </a:r>
            <a:r>
              <a:rPr lang="el-GR" sz="2400" b="1" dirty="0" smtClean="0">
                <a:solidFill>
                  <a:srgbClr val="002060"/>
                </a:solidFill>
              </a:rPr>
              <a:t> </a:t>
            </a:r>
            <a:r>
              <a:rPr lang="el-GR" sz="2400" b="1" dirty="0" err="1" smtClean="0">
                <a:solidFill>
                  <a:srgbClr val="002060"/>
                </a:solidFill>
              </a:rPr>
              <a:t>charge</a:t>
            </a:r>
            <a:r>
              <a:rPr lang="el-GR" sz="2400" b="1" dirty="0" smtClean="0">
                <a:solidFill>
                  <a:srgbClr val="002060"/>
                </a:solidFill>
              </a:rPr>
              <a:t> </a:t>
            </a:r>
            <a:r>
              <a:rPr lang="el-GR" sz="2400" b="1" dirty="0" err="1" smtClean="0">
                <a:solidFill>
                  <a:srgbClr val="002060"/>
                </a:solidFill>
              </a:rPr>
              <a:t>and</a:t>
            </a:r>
            <a:r>
              <a:rPr lang="el-GR" sz="2400" b="1" dirty="0" smtClean="0">
                <a:solidFill>
                  <a:srgbClr val="002060"/>
                </a:solidFill>
              </a:rPr>
              <a:t> </a:t>
            </a:r>
            <a:r>
              <a:rPr lang="el-GR" sz="2400" b="1" dirty="0" err="1" smtClean="0">
                <a:solidFill>
                  <a:srgbClr val="002060"/>
                </a:solidFill>
              </a:rPr>
              <a:t>same</a:t>
            </a:r>
            <a:r>
              <a:rPr lang="el-GR" sz="2400" b="1" dirty="0" smtClean="0">
                <a:solidFill>
                  <a:srgbClr val="002060"/>
                </a:solidFill>
              </a:rPr>
              <a:t> </a:t>
            </a:r>
            <a:r>
              <a:rPr lang="el-GR" sz="2400" b="1" dirty="0" err="1" smtClean="0">
                <a:solidFill>
                  <a:srgbClr val="002060"/>
                </a:solidFill>
              </a:rPr>
              <a:t>valance</a:t>
            </a:r>
            <a:endParaRPr lang="el-GR" sz="2400" b="1" dirty="0">
              <a:solidFill>
                <a:srgbClr val="002060"/>
              </a:solidFill>
            </a:endParaRPr>
          </a:p>
          <a:p>
            <a:pPr marL="457200" indent="-457200">
              <a:buClr>
                <a:srgbClr val="C00000"/>
              </a:buClr>
              <a:buSzPct val="100000"/>
              <a:buFont typeface="Arial" pitchFamily="34" charset="0"/>
              <a:buChar char="•"/>
              <a:defRPr/>
            </a:pPr>
            <a:endParaRPr lang="el-GR" sz="2400" b="1" dirty="0">
              <a:solidFill>
                <a:srgbClr val="002060"/>
              </a:solidFill>
            </a:endParaRPr>
          </a:p>
          <a:p>
            <a:pPr marL="457200" indent="-457200">
              <a:buClr>
                <a:srgbClr val="C00000"/>
              </a:buClr>
              <a:buSzPct val="100000"/>
              <a:buFontTx/>
              <a:buBlip>
                <a:blip r:embed="rId2"/>
              </a:buBlip>
              <a:defRPr/>
            </a:pPr>
            <a:r>
              <a:rPr lang="el-GR" sz="2400" b="1" dirty="0" smtClean="0">
                <a:solidFill>
                  <a:srgbClr val="002060"/>
                </a:solidFill>
              </a:rPr>
              <a:t>A </a:t>
            </a:r>
            <a:r>
              <a:rPr lang="el-GR" sz="2400" b="1" dirty="0" err="1" smtClean="0">
                <a:solidFill>
                  <a:srgbClr val="002060"/>
                </a:solidFill>
              </a:rPr>
              <a:t>non</a:t>
            </a:r>
            <a:r>
              <a:rPr lang="el-GR" sz="2400" b="1" dirty="0" smtClean="0">
                <a:solidFill>
                  <a:srgbClr val="002060"/>
                </a:solidFill>
              </a:rPr>
              <a:t> </a:t>
            </a:r>
            <a:r>
              <a:rPr lang="el-GR" sz="2400" b="1" dirty="0" err="1" smtClean="0">
                <a:solidFill>
                  <a:srgbClr val="002060"/>
                </a:solidFill>
              </a:rPr>
              <a:t>competative</a:t>
            </a:r>
            <a:r>
              <a:rPr lang="el-GR" sz="2400" b="1" dirty="0" smtClean="0">
                <a:solidFill>
                  <a:srgbClr val="002060"/>
                </a:solidFill>
              </a:rPr>
              <a:t> </a:t>
            </a:r>
            <a:r>
              <a:rPr lang="el-GR" sz="2400" b="1" dirty="0" err="1" smtClean="0">
                <a:solidFill>
                  <a:srgbClr val="002060"/>
                </a:solidFill>
              </a:rPr>
              <a:t>relationship</a:t>
            </a:r>
            <a:r>
              <a:rPr lang="el-GR" sz="2400" b="1" dirty="0" smtClean="0">
                <a:solidFill>
                  <a:srgbClr val="002060"/>
                </a:solidFill>
              </a:rPr>
              <a:t> </a:t>
            </a:r>
            <a:r>
              <a:rPr lang="el-GR" sz="2400" b="1" dirty="0" err="1" smtClean="0">
                <a:solidFill>
                  <a:srgbClr val="002060"/>
                </a:solidFill>
              </a:rPr>
              <a:t>between</a:t>
            </a:r>
            <a:r>
              <a:rPr lang="el-GR" sz="2400" b="1" dirty="0" smtClean="0">
                <a:solidFill>
                  <a:srgbClr val="002060"/>
                </a:solidFill>
              </a:rPr>
              <a:t> </a:t>
            </a:r>
            <a:r>
              <a:rPr lang="el-GR" sz="2400" b="1" dirty="0" err="1" smtClean="0">
                <a:solidFill>
                  <a:srgbClr val="002060"/>
                </a:solidFill>
              </a:rPr>
              <a:t>ions</a:t>
            </a:r>
            <a:r>
              <a:rPr lang="el-GR" sz="2400" b="1" dirty="0" smtClean="0">
                <a:solidFill>
                  <a:srgbClr val="002060"/>
                </a:solidFill>
              </a:rPr>
              <a:t> </a:t>
            </a:r>
            <a:r>
              <a:rPr lang="el-GR" sz="2400" b="1" dirty="0" err="1" smtClean="0">
                <a:solidFill>
                  <a:srgbClr val="002060"/>
                </a:solidFill>
              </a:rPr>
              <a:t>with</a:t>
            </a:r>
            <a:r>
              <a:rPr lang="el-GR" sz="2400" b="1" dirty="0" smtClean="0">
                <a:solidFill>
                  <a:srgbClr val="002060"/>
                </a:solidFill>
              </a:rPr>
              <a:t> </a:t>
            </a:r>
            <a:r>
              <a:rPr lang="el-GR" sz="2400" b="1" dirty="0" err="1" smtClean="0">
                <a:solidFill>
                  <a:srgbClr val="002060"/>
                </a:solidFill>
              </a:rPr>
              <a:t>the</a:t>
            </a:r>
            <a:r>
              <a:rPr lang="el-GR" sz="2400" b="1" dirty="0" smtClean="0">
                <a:solidFill>
                  <a:srgbClr val="002060"/>
                </a:solidFill>
              </a:rPr>
              <a:t> </a:t>
            </a:r>
            <a:r>
              <a:rPr lang="el-GR" sz="2400" b="1" dirty="0" err="1" smtClean="0">
                <a:solidFill>
                  <a:srgbClr val="002060"/>
                </a:solidFill>
              </a:rPr>
              <a:t>same</a:t>
            </a:r>
            <a:r>
              <a:rPr lang="el-GR" sz="2400" b="1" dirty="0" smtClean="0">
                <a:solidFill>
                  <a:srgbClr val="002060"/>
                </a:solidFill>
              </a:rPr>
              <a:t> </a:t>
            </a:r>
            <a:r>
              <a:rPr lang="el-GR" sz="2400" b="1" dirty="0" err="1" smtClean="0">
                <a:solidFill>
                  <a:srgbClr val="002060"/>
                </a:solidFill>
              </a:rPr>
              <a:t>kind</a:t>
            </a:r>
            <a:r>
              <a:rPr lang="el-GR" sz="2400" b="1" dirty="0" smtClean="0">
                <a:solidFill>
                  <a:srgbClr val="002060"/>
                </a:solidFill>
              </a:rPr>
              <a:t> of </a:t>
            </a:r>
            <a:r>
              <a:rPr lang="el-GR" sz="2400" b="1" dirty="0" err="1" smtClean="0">
                <a:solidFill>
                  <a:srgbClr val="002060"/>
                </a:solidFill>
              </a:rPr>
              <a:t>charge</a:t>
            </a:r>
            <a:r>
              <a:rPr lang="el-GR" sz="2400" b="1" dirty="0" smtClean="0">
                <a:solidFill>
                  <a:srgbClr val="002060"/>
                </a:solidFill>
              </a:rPr>
              <a:t> </a:t>
            </a:r>
            <a:r>
              <a:rPr lang="el-GR" sz="2400" b="1" dirty="0" err="1" smtClean="0">
                <a:solidFill>
                  <a:srgbClr val="002060"/>
                </a:solidFill>
              </a:rPr>
              <a:t>and</a:t>
            </a:r>
            <a:r>
              <a:rPr lang="el-GR" sz="2400" b="1" dirty="0" smtClean="0">
                <a:solidFill>
                  <a:srgbClr val="002060"/>
                </a:solidFill>
              </a:rPr>
              <a:t> </a:t>
            </a:r>
            <a:r>
              <a:rPr lang="el-GR" sz="2400" b="1" dirty="0" err="1" smtClean="0">
                <a:solidFill>
                  <a:srgbClr val="002060"/>
                </a:solidFill>
              </a:rPr>
              <a:t>same</a:t>
            </a:r>
            <a:r>
              <a:rPr lang="el-GR" sz="2400" b="1" dirty="0" smtClean="0">
                <a:solidFill>
                  <a:srgbClr val="002060"/>
                </a:solidFill>
              </a:rPr>
              <a:t> </a:t>
            </a:r>
            <a:r>
              <a:rPr lang="el-GR" sz="2400" b="1" dirty="0" err="1" smtClean="0">
                <a:solidFill>
                  <a:srgbClr val="002060"/>
                </a:solidFill>
              </a:rPr>
              <a:t>valance</a:t>
            </a:r>
            <a:endParaRPr lang="el-GR" sz="2400" b="1" dirty="0">
              <a:solidFill>
                <a:srgbClr val="002060"/>
              </a:solidFill>
            </a:endParaRPr>
          </a:p>
        </p:txBody>
      </p:sp>
      <p:sp>
        <p:nvSpPr>
          <p:cNvPr id="4" name="Rectangle 2"/>
          <p:cNvSpPr>
            <a:spLocks noChangeArrowheads="1"/>
          </p:cNvSpPr>
          <p:nvPr/>
        </p:nvSpPr>
        <p:spPr bwMode="auto">
          <a:xfrm>
            <a:off x="539750" y="186681"/>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Tree>
    <p:extLst>
      <p:ext uri="{BB962C8B-B14F-4D97-AF65-F5344CB8AC3E}">
        <p14:creationId xmlns:p14="http://schemas.microsoft.com/office/powerpoint/2010/main" val="2235583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6" name="Rectangle 6"/>
          <p:cNvSpPr>
            <a:spLocks noChangeArrowheads="1"/>
          </p:cNvSpPr>
          <p:nvPr/>
        </p:nvSpPr>
        <p:spPr bwMode="auto">
          <a:xfrm>
            <a:off x="539750" y="835303"/>
            <a:ext cx="2731645" cy="369332"/>
          </a:xfrm>
          <a:prstGeom prst="rect">
            <a:avLst/>
          </a:prstGeom>
          <a:noFill/>
          <a:ln>
            <a:noFill/>
          </a:ln>
          <a:effectLst/>
          <a:extLst/>
        </p:spPr>
        <p:txBody>
          <a:bodyPr wrap="none" anchor="ctr">
            <a:spAutoFit/>
          </a:bodyPr>
          <a:lstStyle/>
          <a:p>
            <a:pPr>
              <a:defRPr/>
            </a:pPr>
            <a:r>
              <a:rPr lang="en-US" b="1" dirty="0" smtClean="0">
                <a:solidFill>
                  <a:srgbClr val="002060"/>
                </a:solidFill>
              </a:rPr>
              <a:t>Multiple </a:t>
            </a:r>
            <a:r>
              <a:rPr lang="en-US" b="1" dirty="0">
                <a:solidFill>
                  <a:srgbClr val="002060"/>
                </a:solidFill>
              </a:rPr>
              <a:t>Linear </a:t>
            </a:r>
            <a:r>
              <a:rPr lang="en-US" b="1" dirty="0" smtClean="0">
                <a:solidFill>
                  <a:srgbClr val="002060"/>
                </a:solidFill>
              </a:rPr>
              <a:t>Regression</a:t>
            </a:r>
            <a:endParaRPr lang="el-GR" b="1" dirty="0">
              <a:solidFill>
                <a:srgbClr val="002060"/>
              </a:solidFill>
            </a:endParaRPr>
          </a:p>
        </p:txBody>
      </p:sp>
      <p:sp>
        <p:nvSpPr>
          <p:cNvPr id="19459" name="Rectangle 8"/>
          <p:cNvSpPr>
            <a:spLocks noChangeArrowheads="1"/>
          </p:cNvSpPr>
          <p:nvPr/>
        </p:nvSpPr>
        <p:spPr bwMode="auto">
          <a:xfrm>
            <a:off x="387549" y="2469390"/>
            <a:ext cx="8208912" cy="2800767"/>
          </a:xfrm>
          <a:prstGeom prst="rect">
            <a:avLst/>
          </a:prstGeom>
          <a:solidFill>
            <a:schemeClr val="bg1"/>
          </a:solidFill>
          <a:ln>
            <a:noFill/>
          </a:ln>
          <a:extLst/>
        </p:spPr>
        <p:txBody>
          <a:bodyPr wrap="squar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l-GR" altLang="el-GR" sz="1600" b="1" dirty="0" smtClean="0">
                <a:solidFill>
                  <a:srgbClr val="002060"/>
                </a:solidFill>
              </a:rPr>
              <a:t>The </a:t>
            </a:r>
            <a:r>
              <a:rPr lang="el-GR" altLang="el-GR" sz="1600" b="1" dirty="0" err="1" smtClean="0">
                <a:solidFill>
                  <a:srgbClr val="002060"/>
                </a:solidFill>
              </a:rPr>
              <a:t>linear</a:t>
            </a:r>
            <a:r>
              <a:rPr lang="el-GR" altLang="el-GR" sz="1600" b="1" dirty="0" smtClean="0">
                <a:solidFill>
                  <a:srgbClr val="002060"/>
                </a:solidFill>
              </a:rPr>
              <a:t> </a:t>
            </a:r>
            <a:r>
              <a:rPr lang="el-GR" altLang="el-GR" sz="1600" b="1" dirty="0" err="1" smtClean="0">
                <a:solidFill>
                  <a:srgbClr val="002060"/>
                </a:solidFill>
              </a:rPr>
              <a:t>equation</a:t>
            </a:r>
            <a:r>
              <a:rPr lang="el-GR" altLang="el-GR" sz="1600" b="1" dirty="0" smtClean="0">
                <a:solidFill>
                  <a:srgbClr val="002060"/>
                </a:solidFill>
              </a:rPr>
              <a:t> </a:t>
            </a:r>
            <a:r>
              <a:rPr lang="el-GR" altLang="el-GR" sz="1600" b="1" dirty="0" err="1" smtClean="0">
                <a:solidFill>
                  <a:srgbClr val="002060"/>
                </a:solidFill>
              </a:rPr>
              <a:t>is</a:t>
            </a:r>
            <a:r>
              <a:rPr lang="el-GR" altLang="el-GR" sz="1600" b="1" dirty="0" smtClean="0">
                <a:solidFill>
                  <a:srgbClr val="002060"/>
                </a:solidFill>
              </a:rPr>
              <a:t> </a:t>
            </a:r>
            <a:r>
              <a:rPr lang="el-GR" altLang="el-GR" sz="1600" b="1" dirty="0" err="1" smtClean="0">
                <a:solidFill>
                  <a:srgbClr val="002060"/>
                </a:solidFill>
              </a:rPr>
              <a:t>used</a:t>
            </a:r>
            <a:endParaRPr lang="el-GR" altLang="el-GR" sz="1600" b="1" dirty="0">
              <a:solidFill>
                <a:srgbClr val="002060"/>
              </a:solidFill>
            </a:endParaRPr>
          </a:p>
          <a:p>
            <a:pPr algn="ctr" eaLnBrk="1" hangingPunct="1">
              <a:spcBef>
                <a:spcPct val="0"/>
              </a:spcBef>
              <a:buFontTx/>
              <a:buNone/>
            </a:pPr>
            <a:endParaRPr lang="el-GR" altLang="el-GR" sz="1600" b="1" dirty="0">
              <a:solidFill>
                <a:srgbClr val="002060"/>
              </a:solidFill>
            </a:endParaRPr>
          </a:p>
          <a:p>
            <a:pPr algn="ctr" eaLnBrk="1" hangingPunct="1">
              <a:spcBef>
                <a:spcPct val="0"/>
              </a:spcBef>
              <a:buFontTx/>
              <a:buNone/>
            </a:pPr>
            <a:r>
              <a:rPr lang="el-GR" altLang="el-GR" sz="1600" b="1" dirty="0" smtClean="0">
                <a:solidFill>
                  <a:srgbClr val="002060"/>
                </a:solidFill>
              </a:rPr>
              <a:t>The </a:t>
            </a:r>
            <a:r>
              <a:rPr lang="en-US" altLang="el-GR" sz="1600" b="1" dirty="0">
                <a:solidFill>
                  <a:srgbClr val="002060"/>
                </a:solidFill>
              </a:rPr>
              <a:t>R</a:t>
            </a:r>
            <a:r>
              <a:rPr lang="el-GR" altLang="el-GR" sz="1600" b="1" baseline="30000" dirty="0">
                <a:solidFill>
                  <a:srgbClr val="002060"/>
                </a:solidFill>
              </a:rPr>
              <a:t>2 </a:t>
            </a:r>
            <a:r>
              <a:rPr lang="el-GR" altLang="el-GR" sz="1600" b="1" baseline="30000" dirty="0" smtClean="0">
                <a:solidFill>
                  <a:srgbClr val="002060"/>
                </a:solidFill>
              </a:rPr>
              <a:t> </a:t>
            </a:r>
            <a:r>
              <a:rPr lang="el-GR" altLang="el-GR" sz="1600" b="1" dirty="0" err="1" smtClean="0">
                <a:solidFill>
                  <a:srgbClr val="002060"/>
                </a:solidFill>
              </a:rPr>
              <a:t>coefficient</a:t>
            </a:r>
            <a:r>
              <a:rPr lang="el-GR" altLang="el-GR" sz="1600" b="1" dirty="0" smtClean="0">
                <a:solidFill>
                  <a:srgbClr val="002060"/>
                </a:solidFill>
              </a:rPr>
              <a:t> </a:t>
            </a:r>
            <a:r>
              <a:rPr lang="el-GR" altLang="el-GR" sz="1600" b="1" dirty="0" err="1" smtClean="0">
                <a:solidFill>
                  <a:srgbClr val="002060"/>
                </a:solidFill>
              </a:rPr>
              <a:t>is</a:t>
            </a:r>
            <a:r>
              <a:rPr lang="el-GR" altLang="el-GR" sz="1600" b="1" dirty="0" smtClean="0">
                <a:solidFill>
                  <a:srgbClr val="002060"/>
                </a:solidFill>
              </a:rPr>
              <a:t> </a:t>
            </a:r>
            <a:r>
              <a:rPr lang="el-GR" altLang="el-GR" sz="1600" b="1" dirty="0" err="1" smtClean="0">
                <a:solidFill>
                  <a:srgbClr val="002060"/>
                </a:solidFill>
              </a:rPr>
              <a:t>used</a:t>
            </a:r>
            <a:r>
              <a:rPr lang="el-GR" altLang="el-GR" sz="1600" b="1" dirty="0" smtClean="0">
                <a:solidFill>
                  <a:srgbClr val="002060"/>
                </a:solidFill>
              </a:rPr>
              <a:t> </a:t>
            </a:r>
            <a:r>
              <a:rPr lang="el-GR" altLang="el-GR" sz="1600" b="1" dirty="0" err="1" smtClean="0">
                <a:solidFill>
                  <a:srgbClr val="002060"/>
                </a:solidFill>
              </a:rPr>
              <a:t>to</a:t>
            </a:r>
            <a:r>
              <a:rPr lang="el-GR" altLang="el-GR" sz="1600" b="1" dirty="0" smtClean="0">
                <a:solidFill>
                  <a:srgbClr val="002060"/>
                </a:solidFill>
              </a:rPr>
              <a:t> </a:t>
            </a:r>
            <a:r>
              <a:rPr lang="el-GR" altLang="el-GR" sz="1600" b="1" dirty="0" err="1" smtClean="0">
                <a:solidFill>
                  <a:srgbClr val="002060"/>
                </a:solidFill>
              </a:rPr>
              <a:t>check</a:t>
            </a:r>
            <a:r>
              <a:rPr lang="el-GR" altLang="el-GR" sz="1600" b="1" dirty="0" smtClean="0">
                <a:solidFill>
                  <a:srgbClr val="002060"/>
                </a:solidFill>
              </a:rPr>
              <a:t> </a:t>
            </a:r>
            <a:r>
              <a:rPr lang="el-GR" altLang="el-GR" sz="1600" b="1" dirty="0" err="1" smtClean="0">
                <a:solidFill>
                  <a:srgbClr val="002060"/>
                </a:solidFill>
              </a:rPr>
              <a:t>the</a:t>
            </a:r>
            <a:r>
              <a:rPr lang="el-GR" altLang="el-GR" sz="1600" b="1" dirty="0" smtClean="0">
                <a:solidFill>
                  <a:srgbClr val="002060"/>
                </a:solidFill>
              </a:rPr>
              <a:t> </a:t>
            </a:r>
            <a:r>
              <a:rPr lang="el-GR" altLang="el-GR" sz="1600" b="1" dirty="0" err="1" smtClean="0">
                <a:solidFill>
                  <a:srgbClr val="002060"/>
                </a:solidFill>
              </a:rPr>
              <a:t>statistical</a:t>
            </a:r>
            <a:r>
              <a:rPr lang="el-GR" altLang="el-GR" sz="1600" b="1" dirty="0" smtClean="0">
                <a:solidFill>
                  <a:srgbClr val="002060"/>
                </a:solidFill>
              </a:rPr>
              <a:t> </a:t>
            </a:r>
            <a:r>
              <a:rPr lang="el-GR" altLang="el-GR" sz="1600" b="1" dirty="0" err="1" smtClean="0">
                <a:solidFill>
                  <a:srgbClr val="002060"/>
                </a:solidFill>
              </a:rPr>
              <a:t>significance</a:t>
            </a:r>
            <a:r>
              <a:rPr lang="el-GR" altLang="el-GR" sz="1600" b="1" dirty="0" smtClean="0">
                <a:solidFill>
                  <a:srgbClr val="002060"/>
                </a:solidFill>
              </a:rPr>
              <a:t> of </a:t>
            </a:r>
            <a:r>
              <a:rPr lang="el-GR" altLang="el-GR" sz="1600" b="1" dirty="0" err="1" smtClean="0">
                <a:solidFill>
                  <a:srgbClr val="002060"/>
                </a:solidFill>
              </a:rPr>
              <a:t>the</a:t>
            </a:r>
            <a:r>
              <a:rPr lang="el-GR" altLang="el-GR" sz="1600" b="1" dirty="0" smtClean="0">
                <a:solidFill>
                  <a:srgbClr val="002060"/>
                </a:solidFill>
              </a:rPr>
              <a:t> </a:t>
            </a:r>
            <a:r>
              <a:rPr lang="el-GR" altLang="el-GR" sz="1600" b="1" dirty="0" err="1" smtClean="0">
                <a:solidFill>
                  <a:srgbClr val="002060"/>
                </a:solidFill>
              </a:rPr>
              <a:t>equation</a:t>
            </a:r>
            <a:r>
              <a:rPr lang="el-GR" altLang="el-GR" sz="1600" b="1" dirty="0" smtClean="0">
                <a:solidFill>
                  <a:srgbClr val="002060"/>
                </a:solidFill>
              </a:rPr>
              <a:t>. </a:t>
            </a:r>
            <a:r>
              <a:rPr lang="el-GR" altLang="el-GR" sz="1600" b="1" dirty="0" err="1" smtClean="0">
                <a:solidFill>
                  <a:srgbClr val="002060"/>
                </a:solidFill>
              </a:rPr>
              <a:t>This</a:t>
            </a:r>
            <a:r>
              <a:rPr lang="el-GR" altLang="el-GR" sz="1600" b="1" dirty="0" smtClean="0">
                <a:solidFill>
                  <a:srgbClr val="002060"/>
                </a:solidFill>
              </a:rPr>
              <a:t> </a:t>
            </a:r>
            <a:r>
              <a:rPr lang="el-GR" altLang="el-GR" sz="1600" b="1" dirty="0" err="1" smtClean="0">
                <a:solidFill>
                  <a:srgbClr val="002060"/>
                </a:solidFill>
              </a:rPr>
              <a:t>coefficient</a:t>
            </a:r>
            <a:r>
              <a:rPr lang="el-GR" altLang="el-GR" sz="1600" b="1" dirty="0" smtClean="0">
                <a:solidFill>
                  <a:srgbClr val="002060"/>
                </a:solidFill>
              </a:rPr>
              <a:t> </a:t>
            </a:r>
            <a:r>
              <a:rPr lang="el-GR" altLang="el-GR" sz="1600" b="1" dirty="0" err="1" smtClean="0">
                <a:solidFill>
                  <a:srgbClr val="002060"/>
                </a:solidFill>
              </a:rPr>
              <a:t>shows</a:t>
            </a:r>
            <a:r>
              <a:rPr lang="el-GR" altLang="el-GR" sz="1600" b="1" dirty="0" smtClean="0">
                <a:solidFill>
                  <a:srgbClr val="002060"/>
                </a:solidFill>
              </a:rPr>
              <a:t> </a:t>
            </a:r>
            <a:r>
              <a:rPr lang="el-GR" altLang="el-GR" sz="1600" b="1" dirty="0" err="1" smtClean="0">
                <a:solidFill>
                  <a:srgbClr val="002060"/>
                </a:solidFill>
              </a:rPr>
              <a:t>the</a:t>
            </a:r>
            <a:r>
              <a:rPr lang="el-GR" altLang="el-GR" sz="1600" b="1" dirty="0" smtClean="0">
                <a:solidFill>
                  <a:srgbClr val="002060"/>
                </a:solidFill>
              </a:rPr>
              <a:t> </a:t>
            </a:r>
            <a:r>
              <a:rPr lang="el-GR" altLang="el-GR" sz="1600" b="1" dirty="0" err="1" smtClean="0">
                <a:solidFill>
                  <a:srgbClr val="002060"/>
                </a:solidFill>
              </a:rPr>
              <a:t>percentage</a:t>
            </a:r>
            <a:r>
              <a:rPr lang="el-GR" altLang="el-GR" sz="1600" b="1" dirty="0" smtClean="0">
                <a:solidFill>
                  <a:srgbClr val="002060"/>
                </a:solidFill>
              </a:rPr>
              <a:t> of </a:t>
            </a:r>
            <a:r>
              <a:rPr lang="el-GR" altLang="el-GR" sz="1600" b="1" dirty="0" err="1" smtClean="0">
                <a:solidFill>
                  <a:srgbClr val="002060"/>
                </a:solidFill>
              </a:rPr>
              <a:t>the</a:t>
            </a:r>
            <a:r>
              <a:rPr lang="el-GR" altLang="el-GR" sz="1600" b="1" dirty="0" smtClean="0">
                <a:solidFill>
                  <a:srgbClr val="002060"/>
                </a:solidFill>
              </a:rPr>
              <a:t> </a:t>
            </a:r>
            <a:r>
              <a:rPr lang="el-GR" altLang="el-GR" sz="1600" b="1" dirty="0" err="1" smtClean="0">
                <a:solidFill>
                  <a:srgbClr val="002060"/>
                </a:solidFill>
              </a:rPr>
              <a:t>dispersion</a:t>
            </a:r>
            <a:r>
              <a:rPr lang="el-GR" altLang="el-GR" sz="1600" b="1" dirty="0" smtClean="0">
                <a:solidFill>
                  <a:srgbClr val="002060"/>
                </a:solidFill>
              </a:rPr>
              <a:t> of </a:t>
            </a:r>
            <a:r>
              <a:rPr lang="el-GR" altLang="el-GR" sz="1600" b="1" dirty="0" err="1" smtClean="0">
                <a:solidFill>
                  <a:srgbClr val="002060"/>
                </a:solidFill>
              </a:rPr>
              <a:t>the</a:t>
            </a:r>
            <a:r>
              <a:rPr lang="el-GR" altLang="el-GR" sz="1600" b="1" dirty="0" smtClean="0">
                <a:solidFill>
                  <a:srgbClr val="002060"/>
                </a:solidFill>
              </a:rPr>
              <a:t> </a:t>
            </a:r>
            <a:r>
              <a:rPr lang="el-GR" altLang="el-GR" sz="1600" b="1" dirty="0" err="1" smtClean="0">
                <a:solidFill>
                  <a:srgbClr val="002060"/>
                </a:solidFill>
              </a:rPr>
              <a:t>data</a:t>
            </a:r>
            <a:r>
              <a:rPr lang="el-GR" altLang="el-GR" sz="1600" b="1" dirty="0" smtClean="0">
                <a:solidFill>
                  <a:srgbClr val="002060"/>
                </a:solidFill>
              </a:rPr>
              <a:t> </a:t>
            </a:r>
            <a:r>
              <a:rPr lang="el-GR" altLang="el-GR" sz="1600" b="1" dirty="0" err="1" smtClean="0">
                <a:solidFill>
                  <a:srgbClr val="002060"/>
                </a:solidFill>
              </a:rPr>
              <a:t>that</a:t>
            </a:r>
            <a:r>
              <a:rPr lang="el-GR" altLang="el-GR" sz="1600" b="1" dirty="0" smtClean="0">
                <a:solidFill>
                  <a:srgbClr val="002060"/>
                </a:solidFill>
              </a:rPr>
              <a:t> </a:t>
            </a:r>
            <a:r>
              <a:rPr lang="el-GR" altLang="el-GR" sz="1600" b="1" dirty="0" err="1" smtClean="0">
                <a:solidFill>
                  <a:srgbClr val="002060"/>
                </a:solidFill>
              </a:rPr>
              <a:t>this</a:t>
            </a:r>
            <a:r>
              <a:rPr lang="el-GR" altLang="el-GR" sz="1600" b="1" dirty="0" smtClean="0">
                <a:solidFill>
                  <a:srgbClr val="002060"/>
                </a:solidFill>
              </a:rPr>
              <a:t> </a:t>
            </a:r>
            <a:r>
              <a:rPr lang="el-GR" altLang="el-GR" sz="1600" b="1" dirty="0" err="1" smtClean="0">
                <a:solidFill>
                  <a:srgbClr val="002060"/>
                </a:solidFill>
              </a:rPr>
              <a:t>equations</a:t>
            </a:r>
            <a:r>
              <a:rPr lang="el-GR" altLang="el-GR" sz="1600" b="1" dirty="0" smtClean="0">
                <a:solidFill>
                  <a:srgbClr val="002060"/>
                </a:solidFill>
              </a:rPr>
              <a:t> </a:t>
            </a:r>
            <a:r>
              <a:rPr lang="el-GR" altLang="el-GR" sz="1600" b="1" dirty="0" err="1" smtClean="0">
                <a:solidFill>
                  <a:srgbClr val="002060"/>
                </a:solidFill>
              </a:rPr>
              <a:t>describe</a:t>
            </a:r>
            <a:endParaRPr lang="el-GR" altLang="el-GR" sz="1600" b="1" dirty="0" smtClean="0">
              <a:solidFill>
                <a:srgbClr val="002060"/>
              </a:solidFill>
            </a:endParaRPr>
          </a:p>
          <a:p>
            <a:pPr algn="ctr" eaLnBrk="1" hangingPunct="1">
              <a:spcBef>
                <a:spcPct val="0"/>
              </a:spcBef>
              <a:buFontTx/>
              <a:buNone/>
            </a:pPr>
            <a:endParaRPr lang="el-GR" altLang="el-GR" sz="1600" b="1" dirty="0">
              <a:solidFill>
                <a:srgbClr val="002060"/>
              </a:solidFill>
            </a:endParaRPr>
          </a:p>
          <a:p>
            <a:pPr algn="ctr" eaLnBrk="1" hangingPunct="1">
              <a:spcBef>
                <a:spcPct val="0"/>
              </a:spcBef>
              <a:buFontTx/>
              <a:buNone/>
            </a:pPr>
            <a:r>
              <a:rPr lang="el-GR" altLang="el-GR" sz="1600" b="1" dirty="0" smtClean="0">
                <a:solidFill>
                  <a:srgbClr val="002060"/>
                </a:solidFill>
              </a:rPr>
              <a:t>The F </a:t>
            </a:r>
            <a:r>
              <a:rPr lang="el-GR" altLang="el-GR" sz="1600" b="1" dirty="0" err="1" smtClean="0">
                <a:solidFill>
                  <a:srgbClr val="002060"/>
                </a:solidFill>
              </a:rPr>
              <a:t>ratio</a:t>
            </a:r>
            <a:r>
              <a:rPr lang="el-GR" altLang="el-GR" sz="1600" b="1" dirty="0" smtClean="0">
                <a:solidFill>
                  <a:srgbClr val="002060"/>
                </a:solidFill>
              </a:rPr>
              <a:t> </a:t>
            </a:r>
            <a:r>
              <a:rPr lang="el-GR" altLang="el-GR" sz="1600" b="1" dirty="0" err="1" smtClean="0">
                <a:solidFill>
                  <a:srgbClr val="002060"/>
                </a:solidFill>
              </a:rPr>
              <a:t>must</a:t>
            </a:r>
            <a:r>
              <a:rPr lang="el-GR" altLang="el-GR" sz="1600" b="1" dirty="0" smtClean="0">
                <a:solidFill>
                  <a:srgbClr val="002060"/>
                </a:solidFill>
              </a:rPr>
              <a:t> </a:t>
            </a:r>
            <a:r>
              <a:rPr lang="el-GR" altLang="el-GR" sz="1600" b="1" dirty="0" err="1" smtClean="0">
                <a:solidFill>
                  <a:srgbClr val="002060"/>
                </a:solidFill>
              </a:rPr>
              <a:t>be</a:t>
            </a:r>
            <a:r>
              <a:rPr lang="el-GR" altLang="el-GR" sz="1600" b="1" dirty="0" smtClean="0">
                <a:solidFill>
                  <a:srgbClr val="002060"/>
                </a:solidFill>
              </a:rPr>
              <a:t> </a:t>
            </a:r>
            <a:r>
              <a:rPr lang="el-GR" altLang="el-GR" sz="1600" b="1" dirty="0" err="1" smtClean="0">
                <a:solidFill>
                  <a:srgbClr val="002060"/>
                </a:solidFill>
              </a:rPr>
              <a:t>statistically</a:t>
            </a:r>
            <a:r>
              <a:rPr lang="el-GR" altLang="el-GR" sz="1600" b="1" dirty="0" smtClean="0">
                <a:solidFill>
                  <a:srgbClr val="002060"/>
                </a:solidFill>
              </a:rPr>
              <a:t> </a:t>
            </a:r>
            <a:r>
              <a:rPr lang="el-GR" altLang="el-GR" sz="1600" b="1" dirty="0" err="1" smtClean="0">
                <a:solidFill>
                  <a:srgbClr val="002060"/>
                </a:solidFill>
              </a:rPr>
              <a:t>significant</a:t>
            </a:r>
            <a:r>
              <a:rPr lang="el-GR" altLang="el-GR" sz="1600" b="1" dirty="0" smtClean="0">
                <a:solidFill>
                  <a:srgbClr val="002060"/>
                </a:solidFill>
              </a:rPr>
              <a:t> </a:t>
            </a:r>
            <a:r>
              <a:rPr lang="el-GR" altLang="el-GR" sz="1600" b="1" dirty="0" err="1" smtClean="0">
                <a:solidFill>
                  <a:srgbClr val="002060"/>
                </a:solidFill>
              </a:rPr>
              <a:t>in</a:t>
            </a:r>
            <a:r>
              <a:rPr lang="el-GR" altLang="el-GR" sz="1600" b="1" dirty="0" smtClean="0">
                <a:solidFill>
                  <a:srgbClr val="002060"/>
                </a:solidFill>
              </a:rPr>
              <a:t> </a:t>
            </a:r>
            <a:r>
              <a:rPr lang="el-GR" altLang="el-GR" sz="1600" b="1" dirty="0" err="1" smtClean="0">
                <a:solidFill>
                  <a:srgbClr val="002060"/>
                </a:solidFill>
              </a:rPr>
              <a:t>comparison</a:t>
            </a:r>
            <a:r>
              <a:rPr lang="el-GR" altLang="el-GR" sz="1600" b="1" dirty="0" smtClean="0">
                <a:solidFill>
                  <a:srgbClr val="002060"/>
                </a:solidFill>
              </a:rPr>
              <a:t> </a:t>
            </a:r>
            <a:r>
              <a:rPr lang="el-GR" altLang="el-GR" sz="1600" b="1" dirty="0" err="1" smtClean="0">
                <a:solidFill>
                  <a:srgbClr val="002060"/>
                </a:solidFill>
              </a:rPr>
              <a:t>to</a:t>
            </a:r>
            <a:r>
              <a:rPr lang="el-GR" altLang="el-GR" sz="1600" b="1" dirty="0" smtClean="0">
                <a:solidFill>
                  <a:srgbClr val="002060"/>
                </a:solidFill>
              </a:rPr>
              <a:t> </a:t>
            </a:r>
            <a:r>
              <a:rPr lang="el-GR" altLang="el-GR" sz="1600" b="1" dirty="0" err="1" smtClean="0">
                <a:solidFill>
                  <a:srgbClr val="002060"/>
                </a:solidFill>
              </a:rPr>
              <a:t>the</a:t>
            </a:r>
            <a:r>
              <a:rPr lang="el-GR" altLang="el-GR" sz="1600" b="1" dirty="0" smtClean="0">
                <a:solidFill>
                  <a:srgbClr val="002060"/>
                </a:solidFill>
              </a:rPr>
              <a:t> </a:t>
            </a:r>
            <a:r>
              <a:rPr lang="el-GR" altLang="el-GR" sz="1600" b="1" dirty="0" err="1" smtClean="0">
                <a:solidFill>
                  <a:srgbClr val="002060"/>
                </a:solidFill>
              </a:rPr>
              <a:t>crucial</a:t>
            </a:r>
            <a:r>
              <a:rPr lang="el-GR" altLang="el-GR" sz="1600" b="1" dirty="0" smtClean="0">
                <a:solidFill>
                  <a:srgbClr val="002060"/>
                </a:solidFill>
              </a:rPr>
              <a:t> </a:t>
            </a:r>
            <a:r>
              <a:rPr lang="el-GR" altLang="el-GR" sz="1600" b="1" dirty="0" err="1" smtClean="0">
                <a:solidFill>
                  <a:srgbClr val="002060"/>
                </a:solidFill>
              </a:rPr>
              <a:t>value</a:t>
            </a:r>
            <a:r>
              <a:rPr lang="el-GR" altLang="el-GR" sz="1600" b="1" dirty="0" smtClean="0">
                <a:solidFill>
                  <a:srgbClr val="002060"/>
                </a:solidFill>
              </a:rPr>
              <a:t> (</a:t>
            </a:r>
            <a:r>
              <a:rPr lang="en-US" altLang="el-GR" sz="1600" b="1" dirty="0" err="1" smtClean="0">
                <a:solidFill>
                  <a:srgbClr val="002060"/>
                </a:solidFill>
              </a:rPr>
              <a:t>Fm</a:t>
            </a:r>
            <a:r>
              <a:rPr lang="el-GR" altLang="el-GR" sz="1600" b="1" dirty="0">
                <a:solidFill>
                  <a:srgbClr val="002060"/>
                </a:solidFill>
              </a:rPr>
              <a:t>,</a:t>
            </a:r>
            <a:r>
              <a:rPr lang="en-US" altLang="el-GR" sz="1600" b="1" dirty="0">
                <a:solidFill>
                  <a:srgbClr val="002060"/>
                </a:solidFill>
              </a:rPr>
              <a:t>n</a:t>
            </a:r>
            <a:r>
              <a:rPr lang="el-GR" altLang="el-GR" sz="1600" b="1" dirty="0" smtClean="0">
                <a:solidFill>
                  <a:srgbClr val="002060"/>
                </a:solidFill>
              </a:rPr>
              <a:t>) </a:t>
            </a:r>
            <a:r>
              <a:rPr lang="el-GR" altLang="el-GR" sz="1600" b="1" dirty="0" err="1" smtClean="0">
                <a:solidFill>
                  <a:srgbClr val="002060"/>
                </a:solidFill>
              </a:rPr>
              <a:t>which</a:t>
            </a:r>
            <a:r>
              <a:rPr lang="el-GR" altLang="el-GR" sz="1600" b="1" dirty="0" smtClean="0">
                <a:solidFill>
                  <a:srgbClr val="002060"/>
                </a:solidFill>
              </a:rPr>
              <a:t> </a:t>
            </a:r>
            <a:r>
              <a:rPr lang="el-GR" altLang="el-GR" sz="1600" b="1" dirty="0" err="1" smtClean="0">
                <a:solidFill>
                  <a:srgbClr val="002060"/>
                </a:solidFill>
              </a:rPr>
              <a:t>is</a:t>
            </a:r>
            <a:r>
              <a:rPr lang="el-GR" altLang="el-GR" sz="1600" b="1" dirty="0" smtClean="0">
                <a:solidFill>
                  <a:srgbClr val="002060"/>
                </a:solidFill>
              </a:rPr>
              <a:t> </a:t>
            </a:r>
            <a:r>
              <a:rPr lang="el-GR" altLang="el-GR" sz="1600" b="1" dirty="0" err="1" smtClean="0">
                <a:solidFill>
                  <a:srgbClr val="002060"/>
                </a:solidFill>
              </a:rPr>
              <a:t>given</a:t>
            </a:r>
            <a:r>
              <a:rPr lang="el-GR" altLang="el-GR" sz="1600" b="1" dirty="0" smtClean="0">
                <a:solidFill>
                  <a:srgbClr val="002060"/>
                </a:solidFill>
              </a:rPr>
              <a:t> </a:t>
            </a:r>
            <a:r>
              <a:rPr lang="el-GR" altLang="el-GR" sz="1600" b="1" dirty="0" err="1" smtClean="0">
                <a:solidFill>
                  <a:srgbClr val="002060"/>
                </a:solidFill>
              </a:rPr>
              <a:t>from</a:t>
            </a:r>
            <a:r>
              <a:rPr lang="el-GR" altLang="el-GR" sz="1600" b="1" dirty="0" smtClean="0">
                <a:solidFill>
                  <a:srgbClr val="002060"/>
                </a:solidFill>
              </a:rPr>
              <a:t> </a:t>
            </a:r>
            <a:r>
              <a:rPr lang="el-GR" altLang="el-GR" sz="1600" b="1" dirty="0" err="1" smtClean="0">
                <a:solidFill>
                  <a:srgbClr val="002060"/>
                </a:solidFill>
              </a:rPr>
              <a:t>Tables</a:t>
            </a:r>
            <a:r>
              <a:rPr lang="el-GR" altLang="el-GR" sz="1600" b="1" dirty="0" smtClean="0">
                <a:solidFill>
                  <a:srgbClr val="002060"/>
                </a:solidFill>
              </a:rPr>
              <a:t> </a:t>
            </a:r>
          </a:p>
          <a:p>
            <a:pPr algn="ctr" eaLnBrk="1" hangingPunct="1">
              <a:spcBef>
                <a:spcPct val="0"/>
              </a:spcBef>
              <a:buFontTx/>
              <a:buNone/>
            </a:pPr>
            <a:endParaRPr lang="el-GR" altLang="el-GR" sz="1600" b="1" dirty="0">
              <a:solidFill>
                <a:srgbClr val="002060"/>
              </a:solidFill>
            </a:endParaRPr>
          </a:p>
          <a:p>
            <a:pPr algn="ctr" eaLnBrk="1" hangingPunct="1">
              <a:spcBef>
                <a:spcPct val="0"/>
              </a:spcBef>
              <a:buFontTx/>
              <a:buNone/>
            </a:pPr>
            <a:r>
              <a:rPr lang="el-GR" altLang="el-GR" sz="1600" b="1" dirty="0" smtClean="0">
                <a:solidFill>
                  <a:srgbClr val="002060"/>
                </a:solidFill>
              </a:rPr>
              <a:t>The </a:t>
            </a:r>
            <a:r>
              <a:rPr lang="el-GR" altLang="el-GR" sz="1600" b="1" dirty="0" err="1" smtClean="0">
                <a:solidFill>
                  <a:srgbClr val="002060"/>
                </a:solidFill>
              </a:rPr>
              <a:t>parameters</a:t>
            </a:r>
            <a:r>
              <a:rPr lang="el-GR" altLang="el-GR" sz="1600" b="1" dirty="0" smtClean="0">
                <a:solidFill>
                  <a:srgbClr val="002060"/>
                </a:solidFill>
              </a:rPr>
              <a:t> </a:t>
            </a:r>
            <a:r>
              <a:rPr lang="el-GR" altLang="el-GR" sz="1600" b="1" dirty="0" err="1" smtClean="0">
                <a:solidFill>
                  <a:srgbClr val="002060"/>
                </a:solidFill>
              </a:rPr>
              <a:t>that</a:t>
            </a:r>
            <a:r>
              <a:rPr lang="el-GR" altLang="el-GR" sz="1600" b="1" dirty="0" smtClean="0">
                <a:solidFill>
                  <a:srgbClr val="002060"/>
                </a:solidFill>
              </a:rPr>
              <a:t> </a:t>
            </a:r>
            <a:r>
              <a:rPr lang="el-GR" altLang="el-GR" sz="1600" b="1" dirty="0" err="1" smtClean="0">
                <a:solidFill>
                  <a:srgbClr val="002060"/>
                </a:solidFill>
              </a:rPr>
              <a:t>participate</a:t>
            </a:r>
            <a:r>
              <a:rPr lang="el-GR" altLang="el-GR" sz="1600" b="1" dirty="0" smtClean="0">
                <a:solidFill>
                  <a:srgbClr val="002060"/>
                </a:solidFill>
              </a:rPr>
              <a:t> </a:t>
            </a:r>
            <a:r>
              <a:rPr lang="el-GR" altLang="el-GR" sz="1600" b="1" dirty="0" err="1" smtClean="0">
                <a:solidFill>
                  <a:srgbClr val="002060"/>
                </a:solidFill>
              </a:rPr>
              <a:t>in</a:t>
            </a:r>
            <a:r>
              <a:rPr lang="el-GR" altLang="el-GR" sz="1600" b="1" dirty="0" smtClean="0">
                <a:solidFill>
                  <a:srgbClr val="002060"/>
                </a:solidFill>
              </a:rPr>
              <a:t> </a:t>
            </a:r>
            <a:r>
              <a:rPr lang="el-GR" altLang="el-GR" sz="1600" b="1" dirty="0" err="1" smtClean="0">
                <a:solidFill>
                  <a:srgbClr val="002060"/>
                </a:solidFill>
              </a:rPr>
              <a:t>the</a:t>
            </a:r>
            <a:r>
              <a:rPr lang="el-GR" altLang="el-GR" sz="1600" b="1" dirty="0" smtClean="0">
                <a:solidFill>
                  <a:srgbClr val="002060"/>
                </a:solidFill>
              </a:rPr>
              <a:t> </a:t>
            </a:r>
            <a:r>
              <a:rPr lang="el-GR" altLang="el-GR" sz="1600" b="1" dirty="0" err="1" smtClean="0">
                <a:solidFill>
                  <a:srgbClr val="002060"/>
                </a:solidFill>
              </a:rPr>
              <a:t>equation</a:t>
            </a:r>
            <a:r>
              <a:rPr lang="el-GR" altLang="el-GR" sz="1600" b="1" dirty="0" smtClean="0">
                <a:solidFill>
                  <a:srgbClr val="002060"/>
                </a:solidFill>
              </a:rPr>
              <a:t> </a:t>
            </a:r>
            <a:r>
              <a:rPr lang="el-GR" altLang="el-GR" sz="1600" b="1" dirty="0" err="1" smtClean="0">
                <a:solidFill>
                  <a:srgbClr val="002060"/>
                </a:solidFill>
              </a:rPr>
              <a:t>are</a:t>
            </a:r>
            <a:r>
              <a:rPr lang="el-GR" altLang="el-GR" sz="1600" b="1" dirty="0" smtClean="0">
                <a:solidFill>
                  <a:srgbClr val="002060"/>
                </a:solidFill>
              </a:rPr>
              <a:t> </a:t>
            </a:r>
            <a:r>
              <a:rPr lang="el-GR" altLang="el-GR" sz="1600" b="1" dirty="0" err="1" smtClean="0">
                <a:solidFill>
                  <a:srgbClr val="002060"/>
                </a:solidFill>
              </a:rPr>
              <a:t>strongly</a:t>
            </a:r>
            <a:r>
              <a:rPr lang="el-GR" altLang="el-GR" sz="1600" b="1" dirty="0" smtClean="0">
                <a:solidFill>
                  <a:srgbClr val="002060"/>
                </a:solidFill>
              </a:rPr>
              <a:t> </a:t>
            </a:r>
            <a:r>
              <a:rPr lang="el-GR" altLang="el-GR" sz="1600" b="1" dirty="0" err="1" smtClean="0">
                <a:solidFill>
                  <a:srgbClr val="002060"/>
                </a:solidFill>
              </a:rPr>
              <a:t>correlated</a:t>
            </a:r>
            <a:r>
              <a:rPr lang="el-GR" altLang="el-GR" sz="1600" b="1" dirty="0" smtClean="0">
                <a:solidFill>
                  <a:srgbClr val="002060"/>
                </a:solidFill>
              </a:rPr>
              <a:t> </a:t>
            </a:r>
            <a:r>
              <a:rPr lang="el-GR" altLang="el-GR" sz="1600" b="1" dirty="0" err="1" smtClean="0">
                <a:solidFill>
                  <a:srgbClr val="002060"/>
                </a:solidFill>
              </a:rPr>
              <a:t>between</a:t>
            </a:r>
            <a:r>
              <a:rPr lang="el-GR" altLang="el-GR" sz="1600" b="1" dirty="0" smtClean="0">
                <a:solidFill>
                  <a:srgbClr val="002060"/>
                </a:solidFill>
              </a:rPr>
              <a:t> </a:t>
            </a:r>
            <a:r>
              <a:rPr lang="el-GR" altLang="el-GR" sz="1600" b="1" dirty="0" err="1" smtClean="0">
                <a:solidFill>
                  <a:srgbClr val="002060"/>
                </a:solidFill>
              </a:rPr>
              <a:t>them</a:t>
            </a:r>
            <a:endParaRPr lang="el-GR" altLang="el-GR" sz="1600" b="1" dirty="0">
              <a:solidFill>
                <a:srgbClr val="002060"/>
              </a:solidFill>
            </a:endParaRPr>
          </a:p>
        </p:txBody>
      </p:sp>
      <p:sp>
        <p:nvSpPr>
          <p:cNvPr id="5" name="Rectangle 2"/>
          <p:cNvSpPr>
            <a:spLocks noChangeArrowheads="1"/>
          </p:cNvSpPr>
          <p:nvPr/>
        </p:nvSpPr>
        <p:spPr bwMode="auto">
          <a:xfrm>
            <a:off x="539750" y="186681"/>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
        <p:nvSpPr>
          <p:cNvPr id="2" name="Ορθογώνιο 1"/>
          <p:cNvSpPr/>
          <p:nvPr/>
        </p:nvSpPr>
        <p:spPr>
          <a:xfrm>
            <a:off x="737123" y="1663933"/>
            <a:ext cx="7992888" cy="646331"/>
          </a:xfrm>
          <a:prstGeom prst="rect">
            <a:avLst/>
          </a:prstGeom>
          <a:solidFill>
            <a:schemeClr val="bg1"/>
          </a:solidFill>
        </p:spPr>
        <p:txBody>
          <a:bodyPr wrap="square">
            <a:spAutoFit/>
          </a:bodyPr>
          <a:lstStyle/>
          <a:p>
            <a:r>
              <a:rPr lang="en-US" b="1" dirty="0">
                <a:solidFill>
                  <a:srgbClr val="002060"/>
                </a:solidFill>
              </a:rPr>
              <a:t>Multiple Linear Regression method provides equation linking of a dependent variable to the independent variable (</a:t>
            </a:r>
            <a:r>
              <a:rPr lang="en-US" b="1" dirty="0" err="1">
                <a:solidFill>
                  <a:srgbClr val="002060"/>
                </a:solidFill>
              </a:rPr>
              <a:t>Chenini</a:t>
            </a:r>
            <a:r>
              <a:rPr lang="en-US" b="1" dirty="0">
                <a:solidFill>
                  <a:srgbClr val="002060"/>
                </a:solidFill>
              </a:rPr>
              <a:t> and </a:t>
            </a:r>
            <a:r>
              <a:rPr lang="en-US" b="1" dirty="0" err="1">
                <a:solidFill>
                  <a:srgbClr val="002060"/>
                </a:solidFill>
              </a:rPr>
              <a:t>Khemiri</a:t>
            </a:r>
            <a:r>
              <a:rPr lang="en-US" b="1" dirty="0">
                <a:solidFill>
                  <a:srgbClr val="002060"/>
                </a:solidFill>
              </a:rPr>
              <a:t>; 2009)</a:t>
            </a:r>
            <a:endParaRPr lang="el-GR" b="1" dirty="0">
              <a:solidFill>
                <a:srgbClr val="002060"/>
              </a:solidFill>
            </a:endParaRPr>
          </a:p>
        </p:txBody>
      </p:sp>
    </p:spTree>
    <p:extLst>
      <p:ext uri="{BB962C8B-B14F-4D97-AF65-F5344CB8AC3E}">
        <p14:creationId xmlns:p14="http://schemas.microsoft.com/office/powerpoint/2010/main" val="543271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468313" y="819914"/>
            <a:ext cx="3005375" cy="400110"/>
          </a:xfrm>
          <a:prstGeom prst="rect">
            <a:avLst/>
          </a:prstGeom>
          <a:noFill/>
          <a:ln>
            <a:noFill/>
          </a:ln>
          <a:effectLst/>
          <a:extLst/>
        </p:spPr>
        <p:txBody>
          <a:bodyPr wrap="none" anchor="ctr">
            <a:spAutoFit/>
          </a:bodyPr>
          <a:lstStyle/>
          <a:p>
            <a:pPr>
              <a:defRPr/>
            </a:pPr>
            <a:r>
              <a:rPr lang="en-US" sz="2000" b="1" dirty="0" smtClean="0">
                <a:solidFill>
                  <a:srgbClr val="002060"/>
                </a:solidFill>
              </a:rPr>
              <a:t>Multiple </a:t>
            </a:r>
            <a:r>
              <a:rPr lang="en-US" sz="2000" b="1" dirty="0">
                <a:solidFill>
                  <a:srgbClr val="002060"/>
                </a:solidFill>
              </a:rPr>
              <a:t>Linear </a:t>
            </a:r>
            <a:r>
              <a:rPr lang="en-US" sz="2000" b="1" dirty="0" smtClean="0">
                <a:solidFill>
                  <a:srgbClr val="002060"/>
                </a:solidFill>
              </a:rPr>
              <a:t>Regression</a:t>
            </a:r>
            <a:endParaRPr lang="el-GR" sz="2000" b="1" dirty="0">
              <a:solidFill>
                <a:srgbClr val="002060"/>
              </a:solidFill>
            </a:endParaRPr>
          </a:p>
        </p:txBody>
      </p:sp>
      <p:sp>
        <p:nvSpPr>
          <p:cNvPr id="21509" name="Rectangle 5"/>
          <p:cNvSpPr>
            <a:spLocks noChangeArrowheads="1"/>
          </p:cNvSpPr>
          <p:nvPr/>
        </p:nvSpPr>
        <p:spPr bwMode="auto">
          <a:xfrm>
            <a:off x="1276022" y="2429203"/>
            <a:ext cx="5990294" cy="523220"/>
          </a:xfrm>
          <a:prstGeom prst="rect">
            <a:avLst/>
          </a:prstGeom>
          <a:noFill/>
          <a:ln>
            <a:noFill/>
          </a:ln>
          <a:effectLst/>
          <a:extLst/>
        </p:spPr>
        <p:txBody>
          <a:bodyPr wrap="none" anchor="ctr">
            <a:spAutoFit/>
          </a:bodyPr>
          <a:lstStyle/>
          <a:p>
            <a:pPr algn="ctr">
              <a:defRPr/>
            </a:pPr>
            <a:r>
              <a:rPr lang="en-US" sz="2800" b="1" dirty="0">
                <a:solidFill>
                  <a:srgbClr val="002060"/>
                </a:solidFill>
              </a:rPr>
              <a:t>EC=</a:t>
            </a:r>
            <a:r>
              <a:rPr lang="el-GR" sz="2800" b="1" dirty="0">
                <a:solidFill>
                  <a:srgbClr val="002060"/>
                </a:solidFill>
              </a:rPr>
              <a:t>73.9</a:t>
            </a:r>
            <a:r>
              <a:rPr lang="en-US" sz="2800" b="1" dirty="0">
                <a:solidFill>
                  <a:srgbClr val="002060"/>
                </a:solidFill>
              </a:rPr>
              <a:t>+</a:t>
            </a:r>
            <a:r>
              <a:rPr lang="el-GR" sz="2800" b="1" dirty="0">
                <a:solidFill>
                  <a:srgbClr val="002060"/>
                </a:solidFill>
              </a:rPr>
              <a:t>2.8 </a:t>
            </a:r>
            <a:r>
              <a:rPr lang="en-US" sz="2800" b="1" dirty="0">
                <a:solidFill>
                  <a:srgbClr val="002060"/>
                </a:solidFill>
              </a:rPr>
              <a:t>Ca+</a:t>
            </a:r>
            <a:r>
              <a:rPr lang="el-GR" sz="2800" b="1" dirty="0">
                <a:solidFill>
                  <a:srgbClr val="002060"/>
                </a:solidFill>
              </a:rPr>
              <a:t>9.1 </a:t>
            </a:r>
            <a:r>
              <a:rPr lang="en-US" sz="2800" b="1" dirty="0">
                <a:solidFill>
                  <a:srgbClr val="002060"/>
                </a:solidFill>
              </a:rPr>
              <a:t>Mg+</a:t>
            </a:r>
            <a:r>
              <a:rPr lang="el-GR" sz="2800" b="1" dirty="0">
                <a:solidFill>
                  <a:srgbClr val="002060"/>
                </a:solidFill>
              </a:rPr>
              <a:t>4</a:t>
            </a:r>
            <a:r>
              <a:rPr lang="en-US" sz="2800" b="1" dirty="0">
                <a:solidFill>
                  <a:srgbClr val="002060"/>
                </a:solidFill>
              </a:rPr>
              <a:t>.3 Na+0.</a:t>
            </a:r>
            <a:r>
              <a:rPr lang="el-GR" sz="2800" b="1" dirty="0">
                <a:solidFill>
                  <a:srgbClr val="002060"/>
                </a:solidFill>
              </a:rPr>
              <a:t>26 </a:t>
            </a:r>
            <a:r>
              <a:rPr lang="en-US" sz="2800" b="1" dirty="0">
                <a:solidFill>
                  <a:srgbClr val="002060"/>
                </a:solidFill>
              </a:rPr>
              <a:t>Cl</a:t>
            </a:r>
          </a:p>
        </p:txBody>
      </p:sp>
      <p:sp>
        <p:nvSpPr>
          <p:cNvPr id="20484" name="Rectangle 6"/>
          <p:cNvSpPr>
            <a:spLocks noChangeArrowheads="1"/>
          </p:cNvSpPr>
          <p:nvPr/>
        </p:nvSpPr>
        <p:spPr bwMode="auto">
          <a:xfrm>
            <a:off x="323528" y="3356992"/>
            <a:ext cx="84249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l-GR" sz="1800" b="1" dirty="0">
                <a:solidFill>
                  <a:srgbClr val="002060"/>
                </a:solidFill>
              </a:rPr>
              <a:t>R</a:t>
            </a:r>
            <a:r>
              <a:rPr lang="el-GR" altLang="el-GR" sz="1800" b="1" dirty="0">
                <a:solidFill>
                  <a:srgbClr val="002060"/>
                </a:solidFill>
              </a:rPr>
              <a:t>= 0.963 </a:t>
            </a:r>
          </a:p>
          <a:p>
            <a:pPr eaLnBrk="1" hangingPunct="1">
              <a:spcBef>
                <a:spcPct val="0"/>
              </a:spcBef>
              <a:buFontTx/>
              <a:buNone/>
            </a:pPr>
            <a:endParaRPr lang="el-GR" altLang="el-GR" sz="1800" b="1" dirty="0">
              <a:solidFill>
                <a:srgbClr val="002060"/>
              </a:solidFill>
            </a:endParaRPr>
          </a:p>
          <a:p>
            <a:pPr eaLnBrk="1" hangingPunct="1">
              <a:spcBef>
                <a:spcPct val="0"/>
              </a:spcBef>
              <a:buFontTx/>
              <a:buNone/>
            </a:pPr>
            <a:r>
              <a:rPr lang="en-US" altLang="el-GR" sz="1800" b="1" dirty="0">
                <a:solidFill>
                  <a:srgbClr val="002060"/>
                </a:solidFill>
              </a:rPr>
              <a:t>R</a:t>
            </a:r>
            <a:r>
              <a:rPr lang="el-GR" altLang="el-GR" sz="1800" b="1" baseline="30000" dirty="0">
                <a:solidFill>
                  <a:srgbClr val="002060"/>
                </a:solidFill>
              </a:rPr>
              <a:t>2</a:t>
            </a:r>
            <a:r>
              <a:rPr lang="el-GR" altLang="el-GR" sz="1800" b="1" dirty="0">
                <a:solidFill>
                  <a:srgbClr val="002060"/>
                </a:solidFill>
              </a:rPr>
              <a:t> =0.927 </a:t>
            </a:r>
            <a:r>
              <a:rPr lang="el-GR" altLang="el-GR" sz="1800" b="1" dirty="0" err="1" smtClean="0">
                <a:solidFill>
                  <a:srgbClr val="002060"/>
                </a:solidFill>
              </a:rPr>
              <a:t>the</a:t>
            </a:r>
            <a:r>
              <a:rPr lang="el-GR" altLang="el-GR" sz="1800" b="1" dirty="0" smtClean="0">
                <a:solidFill>
                  <a:srgbClr val="002060"/>
                </a:solidFill>
              </a:rPr>
              <a:t> 92.7</a:t>
            </a:r>
            <a:r>
              <a:rPr lang="el-GR" altLang="el-GR" sz="1800" b="1" dirty="0">
                <a:solidFill>
                  <a:srgbClr val="002060"/>
                </a:solidFill>
              </a:rPr>
              <a:t>% </a:t>
            </a:r>
            <a:r>
              <a:rPr lang="el-GR" altLang="el-GR" sz="1800" b="1" dirty="0" smtClean="0">
                <a:solidFill>
                  <a:srgbClr val="002060"/>
                </a:solidFill>
              </a:rPr>
              <a:t>of </a:t>
            </a:r>
            <a:r>
              <a:rPr lang="el-GR" altLang="el-GR" sz="1800" b="1" dirty="0" err="1" smtClean="0">
                <a:solidFill>
                  <a:srgbClr val="002060"/>
                </a:solidFill>
              </a:rPr>
              <a:t>the</a:t>
            </a:r>
            <a:r>
              <a:rPr lang="el-GR" altLang="el-GR" sz="1800" b="1" dirty="0" smtClean="0">
                <a:solidFill>
                  <a:srgbClr val="002060"/>
                </a:solidFill>
              </a:rPr>
              <a:t> </a:t>
            </a:r>
            <a:r>
              <a:rPr lang="el-GR" altLang="el-GR" sz="1800" b="1" dirty="0" err="1" smtClean="0">
                <a:solidFill>
                  <a:srgbClr val="002060"/>
                </a:solidFill>
              </a:rPr>
              <a:t>dispersion</a:t>
            </a:r>
            <a:r>
              <a:rPr lang="el-GR" altLang="el-GR" sz="1800" b="1" dirty="0" smtClean="0">
                <a:solidFill>
                  <a:srgbClr val="002060"/>
                </a:solidFill>
              </a:rPr>
              <a:t> </a:t>
            </a:r>
            <a:r>
              <a:rPr lang="el-GR" altLang="el-GR" sz="1800" b="1" dirty="0" err="1" smtClean="0">
                <a:solidFill>
                  <a:srgbClr val="002060"/>
                </a:solidFill>
              </a:rPr>
              <a:t>is</a:t>
            </a:r>
            <a:r>
              <a:rPr lang="el-GR" altLang="el-GR" sz="1800" b="1" dirty="0" smtClean="0">
                <a:solidFill>
                  <a:srgbClr val="002060"/>
                </a:solidFill>
              </a:rPr>
              <a:t> </a:t>
            </a:r>
            <a:r>
              <a:rPr lang="el-GR" altLang="el-GR" sz="1800" b="1" dirty="0" err="1" smtClean="0">
                <a:solidFill>
                  <a:srgbClr val="002060"/>
                </a:solidFill>
              </a:rPr>
              <a:t>described</a:t>
            </a:r>
            <a:r>
              <a:rPr lang="el-GR" altLang="el-GR" sz="1800" b="1" dirty="0" smtClean="0">
                <a:solidFill>
                  <a:srgbClr val="002060"/>
                </a:solidFill>
              </a:rPr>
              <a:t> by </a:t>
            </a:r>
            <a:r>
              <a:rPr lang="el-GR" altLang="el-GR" sz="1800" b="1" dirty="0" err="1" smtClean="0">
                <a:solidFill>
                  <a:srgbClr val="002060"/>
                </a:solidFill>
              </a:rPr>
              <a:t>the</a:t>
            </a:r>
            <a:r>
              <a:rPr lang="el-GR" altLang="el-GR" sz="1800" b="1" dirty="0" smtClean="0">
                <a:solidFill>
                  <a:srgbClr val="002060"/>
                </a:solidFill>
              </a:rPr>
              <a:t> </a:t>
            </a:r>
            <a:r>
              <a:rPr lang="el-GR" altLang="el-GR" sz="1800" b="1" dirty="0" err="1" smtClean="0">
                <a:solidFill>
                  <a:srgbClr val="002060"/>
                </a:solidFill>
              </a:rPr>
              <a:t>equation</a:t>
            </a:r>
            <a:endParaRPr lang="el-GR" altLang="el-GR" sz="1800" b="1" dirty="0">
              <a:solidFill>
                <a:srgbClr val="002060"/>
              </a:solidFill>
            </a:endParaRPr>
          </a:p>
          <a:p>
            <a:pPr eaLnBrk="1" hangingPunct="1">
              <a:spcBef>
                <a:spcPct val="0"/>
              </a:spcBef>
              <a:buFontTx/>
              <a:buNone/>
            </a:pPr>
            <a:endParaRPr lang="el-GR" altLang="el-GR" sz="1800" b="1" dirty="0">
              <a:solidFill>
                <a:srgbClr val="002060"/>
              </a:solidFill>
            </a:endParaRPr>
          </a:p>
          <a:p>
            <a:pPr eaLnBrk="1" hangingPunct="1">
              <a:spcBef>
                <a:spcPct val="0"/>
              </a:spcBef>
              <a:buFontTx/>
              <a:buNone/>
            </a:pPr>
            <a:r>
              <a:rPr lang="el-GR" altLang="el-GR" sz="1800" dirty="0">
                <a:solidFill>
                  <a:srgbClr val="002060"/>
                </a:solidFill>
              </a:rPr>
              <a:t> </a:t>
            </a:r>
            <a:r>
              <a:rPr lang="el-GR" altLang="el-GR" sz="1800" b="1" dirty="0" smtClean="0">
                <a:solidFill>
                  <a:srgbClr val="002060"/>
                </a:solidFill>
              </a:rPr>
              <a:t>The </a:t>
            </a:r>
            <a:r>
              <a:rPr lang="en-US" altLang="el-GR" sz="1800" b="1" dirty="0">
                <a:solidFill>
                  <a:srgbClr val="002060"/>
                </a:solidFill>
              </a:rPr>
              <a:t>F </a:t>
            </a:r>
            <a:r>
              <a:rPr lang="el-GR" altLang="el-GR" sz="1800" b="1" dirty="0" err="1" smtClean="0">
                <a:solidFill>
                  <a:srgbClr val="002060"/>
                </a:solidFill>
              </a:rPr>
              <a:t>ratio</a:t>
            </a:r>
            <a:r>
              <a:rPr lang="el-GR" altLang="el-GR" sz="1800" b="1" dirty="0" smtClean="0">
                <a:solidFill>
                  <a:srgbClr val="002060"/>
                </a:solidFill>
              </a:rPr>
              <a:t> </a:t>
            </a:r>
            <a:r>
              <a:rPr lang="el-GR" altLang="el-GR" sz="1800" b="1" dirty="0" err="1" smtClean="0">
                <a:solidFill>
                  <a:srgbClr val="002060"/>
                </a:solidFill>
              </a:rPr>
              <a:t>value</a:t>
            </a:r>
            <a:r>
              <a:rPr lang="el-GR" altLang="el-GR" sz="1800" b="1" dirty="0" smtClean="0">
                <a:solidFill>
                  <a:srgbClr val="002060"/>
                </a:solidFill>
              </a:rPr>
              <a:t> </a:t>
            </a:r>
            <a:r>
              <a:rPr lang="el-GR" altLang="el-GR" sz="1800" b="1" dirty="0" err="1" smtClean="0">
                <a:solidFill>
                  <a:srgbClr val="002060"/>
                </a:solidFill>
              </a:rPr>
              <a:t>is</a:t>
            </a:r>
            <a:r>
              <a:rPr lang="el-GR" altLang="el-GR" sz="1800" b="1" dirty="0" smtClean="0">
                <a:solidFill>
                  <a:srgbClr val="002060"/>
                </a:solidFill>
              </a:rPr>
              <a:t> 192.6, </a:t>
            </a:r>
            <a:r>
              <a:rPr lang="el-GR" altLang="el-GR" sz="1800" b="1" dirty="0" err="1" smtClean="0">
                <a:solidFill>
                  <a:srgbClr val="002060"/>
                </a:solidFill>
              </a:rPr>
              <a:t>which</a:t>
            </a:r>
            <a:r>
              <a:rPr lang="el-GR" altLang="el-GR" sz="1800" b="1" dirty="0" smtClean="0">
                <a:solidFill>
                  <a:srgbClr val="002060"/>
                </a:solidFill>
              </a:rPr>
              <a:t> </a:t>
            </a:r>
            <a:r>
              <a:rPr lang="el-GR" altLang="el-GR" sz="1800" b="1" dirty="0" err="1" smtClean="0">
                <a:solidFill>
                  <a:srgbClr val="002060"/>
                </a:solidFill>
              </a:rPr>
              <a:t>is</a:t>
            </a:r>
            <a:r>
              <a:rPr lang="el-GR" altLang="el-GR" sz="1800" b="1" dirty="0" smtClean="0">
                <a:solidFill>
                  <a:srgbClr val="002060"/>
                </a:solidFill>
              </a:rPr>
              <a:t> </a:t>
            </a:r>
            <a:r>
              <a:rPr lang="el-GR" altLang="el-GR" sz="1800" b="1" dirty="0" err="1" smtClean="0">
                <a:solidFill>
                  <a:srgbClr val="002060"/>
                </a:solidFill>
              </a:rPr>
              <a:t>significantly</a:t>
            </a:r>
            <a:r>
              <a:rPr lang="el-GR" altLang="el-GR" sz="1800" b="1" dirty="0" smtClean="0">
                <a:solidFill>
                  <a:srgbClr val="002060"/>
                </a:solidFill>
              </a:rPr>
              <a:t> </a:t>
            </a:r>
            <a:r>
              <a:rPr lang="el-GR" altLang="el-GR" sz="1800" b="1" dirty="0" err="1" smtClean="0">
                <a:solidFill>
                  <a:srgbClr val="002060"/>
                </a:solidFill>
              </a:rPr>
              <a:t>larger</a:t>
            </a:r>
            <a:r>
              <a:rPr lang="el-GR" altLang="el-GR" sz="1800" b="1" dirty="0" smtClean="0">
                <a:solidFill>
                  <a:srgbClr val="002060"/>
                </a:solidFill>
              </a:rPr>
              <a:t> </a:t>
            </a:r>
            <a:r>
              <a:rPr lang="el-GR" altLang="el-GR" sz="1800" b="1" dirty="0" err="1" smtClean="0">
                <a:solidFill>
                  <a:srgbClr val="002060"/>
                </a:solidFill>
              </a:rPr>
              <a:t>from</a:t>
            </a:r>
            <a:r>
              <a:rPr lang="el-GR" altLang="el-GR" sz="1800" b="1" dirty="0" smtClean="0">
                <a:solidFill>
                  <a:srgbClr val="002060"/>
                </a:solidFill>
              </a:rPr>
              <a:t>  </a:t>
            </a:r>
            <a:r>
              <a:rPr lang="el-GR" altLang="el-GR" sz="1800" b="1" dirty="0" err="1" smtClean="0">
                <a:solidFill>
                  <a:srgbClr val="002060"/>
                </a:solidFill>
              </a:rPr>
              <a:t>the</a:t>
            </a:r>
            <a:r>
              <a:rPr lang="el-GR" altLang="el-GR" sz="1800" b="1" dirty="0" smtClean="0">
                <a:solidFill>
                  <a:srgbClr val="002060"/>
                </a:solidFill>
              </a:rPr>
              <a:t> </a:t>
            </a:r>
            <a:r>
              <a:rPr lang="el-GR" altLang="el-GR" sz="1800" b="1" dirty="0" err="1" smtClean="0">
                <a:solidFill>
                  <a:srgbClr val="002060"/>
                </a:solidFill>
              </a:rPr>
              <a:t>crucial</a:t>
            </a:r>
            <a:r>
              <a:rPr lang="el-GR" altLang="el-GR" sz="1800" b="1" dirty="0" smtClean="0">
                <a:solidFill>
                  <a:srgbClr val="002060"/>
                </a:solidFill>
              </a:rPr>
              <a:t> </a:t>
            </a:r>
            <a:r>
              <a:rPr lang="el-GR" altLang="el-GR" sz="1800" b="1" dirty="0" err="1" smtClean="0">
                <a:solidFill>
                  <a:srgbClr val="002060"/>
                </a:solidFill>
              </a:rPr>
              <a:t>value</a:t>
            </a:r>
            <a:r>
              <a:rPr lang="el-GR" altLang="el-GR" sz="1800" b="1" dirty="0" smtClean="0">
                <a:solidFill>
                  <a:srgbClr val="002060"/>
                </a:solidFill>
              </a:rPr>
              <a:t> (</a:t>
            </a:r>
            <a:r>
              <a:rPr lang="el-GR" altLang="el-GR" sz="1800" b="1" dirty="0" err="1" smtClean="0">
                <a:solidFill>
                  <a:srgbClr val="002060"/>
                </a:solidFill>
              </a:rPr>
              <a:t>it</a:t>
            </a:r>
            <a:r>
              <a:rPr lang="el-GR" altLang="el-GR" sz="1800" b="1" dirty="0" smtClean="0">
                <a:solidFill>
                  <a:srgbClr val="002060"/>
                </a:solidFill>
              </a:rPr>
              <a:t> </a:t>
            </a:r>
            <a:r>
              <a:rPr lang="el-GR" altLang="el-GR" sz="1800" b="1" dirty="0" err="1" smtClean="0">
                <a:solidFill>
                  <a:srgbClr val="002060"/>
                </a:solidFill>
              </a:rPr>
              <a:t>is</a:t>
            </a:r>
            <a:r>
              <a:rPr lang="el-GR" altLang="el-GR" sz="1800" b="1" dirty="0" smtClean="0">
                <a:solidFill>
                  <a:srgbClr val="002060"/>
                </a:solidFill>
              </a:rPr>
              <a:t> </a:t>
            </a:r>
            <a:r>
              <a:rPr lang="el-GR" altLang="el-GR" sz="1800" b="1" dirty="0" err="1" smtClean="0">
                <a:solidFill>
                  <a:srgbClr val="002060"/>
                </a:solidFill>
              </a:rPr>
              <a:t>equal</a:t>
            </a:r>
            <a:r>
              <a:rPr lang="el-GR" altLang="el-GR" sz="1800" b="1" dirty="0" smtClean="0">
                <a:solidFill>
                  <a:srgbClr val="002060"/>
                </a:solidFill>
              </a:rPr>
              <a:t> </a:t>
            </a:r>
            <a:r>
              <a:rPr lang="el-GR" altLang="el-GR" sz="1800" b="1" dirty="0" err="1" smtClean="0">
                <a:solidFill>
                  <a:srgbClr val="002060"/>
                </a:solidFill>
              </a:rPr>
              <a:t>to</a:t>
            </a:r>
            <a:r>
              <a:rPr lang="el-GR" altLang="el-GR" sz="1800" b="1" dirty="0" smtClean="0">
                <a:solidFill>
                  <a:srgbClr val="002060"/>
                </a:solidFill>
              </a:rPr>
              <a:t> 4.1, </a:t>
            </a:r>
            <a:r>
              <a:rPr lang="el-GR" altLang="el-GR" sz="1800" b="1" dirty="0" err="1" smtClean="0">
                <a:solidFill>
                  <a:srgbClr val="002060"/>
                </a:solidFill>
              </a:rPr>
              <a:t>given</a:t>
            </a:r>
            <a:r>
              <a:rPr lang="el-GR" altLang="el-GR" sz="1800" b="1" dirty="0" smtClean="0">
                <a:solidFill>
                  <a:srgbClr val="002060"/>
                </a:solidFill>
              </a:rPr>
              <a:t> </a:t>
            </a:r>
            <a:r>
              <a:rPr lang="el-GR" altLang="el-GR" sz="1800" b="1" dirty="0" err="1" smtClean="0">
                <a:solidFill>
                  <a:srgbClr val="002060"/>
                </a:solidFill>
              </a:rPr>
              <a:t>from</a:t>
            </a:r>
            <a:r>
              <a:rPr lang="el-GR" altLang="el-GR" sz="1800" b="1" dirty="0" smtClean="0">
                <a:solidFill>
                  <a:srgbClr val="002060"/>
                </a:solidFill>
              </a:rPr>
              <a:t> </a:t>
            </a:r>
            <a:r>
              <a:rPr lang="el-GR" altLang="el-GR" sz="1800" b="1" dirty="0" err="1" smtClean="0">
                <a:solidFill>
                  <a:srgbClr val="002060"/>
                </a:solidFill>
              </a:rPr>
              <a:t>Tables</a:t>
            </a:r>
            <a:r>
              <a:rPr lang="el-GR" altLang="el-GR" sz="1800" b="1" dirty="0" smtClean="0">
                <a:solidFill>
                  <a:srgbClr val="002060"/>
                </a:solidFill>
              </a:rPr>
              <a:t>)</a:t>
            </a:r>
            <a:endParaRPr lang="el-GR" altLang="el-GR" sz="1800" b="1" dirty="0">
              <a:solidFill>
                <a:srgbClr val="002060"/>
              </a:solidFill>
            </a:endParaRPr>
          </a:p>
        </p:txBody>
      </p:sp>
      <p:sp>
        <p:nvSpPr>
          <p:cNvPr id="6" name="Rectangle 2"/>
          <p:cNvSpPr>
            <a:spLocks noChangeArrowheads="1"/>
          </p:cNvSpPr>
          <p:nvPr/>
        </p:nvSpPr>
        <p:spPr bwMode="auto">
          <a:xfrm>
            <a:off x="539750" y="186681"/>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Tree>
    <p:extLst>
      <p:ext uri="{BB962C8B-B14F-4D97-AF65-F5344CB8AC3E}">
        <p14:creationId xmlns:p14="http://schemas.microsoft.com/office/powerpoint/2010/main" val="1651099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4" name="Rectangle 6"/>
          <p:cNvSpPr>
            <a:spLocks noChangeArrowheads="1"/>
          </p:cNvSpPr>
          <p:nvPr/>
        </p:nvSpPr>
        <p:spPr bwMode="auto">
          <a:xfrm>
            <a:off x="900112" y="332656"/>
            <a:ext cx="2052293" cy="400110"/>
          </a:xfrm>
          <a:prstGeom prst="rect">
            <a:avLst/>
          </a:prstGeom>
          <a:noFill/>
          <a:ln>
            <a:noFill/>
          </a:ln>
          <a:effectLst/>
          <a:extLst/>
        </p:spPr>
        <p:txBody>
          <a:bodyPr wrap="none" anchor="ctr">
            <a:spAutoFit/>
          </a:bodyPr>
          <a:lstStyle/>
          <a:p>
            <a:pPr>
              <a:defRPr/>
            </a:pPr>
            <a:r>
              <a:rPr lang="en-US" sz="2000" b="1" dirty="0" smtClean="0">
                <a:solidFill>
                  <a:srgbClr val="002060"/>
                </a:solidFill>
              </a:rPr>
              <a:t>R</a:t>
            </a:r>
            <a:r>
              <a:rPr lang="el-GR" sz="2000" b="1" dirty="0">
                <a:solidFill>
                  <a:srgbClr val="002060"/>
                </a:solidFill>
              </a:rPr>
              <a:t>-</a:t>
            </a:r>
            <a:r>
              <a:rPr lang="en-US" sz="2000" b="1" dirty="0">
                <a:solidFill>
                  <a:srgbClr val="002060"/>
                </a:solidFill>
              </a:rPr>
              <a:t>Factor </a:t>
            </a:r>
            <a:r>
              <a:rPr lang="en-US" sz="2000" b="1" dirty="0" smtClean="0">
                <a:solidFill>
                  <a:srgbClr val="002060"/>
                </a:solidFill>
              </a:rPr>
              <a:t>Analysis</a:t>
            </a:r>
            <a:r>
              <a:rPr lang="el-GR" sz="2000" b="1" dirty="0" smtClean="0">
                <a:solidFill>
                  <a:srgbClr val="002060"/>
                </a:solidFill>
              </a:rPr>
              <a:t> </a:t>
            </a:r>
            <a:endParaRPr lang="el-GR" sz="2000" b="1" dirty="0">
              <a:solidFill>
                <a:srgbClr val="002060"/>
              </a:solidFill>
            </a:endParaRPr>
          </a:p>
        </p:txBody>
      </p:sp>
      <p:sp>
        <p:nvSpPr>
          <p:cNvPr id="5" name="Rectangle 2"/>
          <p:cNvSpPr>
            <a:spLocks noChangeArrowheads="1"/>
          </p:cNvSpPr>
          <p:nvPr/>
        </p:nvSpPr>
        <p:spPr bwMode="auto">
          <a:xfrm>
            <a:off x="539750" y="13260"/>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
        <p:nvSpPr>
          <p:cNvPr id="2" name="Ορθογώνιο 1"/>
          <p:cNvSpPr/>
          <p:nvPr/>
        </p:nvSpPr>
        <p:spPr>
          <a:xfrm>
            <a:off x="251520" y="665976"/>
            <a:ext cx="8352928" cy="5355312"/>
          </a:xfrm>
          <a:prstGeom prst="rect">
            <a:avLst/>
          </a:prstGeom>
          <a:solidFill>
            <a:schemeClr val="bg1"/>
          </a:solidFill>
        </p:spPr>
        <p:txBody>
          <a:bodyPr wrap="square">
            <a:spAutoFit/>
          </a:bodyPr>
          <a:lstStyle/>
          <a:p>
            <a:pPr algn="just" hangingPunct="0"/>
            <a:r>
              <a:rPr lang="en-US" b="1" dirty="0">
                <a:solidFill>
                  <a:srgbClr val="002060"/>
                </a:solidFill>
              </a:rPr>
              <a:t>The R-factor analysis is a data reduction method. A large number of interdependent variables can be described by a small number of factors (</a:t>
            </a:r>
            <a:r>
              <a:rPr lang="en-GB" b="1" dirty="0">
                <a:solidFill>
                  <a:srgbClr val="002060"/>
                </a:solidFill>
              </a:rPr>
              <a:t>latent variable</a:t>
            </a:r>
            <a:r>
              <a:rPr lang="en-US" b="1" dirty="0">
                <a:solidFill>
                  <a:srgbClr val="002060"/>
                </a:solidFill>
              </a:rPr>
              <a:t>) that represent to a significant degree the initial variables (</a:t>
            </a:r>
            <a:r>
              <a:rPr lang="en-US" b="1" dirty="0" err="1">
                <a:solidFill>
                  <a:srgbClr val="002060"/>
                </a:solidFill>
              </a:rPr>
              <a:t>Voudouris</a:t>
            </a:r>
            <a:r>
              <a:rPr lang="en-US" b="1" dirty="0">
                <a:solidFill>
                  <a:srgbClr val="002060"/>
                </a:solidFill>
              </a:rPr>
              <a:t> et al., 1997, 2000). This method contributes to the simplification of complex problems that are described by many parameters, without losing information (Qian et al 1994). The factors that describe the interdependent variables are functionally independent and they behave in the same way with the statistically significant variables that participate in the factors (</a:t>
            </a:r>
            <a:r>
              <a:rPr lang="en-US" b="1" dirty="0" err="1">
                <a:solidFill>
                  <a:srgbClr val="002060"/>
                </a:solidFill>
              </a:rPr>
              <a:t>Anazawa</a:t>
            </a:r>
            <a:r>
              <a:rPr lang="en-US" b="1" dirty="0">
                <a:solidFill>
                  <a:srgbClr val="002060"/>
                </a:solidFill>
              </a:rPr>
              <a:t> and </a:t>
            </a:r>
            <a:r>
              <a:rPr lang="en-US" b="1" dirty="0" err="1">
                <a:solidFill>
                  <a:srgbClr val="002060"/>
                </a:solidFill>
              </a:rPr>
              <a:t>Ohmori</a:t>
            </a:r>
            <a:r>
              <a:rPr lang="en-US" b="1" dirty="0">
                <a:solidFill>
                  <a:srgbClr val="002060"/>
                </a:solidFill>
              </a:rPr>
              <a:t>, 2005, Brown, 1998). For the simplification of the procedure a </a:t>
            </a:r>
            <a:r>
              <a:rPr lang="en-US" b="1" dirty="0" err="1">
                <a:solidFill>
                  <a:srgbClr val="002060"/>
                </a:solidFill>
              </a:rPr>
              <a:t>varimax</a:t>
            </a:r>
            <a:r>
              <a:rPr lang="en-US" b="1" dirty="0">
                <a:solidFill>
                  <a:srgbClr val="002060"/>
                </a:solidFill>
              </a:rPr>
              <a:t> rotation is conducted in order to reduce the number of factors that describe the total variance (</a:t>
            </a:r>
            <a:r>
              <a:rPr lang="en-US" b="1" dirty="0" err="1">
                <a:solidFill>
                  <a:srgbClr val="002060"/>
                </a:solidFill>
              </a:rPr>
              <a:t>Mathes</a:t>
            </a:r>
            <a:r>
              <a:rPr lang="en-US" b="1" dirty="0">
                <a:solidFill>
                  <a:srgbClr val="002060"/>
                </a:solidFill>
              </a:rPr>
              <a:t> et al., 2006, </a:t>
            </a:r>
            <a:r>
              <a:rPr lang="en-US" b="1" dirty="0" err="1">
                <a:solidFill>
                  <a:srgbClr val="002060"/>
                </a:solidFill>
              </a:rPr>
              <a:t>Mencio</a:t>
            </a:r>
            <a:r>
              <a:rPr lang="en-US" b="1" dirty="0">
                <a:solidFill>
                  <a:srgbClr val="002060"/>
                </a:solidFill>
              </a:rPr>
              <a:t> and Mas-</a:t>
            </a:r>
            <a:r>
              <a:rPr lang="en-US" b="1" dirty="0" err="1">
                <a:solidFill>
                  <a:srgbClr val="002060"/>
                </a:solidFill>
              </a:rPr>
              <a:t>Pla</a:t>
            </a:r>
            <a:r>
              <a:rPr lang="en-US" b="1" dirty="0">
                <a:solidFill>
                  <a:srgbClr val="002060"/>
                </a:solidFill>
              </a:rPr>
              <a:t>, 2008). Usually, the factors that are finally selected are those that show eigenvalue higher than one (Cattell, 1978). The number of the factors that will result could be indicative of the reasons that cause the data variation (</a:t>
            </a:r>
            <a:r>
              <a:rPr lang="en-US" b="1" dirty="0" err="1">
                <a:solidFill>
                  <a:srgbClr val="002060"/>
                </a:solidFill>
              </a:rPr>
              <a:t>Sandow</a:t>
            </a:r>
            <a:r>
              <a:rPr lang="en-US" b="1" dirty="0">
                <a:solidFill>
                  <a:srgbClr val="002060"/>
                </a:solidFill>
              </a:rPr>
              <a:t> et al., 2008). Each factor describes a specific hydrogeological process, depending on the participating variables. The factor scores can be calculated for each sampling point and reveal the effect of the factor at the specific location. They can be used to draw contour maps that depict the spatial distribution of the factors. </a:t>
            </a:r>
            <a:r>
              <a:rPr lang="en-US" b="1" u="sng" dirty="0">
                <a:solidFill>
                  <a:srgbClr val="002060"/>
                </a:solidFill>
              </a:rPr>
              <a:t>Negative scores represent areas that are not affected by the process that the factor describes. On the contrary, positive or near zero scores, represent areas that are affected by the factor. </a:t>
            </a:r>
            <a:endParaRPr lang="el-GR" b="1" u="sng" dirty="0">
              <a:solidFill>
                <a:srgbClr val="002060"/>
              </a:solidFill>
            </a:endParaRPr>
          </a:p>
        </p:txBody>
      </p:sp>
      <p:sp>
        <p:nvSpPr>
          <p:cNvPr id="3" name="Ορθογώνιο 2"/>
          <p:cNvSpPr/>
          <p:nvPr/>
        </p:nvSpPr>
        <p:spPr>
          <a:xfrm>
            <a:off x="683568" y="6021288"/>
            <a:ext cx="7920880" cy="95410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l-GR" sz="1400" dirty="0" err="1" smtClean="0">
                <a:solidFill>
                  <a:srgbClr val="002060"/>
                </a:solidFill>
              </a:rPr>
              <a:t>Ch</a:t>
            </a:r>
            <a:r>
              <a:rPr lang="el-GR" sz="1400" dirty="0" smtClean="0">
                <a:solidFill>
                  <a:srgbClr val="002060"/>
                </a:solidFill>
              </a:rPr>
              <a:t>. </a:t>
            </a:r>
            <a:r>
              <a:rPr lang="el-GR" sz="1400" dirty="0" err="1" smtClean="0">
                <a:solidFill>
                  <a:srgbClr val="002060"/>
                </a:solidFill>
              </a:rPr>
              <a:t>Mattas</a:t>
            </a:r>
            <a:r>
              <a:rPr lang="el-GR" sz="1400" dirty="0" smtClean="0">
                <a:solidFill>
                  <a:srgbClr val="002060"/>
                </a:solidFill>
              </a:rPr>
              <a:t>, M. </a:t>
            </a:r>
            <a:r>
              <a:rPr lang="el-GR" sz="1400" dirty="0" err="1" smtClean="0">
                <a:solidFill>
                  <a:srgbClr val="002060"/>
                </a:solidFill>
              </a:rPr>
              <a:t>Papachristou</a:t>
            </a:r>
            <a:r>
              <a:rPr lang="el-GR" sz="1400" dirty="0" smtClean="0">
                <a:solidFill>
                  <a:srgbClr val="002060"/>
                </a:solidFill>
              </a:rPr>
              <a:t> (2014). </a:t>
            </a:r>
            <a:r>
              <a:rPr lang="en-US" sz="1400" dirty="0" smtClean="0">
                <a:solidFill>
                  <a:srgbClr val="002060"/>
                </a:solidFill>
              </a:rPr>
              <a:t>ASSESMENT </a:t>
            </a:r>
            <a:r>
              <a:rPr lang="en-US" sz="1400" dirty="0">
                <a:solidFill>
                  <a:srgbClr val="002060"/>
                </a:solidFill>
              </a:rPr>
              <a:t>OF GROUNDWATER QUALITY CHARACTERISTICS FROM THE UPPER PART OF GALLIKOS RIVER BASIN (N. GREECE) USING FACTOR AND CLUSTER ANALYSIS </a:t>
            </a:r>
            <a:r>
              <a:rPr lang="en-US" sz="1400" dirty="0" smtClean="0">
                <a:solidFill>
                  <a:srgbClr val="002060"/>
                </a:solidFill>
              </a:rPr>
              <a:t>METHODS</a:t>
            </a:r>
            <a:r>
              <a:rPr lang="el-GR" sz="1400" dirty="0" smtClean="0">
                <a:solidFill>
                  <a:srgbClr val="002060"/>
                </a:solidFill>
              </a:rPr>
              <a:t>. </a:t>
            </a:r>
            <a:r>
              <a:rPr lang="el-GR" sz="1400" dirty="0" err="1" smtClean="0">
                <a:solidFill>
                  <a:srgbClr val="002060"/>
                </a:solidFill>
              </a:rPr>
              <a:t>Proceedings</a:t>
            </a:r>
            <a:r>
              <a:rPr lang="el-GR" sz="1400" dirty="0" smtClean="0">
                <a:solidFill>
                  <a:srgbClr val="002060"/>
                </a:solidFill>
              </a:rPr>
              <a:t>: </a:t>
            </a:r>
            <a:r>
              <a:rPr lang="en-US" sz="1400" dirty="0" smtClean="0">
                <a:solidFill>
                  <a:srgbClr val="002060"/>
                </a:solidFill>
              </a:rPr>
              <a:t>10th </a:t>
            </a:r>
            <a:r>
              <a:rPr lang="en-US" sz="1400" dirty="0">
                <a:solidFill>
                  <a:srgbClr val="002060"/>
                </a:solidFill>
              </a:rPr>
              <a:t>International Hydrogeological Congress of Greece / Thessaloniki, </a:t>
            </a:r>
            <a:r>
              <a:rPr lang="en-US" sz="1400" dirty="0" smtClean="0">
                <a:solidFill>
                  <a:srgbClr val="002060"/>
                </a:solidFill>
              </a:rPr>
              <a:t>2014</a:t>
            </a:r>
            <a:r>
              <a:rPr lang="el-GR" sz="1400" dirty="0" smtClean="0">
                <a:solidFill>
                  <a:srgbClr val="002060"/>
                </a:solidFill>
              </a:rPr>
              <a:t>, p. 467-476</a:t>
            </a:r>
            <a:endParaRPr lang="el-GR" sz="1400" dirty="0">
              <a:solidFill>
                <a:srgbClr val="002060"/>
              </a:solidFill>
            </a:endParaRPr>
          </a:p>
        </p:txBody>
      </p:sp>
    </p:spTree>
    <p:extLst>
      <p:ext uri="{BB962C8B-B14F-4D97-AF65-F5344CB8AC3E}">
        <p14:creationId xmlns:p14="http://schemas.microsoft.com/office/powerpoint/2010/main" val="3597955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900113" y="651685"/>
            <a:ext cx="2052293" cy="400110"/>
          </a:xfrm>
          <a:prstGeom prst="rect">
            <a:avLst/>
          </a:prstGeom>
          <a:noFill/>
          <a:ln>
            <a:noFill/>
          </a:ln>
          <a:effectLst/>
          <a:extLst/>
        </p:spPr>
        <p:txBody>
          <a:bodyPr wrap="none" anchor="ctr">
            <a:spAutoFit/>
          </a:bodyPr>
          <a:lstStyle/>
          <a:p>
            <a:pPr>
              <a:defRPr/>
            </a:pPr>
            <a:r>
              <a:rPr lang="en-US" sz="2000" b="1" dirty="0" smtClean="0">
                <a:solidFill>
                  <a:srgbClr val="002060"/>
                </a:solidFill>
              </a:rPr>
              <a:t>R</a:t>
            </a:r>
            <a:r>
              <a:rPr lang="el-GR" sz="2000" b="1" dirty="0">
                <a:solidFill>
                  <a:srgbClr val="002060"/>
                </a:solidFill>
              </a:rPr>
              <a:t>-</a:t>
            </a:r>
            <a:r>
              <a:rPr lang="en-US" sz="2000" b="1" dirty="0">
                <a:solidFill>
                  <a:srgbClr val="002060"/>
                </a:solidFill>
              </a:rPr>
              <a:t>Factor </a:t>
            </a:r>
            <a:r>
              <a:rPr lang="en-US" sz="2000" b="1" dirty="0" smtClean="0">
                <a:solidFill>
                  <a:srgbClr val="002060"/>
                </a:solidFill>
              </a:rPr>
              <a:t>Analysis</a:t>
            </a:r>
            <a:r>
              <a:rPr lang="el-GR" sz="2000" b="1" dirty="0" smtClean="0">
                <a:solidFill>
                  <a:srgbClr val="002060"/>
                </a:solidFill>
              </a:rPr>
              <a:t> </a:t>
            </a:r>
            <a:endParaRPr lang="el-GR" sz="2000" b="1" dirty="0">
              <a:solidFill>
                <a:srgbClr val="002060"/>
              </a:solidFill>
            </a:endParaRPr>
          </a:p>
        </p:txBody>
      </p:sp>
      <p:sp>
        <p:nvSpPr>
          <p:cNvPr id="6" name="Rectangle 2"/>
          <p:cNvSpPr>
            <a:spLocks noChangeArrowheads="1"/>
          </p:cNvSpPr>
          <p:nvPr/>
        </p:nvSpPr>
        <p:spPr bwMode="auto">
          <a:xfrm>
            <a:off x="539750" y="186681"/>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graphicFrame>
        <p:nvGraphicFramePr>
          <p:cNvPr id="2" name="Πίνακας 1"/>
          <p:cNvGraphicFramePr>
            <a:graphicFrameLocks noGrp="1"/>
          </p:cNvGraphicFramePr>
          <p:nvPr>
            <p:extLst>
              <p:ext uri="{D42A27DB-BD31-4B8C-83A1-F6EECF244321}">
                <p14:modId xmlns:p14="http://schemas.microsoft.com/office/powerpoint/2010/main" val="2118823537"/>
              </p:ext>
            </p:extLst>
          </p:nvPr>
        </p:nvGraphicFramePr>
        <p:xfrm>
          <a:off x="179512" y="1051795"/>
          <a:ext cx="8136902" cy="4790276"/>
        </p:xfrm>
        <a:graphic>
          <a:graphicData uri="http://schemas.openxmlformats.org/drawingml/2006/table">
            <a:tbl>
              <a:tblPr firstRow="1" firstCol="1" bandRow="1">
                <a:tableStyleId>{5C22544A-7EE6-4342-B048-85BDC9FD1C3A}</a:tableStyleId>
              </a:tblPr>
              <a:tblGrid>
                <a:gridCol w="1440159"/>
                <a:gridCol w="1944216"/>
                <a:gridCol w="604775"/>
                <a:gridCol w="1204490"/>
                <a:gridCol w="668322"/>
                <a:gridCol w="723072"/>
                <a:gridCol w="749504"/>
                <a:gridCol w="802364"/>
              </a:tblGrid>
              <a:tr h="637785">
                <a:tc>
                  <a:txBody>
                    <a:bodyPr/>
                    <a:lstStyle/>
                    <a:p>
                      <a:pPr algn="ctr" latinLnBrk="1" hangingPunct="0">
                        <a:spcAft>
                          <a:spcPts val="0"/>
                        </a:spcAft>
                      </a:pPr>
                      <a:r>
                        <a:rPr lang="en-GB" sz="1400" dirty="0">
                          <a:effectLst/>
                        </a:rPr>
                        <a:t>Component</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Initial Eigenvalues</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 </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 </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 </a:t>
                      </a:r>
                      <a:endParaRPr lang="el-GR" sz="1400" dirty="0">
                        <a:effectLst/>
                        <a:latin typeface="Times New Roman"/>
                        <a:ea typeface="BatangChe"/>
                      </a:endParaRPr>
                    </a:p>
                  </a:txBody>
                  <a:tcPr marL="68580" marR="68580" marT="0" marB="0" anchor="ctr"/>
                </a:tc>
                <a:tc gridSpan="3">
                  <a:txBody>
                    <a:bodyPr/>
                    <a:lstStyle/>
                    <a:p>
                      <a:pPr algn="ctr" latinLnBrk="1" hangingPunct="0">
                        <a:spcAft>
                          <a:spcPts val="0"/>
                        </a:spcAft>
                      </a:pPr>
                      <a:r>
                        <a:rPr lang="en-GB" sz="1400" dirty="0">
                          <a:effectLst/>
                        </a:rPr>
                        <a:t>Factors</a:t>
                      </a:r>
                      <a:endParaRPr lang="el-GR" sz="1400" dirty="0">
                        <a:effectLst/>
                        <a:latin typeface="Times New Roman"/>
                        <a:ea typeface="BatangChe"/>
                      </a:endParaRPr>
                    </a:p>
                  </a:txBody>
                  <a:tcPr marL="68580" marR="68580" marT="0" marB="0" anchor="ctr"/>
                </a:tc>
                <a:tc hMerge="1">
                  <a:txBody>
                    <a:bodyPr/>
                    <a:lstStyle/>
                    <a:p>
                      <a:endParaRPr lang="el-GR"/>
                    </a:p>
                  </a:txBody>
                  <a:tcPr/>
                </a:tc>
                <a:tc hMerge="1">
                  <a:txBody>
                    <a:bodyPr/>
                    <a:lstStyle/>
                    <a:p>
                      <a:endParaRPr lang="el-GR"/>
                    </a:p>
                  </a:txBody>
                  <a:tcPr/>
                </a:tc>
              </a:tr>
              <a:tr h="637785">
                <a:tc>
                  <a:txBody>
                    <a:bodyPr/>
                    <a:lstStyle/>
                    <a:p>
                      <a:pPr algn="ctr" latinLnBrk="1" hangingPunct="0">
                        <a:spcAft>
                          <a:spcPts val="0"/>
                        </a:spcAft>
                      </a:pPr>
                      <a:r>
                        <a:rPr lang="en-GB" sz="1400" dirty="0">
                          <a:effectLst/>
                        </a:rPr>
                        <a:t> </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Total</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 of Variance</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Cumulative%</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 </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1</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2</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3</a:t>
                      </a:r>
                      <a:endParaRPr lang="el-GR" sz="1400">
                        <a:effectLst/>
                        <a:latin typeface="Times New Roman"/>
                        <a:ea typeface="BatangChe"/>
                      </a:endParaRPr>
                    </a:p>
                  </a:txBody>
                  <a:tcPr marL="68580" marR="68580" marT="0" marB="0" anchor="ctr"/>
                </a:tc>
              </a:tr>
              <a:tr h="318893">
                <a:tc>
                  <a:txBody>
                    <a:bodyPr/>
                    <a:lstStyle/>
                    <a:p>
                      <a:pPr algn="ctr" latinLnBrk="1" hangingPunct="0">
                        <a:spcAft>
                          <a:spcPts val="0"/>
                        </a:spcAft>
                      </a:pPr>
                      <a:r>
                        <a:rPr lang="en-GB" sz="1400">
                          <a:effectLst/>
                        </a:rPr>
                        <a:t>1</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4,663</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46,631</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46,631</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Cl</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0,95</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0,166</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0,026</a:t>
                      </a:r>
                      <a:endParaRPr lang="el-GR" sz="1400">
                        <a:effectLst/>
                        <a:latin typeface="Times New Roman"/>
                        <a:ea typeface="BatangChe"/>
                      </a:endParaRPr>
                    </a:p>
                  </a:txBody>
                  <a:tcPr marL="68580" marR="68580" marT="0" marB="0" anchor="ctr"/>
                </a:tc>
              </a:tr>
              <a:tr h="318893">
                <a:tc>
                  <a:txBody>
                    <a:bodyPr/>
                    <a:lstStyle/>
                    <a:p>
                      <a:pPr algn="ctr" latinLnBrk="1" hangingPunct="0">
                        <a:spcAft>
                          <a:spcPts val="0"/>
                        </a:spcAft>
                      </a:pPr>
                      <a:r>
                        <a:rPr lang="en-GB" sz="1400">
                          <a:effectLst/>
                        </a:rPr>
                        <a:t>2</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2,036</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20,363</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66,994</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NO</a:t>
                      </a:r>
                      <a:r>
                        <a:rPr lang="en-GB" sz="1400" baseline="-25000">
                          <a:effectLst/>
                        </a:rPr>
                        <a:t>3</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0,054</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0,579</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0,709</a:t>
                      </a:r>
                      <a:endParaRPr lang="el-GR" sz="1400">
                        <a:effectLst/>
                        <a:latin typeface="Times New Roman"/>
                        <a:ea typeface="BatangChe"/>
                      </a:endParaRPr>
                    </a:p>
                  </a:txBody>
                  <a:tcPr marL="68580" marR="68580" marT="0" marB="0" anchor="ctr"/>
                </a:tc>
              </a:tr>
              <a:tr h="318893">
                <a:tc>
                  <a:txBody>
                    <a:bodyPr/>
                    <a:lstStyle/>
                    <a:p>
                      <a:pPr algn="ctr" latinLnBrk="1" hangingPunct="0">
                        <a:spcAft>
                          <a:spcPts val="0"/>
                        </a:spcAft>
                      </a:pPr>
                      <a:r>
                        <a:rPr lang="en-GB" sz="1400">
                          <a:effectLst/>
                        </a:rPr>
                        <a:t>3</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1,092</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10,916</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77,91</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SO</a:t>
                      </a:r>
                      <a:r>
                        <a:rPr lang="en-GB" sz="1400" baseline="-25000">
                          <a:effectLst/>
                        </a:rPr>
                        <a:t>4</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0,489</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0,377</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-0,221</a:t>
                      </a:r>
                      <a:endParaRPr lang="el-GR" sz="1400">
                        <a:effectLst/>
                        <a:latin typeface="Times New Roman"/>
                        <a:ea typeface="BatangChe"/>
                      </a:endParaRPr>
                    </a:p>
                  </a:txBody>
                  <a:tcPr marL="68580" marR="68580" marT="0" marB="0" anchor="ctr"/>
                </a:tc>
              </a:tr>
              <a:tr h="318893">
                <a:tc>
                  <a:txBody>
                    <a:bodyPr/>
                    <a:lstStyle/>
                    <a:p>
                      <a:pPr algn="ctr" latinLnBrk="1" hangingPunct="0">
                        <a:spcAft>
                          <a:spcPts val="0"/>
                        </a:spcAft>
                      </a:pPr>
                      <a:r>
                        <a:rPr lang="en-GB" sz="1400">
                          <a:effectLst/>
                        </a:rPr>
                        <a:t>4</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0,733</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7,33</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85,24</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HCO</a:t>
                      </a:r>
                      <a:r>
                        <a:rPr lang="en-GB" sz="1400" baseline="-25000">
                          <a:effectLst/>
                        </a:rPr>
                        <a:t>3</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0,137</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0,796</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0,086</a:t>
                      </a:r>
                      <a:endParaRPr lang="el-GR" sz="1400">
                        <a:effectLst/>
                        <a:latin typeface="Times New Roman"/>
                        <a:ea typeface="BatangChe"/>
                      </a:endParaRPr>
                    </a:p>
                  </a:txBody>
                  <a:tcPr marL="68580" marR="68580" marT="0" marB="0" anchor="ctr"/>
                </a:tc>
              </a:tr>
              <a:tr h="318893">
                <a:tc>
                  <a:txBody>
                    <a:bodyPr/>
                    <a:lstStyle/>
                    <a:p>
                      <a:pPr algn="ctr" latinLnBrk="1" hangingPunct="0">
                        <a:spcAft>
                          <a:spcPts val="0"/>
                        </a:spcAft>
                      </a:pPr>
                      <a:r>
                        <a:rPr lang="en-GB" sz="1400">
                          <a:effectLst/>
                        </a:rPr>
                        <a:t>5</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0,498</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4,983</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90,223</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K</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-0,227</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0,282</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0,807</a:t>
                      </a:r>
                      <a:endParaRPr lang="el-GR" sz="1400">
                        <a:effectLst/>
                        <a:latin typeface="Times New Roman"/>
                        <a:ea typeface="BatangChe"/>
                      </a:endParaRPr>
                    </a:p>
                  </a:txBody>
                  <a:tcPr marL="68580" marR="68580" marT="0" marB="0" anchor="ctr"/>
                </a:tc>
              </a:tr>
              <a:tr h="318893">
                <a:tc>
                  <a:txBody>
                    <a:bodyPr/>
                    <a:lstStyle/>
                    <a:p>
                      <a:pPr algn="ctr" latinLnBrk="1" hangingPunct="0">
                        <a:spcAft>
                          <a:spcPts val="0"/>
                        </a:spcAft>
                      </a:pPr>
                      <a:r>
                        <a:rPr lang="en-GB" sz="1400">
                          <a:effectLst/>
                        </a:rPr>
                        <a:t>6</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0,458</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4,579</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94,802</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Na</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0,921</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0,076</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0,023</a:t>
                      </a:r>
                      <a:endParaRPr lang="el-GR" sz="1400">
                        <a:effectLst/>
                        <a:latin typeface="Times New Roman"/>
                        <a:ea typeface="BatangChe"/>
                      </a:endParaRPr>
                    </a:p>
                  </a:txBody>
                  <a:tcPr marL="68580" marR="68580" marT="0" marB="0" anchor="ctr"/>
                </a:tc>
              </a:tr>
              <a:tr h="318893">
                <a:tc>
                  <a:txBody>
                    <a:bodyPr/>
                    <a:lstStyle/>
                    <a:p>
                      <a:pPr algn="ctr" latinLnBrk="1" hangingPunct="0">
                        <a:spcAft>
                          <a:spcPts val="0"/>
                        </a:spcAft>
                      </a:pPr>
                      <a:r>
                        <a:rPr lang="en-GB" sz="1400">
                          <a:effectLst/>
                        </a:rPr>
                        <a:t>7</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0,255</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2,554</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97,356</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Mg</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0,561</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0,650</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0,071</a:t>
                      </a:r>
                      <a:endParaRPr lang="el-GR" sz="1400">
                        <a:effectLst/>
                        <a:latin typeface="Times New Roman"/>
                        <a:ea typeface="BatangChe"/>
                      </a:endParaRPr>
                    </a:p>
                  </a:txBody>
                  <a:tcPr marL="68580" marR="68580" marT="0" marB="0" anchor="ctr"/>
                </a:tc>
              </a:tr>
              <a:tr h="318893">
                <a:tc>
                  <a:txBody>
                    <a:bodyPr/>
                    <a:lstStyle/>
                    <a:p>
                      <a:pPr algn="ctr" latinLnBrk="1" hangingPunct="0">
                        <a:spcAft>
                          <a:spcPts val="0"/>
                        </a:spcAft>
                      </a:pPr>
                      <a:r>
                        <a:rPr lang="en-GB" sz="1400">
                          <a:effectLst/>
                        </a:rPr>
                        <a:t>8</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0,193</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1,925</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99,281</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Ca</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0,527</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0,702</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0,124</a:t>
                      </a:r>
                      <a:endParaRPr lang="el-GR" sz="1400">
                        <a:effectLst/>
                        <a:latin typeface="Times New Roman"/>
                        <a:ea typeface="BatangChe"/>
                      </a:endParaRPr>
                    </a:p>
                  </a:txBody>
                  <a:tcPr marL="68580" marR="68580" marT="0" marB="0" anchor="ctr"/>
                </a:tc>
              </a:tr>
              <a:tr h="318893">
                <a:tc>
                  <a:txBody>
                    <a:bodyPr/>
                    <a:lstStyle/>
                    <a:p>
                      <a:pPr algn="ctr" latinLnBrk="1" hangingPunct="0">
                        <a:spcAft>
                          <a:spcPts val="0"/>
                        </a:spcAft>
                      </a:pPr>
                      <a:r>
                        <a:rPr lang="en-GB" sz="1400">
                          <a:effectLst/>
                        </a:rPr>
                        <a:t>9</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0,049</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0,492</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99,773</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EC</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0,830</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0,496</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0,092</a:t>
                      </a:r>
                      <a:endParaRPr lang="el-GR" sz="1400" dirty="0">
                        <a:effectLst/>
                        <a:latin typeface="Times New Roman"/>
                        <a:ea typeface="BatangChe"/>
                      </a:endParaRPr>
                    </a:p>
                  </a:txBody>
                  <a:tcPr marL="68580" marR="68580" marT="0" marB="0" anchor="ctr"/>
                </a:tc>
              </a:tr>
              <a:tr h="318893">
                <a:tc>
                  <a:txBody>
                    <a:bodyPr/>
                    <a:lstStyle/>
                    <a:p>
                      <a:pPr algn="ctr" latinLnBrk="1" hangingPunct="0">
                        <a:spcAft>
                          <a:spcPts val="0"/>
                        </a:spcAft>
                      </a:pPr>
                      <a:r>
                        <a:rPr lang="en-GB" sz="1400">
                          <a:effectLst/>
                        </a:rPr>
                        <a:t>10</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0,023</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0,227</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100</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pH</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a:effectLst/>
                        </a:rPr>
                        <a:t>0,228</a:t>
                      </a:r>
                      <a:endParaRPr lang="el-GR" sz="140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-0,245</a:t>
                      </a:r>
                      <a:endParaRPr lang="el-GR" sz="1400" dirty="0">
                        <a:effectLst/>
                        <a:latin typeface="Times New Roman"/>
                        <a:ea typeface="BatangChe"/>
                      </a:endParaRPr>
                    </a:p>
                  </a:txBody>
                  <a:tcPr marL="68580" marR="68580" marT="0" marB="0" anchor="ctr"/>
                </a:tc>
                <a:tc>
                  <a:txBody>
                    <a:bodyPr/>
                    <a:lstStyle/>
                    <a:p>
                      <a:pPr algn="ctr" latinLnBrk="1" hangingPunct="0">
                        <a:spcAft>
                          <a:spcPts val="0"/>
                        </a:spcAft>
                      </a:pPr>
                      <a:r>
                        <a:rPr lang="en-GB" sz="1400" dirty="0">
                          <a:effectLst/>
                        </a:rPr>
                        <a:t>0,842</a:t>
                      </a:r>
                      <a:endParaRPr lang="el-GR" sz="1400" dirty="0">
                        <a:effectLst/>
                        <a:latin typeface="Times New Roman"/>
                        <a:ea typeface="BatangChe"/>
                      </a:endParaRPr>
                    </a:p>
                  </a:txBody>
                  <a:tcPr marL="68580" marR="68580" marT="0" marB="0" anchor="ctr"/>
                </a:tc>
              </a:tr>
            </a:tbl>
          </a:graphicData>
        </a:graphic>
      </p:graphicFrame>
    </p:spTree>
    <p:extLst>
      <p:ext uri="{BB962C8B-B14F-4D97-AF65-F5344CB8AC3E}">
        <p14:creationId xmlns:p14="http://schemas.microsoft.com/office/powerpoint/2010/main" val="3592858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900113" y="835303"/>
            <a:ext cx="1934760" cy="369332"/>
          </a:xfrm>
          <a:prstGeom prst="rect">
            <a:avLst/>
          </a:prstGeom>
          <a:noFill/>
          <a:ln>
            <a:noFill/>
          </a:ln>
          <a:effectLst/>
          <a:extLst/>
        </p:spPr>
        <p:txBody>
          <a:bodyPr wrap="none" anchor="ctr">
            <a:spAutoFit/>
          </a:bodyPr>
          <a:lstStyle/>
          <a:p>
            <a:pPr>
              <a:defRPr/>
            </a:pPr>
            <a:r>
              <a:rPr lang="en-US" b="1" dirty="0" smtClean="0">
                <a:solidFill>
                  <a:srgbClr val="002060"/>
                </a:solidFill>
              </a:rPr>
              <a:t>R</a:t>
            </a:r>
            <a:r>
              <a:rPr lang="el-GR" b="1" dirty="0">
                <a:solidFill>
                  <a:srgbClr val="002060"/>
                </a:solidFill>
              </a:rPr>
              <a:t>-</a:t>
            </a:r>
            <a:r>
              <a:rPr lang="en-US" b="1" dirty="0">
                <a:solidFill>
                  <a:srgbClr val="002060"/>
                </a:solidFill>
              </a:rPr>
              <a:t>Factor </a:t>
            </a:r>
            <a:r>
              <a:rPr lang="en-US" b="1" dirty="0" smtClean="0">
                <a:solidFill>
                  <a:srgbClr val="002060"/>
                </a:solidFill>
              </a:rPr>
              <a:t>Analysis</a:t>
            </a:r>
            <a:r>
              <a:rPr lang="el-GR" b="1" dirty="0" smtClean="0">
                <a:solidFill>
                  <a:srgbClr val="002060"/>
                </a:solidFill>
              </a:rPr>
              <a:t> </a:t>
            </a:r>
            <a:endParaRPr lang="el-GR" b="1" dirty="0">
              <a:solidFill>
                <a:srgbClr val="002060"/>
              </a:solidFill>
            </a:endParaRPr>
          </a:p>
        </p:txBody>
      </p:sp>
      <p:sp>
        <p:nvSpPr>
          <p:cNvPr id="23558" name="Rectangle 8"/>
          <p:cNvSpPr>
            <a:spLocks noChangeArrowheads="1"/>
          </p:cNvSpPr>
          <p:nvPr/>
        </p:nvSpPr>
        <p:spPr bwMode="auto">
          <a:xfrm>
            <a:off x="3211851" y="5114687"/>
            <a:ext cx="3326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l-GR" altLang="el-GR" sz="1800" b="1" dirty="0" err="1" smtClean="0">
                <a:solidFill>
                  <a:srgbClr val="002060"/>
                </a:solidFill>
              </a:rPr>
              <a:t>Eigenvalues</a:t>
            </a:r>
            <a:r>
              <a:rPr lang="el-GR" altLang="el-GR" sz="1800" b="1" dirty="0" smtClean="0">
                <a:solidFill>
                  <a:srgbClr val="002060"/>
                </a:solidFill>
              </a:rPr>
              <a:t> </a:t>
            </a:r>
            <a:r>
              <a:rPr lang="el-GR" altLang="el-GR" sz="1800" b="1" dirty="0" err="1" smtClean="0">
                <a:solidFill>
                  <a:srgbClr val="002060"/>
                </a:solidFill>
              </a:rPr>
              <a:t>and</a:t>
            </a:r>
            <a:r>
              <a:rPr lang="el-GR" altLang="el-GR" sz="1800" b="1" dirty="0" smtClean="0">
                <a:solidFill>
                  <a:srgbClr val="002060"/>
                </a:solidFill>
              </a:rPr>
              <a:t> </a:t>
            </a:r>
            <a:r>
              <a:rPr lang="el-GR" altLang="el-GR" sz="1800" b="1" dirty="0" err="1" smtClean="0">
                <a:solidFill>
                  <a:srgbClr val="002060"/>
                </a:solidFill>
              </a:rPr>
              <a:t>factors</a:t>
            </a:r>
            <a:r>
              <a:rPr lang="el-GR" altLang="el-GR" sz="1800" b="1" dirty="0" smtClean="0">
                <a:solidFill>
                  <a:srgbClr val="002060"/>
                </a:solidFill>
              </a:rPr>
              <a:t> </a:t>
            </a:r>
            <a:r>
              <a:rPr lang="el-GR" altLang="el-GR" sz="1800" b="1" dirty="0" err="1" smtClean="0">
                <a:solidFill>
                  <a:srgbClr val="002060"/>
                </a:solidFill>
              </a:rPr>
              <a:t>plot</a:t>
            </a:r>
            <a:endParaRPr lang="el-GR" altLang="el-GR" sz="1800" b="1" dirty="0">
              <a:solidFill>
                <a:srgbClr val="002060"/>
              </a:solidFill>
            </a:endParaRPr>
          </a:p>
        </p:txBody>
      </p:sp>
      <p:sp>
        <p:nvSpPr>
          <p:cNvPr id="7" name="Rectangle 2"/>
          <p:cNvSpPr>
            <a:spLocks noChangeArrowheads="1"/>
          </p:cNvSpPr>
          <p:nvPr/>
        </p:nvSpPr>
        <p:spPr bwMode="auto">
          <a:xfrm>
            <a:off x="539750" y="186681"/>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pic>
        <p:nvPicPr>
          <p:cNvPr id="6146" name="Εικόνα 1"/>
          <p:cNvPicPr>
            <a:picLocks noChangeArrowheads="1"/>
          </p:cNvPicPr>
          <p:nvPr/>
        </p:nvPicPr>
        <p:blipFill>
          <a:blip r:embed="rId2">
            <a:extLst>
              <a:ext uri="{28A0092B-C50C-407E-A947-70E740481C1C}">
                <a14:useLocalDpi xmlns:a14="http://schemas.microsoft.com/office/drawing/2010/main" val="0"/>
              </a:ext>
            </a:extLst>
          </a:blip>
          <a:srcRect t="13632"/>
          <a:stretch>
            <a:fillRect/>
          </a:stretch>
        </p:blipFill>
        <p:spPr bwMode="auto">
          <a:xfrm>
            <a:off x="397240" y="1412776"/>
            <a:ext cx="3170103" cy="302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Εικόνα 2"/>
          <p:cNvPicPr>
            <a:picLocks noChangeArrowheads="1"/>
          </p:cNvPicPr>
          <p:nvPr/>
        </p:nvPicPr>
        <p:blipFill>
          <a:blip r:embed="rId3">
            <a:extLst>
              <a:ext uri="{28A0092B-C50C-407E-A947-70E740481C1C}">
                <a14:useLocalDpi xmlns:a14="http://schemas.microsoft.com/office/drawing/2010/main" val="0"/>
              </a:ext>
            </a:extLst>
          </a:blip>
          <a:srcRect t="15616"/>
          <a:stretch>
            <a:fillRect/>
          </a:stretch>
        </p:blipFill>
        <p:spPr bwMode="auto">
          <a:xfrm>
            <a:off x="4434611" y="1516846"/>
            <a:ext cx="4477270" cy="281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688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900113" y="678981"/>
            <a:ext cx="2052293" cy="400110"/>
          </a:xfrm>
          <a:prstGeom prst="rect">
            <a:avLst/>
          </a:prstGeom>
          <a:noFill/>
          <a:ln>
            <a:noFill/>
          </a:ln>
          <a:effectLst/>
          <a:extLst/>
        </p:spPr>
        <p:txBody>
          <a:bodyPr wrap="none" anchor="ctr">
            <a:spAutoFit/>
          </a:bodyPr>
          <a:lstStyle/>
          <a:p>
            <a:pPr>
              <a:defRPr/>
            </a:pPr>
            <a:r>
              <a:rPr lang="en-US" sz="2000" b="1" dirty="0" smtClean="0">
                <a:solidFill>
                  <a:srgbClr val="002060"/>
                </a:solidFill>
              </a:rPr>
              <a:t>R</a:t>
            </a:r>
            <a:r>
              <a:rPr lang="el-GR" sz="2000" b="1" dirty="0">
                <a:solidFill>
                  <a:srgbClr val="002060"/>
                </a:solidFill>
              </a:rPr>
              <a:t>-</a:t>
            </a:r>
            <a:r>
              <a:rPr lang="en-US" sz="2000" b="1" dirty="0">
                <a:solidFill>
                  <a:srgbClr val="002060"/>
                </a:solidFill>
              </a:rPr>
              <a:t>Factor </a:t>
            </a:r>
            <a:r>
              <a:rPr lang="en-US" sz="2000" b="1" dirty="0" smtClean="0">
                <a:solidFill>
                  <a:srgbClr val="002060"/>
                </a:solidFill>
              </a:rPr>
              <a:t>Analysis</a:t>
            </a:r>
            <a:r>
              <a:rPr lang="el-GR" sz="2000" b="1" dirty="0" smtClean="0">
                <a:solidFill>
                  <a:srgbClr val="002060"/>
                </a:solidFill>
              </a:rPr>
              <a:t> </a:t>
            </a:r>
            <a:endParaRPr lang="el-GR" sz="2000" b="1" dirty="0">
              <a:solidFill>
                <a:srgbClr val="002060"/>
              </a:solidFill>
            </a:endParaRPr>
          </a:p>
        </p:txBody>
      </p:sp>
      <p:sp>
        <p:nvSpPr>
          <p:cNvPr id="6" name="Rectangle 2"/>
          <p:cNvSpPr>
            <a:spLocks noChangeArrowheads="1"/>
          </p:cNvSpPr>
          <p:nvPr/>
        </p:nvSpPr>
        <p:spPr bwMode="auto">
          <a:xfrm>
            <a:off x="539750" y="186681"/>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pic>
        <p:nvPicPr>
          <p:cNvPr id="7170" name="Εικόνα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2969"/>
            <a:ext cx="3744416" cy="530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Ορθογώνιο 3"/>
          <p:cNvSpPr/>
          <p:nvPr/>
        </p:nvSpPr>
        <p:spPr>
          <a:xfrm>
            <a:off x="4427984" y="2416288"/>
            <a:ext cx="4572000" cy="1938992"/>
          </a:xfrm>
          <a:prstGeom prst="rect">
            <a:avLst/>
          </a:prstGeom>
        </p:spPr>
        <p:txBody>
          <a:bodyPr>
            <a:spAutoFit/>
          </a:bodyPr>
          <a:lstStyle/>
          <a:p>
            <a:pPr algn="just"/>
            <a:r>
              <a:rPr lang="en-US" sz="2000" b="1" dirty="0">
                <a:solidFill>
                  <a:srgbClr val="002060"/>
                </a:solidFill>
              </a:rPr>
              <a:t>Factor 1 interprets 45.23% of the variance. Chlorides, Sodium and Electrical Conductivity participate in this factor. These variables are associated to the impact of the anthropogenic activities on </a:t>
            </a:r>
            <a:r>
              <a:rPr lang="en-US" sz="2000" b="1" dirty="0" smtClean="0">
                <a:solidFill>
                  <a:srgbClr val="002060"/>
                </a:solidFill>
              </a:rPr>
              <a:t>groundwater.</a:t>
            </a:r>
            <a:endParaRPr lang="el-GR" sz="2000" b="1" dirty="0">
              <a:solidFill>
                <a:srgbClr val="002060"/>
              </a:solidFill>
            </a:endParaRPr>
          </a:p>
        </p:txBody>
      </p:sp>
    </p:spTree>
    <p:extLst>
      <p:ext uri="{BB962C8B-B14F-4D97-AF65-F5344CB8AC3E}">
        <p14:creationId xmlns:p14="http://schemas.microsoft.com/office/powerpoint/2010/main" val="2807725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251520" y="674030"/>
            <a:ext cx="2663825" cy="396875"/>
          </a:xfrm>
          <a:prstGeom prst="rect">
            <a:avLst/>
          </a:prstGeom>
          <a:noFill/>
          <a:ln>
            <a:noFill/>
          </a:ln>
          <a:effectLst/>
          <a:extLst/>
        </p:spPr>
        <p:txBody>
          <a:bodyPr wrap="square" anchor="ctr">
            <a:spAutoFit/>
          </a:bodyPr>
          <a:lstStyle/>
          <a:p>
            <a:pPr algn="ctr">
              <a:defRPr/>
            </a:pPr>
            <a:r>
              <a:rPr lang="en-US" sz="2000" b="1" dirty="0" smtClean="0">
                <a:solidFill>
                  <a:srgbClr val="002060"/>
                </a:solidFill>
              </a:rPr>
              <a:t>Cluster Analysis</a:t>
            </a:r>
            <a:endParaRPr lang="el-GR" sz="2000" b="1" dirty="0">
              <a:solidFill>
                <a:srgbClr val="002060"/>
              </a:solidFill>
            </a:endParaRPr>
          </a:p>
        </p:txBody>
      </p:sp>
      <p:sp>
        <p:nvSpPr>
          <p:cNvPr id="2" name="Rectangle 7"/>
          <p:cNvSpPr>
            <a:spLocks noChangeArrowheads="1"/>
          </p:cNvSpPr>
          <p:nvPr/>
        </p:nvSpPr>
        <p:spPr bwMode="auto">
          <a:xfrm>
            <a:off x="282067" y="1469976"/>
            <a:ext cx="8568952" cy="1938992"/>
          </a:xfrm>
          <a:prstGeom prst="rect">
            <a:avLst/>
          </a:prstGeom>
          <a:solidFill>
            <a:schemeClr val="bg1"/>
          </a:solidFill>
          <a:ln>
            <a:noFill/>
          </a:ln>
          <a:extLst/>
        </p:spPr>
        <p:txBody>
          <a:bodyPr wrap="squar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sz="2000" b="1" dirty="0">
                <a:solidFill>
                  <a:srgbClr val="002060"/>
                </a:solidFill>
                <a:latin typeface="+mn-lt"/>
              </a:rPr>
              <a:t>The cluster analysis aims at grouping the </a:t>
            </a:r>
            <a:r>
              <a:rPr lang="en-US" sz="2000" b="1" dirty="0" err="1">
                <a:solidFill>
                  <a:srgbClr val="002060"/>
                </a:solidFill>
                <a:latin typeface="+mn-lt"/>
              </a:rPr>
              <a:t>hydrochemical</a:t>
            </a:r>
            <a:r>
              <a:rPr lang="en-US" sz="2000" b="1" dirty="0">
                <a:solidFill>
                  <a:srgbClr val="002060"/>
                </a:solidFill>
                <a:latin typeface="+mn-lt"/>
              </a:rPr>
              <a:t> parameters and the water samples according to their </a:t>
            </a:r>
            <a:r>
              <a:rPr lang="en-US" sz="2000" b="1" dirty="0" smtClean="0">
                <a:solidFill>
                  <a:srgbClr val="002060"/>
                </a:solidFill>
                <a:latin typeface="+mn-lt"/>
              </a:rPr>
              <a:t>similarities</a:t>
            </a:r>
            <a:r>
              <a:rPr lang="el-GR" sz="2000" b="1" dirty="0" smtClean="0">
                <a:solidFill>
                  <a:srgbClr val="002060"/>
                </a:solidFill>
                <a:latin typeface="+mn-lt"/>
              </a:rPr>
              <a:t> </a:t>
            </a:r>
            <a:r>
              <a:rPr lang="en-US" sz="2000" b="1" dirty="0">
                <a:solidFill>
                  <a:srgbClr val="002060"/>
                </a:solidFill>
                <a:latin typeface="+mn-lt"/>
              </a:rPr>
              <a:t>so that each group represents a specific hydrochemistry process in the study area</a:t>
            </a:r>
            <a:r>
              <a:rPr lang="en-US" sz="2000" b="1" dirty="0" smtClean="0">
                <a:solidFill>
                  <a:srgbClr val="002060"/>
                </a:solidFill>
                <a:latin typeface="+mn-lt"/>
              </a:rPr>
              <a:t> </a:t>
            </a:r>
            <a:endParaRPr lang="el-GR" altLang="el-GR" sz="2000" b="1" dirty="0">
              <a:solidFill>
                <a:srgbClr val="002060"/>
              </a:solidFill>
              <a:latin typeface="+mn-lt"/>
            </a:endParaRPr>
          </a:p>
          <a:p>
            <a:pPr algn="ctr" eaLnBrk="1" hangingPunct="1">
              <a:spcBef>
                <a:spcPct val="0"/>
              </a:spcBef>
              <a:buFontTx/>
              <a:buNone/>
            </a:pPr>
            <a:endParaRPr lang="el-GR" altLang="el-GR" sz="2000" b="1" dirty="0">
              <a:solidFill>
                <a:srgbClr val="002060"/>
              </a:solidFill>
              <a:latin typeface="+mn-lt"/>
            </a:endParaRPr>
          </a:p>
          <a:p>
            <a:pPr algn="ctr" eaLnBrk="1" hangingPunct="1">
              <a:spcBef>
                <a:spcPct val="0"/>
              </a:spcBef>
              <a:buFontTx/>
              <a:buNone/>
            </a:pPr>
            <a:r>
              <a:rPr lang="el-GR" altLang="el-GR" sz="2000" b="1" dirty="0" err="1" smtClean="0">
                <a:solidFill>
                  <a:srgbClr val="002060"/>
                </a:solidFill>
                <a:latin typeface="+mn-lt"/>
              </a:rPr>
              <a:t>There</a:t>
            </a:r>
            <a:r>
              <a:rPr lang="el-GR" altLang="el-GR" sz="2000" b="1" dirty="0" smtClean="0">
                <a:solidFill>
                  <a:srgbClr val="002060"/>
                </a:solidFill>
                <a:latin typeface="+mn-lt"/>
              </a:rPr>
              <a:t> </a:t>
            </a:r>
            <a:r>
              <a:rPr lang="el-GR" altLang="el-GR" sz="2000" b="1" dirty="0" err="1" smtClean="0">
                <a:solidFill>
                  <a:srgbClr val="002060"/>
                </a:solidFill>
                <a:latin typeface="+mn-lt"/>
              </a:rPr>
              <a:t>are</a:t>
            </a:r>
            <a:r>
              <a:rPr lang="el-GR" altLang="el-GR" sz="2000" b="1" dirty="0" smtClean="0">
                <a:solidFill>
                  <a:srgbClr val="002060"/>
                </a:solidFill>
                <a:latin typeface="+mn-lt"/>
              </a:rPr>
              <a:t> </a:t>
            </a:r>
            <a:r>
              <a:rPr lang="el-GR" altLang="el-GR" sz="2000" b="1" dirty="0" err="1" smtClean="0">
                <a:solidFill>
                  <a:srgbClr val="002060"/>
                </a:solidFill>
                <a:latin typeface="+mn-lt"/>
              </a:rPr>
              <a:t>two</a:t>
            </a:r>
            <a:r>
              <a:rPr lang="el-GR" altLang="el-GR" sz="2000" b="1" dirty="0" smtClean="0">
                <a:solidFill>
                  <a:srgbClr val="002060"/>
                </a:solidFill>
                <a:latin typeface="+mn-lt"/>
              </a:rPr>
              <a:t> </a:t>
            </a:r>
            <a:r>
              <a:rPr lang="el-GR" altLang="el-GR" sz="2000" b="1" dirty="0" err="1" smtClean="0">
                <a:solidFill>
                  <a:srgbClr val="002060"/>
                </a:solidFill>
                <a:latin typeface="+mn-lt"/>
              </a:rPr>
              <a:t>types</a:t>
            </a:r>
            <a:r>
              <a:rPr lang="el-GR" altLang="el-GR" sz="2000" b="1" dirty="0" smtClean="0">
                <a:solidFill>
                  <a:srgbClr val="002060"/>
                </a:solidFill>
                <a:latin typeface="+mn-lt"/>
              </a:rPr>
              <a:t> of </a:t>
            </a:r>
            <a:r>
              <a:rPr lang="el-GR" altLang="el-GR" sz="2000" b="1" dirty="0" err="1" smtClean="0">
                <a:solidFill>
                  <a:srgbClr val="002060"/>
                </a:solidFill>
                <a:latin typeface="+mn-lt"/>
              </a:rPr>
              <a:t>cluster</a:t>
            </a:r>
            <a:r>
              <a:rPr lang="el-GR" altLang="el-GR" sz="2000" b="1" dirty="0" smtClean="0">
                <a:solidFill>
                  <a:srgbClr val="002060"/>
                </a:solidFill>
                <a:latin typeface="+mn-lt"/>
              </a:rPr>
              <a:t> </a:t>
            </a:r>
            <a:r>
              <a:rPr lang="el-GR" altLang="el-GR" sz="2000" b="1" dirty="0" err="1" smtClean="0">
                <a:solidFill>
                  <a:srgbClr val="002060"/>
                </a:solidFill>
                <a:latin typeface="+mn-lt"/>
              </a:rPr>
              <a:t>analysis</a:t>
            </a:r>
            <a:r>
              <a:rPr lang="el-GR" altLang="el-GR" sz="2000" b="1" dirty="0" smtClean="0">
                <a:solidFill>
                  <a:srgbClr val="002060"/>
                </a:solidFill>
                <a:latin typeface="+mn-lt"/>
              </a:rPr>
              <a:t>, </a:t>
            </a:r>
            <a:r>
              <a:rPr lang="el-GR" altLang="el-GR" sz="2000" b="1" dirty="0" err="1" smtClean="0">
                <a:solidFill>
                  <a:srgbClr val="002060"/>
                </a:solidFill>
                <a:latin typeface="+mn-lt"/>
              </a:rPr>
              <a:t>the</a:t>
            </a:r>
            <a:r>
              <a:rPr lang="el-GR" altLang="el-GR" sz="2000" b="1" dirty="0" smtClean="0">
                <a:solidFill>
                  <a:srgbClr val="002060"/>
                </a:solidFill>
                <a:latin typeface="+mn-lt"/>
              </a:rPr>
              <a:t> </a:t>
            </a:r>
            <a:r>
              <a:rPr lang="en-US" altLang="el-GR" sz="2000" b="1" dirty="0" err="1" smtClean="0">
                <a:solidFill>
                  <a:srgbClr val="002060"/>
                </a:solidFill>
                <a:latin typeface="+mn-lt"/>
              </a:rPr>
              <a:t>hier</a:t>
            </a:r>
            <a:r>
              <a:rPr lang="el-GR" altLang="el-GR" sz="2000" b="1" dirty="0" smtClean="0">
                <a:solidFill>
                  <a:srgbClr val="002060"/>
                </a:solidFill>
                <a:latin typeface="+mn-lt"/>
              </a:rPr>
              <a:t>r</a:t>
            </a:r>
            <a:r>
              <a:rPr lang="en-US" altLang="el-GR" sz="2000" b="1" dirty="0" err="1" smtClean="0">
                <a:solidFill>
                  <a:srgbClr val="002060"/>
                </a:solidFill>
                <a:latin typeface="+mn-lt"/>
              </a:rPr>
              <a:t>achical</a:t>
            </a:r>
            <a:r>
              <a:rPr lang="en-US" altLang="el-GR" sz="2000" b="1" dirty="0" smtClean="0">
                <a:solidFill>
                  <a:srgbClr val="002060"/>
                </a:solidFill>
                <a:latin typeface="+mn-lt"/>
              </a:rPr>
              <a:t> cluster</a:t>
            </a:r>
            <a:r>
              <a:rPr lang="el-GR" altLang="el-GR" sz="2000" b="1" dirty="0" smtClean="0">
                <a:solidFill>
                  <a:srgbClr val="002060"/>
                </a:solidFill>
                <a:latin typeface="+mn-lt"/>
              </a:rPr>
              <a:t> </a:t>
            </a:r>
            <a:r>
              <a:rPr lang="el-GR" altLang="el-GR" sz="2000" b="1" dirty="0" err="1" smtClean="0">
                <a:solidFill>
                  <a:srgbClr val="002060"/>
                </a:solidFill>
                <a:latin typeface="+mn-lt"/>
              </a:rPr>
              <a:t>and</a:t>
            </a:r>
            <a:r>
              <a:rPr lang="el-GR" altLang="el-GR" sz="2000" b="1" dirty="0" smtClean="0">
                <a:solidFill>
                  <a:srgbClr val="002060"/>
                </a:solidFill>
                <a:latin typeface="+mn-lt"/>
              </a:rPr>
              <a:t> </a:t>
            </a:r>
            <a:r>
              <a:rPr lang="el-GR" altLang="el-GR" sz="2000" b="1" dirty="0" err="1" smtClean="0">
                <a:solidFill>
                  <a:srgbClr val="002060"/>
                </a:solidFill>
                <a:latin typeface="+mn-lt"/>
              </a:rPr>
              <a:t>the</a:t>
            </a:r>
            <a:r>
              <a:rPr lang="el-GR" altLang="el-GR" sz="2000" b="1" dirty="0" smtClean="0">
                <a:solidFill>
                  <a:srgbClr val="002060"/>
                </a:solidFill>
                <a:latin typeface="+mn-lt"/>
              </a:rPr>
              <a:t> (K-</a:t>
            </a:r>
            <a:r>
              <a:rPr lang="el-GR" altLang="el-GR" sz="2000" b="1" dirty="0" err="1" smtClean="0">
                <a:solidFill>
                  <a:srgbClr val="002060"/>
                </a:solidFill>
                <a:latin typeface="+mn-lt"/>
              </a:rPr>
              <a:t>mean</a:t>
            </a:r>
            <a:r>
              <a:rPr lang="el-GR" altLang="el-GR" sz="2000" b="1" dirty="0" smtClean="0">
                <a:solidFill>
                  <a:srgbClr val="002060"/>
                </a:solidFill>
                <a:latin typeface="+mn-lt"/>
              </a:rPr>
              <a:t>s cluster </a:t>
            </a:r>
            <a:endParaRPr lang="el-GR" altLang="el-GR" sz="2000" b="1" dirty="0">
              <a:solidFill>
                <a:srgbClr val="002060"/>
              </a:solidFill>
              <a:latin typeface="+mn-lt"/>
            </a:endParaRPr>
          </a:p>
        </p:txBody>
      </p:sp>
      <p:sp>
        <p:nvSpPr>
          <p:cNvPr id="5" name="Rectangle 2"/>
          <p:cNvSpPr>
            <a:spLocks noChangeArrowheads="1"/>
          </p:cNvSpPr>
          <p:nvPr/>
        </p:nvSpPr>
        <p:spPr bwMode="auto">
          <a:xfrm>
            <a:off x="539750" y="186681"/>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i="1" u="sng" dirty="0">
              <a:solidFill>
                <a:srgbClr val="002060"/>
              </a:solidFill>
            </a:endParaRPr>
          </a:p>
        </p:txBody>
      </p:sp>
      <p:sp>
        <p:nvSpPr>
          <p:cNvPr id="3" name="Ορθογώνιο 2"/>
          <p:cNvSpPr/>
          <p:nvPr/>
        </p:nvSpPr>
        <p:spPr>
          <a:xfrm>
            <a:off x="251520" y="3645024"/>
            <a:ext cx="8568952" cy="707886"/>
          </a:xfrm>
          <a:prstGeom prst="rect">
            <a:avLst/>
          </a:prstGeom>
          <a:solidFill>
            <a:schemeClr val="bg1"/>
          </a:solidFill>
        </p:spPr>
        <p:txBody>
          <a:bodyPr wrap="square">
            <a:spAutoFit/>
          </a:bodyPr>
          <a:lstStyle/>
          <a:p>
            <a:pPr algn="ctr"/>
            <a:r>
              <a:rPr lang="en-US" sz="2000" b="1" dirty="0">
                <a:solidFill>
                  <a:srgbClr val="002060"/>
                </a:solidFill>
              </a:rPr>
              <a:t>Hierarchical cluster is a very efficient tools in analyzing water-chemistry data and identifying the factors that affect its chemical composition </a:t>
            </a:r>
            <a:endParaRPr lang="el-GR" sz="2000" b="1" dirty="0">
              <a:solidFill>
                <a:srgbClr val="002060"/>
              </a:solidFill>
            </a:endParaRPr>
          </a:p>
        </p:txBody>
      </p:sp>
    </p:spTree>
    <p:extLst>
      <p:ext uri="{BB962C8B-B14F-4D97-AF65-F5344CB8AC3E}">
        <p14:creationId xmlns:p14="http://schemas.microsoft.com/office/powerpoint/2010/main" val="2485706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Ορθογώνιο 3"/>
          <p:cNvSpPr/>
          <p:nvPr/>
        </p:nvSpPr>
        <p:spPr>
          <a:xfrm>
            <a:off x="553916" y="1641451"/>
            <a:ext cx="7183438" cy="400050"/>
          </a:xfrm>
          <a:prstGeom prst="rect">
            <a:avLst/>
          </a:prstGeom>
        </p:spPr>
        <p:txBody>
          <a:bodyPr>
            <a:spAutoFit/>
          </a:bodyPr>
          <a:lstStyle/>
          <a:p>
            <a:pPr>
              <a:defRPr/>
            </a:pPr>
            <a:r>
              <a:rPr lang="en-US" sz="2000" dirty="0">
                <a:solidFill>
                  <a:srgbClr val="002060"/>
                </a:solidFill>
                <a:latin typeface="Arial" pitchFamily="34" charset="0"/>
                <a:cs typeface="Arial" pitchFamily="34" charset="0"/>
              </a:rPr>
              <a:t>Analyze </a:t>
            </a:r>
            <a:r>
              <a:rPr lang="el-GR" sz="2000" dirty="0">
                <a:solidFill>
                  <a:srgbClr val="002060"/>
                </a:solidFill>
                <a:latin typeface="Arial" pitchFamily="34" charset="0"/>
                <a:cs typeface="Arial" pitchFamily="34" charset="0"/>
              </a:rPr>
              <a:t>   </a:t>
            </a:r>
            <a:r>
              <a:rPr lang="en-US" sz="2000" dirty="0">
                <a:solidFill>
                  <a:srgbClr val="002060"/>
                </a:solidFill>
                <a:latin typeface="Arial" pitchFamily="34" charset="0"/>
                <a:cs typeface="Arial" pitchFamily="34" charset="0"/>
              </a:rPr>
              <a:t> Classify</a:t>
            </a:r>
            <a:r>
              <a:rPr lang="el-GR" sz="2000" dirty="0">
                <a:solidFill>
                  <a:srgbClr val="002060"/>
                </a:solidFill>
                <a:latin typeface="Arial" pitchFamily="34" charset="0"/>
                <a:cs typeface="Arial" pitchFamily="34" charset="0"/>
              </a:rPr>
              <a:t>      </a:t>
            </a:r>
            <a:r>
              <a:rPr lang="en-US" sz="2000" dirty="0">
                <a:solidFill>
                  <a:srgbClr val="002060"/>
                </a:solidFill>
                <a:latin typeface="Arial" pitchFamily="34" charset="0"/>
                <a:cs typeface="Arial" pitchFamily="34" charset="0"/>
              </a:rPr>
              <a:t>Hierarchical Cluster</a:t>
            </a:r>
            <a:endParaRPr lang="el-GR" sz="2000" dirty="0">
              <a:solidFill>
                <a:srgbClr val="002060"/>
              </a:solidFill>
              <a:latin typeface="Arial" pitchFamily="34" charset="0"/>
              <a:cs typeface="Arial" pitchFamily="34" charset="0"/>
            </a:endParaRPr>
          </a:p>
        </p:txBody>
      </p:sp>
      <p:sp>
        <p:nvSpPr>
          <p:cNvPr id="6" name="Rectangle 5"/>
          <p:cNvSpPr>
            <a:spLocks noChangeArrowheads="1"/>
          </p:cNvSpPr>
          <p:nvPr/>
        </p:nvSpPr>
        <p:spPr bwMode="auto">
          <a:xfrm>
            <a:off x="323850" y="614363"/>
            <a:ext cx="5327650" cy="396875"/>
          </a:xfrm>
          <a:prstGeom prst="rect">
            <a:avLst/>
          </a:prstGeom>
          <a:noFill/>
          <a:ln>
            <a:noFill/>
          </a:ln>
          <a:effectLst/>
          <a:extLst/>
        </p:spPr>
        <p:txBody>
          <a:bodyPr anchor="ctr">
            <a:spAutoFit/>
          </a:bodyPr>
          <a:lstStyle/>
          <a:p>
            <a:pPr algn="ctr">
              <a:defRPr/>
            </a:pPr>
            <a:r>
              <a:rPr lang="en-US" sz="2000" b="1" dirty="0" smtClean="0">
                <a:solidFill>
                  <a:srgbClr val="002060"/>
                </a:solidFill>
              </a:rPr>
              <a:t>Cluster Analysis</a:t>
            </a:r>
            <a:r>
              <a:rPr lang="el-GR" sz="2000" b="1" dirty="0" smtClean="0">
                <a:solidFill>
                  <a:srgbClr val="002060"/>
                </a:solidFill>
              </a:rPr>
              <a:t> </a:t>
            </a:r>
            <a:endParaRPr lang="el-GR" sz="2000" b="1" dirty="0">
              <a:solidFill>
                <a:srgbClr val="002060"/>
              </a:solidFill>
            </a:endParaRPr>
          </a:p>
        </p:txBody>
      </p:sp>
      <p:sp>
        <p:nvSpPr>
          <p:cNvPr id="7" name="Δεξιό βέλος 6"/>
          <p:cNvSpPr/>
          <p:nvPr/>
        </p:nvSpPr>
        <p:spPr>
          <a:xfrm>
            <a:off x="2916510" y="1844824"/>
            <a:ext cx="287338"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Δεξιό βέλος 7"/>
          <p:cNvSpPr/>
          <p:nvPr/>
        </p:nvSpPr>
        <p:spPr>
          <a:xfrm>
            <a:off x="1548358" y="1844824"/>
            <a:ext cx="287338" cy="444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nvGrpSpPr>
          <p:cNvPr id="3" name="Ομάδα 2"/>
          <p:cNvGrpSpPr/>
          <p:nvPr/>
        </p:nvGrpSpPr>
        <p:grpSpPr>
          <a:xfrm>
            <a:off x="-98425" y="2060848"/>
            <a:ext cx="8278615" cy="4392613"/>
            <a:chOff x="-98425" y="2060848"/>
            <a:chExt cx="8278615" cy="4392613"/>
          </a:xfrm>
        </p:grpSpPr>
        <p:pic>
          <p:nvPicPr>
            <p:cNvPr id="29703" name="Picture 2"/>
            <p:cNvPicPr>
              <a:picLocks noChangeAspect="1" noChangeArrowheads="1"/>
            </p:cNvPicPr>
            <p:nvPr/>
          </p:nvPicPr>
          <p:blipFill>
            <a:blip r:embed="rId2">
              <a:extLst>
                <a:ext uri="{28A0092B-C50C-407E-A947-70E740481C1C}">
                  <a14:useLocalDpi xmlns:a14="http://schemas.microsoft.com/office/drawing/2010/main" val="0"/>
                </a:ext>
              </a:extLst>
            </a:blip>
            <a:srcRect l="-4973" t="-1830" r="31604" b="29857"/>
            <a:stretch>
              <a:fillRect/>
            </a:stretch>
          </p:blipFill>
          <p:spPr bwMode="auto">
            <a:xfrm>
              <a:off x="-98425" y="2060848"/>
              <a:ext cx="8278615"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Έλλειψη 8"/>
            <p:cNvSpPr/>
            <p:nvPr/>
          </p:nvSpPr>
          <p:spPr>
            <a:xfrm>
              <a:off x="2339752" y="2349004"/>
              <a:ext cx="742950"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Έλλειψη 10"/>
            <p:cNvSpPr/>
            <p:nvPr/>
          </p:nvSpPr>
          <p:spPr>
            <a:xfrm>
              <a:off x="2547938" y="4581128"/>
              <a:ext cx="1016000" cy="179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Έλλειψη 11"/>
            <p:cNvSpPr/>
            <p:nvPr/>
          </p:nvSpPr>
          <p:spPr>
            <a:xfrm>
              <a:off x="4211960" y="4905350"/>
              <a:ext cx="1295400" cy="323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
        <p:nvSpPr>
          <p:cNvPr id="13" name="Rectangle 2"/>
          <p:cNvSpPr>
            <a:spLocks noChangeArrowheads="1"/>
          </p:cNvSpPr>
          <p:nvPr/>
        </p:nvSpPr>
        <p:spPr bwMode="auto">
          <a:xfrm>
            <a:off x="539750" y="152698"/>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
        <p:nvSpPr>
          <p:cNvPr id="2" name="TextBox 1"/>
          <p:cNvSpPr txBox="1"/>
          <p:nvPr/>
        </p:nvSpPr>
        <p:spPr>
          <a:xfrm>
            <a:off x="45588" y="933565"/>
            <a:ext cx="8470572" cy="707886"/>
          </a:xfrm>
          <a:prstGeom prst="rect">
            <a:avLst/>
          </a:prstGeom>
          <a:noFill/>
        </p:spPr>
        <p:txBody>
          <a:bodyPr wrap="square" rtlCol="0">
            <a:spAutoFit/>
          </a:bodyPr>
          <a:lstStyle/>
          <a:p>
            <a:r>
              <a:rPr lang="el-GR" sz="2000" b="1" dirty="0" smtClean="0">
                <a:solidFill>
                  <a:srgbClr val="002060"/>
                </a:solidFill>
              </a:rPr>
              <a:t>SPSS </a:t>
            </a:r>
            <a:r>
              <a:rPr lang="el-GR" sz="2000" b="1" dirty="0" err="1" smtClean="0">
                <a:solidFill>
                  <a:srgbClr val="002060"/>
                </a:solidFill>
              </a:rPr>
              <a:t>software</a:t>
            </a:r>
            <a:r>
              <a:rPr lang="el-GR" sz="2000" b="1" dirty="0" smtClean="0">
                <a:solidFill>
                  <a:srgbClr val="002060"/>
                </a:solidFill>
              </a:rPr>
              <a:t> </a:t>
            </a:r>
            <a:r>
              <a:rPr lang="el-GR" sz="2000" b="1" dirty="0" err="1" smtClean="0">
                <a:solidFill>
                  <a:srgbClr val="002060"/>
                </a:solidFill>
              </a:rPr>
              <a:t>can</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used</a:t>
            </a:r>
            <a:r>
              <a:rPr lang="el-GR" sz="2000" b="1" dirty="0" smtClean="0">
                <a:solidFill>
                  <a:srgbClr val="002060"/>
                </a:solidFill>
              </a:rPr>
              <a:t> for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implementation</a:t>
            </a:r>
            <a:r>
              <a:rPr lang="el-GR" sz="2000" b="1" dirty="0" smtClean="0">
                <a:solidFill>
                  <a:srgbClr val="002060"/>
                </a:solidFill>
              </a:rPr>
              <a:t> of </a:t>
            </a:r>
            <a:r>
              <a:rPr lang="el-GR" sz="2000" b="1" dirty="0" err="1" smtClean="0">
                <a:solidFill>
                  <a:srgbClr val="002060"/>
                </a:solidFill>
              </a:rPr>
              <a:t>cluster</a:t>
            </a:r>
            <a:r>
              <a:rPr lang="el-GR" sz="2000" b="1" dirty="0" smtClean="0">
                <a:solidFill>
                  <a:srgbClr val="002060"/>
                </a:solidFill>
              </a:rPr>
              <a:t> </a:t>
            </a:r>
            <a:r>
              <a:rPr lang="el-GR" sz="2000" b="1" dirty="0" err="1" smtClean="0">
                <a:solidFill>
                  <a:srgbClr val="002060"/>
                </a:solidFill>
              </a:rPr>
              <a:t>analysis</a:t>
            </a:r>
            <a:r>
              <a:rPr lang="el-GR" sz="2000" b="1" dirty="0" smtClean="0">
                <a:solidFill>
                  <a:srgbClr val="002060"/>
                </a:solidFill>
              </a:rPr>
              <a:t> </a:t>
            </a:r>
            <a:r>
              <a:rPr lang="el-GR" sz="2000" b="1" dirty="0" err="1" smtClean="0">
                <a:solidFill>
                  <a:srgbClr val="002060"/>
                </a:solidFill>
              </a:rPr>
              <a:t>following</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next</a:t>
            </a:r>
            <a:r>
              <a:rPr lang="el-GR" sz="2000" b="1" dirty="0" smtClean="0">
                <a:solidFill>
                  <a:srgbClr val="002060"/>
                </a:solidFill>
              </a:rPr>
              <a:t> </a:t>
            </a:r>
            <a:r>
              <a:rPr lang="el-GR" sz="2000" b="1" dirty="0" err="1" smtClean="0">
                <a:solidFill>
                  <a:srgbClr val="002060"/>
                </a:solidFill>
              </a:rPr>
              <a:t>steps</a:t>
            </a:r>
            <a:endParaRPr lang="el-GR" sz="2000" b="1" dirty="0">
              <a:solidFill>
                <a:srgbClr val="002060"/>
              </a:solidFill>
            </a:endParaRPr>
          </a:p>
        </p:txBody>
      </p:sp>
    </p:spTree>
    <p:extLst>
      <p:ext uri="{BB962C8B-B14F-4D97-AF65-F5344CB8AC3E}">
        <p14:creationId xmlns:p14="http://schemas.microsoft.com/office/powerpoint/2010/main" val="2488882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385614" y="548680"/>
            <a:ext cx="8424936" cy="5355312"/>
          </a:xfrm>
          <a:prstGeom prst="rect">
            <a:avLst/>
          </a:prstGeom>
          <a:solidFill>
            <a:schemeClr val="bg1"/>
          </a:solidFill>
        </p:spPr>
        <p:txBody>
          <a:bodyPr wrap="square">
            <a:spAutoFit/>
          </a:bodyPr>
          <a:lstStyle/>
          <a:p>
            <a:pPr algn="ctr"/>
            <a:r>
              <a:rPr lang="el-GR" b="1" dirty="0" err="1" smtClean="0">
                <a:solidFill>
                  <a:srgbClr val="002060"/>
                </a:solidFill>
              </a:rPr>
              <a:t>Typical</a:t>
            </a:r>
            <a:r>
              <a:rPr lang="el-GR" b="1" dirty="0" smtClean="0">
                <a:solidFill>
                  <a:srgbClr val="002060"/>
                </a:solidFill>
              </a:rPr>
              <a:t> </a:t>
            </a:r>
            <a:r>
              <a:rPr lang="el-GR" b="1" dirty="0" err="1" smtClean="0">
                <a:solidFill>
                  <a:srgbClr val="002060"/>
                </a:solidFill>
              </a:rPr>
              <a:t>composition</a:t>
            </a:r>
            <a:r>
              <a:rPr lang="el-GR" b="1" dirty="0" smtClean="0">
                <a:solidFill>
                  <a:srgbClr val="002060"/>
                </a:solidFill>
              </a:rPr>
              <a:t> of </a:t>
            </a:r>
            <a:r>
              <a:rPr lang="el-GR" b="1" dirty="0" err="1" smtClean="0">
                <a:solidFill>
                  <a:srgbClr val="002060"/>
                </a:solidFill>
              </a:rPr>
              <a:t>groundwater</a:t>
            </a:r>
            <a:r>
              <a:rPr lang="el-GR" b="1" dirty="0" smtClean="0">
                <a:solidFill>
                  <a:srgbClr val="002060"/>
                </a:solidFill>
              </a:rPr>
              <a:t> </a:t>
            </a:r>
            <a:r>
              <a:rPr lang="el-GR" b="1" dirty="0" err="1" smtClean="0">
                <a:solidFill>
                  <a:srgbClr val="002060"/>
                </a:solidFill>
              </a:rPr>
              <a:t>samples</a:t>
            </a:r>
            <a:r>
              <a:rPr lang="el-GR" b="1" dirty="0" smtClean="0">
                <a:solidFill>
                  <a:srgbClr val="002060"/>
                </a:solidFill>
              </a:rPr>
              <a:t> </a:t>
            </a:r>
            <a:r>
              <a:rPr lang="el-GR" b="1" dirty="0" err="1" smtClean="0">
                <a:solidFill>
                  <a:srgbClr val="002060"/>
                </a:solidFill>
              </a:rPr>
              <a:t>according</a:t>
            </a:r>
            <a:r>
              <a:rPr lang="el-GR" b="1" dirty="0" smtClean="0">
                <a:solidFill>
                  <a:srgbClr val="002060"/>
                </a:solidFill>
              </a:rPr>
              <a:t> </a:t>
            </a:r>
            <a:r>
              <a:rPr lang="el-GR" b="1" dirty="0" err="1" smtClean="0">
                <a:solidFill>
                  <a:srgbClr val="002060"/>
                </a:solidFill>
              </a:rPr>
              <a:t>to</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geological</a:t>
            </a:r>
            <a:r>
              <a:rPr lang="el-GR" b="1" dirty="0" smtClean="0">
                <a:solidFill>
                  <a:srgbClr val="002060"/>
                </a:solidFill>
              </a:rPr>
              <a:t> </a:t>
            </a:r>
            <a:r>
              <a:rPr lang="el-GR" b="1" dirty="0" err="1" smtClean="0">
                <a:solidFill>
                  <a:srgbClr val="002060"/>
                </a:solidFill>
              </a:rPr>
              <a:t>formation</a:t>
            </a:r>
            <a:r>
              <a:rPr lang="el-GR" b="1" dirty="0" smtClean="0">
                <a:solidFill>
                  <a:srgbClr val="002060"/>
                </a:solidFill>
              </a:rPr>
              <a:t>:</a:t>
            </a:r>
          </a:p>
          <a:p>
            <a:pPr algn="ctr"/>
            <a:endParaRPr lang="el-GR" b="1" dirty="0">
              <a:solidFill>
                <a:srgbClr val="002060"/>
              </a:solidFill>
            </a:endParaRPr>
          </a:p>
          <a:p>
            <a:r>
              <a:rPr lang="en-US" b="1" u="sng" dirty="0" smtClean="0">
                <a:solidFill>
                  <a:srgbClr val="002060"/>
                </a:solidFill>
              </a:rPr>
              <a:t>K</a:t>
            </a:r>
            <a:r>
              <a:rPr lang="el-GR" b="1" u="sng" dirty="0" err="1" smtClean="0">
                <a:solidFill>
                  <a:srgbClr val="002060"/>
                </a:solidFill>
              </a:rPr>
              <a:t>arstic</a:t>
            </a:r>
            <a:r>
              <a:rPr lang="el-GR" b="1" u="sng" dirty="0" smtClean="0">
                <a:solidFill>
                  <a:srgbClr val="002060"/>
                </a:solidFill>
              </a:rPr>
              <a:t> water:</a:t>
            </a:r>
            <a:r>
              <a:rPr lang="el-GR" b="1" dirty="0" smtClean="0">
                <a:solidFill>
                  <a:srgbClr val="002060"/>
                </a:solidFill>
              </a:rPr>
              <a:t> </a:t>
            </a:r>
            <a:r>
              <a:rPr lang="el-GR" b="1" dirty="0" err="1" smtClean="0">
                <a:solidFill>
                  <a:srgbClr val="002060"/>
                </a:solidFill>
              </a:rPr>
              <a:t>increased</a:t>
            </a:r>
            <a:r>
              <a:rPr lang="el-GR" b="1" dirty="0" smtClean="0">
                <a:solidFill>
                  <a:srgbClr val="002060"/>
                </a:solidFill>
              </a:rPr>
              <a:t> </a:t>
            </a:r>
            <a:r>
              <a:rPr lang="el-GR" b="1" dirty="0" err="1" smtClean="0">
                <a:solidFill>
                  <a:srgbClr val="002060"/>
                </a:solidFill>
              </a:rPr>
              <a:t>value</a:t>
            </a:r>
            <a:r>
              <a:rPr lang="el-GR" b="1" dirty="0" smtClean="0">
                <a:solidFill>
                  <a:srgbClr val="002060"/>
                </a:solidFill>
              </a:rPr>
              <a:t> of HCO</a:t>
            </a:r>
            <a:r>
              <a:rPr lang="el-GR" b="1" baseline="-25000" dirty="0" smtClean="0">
                <a:solidFill>
                  <a:srgbClr val="002060"/>
                </a:solidFill>
              </a:rPr>
              <a:t>3</a:t>
            </a:r>
            <a:r>
              <a:rPr lang="el-GR" b="1" dirty="0" smtClean="0">
                <a:solidFill>
                  <a:srgbClr val="002060"/>
                </a:solidFill>
              </a:rPr>
              <a:t>. </a:t>
            </a:r>
            <a:r>
              <a:rPr lang="el-GR" b="1" dirty="0" err="1" smtClean="0">
                <a:solidFill>
                  <a:srgbClr val="002060"/>
                </a:solidFill>
              </a:rPr>
              <a:t>Limestone</a:t>
            </a:r>
            <a:r>
              <a:rPr lang="el-GR" b="1" dirty="0" smtClean="0">
                <a:solidFill>
                  <a:srgbClr val="002060"/>
                </a:solidFill>
              </a:rPr>
              <a:t> water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rich</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Ca</a:t>
            </a:r>
            <a:r>
              <a:rPr lang="el-GR" b="1" dirty="0" smtClean="0">
                <a:solidFill>
                  <a:srgbClr val="002060"/>
                </a:solidFill>
              </a:rPr>
              <a:t> </a:t>
            </a:r>
            <a:r>
              <a:rPr lang="el-GR" b="1" dirty="0" err="1" smtClean="0">
                <a:solidFill>
                  <a:srgbClr val="002060"/>
                </a:solidFill>
              </a:rPr>
              <a:t>and</a:t>
            </a:r>
            <a:r>
              <a:rPr lang="el-GR" b="1" dirty="0" smtClean="0">
                <a:solidFill>
                  <a:srgbClr val="002060"/>
                </a:solidFill>
              </a:rPr>
              <a:t> </a:t>
            </a:r>
            <a:r>
              <a:rPr lang="el-GR" b="1" dirty="0" err="1" smtClean="0">
                <a:solidFill>
                  <a:srgbClr val="002060"/>
                </a:solidFill>
              </a:rPr>
              <a:t>dolomitic</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Mg</a:t>
            </a:r>
            <a:r>
              <a:rPr lang="el-GR" b="1" dirty="0" smtClean="0">
                <a:solidFill>
                  <a:srgbClr val="002060"/>
                </a:solidFill>
              </a:rPr>
              <a:t>.</a:t>
            </a:r>
          </a:p>
          <a:p>
            <a:endParaRPr lang="el-GR" b="1" u="sng" dirty="0">
              <a:solidFill>
                <a:srgbClr val="002060"/>
              </a:solidFill>
            </a:endParaRPr>
          </a:p>
          <a:p>
            <a:r>
              <a:rPr lang="el-GR" b="1" u="sng" dirty="0" err="1" smtClean="0">
                <a:solidFill>
                  <a:srgbClr val="002060"/>
                </a:solidFill>
              </a:rPr>
              <a:t>Ophiolitic</a:t>
            </a:r>
            <a:r>
              <a:rPr lang="el-GR" b="1" u="sng" dirty="0" smtClean="0">
                <a:solidFill>
                  <a:srgbClr val="002060"/>
                </a:solidFill>
              </a:rPr>
              <a:t> water:</a:t>
            </a:r>
            <a:r>
              <a:rPr lang="el-GR" b="1" dirty="0" smtClean="0">
                <a:solidFill>
                  <a:srgbClr val="002060"/>
                </a:solidFill>
              </a:rPr>
              <a:t> </a:t>
            </a:r>
            <a:r>
              <a:rPr lang="el-GR" b="1" dirty="0" err="1" smtClean="0">
                <a:solidFill>
                  <a:srgbClr val="002060"/>
                </a:solidFill>
              </a:rPr>
              <a:t>Mg</a:t>
            </a:r>
            <a:r>
              <a:rPr lang="el-GR" b="1" dirty="0" smtClean="0">
                <a:solidFill>
                  <a:srgbClr val="002060"/>
                </a:solidFill>
              </a:rPr>
              <a:t> </a:t>
            </a:r>
            <a:r>
              <a:rPr lang="el-GR" b="1" dirty="0" err="1" smtClean="0">
                <a:solidFill>
                  <a:srgbClr val="002060"/>
                </a:solidFill>
              </a:rPr>
              <a:t>and</a:t>
            </a:r>
            <a:r>
              <a:rPr lang="el-GR" b="1" dirty="0" smtClean="0">
                <a:solidFill>
                  <a:srgbClr val="002060"/>
                </a:solidFill>
              </a:rPr>
              <a:t> SO</a:t>
            </a:r>
            <a:r>
              <a:rPr lang="el-GR" b="1" baseline="-25000" dirty="0" smtClean="0">
                <a:solidFill>
                  <a:srgbClr val="002060"/>
                </a:solidFill>
              </a:rPr>
              <a:t>4</a:t>
            </a:r>
            <a:r>
              <a:rPr lang="el-GR" b="1" dirty="0" smtClean="0">
                <a:solidFill>
                  <a:srgbClr val="002060"/>
                </a:solidFill>
              </a:rPr>
              <a:t>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prevailing</a:t>
            </a:r>
            <a:r>
              <a:rPr lang="el-GR" b="1" dirty="0" smtClean="0">
                <a:solidFill>
                  <a:srgbClr val="002060"/>
                </a:solidFill>
              </a:rPr>
              <a:t> </a:t>
            </a:r>
            <a:r>
              <a:rPr lang="el-GR" b="1" dirty="0" err="1" smtClean="0">
                <a:solidFill>
                  <a:srgbClr val="002060"/>
                </a:solidFill>
              </a:rPr>
              <a:t>ions</a:t>
            </a:r>
            <a:endParaRPr lang="el-GR" b="1" dirty="0" smtClean="0">
              <a:solidFill>
                <a:srgbClr val="002060"/>
              </a:solidFill>
            </a:endParaRPr>
          </a:p>
          <a:p>
            <a:endParaRPr lang="el-GR" b="1" u="sng" dirty="0">
              <a:solidFill>
                <a:srgbClr val="002060"/>
              </a:solidFill>
            </a:endParaRPr>
          </a:p>
          <a:p>
            <a:r>
              <a:rPr lang="el-GR" b="1" u="sng" dirty="0" smtClean="0">
                <a:solidFill>
                  <a:srgbClr val="002060"/>
                </a:solidFill>
              </a:rPr>
              <a:t>Water </a:t>
            </a:r>
            <a:r>
              <a:rPr lang="el-GR" b="1" u="sng" dirty="0" err="1" smtClean="0">
                <a:solidFill>
                  <a:srgbClr val="002060"/>
                </a:solidFill>
              </a:rPr>
              <a:t>from</a:t>
            </a:r>
            <a:r>
              <a:rPr lang="el-GR" b="1" u="sng" dirty="0" smtClean="0">
                <a:solidFill>
                  <a:srgbClr val="002060"/>
                </a:solidFill>
              </a:rPr>
              <a:t> </a:t>
            </a:r>
            <a:r>
              <a:rPr lang="el-GR" b="1" u="sng" dirty="0" err="1" smtClean="0">
                <a:solidFill>
                  <a:srgbClr val="002060"/>
                </a:solidFill>
              </a:rPr>
              <a:t>granitic</a:t>
            </a:r>
            <a:r>
              <a:rPr lang="el-GR" b="1" u="sng" dirty="0" smtClean="0">
                <a:solidFill>
                  <a:srgbClr val="002060"/>
                </a:solidFill>
              </a:rPr>
              <a:t> </a:t>
            </a:r>
            <a:r>
              <a:rPr lang="el-GR" b="1" u="sng" dirty="0" err="1" smtClean="0">
                <a:solidFill>
                  <a:srgbClr val="002060"/>
                </a:solidFill>
              </a:rPr>
              <a:t>rocks</a:t>
            </a:r>
            <a:r>
              <a:rPr lang="el-GR" b="1" u="sng" dirty="0" smtClean="0">
                <a:solidFill>
                  <a:srgbClr val="002060"/>
                </a:solidFill>
              </a:rPr>
              <a:t>:</a:t>
            </a:r>
            <a:r>
              <a:rPr lang="el-GR" b="1" dirty="0" smtClean="0">
                <a:solidFill>
                  <a:srgbClr val="002060"/>
                </a:solidFill>
              </a:rPr>
              <a:t> </a:t>
            </a:r>
            <a:r>
              <a:rPr lang="el-GR" b="1" dirty="0" err="1" smtClean="0">
                <a:solidFill>
                  <a:srgbClr val="002060"/>
                </a:solidFill>
              </a:rPr>
              <a:t>increased</a:t>
            </a:r>
            <a:r>
              <a:rPr lang="el-GR" b="1" dirty="0" smtClean="0">
                <a:solidFill>
                  <a:srgbClr val="002060"/>
                </a:solidFill>
              </a:rPr>
              <a:t> </a:t>
            </a:r>
            <a:r>
              <a:rPr lang="el-GR" b="1" dirty="0" err="1" smtClean="0">
                <a:solidFill>
                  <a:srgbClr val="002060"/>
                </a:solidFill>
              </a:rPr>
              <a:t>values</a:t>
            </a:r>
            <a:r>
              <a:rPr lang="el-GR" b="1" dirty="0" smtClean="0">
                <a:solidFill>
                  <a:srgbClr val="002060"/>
                </a:solidFill>
              </a:rPr>
              <a:t> of </a:t>
            </a:r>
            <a:r>
              <a:rPr lang="el-GR" b="1" dirty="0" err="1" smtClean="0">
                <a:solidFill>
                  <a:srgbClr val="002060"/>
                </a:solidFill>
              </a:rPr>
              <a:t>Na</a:t>
            </a:r>
            <a:r>
              <a:rPr lang="el-GR" b="1" dirty="0" smtClean="0">
                <a:solidFill>
                  <a:srgbClr val="002060"/>
                </a:solidFill>
              </a:rPr>
              <a:t> </a:t>
            </a:r>
            <a:r>
              <a:rPr lang="el-GR" b="1" dirty="0" err="1" smtClean="0">
                <a:solidFill>
                  <a:srgbClr val="002060"/>
                </a:solidFill>
              </a:rPr>
              <a:t>and</a:t>
            </a:r>
            <a:r>
              <a:rPr lang="el-GR" b="1" dirty="0" smtClean="0">
                <a:solidFill>
                  <a:srgbClr val="002060"/>
                </a:solidFill>
              </a:rPr>
              <a:t> K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recorded</a:t>
            </a:r>
            <a:r>
              <a:rPr lang="el-GR" b="1" dirty="0">
                <a:solidFill>
                  <a:srgbClr val="002060"/>
                </a:solidFill>
              </a:rPr>
              <a:t> </a:t>
            </a:r>
            <a:r>
              <a:rPr lang="el-GR" b="1" dirty="0" smtClean="0">
                <a:solidFill>
                  <a:srgbClr val="002060"/>
                </a:solidFill>
              </a:rPr>
              <a:t>(</a:t>
            </a:r>
            <a:r>
              <a:rPr lang="el-GR" b="1" dirty="0" err="1" smtClean="0">
                <a:solidFill>
                  <a:srgbClr val="002060"/>
                </a:solidFill>
              </a:rPr>
              <a:t>they</a:t>
            </a:r>
            <a:r>
              <a:rPr lang="el-GR" b="1" dirty="0" smtClean="0">
                <a:solidFill>
                  <a:srgbClr val="002060"/>
                </a:solidFill>
              </a:rPr>
              <a:t>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not</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prevailing</a:t>
            </a:r>
            <a:r>
              <a:rPr lang="el-GR" b="1" dirty="0" smtClean="0">
                <a:solidFill>
                  <a:srgbClr val="002060"/>
                </a:solidFill>
              </a:rPr>
              <a:t> </a:t>
            </a:r>
            <a:r>
              <a:rPr lang="el-GR" b="1" dirty="0" err="1" smtClean="0">
                <a:solidFill>
                  <a:srgbClr val="002060"/>
                </a:solidFill>
              </a:rPr>
              <a:t>ions</a:t>
            </a:r>
            <a:r>
              <a:rPr lang="el-GR" b="1" dirty="0" smtClean="0">
                <a:solidFill>
                  <a:srgbClr val="002060"/>
                </a:solidFill>
              </a:rPr>
              <a:t> </a:t>
            </a:r>
            <a:r>
              <a:rPr lang="el-GR" b="1" dirty="0" err="1" smtClean="0">
                <a:solidFill>
                  <a:srgbClr val="002060"/>
                </a:solidFill>
              </a:rPr>
              <a:t>but</a:t>
            </a:r>
            <a:r>
              <a:rPr lang="el-GR" b="1" dirty="0" smtClean="0">
                <a:solidFill>
                  <a:srgbClr val="002060"/>
                </a:solidFill>
              </a:rPr>
              <a:t> </a:t>
            </a:r>
            <a:r>
              <a:rPr lang="el-GR" b="1" dirty="0" err="1" smtClean="0">
                <a:solidFill>
                  <a:srgbClr val="002060"/>
                </a:solidFill>
              </a:rPr>
              <a:t>higher</a:t>
            </a:r>
            <a:r>
              <a:rPr lang="el-GR" b="1" dirty="0" smtClean="0">
                <a:solidFill>
                  <a:srgbClr val="002060"/>
                </a:solidFill>
              </a:rPr>
              <a:t> </a:t>
            </a:r>
            <a:r>
              <a:rPr lang="el-GR" b="1" dirty="0" err="1" smtClean="0">
                <a:solidFill>
                  <a:srgbClr val="002060"/>
                </a:solidFill>
              </a:rPr>
              <a:t>values</a:t>
            </a:r>
            <a:r>
              <a:rPr lang="el-GR" b="1" dirty="0" smtClean="0">
                <a:solidFill>
                  <a:srgbClr val="002060"/>
                </a:solidFill>
              </a:rPr>
              <a:t> </a:t>
            </a:r>
            <a:r>
              <a:rPr lang="el-GR" b="1" dirty="0" err="1" smtClean="0">
                <a:solidFill>
                  <a:srgbClr val="002060"/>
                </a:solidFill>
              </a:rPr>
              <a:t>than</a:t>
            </a:r>
            <a:r>
              <a:rPr lang="el-GR" b="1" dirty="0" smtClean="0">
                <a:solidFill>
                  <a:srgbClr val="002060"/>
                </a:solidFill>
              </a:rPr>
              <a:t> </a:t>
            </a:r>
            <a:r>
              <a:rPr lang="el-GR" b="1" dirty="0" err="1" smtClean="0">
                <a:solidFill>
                  <a:srgbClr val="002060"/>
                </a:solidFill>
              </a:rPr>
              <a:t>typical</a:t>
            </a:r>
            <a:r>
              <a:rPr lang="el-GR" b="1" dirty="0" smtClean="0">
                <a:solidFill>
                  <a:srgbClr val="002060"/>
                </a:solidFill>
              </a:rPr>
              <a:t>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observed</a:t>
            </a:r>
            <a:r>
              <a:rPr lang="el-GR" b="1" dirty="0" smtClean="0">
                <a:solidFill>
                  <a:srgbClr val="002060"/>
                </a:solidFill>
              </a:rPr>
              <a:t>). The </a:t>
            </a:r>
            <a:r>
              <a:rPr lang="el-GR" b="1" dirty="0" err="1" smtClean="0">
                <a:solidFill>
                  <a:srgbClr val="002060"/>
                </a:solidFill>
              </a:rPr>
              <a:t>total</a:t>
            </a:r>
            <a:r>
              <a:rPr lang="el-GR" b="1" dirty="0" smtClean="0">
                <a:solidFill>
                  <a:srgbClr val="002060"/>
                </a:solidFill>
              </a:rPr>
              <a:t> </a:t>
            </a:r>
            <a:r>
              <a:rPr lang="el-GR" b="1" dirty="0" err="1" smtClean="0">
                <a:solidFill>
                  <a:srgbClr val="002060"/>
                </a:solidFill>
              </a:rPr>
              <a:t>dissolved</a:t>
            </a:r>
            <a:r>
              <a:rPr lang="el-GR" b="1" dirty="0" smtClean="0">
                <a:solidFill>
                  <a:srgbClr val="002060"/>
                </a:solidFill>
              </a:rPr>
              <a:t> </a:t>
            </a:r>
            <a:r>
              <a:rPr lang="el-GR" b="1" dirty="0" err="1" smtClean="0">
                <a:solidFill>
                  <a:srgbClr val="002060"/>
                </a:solidFill>
              </a:rPr>
              <a:t>solids</a:t>
            </a:r>
            <a:r>
              <a:rPr lang="el-GR" b="1" dirty="0" smtClean="0">
                <a:solidFill>
                  <a:srgbClr val="002060"/>
                </a:solidFill>
              </a:rPr>
              <a:t> </a:t>
            </a:r>
            <a:r>
              <a:rPr lang="el-GR" b="1" dirty="0" err="1" smtClean="0">
                <a:solidFill>
                  <a:srgbClr val="002060"/>
                </a:solidFill>
              </a:rPr>
              <a:t>value</a:t>
            </a:r>
            <a:r>
              <a:rPr lang="el-GR" b="1" dirty="0" smtClean="0">
                <a:solidFill>
                  <a:srgbClr val="002060"/>
                </a:solidFill>
              </a:rPr>
              <a:t>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low</a:t>
            </a:r>
            <a:r>
              <a:rPr lang="el-GR" b="1" dirty="0" smtClean="0">
                <a:solidFill>
                  <a:srgbClr val="002060"/>
                </a:solidFill>
              </a:rPr>
              <a:t>. High </a:t>
            </a:r>
            <a:r>
              <a:rPr lang="el-GR" b="1" dirty="0" err="1" smtClean="0">
                <a:solidFill>
                  <a:srgbClr val="002060"/>
                </a:solidFill>
              </a:rPr>
              <a:t>values</a:t>
            </a:r>
            <a:r>
              <a:rPr lang="el-GR" b="1" dirty="0" smtClean="0">
                <a:solidFill>
                  <a:srgbClr val="002060"/>
                </a:solidFill>
              </a:rPr>
              <a:t> of </a:t>
            </a:r>
            <a:r>
              <a:rPr lang="el-GR" b="1" dirty="0" err="1" smtClean="0">
                <a:solidFill>
                  <a:srgbClr val="002060"/>
                </a:solidFill>
              </a:rPr>
              <a:t>Sr</a:t>
            </a:r>
            <a:r>
              <a:rPr lang="el-GR" b="1" dirty="0" smtClean="0">
                <a:solidFill>
                  <a:srgbClr val="002060"/>
                </a:solidFill>
              </a:rPr>
              <a:t>, </a:t>
            </a:r>
            <a:r>
              <a:rPr lang="el-GR" b="1" dirty="0" err="1" smtClean="0">
                <a:solidFill>
                  <a:srgbClr val="002060"/>
                </a:solidFill>
              </a:rPr>
              <a:t>Al</a:t>
            </a:r>
            <a:r>
              <a:rPr lang="el-GR" b="1" dirty="0" smtClean="0">
                <a:solidFill>
                  <a:srgbClr val="002060"/>
                </a:solidFill>
              </a:rPr>
              <a:t>, Li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also</a:t>
            </a:r>
            <a:r>
              <a:rPr lang="el-GR" b="1" dirty="0" smtClean="0">
                <a:solidFill>
                  <a:srgbClr val="002060"/>
                </a:solidFill>
              </a:rPr>
              <a:t> </a:t>
            </a:r>
            <a:r>
              <a:rPr lang="el-GR" b="1" dirty="0" err="1" smtClean="0">
                <a:solidFill>
                  <a:srgbClr val="002060"/>
                </a:solidFill>
              </a:rPr>
              <a:t>detected</a:t>
            </a:r>
            <a:endParaRPr lang="el-GR" b="1" dirty="0" smtClean="0">
              <a:solidFill>
                <a:srgbClr val="002060"/>
              </a:solidFill>
            </a:endParaRPr>
          </a:p>
          <a:p>
            <a:endParaRPr lang="el-GR" b="1" u="sng" dirty="0">
              <a:solidFill>
                <a:srgbClr val="002060"/>
              </a:solidFill>
            </a:endParaRPr>
          </a:p>
          <a:p>
            <a:r>
              <a:rPr lang="el-GR" b="1" u="sng" dirty="0" smtClean="0">
                <a:solidFill>
                  <a:srgbClr val="002060"/>
                </a:solidFill>
              </a:rPr>
              <a:t>Water </a:t>
            </a:r>
            <a:r>
              <a:rPr lang="el-GR" b="1" u="sng" dirty="0" err="1" smtClean="0">
                <a:solidFill>
                  <a:srgbClr val="002060"/>
                </a:solidFill>
              </a:rPr>
              <a:t>from</a:t>
            </a:r>
            <a:r>
              <a:rPr lang="el-GR" b="1" u="sng" dirty="0" smtClean="0">
                <a:solidFill>
                  <a:srgbClr val="002060"/>
                </a:solidFill>
              </a:rPr>
              <a:t> </a:t>
            </a:r>
            <a:r>
              <a:rPr lang="el-GR" b="1" u="sng" dirty="0" err="1" smtClean="0">
                <a:solidFill>
                  <a:srgbClr val="002060"/>
                </a:solidFill>
              </a:rPr>
              <a:t>alluvial</a:t>
            </a:r>
            <a:r>
              <a:rPr lang="el-GR" b="1" u="sng" dirty="0" smtClean="0">
                <a:solidFill>
                  <a:srgbClr val="002060"/>
                </a:solidFill>
              </a:rPr>
              <a:t> </a:t>
            </a:r>
            <a:r>
              <a:rPr lang="el-GR" b="1" u="sng" dirty="0" err="1" smtClean="0">
                <a:solidFill>
                  <a:srgbClr val="002060"/>
                </a:solidFill>
              </a:rPr>
              <a:t>formations</a:t>
            </a:r>
            <a:r>
              <a:rPr lang="el-GR" b="1" u="sng" dirty="0" smtClean="0">
                <a:solidFill>
                  <a:srgbClr val="002060"/>
                </a:solidFill>
              </a:rPr>
              <a:t>:</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main</a:t>
            </a:r>
            <a:r>
              <a:rPr lang="el-GR" b="1" dirty="0" smtClean="0">
                <a:solidFill>
                  <a:srgbClr val="002060"/>
                </a:solidFill>
              </a:rPr>
              <a:t> </a:t>
            </a:r>
            <a:r>
              <a:rPr lang="el-GR" b="1" dirty="0" err="1" smtClean="0">
                <a:solidFill>
                  <a:srgbClr val="002060"/>
                </a:solidFill>
              </a:rPr>
              <a:t>cation</a:t>
            </a:r>
            <a:r>
              <a:rPr lang="el-GR" b="1" dirty="0" smtClean="0">
                <a:solidFill>
                  <a:srgbClr val="002060"/>
                </a:solidFill>
              </a:rPr>
              <a:t>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Ca</a:t>
            </a:r>
            <a:r>
              <a:rPr lang="el-GR" b="1" dirty="0" smtClean="0">
                <a:solidFill>
                  <a:srgbClr val="002060"/>
                </a:solidFill>
              </a:rPr>
              <a:t> </a:t>
            </a:r>
            <a:r>
              <a:rPr lang="el-GR" b="1" dirty="0" err="1" smtClean="0">
                <a:solidFill>
                  <a:srgbClr val="002060"/>
                </a:solidFill>
              </a:rPr>
              <a:t>and</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main</a:t>
            </a:r>
            <a:r>
              <a:rPr lang="el-GR" b="1" dirty="0" smtClean="0">
                <a:solidFill>
                  <a:srgbClr val="002060"/>
                </a:solidFill>
              </a:rPr>
              <a:t> </a:t>
            </a:r>
            <a:r>
              <a:rPr lang="el-GR" b="1" dirty="0" err="1" smtClean="0">
                <a:solidFill>
                  <a:srgbClr val="002060"/>
                </a:solidFill>
              </a:rPr>
              <a:t>anion</a:t>
            </a:r>
            <a:r>
              <a:rPr lang="el-GR" b="1" dirty="0" smtClean="0">
                <a:solidFill>
                  <a:srgbClr val="002060"/>
                </a:solidFill>
              </a:rPr>
              <a:t> HCO</a:t>
            </a:r>
            <a:r>
              <a:rPr lang="el-GR" b="1" baseline="-25000" dirty="0" smtClean="0">
                <a:solidFill>
                  <a:srgbClr val="002060"/>
                </a:solidFill>
              </a:rPr>
              <a:t>3</a:t>
            </a:r>
            <a:r>
              <a:rPr lang="el-GR" b="1" dirty="0" smtClean="0">
                <a:solidFill>
                  <a:srgbClr val="002060"/>
                </a:solidFill>
              </a:rPr>
              <a:t>. High </a:t>
            </a:r>
            <a:r>
              <a:rPr lang="el-GR" b="1" dirty="0" err="1" smtClean="0">
                <a:solidFill>
                  <a:srgbClr val="002060"/>
                </a:solidFill>
              </a:rPr>
              <a:t>values</a:t>
            </a:r>
            <a:r>
              <a:rPr lang="el-GR" b="1" dirty="0" smtClean="0">
                <a:solidFill>
                  <a:srgbClr val="002060"/>
                </a:solidFill>
              </a:rPr>
              <a:t> of </a:t>
            </a:r>
            <a:r>
              <a:rPr lang="el-GR" b="1" dirty="0" err="1" smtClean="0">
                <a:solidFill>
                  <a:srgbClr val="002060"/>
                </a:solidFill>
              </a:rPr>
              <a:t>total</a:t>
            </a:r>
            <a:r>
              <a:rPr lang="el-GR" b="1" dirty="0" smtClean="0">
                <a:solidFill>
                  <a:srgbClr val="002060"/>
                </a:solidFill>
              </a:rPr>
              <a:t> </a:t>
            </a:r>
            <a:r>
              <a:rPr lang="el-GR" b="1" dirty="0" err="1" smtClean="0">
                <a:solidFill>
                  <a:srgbClr val="002060"/>
                </a:solidFill>
              </a:rPr>
              <a:t>dissolved</a:t>
            </a:r>
            <a:r>
              <a:rPr lang="el-GR" b="1" dirty="0" smtClean="0">
                <a:solidFill>
                  <a:srgbClr val="002060"/>
                </a:solidFill>
              </a:rPr>
              <a:t> </a:t>
            </a:r>
            <a:r>
              <a:rPr lang="el-GR" b="1" dirty="0" err="1" smtClean="0">
                <a:solidFill>
                  <a:srgbClr val="002060"/>
                </a:solidFill>
              </a:rPr>
              <a:t>solids</a:t>
            </a:r>
            <a:r>
              <a:rPr lang="el-GR" b="1" dirty="0" smtClean="0">
                <a:solidFill>
                  <a:srgbClr val="002060"/>
                </a:solidFill>
              </a:rPr>
              <a:t> </a:t>
            </a:r>
            <a:r>
              <a:rPr lang="el-GR" b="1" dirty="0" err="1" smtClean="0">
                <a:solidFill>
                  <a:srgbClr val="002060"/>
                </a:solidFill>
              </a:rPr>
              <a:t>and</a:t>
            </a:r>
            <a:r>
              <a:rPr lang="el-GR" b="1" dirty="0" smtClean="0">
                <a:solidFill>
                  <a:srgbClr val="002060"/>
                </a:solidFill>
              </a:rPr>
              <a:t> </a:t>
            </a:r>
            <a:r>
              <a:rPr lang="el-GR" b="1" dirty="0" err="1" smtClean="0">
                <a:solidFill>
                  <a:srgbClr val="002060"/>
                </a:solidFill>
              </a:rPr>
              <a:t>electrical</a:t>
            </a:r>
            <a:r>
              <a:rPr lang="el-GR" b="1" dirty="0" smtClean="0">
                <a:solidFill>
                  <a:srgbClr val="002060"/>
                </a:solidFill>
              </a:rPr>
              <a:t> </a:t>
            </a:r>
            <a:r>
              <a:rPr lang="el-GR" b="1" dirty="0" err="1" smtClean="0">
                <a:solidFill>
                  <a:srgbClr val="002060"/>
                </a:solidFill>
              </a:rPr>
              <a:t>conductivity</a:t>
            </a:r>
            <a:r>
              <a:rPr lang="el-GR" b="1" dirty="0" smtClean="0">
                <a:solidFill>
                  <a:srgbClr val="002060"/>
                </a:solidFill>
              </a:rPr>
              <a:t>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mai</a:t>
            </a:r>
            <a:r>
              <a:rPr lang="el-GR" b="1" dirty="0" smtClean="0">
                <a:solidFill>
                  <a:srgbClr val="002060"/>
                </a:solidFill>
              </a:rPr>
              <a:t> </a:t>
            </a:r>
            <a:r>
              <a:rPr lang="el-GR" b="1" dirty="0" err="1" smtClean="0">
                <a:solidFill>
                  <a:srgbClr val="002060"/>
                </a:solidFill>
              </a:rPr>
              <a:t>characteristic</a:t>
            </a:r>
            <a:r>
              <a:rPr lang="el-GR" b="1" dirty="0" smtClean="0">
                <a:solidFill>
                  <a:srgbClr val="002060"/>
                </a:solidFill>
              </a:rPr>
              <a:t> of </a:t>
            </a:r>
            <a:r>
              <a:rPr lang="el-GR" b="1" dirty="0" err="1" smtClean="0">
                <a:solidFill>
                  <a:srgbClr val="002060"/>
                </a:solidFill>
              </a:rPr>
              <a:t>this</a:t>
            </a:r>
            <a:r>
              <a:rPr lang="el-GR" b="1" dirty="0" smtClean="0">
                <a:solidFill>
                  <a:srgbClr val="002060"/>
                </a:solidFill>
              </a:rPr>
              <a:t> water </a:t>
            </a:r>
            <a:r>
              <a:rPr lang="el-GR" b="1" dirty="0" err="1" smtClean="0">
                <a:solidFill>
                  <a:srgbClr val="002060"/>
                </a:solidFill>
              </a:rPr>
              <a:t>type</a:t>
            </a:r>
            <a:r>
              <a:rPr lang="el-GR" b="1" dirty="0" smtClean="0">
                <a:solidFill>
                  <a:srgbClr val="002060"/>
                </a:solidFill>
              </a:rPr>
              <a:t>.</a:t>
            </a:r>
          </a:p>
          <a:p>
            <a:endParaRPr lang="el-GR" b="1" dirty="0">
              <a:solidFill>
                <a:srgbClr val="002060"/>
              </a:solidFill>
            </a:endParaRPr>
          </a:p>
          <a:p>
            <a:r>
              <a:rPr lang="el-GR" b="1" u="sng" dirty="0" err="1" smtClean="0">
                <a:solidFill>
                  <a:srgbClr val="002060"/>
                </a:solidFill>
              </a:rPr>
              <a:t>Gneiss</a:t>
            </a:r>
            <a:r>
              <a:rPr lang="el-GR" b="1" u="sng" dirty="0">
                <a:solidFill>
                  <a:srgbClr val="002060"/>
                </a:solidFill>
              </a:rPr>
              <a:t> </a:t>
            </a:r>
            <a:r>
              <a:rPr lang="el-GR" b="1" u="sng" dirty="0" err="1" smtClean="0">
                <a:solidFill>
                  <a:srgbClr val="002060"/>
                </a:solidFill>
              </a:rPr>
              <a:t>and</a:t>
            </a:r>
            <a:r>
              <a:rPr lang="el-GR" b="1" u="sng" dirty="0" smtClean="0">
                <a:solidFill>
                  <a:srgbClr val="002060"/>
                </a:solidFill>
              </a:rPr>
              <a:t> </a:t>
            </a:r>
            <a:r>
              <a:rPr lang="el-GR" b="1" u="sng" dirty="0" err="1" smtClean="0">
                <a:solidFill>
                  <a:srgbClr val="002060"/>
                </a:solidFill>
              </a:rPr>
              <a:t>schist</a:t>
            </a:r>
            <a:r>
              <a:rPr lang="el-GR" b="1" u="sng" dirty="0" smtClean="0">
                <a:solidFill>
                  <a:srgbClr val="002060"/>
                </a:solidFill>
              </a:rPr>
              <a:t> water: </a:t>
            </a:r>
            <a:r>
              <a:rPr lang="el-GR" b="1" dirty="0" err="1" smtClean="0">
                <a:solidFill>
                  <a:srgbClr val="002060"/>
                </a:solidFill>
              </a:rPr>
              <a:t>low</a:t>
            </a:r>
            <a:r>
              <a:rPr lang="el-GR" b="1" dirty="0" smtClean="0">
                <a:solidFill>
                  <a:srgbClr val="002060"/>
                </a:solidFill>
              </a:rPr>
              <a:t> </a:t>
            </a:r>
            <a:r>
              <a:rPr lang="el-GR" b="1" dirty="0" err="1" smtClean="0">
                <a:solidFill>
                  <a:srgbClr val="002060"/>
                </a:solidFill>
              </a:rPr>
              <a:t>total</a:t>
            </a:r>
            <a:r>
              <a:rPr lang="el-GR" b="1" dirty="0" smtClean="0">
                <a:solidFill>
                  <a:srgbClr val="002060"/>
                </a:solidFill>
              </a:rPr>
              <a:t> </a:t>
            </a:r>
            <a:r>
              <a:rPr lang="el-GR" b="1" dirty="0" err="1" smtClean="0">
                <a:solidFill>
                  <a:srgbClr val="002060"/>
                </a:solidFill>
              </a:rPr>
              <a:t>dissolved</a:t>
            </a:r>
            <a:r>
              <a:rPr lang="el-GR" b="1" dirty="0" smtClean="0">
                <a:solidFill>
                  <a:srgbClr val="002060"/>
                </a:solidFill>
              </a:rPr>
              <a:t> </a:t>
            </a:r>
            <a:r>
              <a:rPr lang="el-GR" b="1" dirty="0" err="1" smtClean="0">
                <a:solidFill>
                  <a:srgbClr val="002060"/>
                </a:solidFill>
              </a:rPr>
              <a:t>solids</a:t>
            </a:r>
            <a:r>
              <a:rPr lang="el-GR" b="1" dirty="0" smtClean="0">
                <a:solidFill>
                  <a:srgbClr val="002060"/>
                </a:solidFill>
              </a:rPr>
              <a:t>  </a:t>
            </a:r>
            <a:r>
              <a:rPr lang="el-GR" b="1" dirty="0" err="1" smtClean="0">
                <a:solidFill>
                  <a:srgbClr val="002060"/>
                </a:solidFill>
              </a:rPr>
              <a:t>and</a:t>
            </a:r>
            <a:r>
              <a:rPr lang="el-GR" b="1" dirty="0" smtClean="0">
                <a:solidFill>
                  <a:srgbClr val="002060"/>
                </a:solidFill>
              </a:rPr>
              <a:t> </a:t>
            </a:r>
            <a:r>
              <a:rPr lang="el-GR" b="1" dirty="0" err="1" smtClean="0">
                <a:solidFill>
                  <a:srgbClr val="002060"/>
                </a:solidFill>
              </a:rPr>
              <a:t>electrical</a:t>
            </a:r>
            <a:r>
              <a:rPr lang="el-GR" b="1" dirty="0" smtClean="0">
                <a:solidFill>
                  <a:srgbClr val="002060"/>
                </a:solidFill>
              </a:rPr>
              <a:t> </a:t>
            </a:r>
            <a:r>
              <a:rPr lang="el-GR" b="1" dirty="0" err="1" smtClean="0">
                <a:solidFill>
                  <a:srgbClr val="002060"/>
                </a:solidFill>
              </a:rPr>
              <a:t>conductivity</a:t>
            </a:r>
            <a:r>
              <a:rPr lang="el-GR" b="1" dirty="0" smtClean="0">
                <a:solidFill>
                  <a:srgbClr val="002060"/>
                </a:solidFill>
              </a:rPr>
              <a:t> </a:t>
            </a:r>
            <a:r>
              <a:rPr lang="el-GR" b="1" dirty="0" err="1" smtClean="0">
                <a:solidFill>
                  <a:srgbClr val="002060"/>
                </a:solidFill>
              </a:rPr>
              <a:t>values</a:t>
            </a:r>
            <a:r>
              <a:rPr lang="el-GR" b="1" dirty="0" smtClean="0">
                <a:solidFill>
                  <a:srgbClr val="002060"/>
                </a:solidFill>
              </a:rPr>
              <a:t>. </a:t>
            </a:r>
            <a:r>
              <a:rPr lang="el-GR" b="1" dirty="0" err="1" smtClean="0">
                <a:solidFill>
                  <a:srgbClr val="002060"/>
                </a:solidFill>
              </a:rPr>
              <a:t>They</a:t>
            </a:r>
            <a:r>
              <a:rPr lang="el-GR" b="1" dirty="0" smtClean="0">
                <a:solidFill>
                  <a:srgbClr val="002060"/>
                </a:solidFill>
              </a:rPr>
              <a:t> </a:t>
            </a:r>
            <a:r>
              <a:rPr lang="el-GR" b="1" dirty="0" err="1" smtClean="0">
                <a:solidFill>
                  <a:srgbClr val="002060"/>
                </a:solidFill>
              </a:rPr>
              <a:t>have</a:t>
            </a:r>
            <a:r>
              <a:rPr lang="el-GR" b="1" dirty="0" smtClean="0">
                <a:solidFill>
                  <a:srgbClr val="002060"/>
                </a:solidFill>
              </a:rPr>
              <a:t> </a:t>
            </a:r>
            <a:r>
              <a:rPr lang="el-GR" b="1" dirty="0" err="1" smtClean="0">
                <a:solidFill>
                  <a:srgbClr val="002060"/>
                </a:solidFill>
              </a:rPr>
              <a:t>relatively</a:t>
            </a:r>
            <a:r>
              <a:rPr lang="el-GR" b="1" dirty="0" smtClean="0">
                <a:solidFill>
                  <a:srgbClr val="002060"/>
                </a:solidFill>
              </a:rPr>
              <a:t> </a:t>
            </a:r>
            <a:r>
              <a:rPr lang="el-GR" b="1" dirty="0" err="1" smtClean="0">
                <a:solidFill>
                  <a:srgbClr val="002060"/>
                </a:solidFill>
              </a:rPr>
              <a:t>K,Na</a:t>
            </a:r>
            <a:r>
              <a:rPr lang="el-GR" b="1" dirty="0" smtClean="0">
                <a:solidFill>
                  <a:srgbClr val="002060"/>
                </a:solidFill>
              </a:rPr>
              <a:t>, Cl </a:t>
            </a:r>
            <a:r>
              <a:rPr lang="el-GR" b="1" dirty="0" err="1" smtClean="0">
                <a:solidFill>
                  <a:srgbClr val="002060"/>
                </a:solidFill>
              </a:rPr>
              <a:t>values</a:t>
            </a:r>
            <a:r>
              <a:rPr lang="el-GR" b="1" dirty="0" smtClean="0">
                <a:solidFill>
                  <a:srgbClr val="002060"/>
                </a:solidFill>
              </a:rPr>
              <a:t>.</a:t>
            </a:r>
          </a:p>
          <a:p>
            <a:endParaRPr lang="el-GR" b="1" dirty="0" smtClean="0">
              <a:solidFill>
                <a:srgbClr val="002060"/>
              </a:solidFill>
            </a:endParaRPr>
          </a:p>
          <a:p>
            <a:r>
              <a:rPr lang="el-GR" b="1" dirty="0" err="1" smtClean="0">
                <a:solidFill>
                  <a:srgbClr val="002060"/>
                </a:solidFill>
              </a:rPr>
              <a:t>Phyllite</a:t>
            </a:r>
            <a:r>
              <a:rPr lang="el-GR" b="1" dirty="0" smtClean="0">
                <a:solidFill>
                  <a:srgbClr val="002060"/>
                </a:solidFill>
              </a:rPr>
              <a:t> </a:t>
            </a:r>
            <a:r>
              <a:rPr lang="el-GR" b="1" dirty="0" err="1" smtClean="0">
                <a:solidFill>
                  <a:srgbClr val="002060"/>
                </a:solidFill>
              </a:rPr>
              <a:t>rocks</a:t>
            </a:r>
            <a:r>
              <a:rPr lang="el-GR" b="1" dirty="0" smtClean="0">
                <a:solidFill>
                  <a:srgbClr val="002060"/>
                </a:solidFill>
              </a:rPr>
              <a:t> water: </a:t>
            </a:r>
            <a:r>
              <a:rPr lang="el-GR" b="1" dirty="0" err="1" smtClean="0">
                <a:solidFill>
                  <a:srgbClr val="002060"/>
                </a:solidFill>
              </a:rPr>
              <a:t>high</a:t>
            </a:r>
            <a:r>
              <a:rPr lang="el-GR" b="1" dirty="0" smtClean="0">
                <a:solidFill>
                  <a:srgbClr val="002060"/>
                </a:solidFill>
              </a:rPr>
              <a:t> </a:t>
            </a:r>
            <a:r>
              <a:rPr lang="el-GR" b="1" dirty="0" err="1" smtClean="0">
                <a:solidFill>
                  <a:srgbClr val="002060"/>
                </a:solidFill>
              </a:rPr>
              <a:t>values</a:t>
            </a:r>
            <a:r>
              <a:rPr lang="el-GR" b="1" dirty="0" smtClean="0">
                <a:solidFill>
                  <a:srgbClr val="002060"/>
                </a:solidFill>
              </a:rPr>
              <a:t> of </a:t>
            </a:r>
            <a:r>
              <a:rPr lang="el-GR" b="1" dirty="0" err="1" smtClean="0">
                <a:solidFill>
                  <a:srgbClr val="002060"/>
                </a:solidFill>
              </a:rPr>
              <a:t>Fe</a:t>
            </a:r>
            <a:r>
              <a:rPr lang="el-GR" b="1" dirty="0" smtClean="0">
                <a:solidFill>
                  <a:srgbClr val="002060"/>
                </a:solidFill>
              </a:rPr>
              <a:t> </a:t>
            </a:r>
            <a:r>
              <a:rPr lang="el-GR" b="1" dirty="0" err="1" smtClean="0">
                <a:solidFill>
                  <a:srgbClr val="002060"/>
                </a:solidFill>
              </a:rPr>
              <a:t>and</a:t>
            </a:r>
            <a:r>
              <a:rPr lang="el-GR" b="1" dirty="0" smtClean="0">
                <a:solidFill>
                  <a:srgbClr val="002060"/>
                </a:solidFill>
              </a:rPr>
              <a:t> </a:t>
            </a:r>
            <a:r>
              <a:rPr lang="el-GR" b="1" dirty="0" err="1" smtClean="0">
                <a:solidFill>
                  <a:srgbClr val="002060"/>
                </a:solidFill>
              </a:rPr>
              <a:t>Mn</a:t>
            </a:r>
            <a:r>
              <a:rPr lang="el-GR" b="1" dirty="0" smtClean="0">
                <a:solidFill>
                  <a:srgbClr val="002060"/>
                </a:solidFill>
              </a:rPr>
              <a:t>. </a:t>
            </a:r>
            <a:r>
              <a:rPr lang="el-GR" b="1" dirty="0" err="1" smtClean="0">
                <a:solidFill>
                  <a:srgbClr val="002060"/>
                </a:solidFill>
              </a:rPr>
              <a:t>Relatively</a:t>
            </a:r>
            <a:r>
              <a:rPr lang="el-GR" b="1" dirty="0" smtClean="0">
                <a:solidFill>
                  <a:srgbClr val="002060"/>
                </a:solidFill>
              </a:rPr>
              <a:t> </a:t>
            </a:r>
            <a:r>
              <a:rPr lang="el-GR" b="1" dirty="0" err="1" smtClean="0">
                <a:solidFill>
                  <a:srgbClr val="002060"/>
                </a:solidFill>
              </a:rPr>
              <a:t>high</a:t>
            </a:r>
            <a:r>
              <a:rPr lang="el-GR" b="1" dirty="0" smtClean="0">
                <a:solidFill>
                  <a:srgbClr val="002060"/>
                </a:solidFill>
              </a:rPr>
              <a:t> </a:t>
            </a:r>
            <a:r>
              <a:rPr lang="el-GR" b="1" dirty="0" err="1" smtClean="0">
                <a:solidFill>
                  <a:srgbClr val="002060"/>
                </a:solidFill>
              </a:rPr>
              <a:t>vale</a:t>
            </a:r>
            <a:r>
              <a:rPr lang="el-GR" b="1" dirty="0" smtClean="0">
                <a:solidFill>
                  <a:srgbClr val="002060"/>
                </a:solidFill>
              </a:rPr>
              <a:t> of SO</a:t>
            </a:r>
            <a:r>
              <a:rPr lang="el-GR" b="1" baseline="-25000" dirty="0" smtClean="0">
                <a:solidFill>
                  <a:srgbClr val="002060"/>
                </a:solidFill>
              </a:rPr>
              <a:t>4</a:t>
            </a:r>
            <a:r>
              <a:rPr lang="el-GR" b="1" dirty="0" smtClean="0">
                <a:solidFill>
                  <a:srgbClr val="002060"/>
                </a:solidFill>
              </a:rPr>
              <a:t>.</a:t>
            </a:r>
            <a:endParaRPr lang="el-GR" b="1" dirty="0">
              <a:solidFill>
                <a:srgbClr val="002060"/>
              </a:solidFill>
            </a:endParaRPr>
          </a:p>
        </p:txBody>
      </p:sp>
      <p:sp>
        <p:nvSpPr>
          <p:cNvPr id="3" name="Ορθογώνιο 2"/>
          <p:cNvSpPr/>
          <p:nvPr/>
        </p:nvSpPr>
        <p:spPr>
          <a:xfrm>
            <a:off x="683568" y="44624"/>
            <a:ext cx="7632848" cy="523220"/>
          </a:xfrm>
          <a:prstGeom prst="rect">
            <a:avLst/>
          </a:prstGeom>
        </p:spPr>
        <p:txBody>
          <a:bodyPr wrap="square">
            <a:spAutoFit/>
          </a:bodyPr>
          <a:lstStyle/>
          <a:p>
            <a:pPr algn="ctr"/>
            <a:r>
              <a:rPr lang="el-GR" sz="2800" b="1" u="sng" dirty="0" err="1">
                <a:solidFill>
                  <a:srgbClr val="002060"/>
                </a:solidFill>
              </a:rPr>
              <a:t>Surface</a:t>
            </a:r>
            <a:r>
              <a:rPr lang="el-GR" sz="2800" b="1" u="sng" dirty="0">
                <a:solidFill>
                  <a:srgbClr val="002060"/>
                </a:solidFill>
              </a:rPr>
              <a:t> </a:t>
            </a:r>
            <a:r>
              <a:rPr lang="el-GR" sz="2800" b="1" u="sng" dirty="0" err="1">
                <a:solidFill>
                  <a:srgbClr val="002060"/>
                </a:solidFill>
              </a:rPr>
              <a:t>and</a:t>
            </a:r>
            <a:r>
              <a:rPr lang="el-GR" sz="2800" b="1" u="sng" dirty="0">
                <a:solidFill>
                  <a:srgbClr val="002060"/>
                </a:solidFill>
              </a:rPr>
              <a:t> </a:t>
            </a:r>
            <a:r>
              <a:rPr lang="el-GR" sz="2800" b="1" u="sng" dirty="0" err="1">
                <a:solidFill>
                  <a:srgbClr val="002060"/>
                </a:solidFill>
              </a:rPr>
              <a:t>Groundwater</a:t>
            </a:r>
            <a:r>
              <a:rPr lang="el-GR" sz="2800" b="1" u="sng" dirty="0">
                <a:solidFill>
                  <a:srgbClr val="002060"/>
                </a:solidFill>
              </a:rPr>
              <a:t> </a:t>
            </a:r>
            <a:r>
              <a:rPr lang="el-GR" sz="2800" b="1" u="sng" dirty="0" err="1">
                <a:solidFill>
                  <a:srgbClr val="002060"/>
                </a:solidFill>
              </a:rPr>
              <a:t>Quality</a:t>
            </a:r>
            <a:r>
              <a:rPr lang="el-GR" sz="2800" b="1" u="sng" dirty="0">
                <a:solidFill>
                  <a:srgbClr val="002060"/>
                </a:solidFill>
              </a:rPr>
              <a:t> </a:t>
            </a:r>
            <a:r>
              <a:rPr lang="el-GR" sz="2800" b="1" u="sng" dirty="0" err="1">
                <a:solidFill>
                  <a:srgbClr val="002060"/>
                </a:solidFill>
              </a:rPr>
              <a:t>Characteristics</a:t>
            </a:r>
            <a:endParaRPr lang="el-GR" sz="2800" b="1" u="sng" dirty="0">
              <a:solidFill>
                <a:srgbClr val="002060"/>
              </a:solidFill>
            </a:endParaRPr>
          </a:p>
        </p:txBody>
      </p:sp>
    </p:spTree>
    <p:extLst>
      <p:ext uri="{BB962C8B-B14F-4D97-AF65-F5344CB8AC3E}">
        <p14:creationId xmlns:p14="http://schemas.microsoft.com/office/powerpoint/2010/main" val="1395183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23850" y="614363"/>
            <a:ext cx="2303934" cy="396875"/>
          </a:xfrm>
          <a:prstGeom prst="rect">
            <a:avLst/>
          </a:prstGeom>
          <a:noFill/>
          <a:ln>
            <a:noFill/>
          </a:ln>
          <a:effectLst/>
          <a:extLst/>
        </p:spPr>
        <p:txBody>
          <a:bodyPr wrap="square" anchor="ctr">
            <a:spAutoFit/>
          </a:bodyPr>
          <a:lstStyle/>
          <a:p>
            <a:pPr algn="ctr">
              <a:defRPr/>
            </a:pPr>
            <a:r>
              <a:rPr lang="en-US" sz="2000" b="1" dirty="0" smtClean="0">
                <a:solidFill>
                  <a:srgbClr val="002060"/>
                </a:solidFill>
              </a:rPr>
              <a:t>Cluster Analysis</a:t>
            </a:r>
            <a:r>
              <a:rPr lang="el-GR" sz="2000" b="1" dirty="0" smtClean="0">
                <a:solidFill>
                  <a:srgbClr val="002060"/>
                </a:solidFill>
              </a:rPr>
              <a:t> </a:t>
            </a:r>
            <a:endParaRPr lang="el-GR" sz="2000" b="1" dirty="0">
              <a:solidFill>
                <a:srgbClr val="002060"/>
              </a:solidFill>
            </a:endParaRP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3" y="1125538"/>
            <a:ext cx="3646115" cy="269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125539"/>
            <a:ext cx="3643586" cy="269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6" name="Ορθογώνιο 6"/>
          <p:cNvSpPr>
            <a:spLocks noChangeArrowheads="1"/>
          </p:cNvSpPr>
          <p:nvPr/>
        </p:nvSpPr>
        <p:spPr bwMode="auto">
          <a:xfrm>
            <a:off x="107504" y="3875747"/>
            <a:ext cx="903649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buNone/>
            </a:pPr>
            <a:r>
              <a:rPr lang="en-US" sz="2000" b="1" dirty="0">
                <a:solidFill>
                  <a:srgbClr val="002060"/>
                </a:solidFill>
              </a:rPr>
              <a:t>The use of this window will vary substantially depending on whether you </a:t>
            </a:r>
            <a:r>
              <a:rPr lang="el-GR" sz="2000" b="1" dirty="0" smtClean="0">
                <a:solidFill>
                  <a:srgbClr val="002060"/>
                </a:solidFill>
              </a:rPr>
              <a:t>c</a:t>
            </a:r>
            <a:r>
              <a:rPr lang="en-US" sz="2000" b="1" dirty="0" err="1" smtClean="0">
                <a:solidFill>
                  <a:srgbClr val="002060"/>
                </a:solidFill>
              </a:rPr>
              <a:t>hoose</a:t>
            </a:r>
            <a:r>
              <a:rPr lang="en-US" sz="2000" b="1" dirty="0" smtClean="0">
                <a:solidFill>
                  <a:srgbClr val="002060"/>
                </a:solidFill>
              </a:rPr>
              <a:t> </a:t>
            </a:r>
            <a:r>
              <a:rPr lang="en-US" sz="2000" b="1" dirty="0">
                <a:solidFill>
                  <a:srgbClr val="002060"/>
                </a:solidFill>
              </a:rPr>
              <a:t>to Cluster Cases or </a:t>
            </a:r>
            <a:r>
              <a:rPr lang="en-US" sz="2000" b="1" dirty="0" smtClean="0">
                <a:solidFill>
                  <a:srgbClr val="002060"/>
                </a:solidFill>
              </a:rPr>
              <a:t>to</a:t>
            </a:r>
            <a:r>
              <a:rPr lang="el-GR" sz="2000" b="1" dirty="0" smtClean="0">
                <a:solidFill>
                  <a:srgbClr val="002060"/>
                </a:solidFill>
              </a:rPr>
              <a:t> </a:t>
            </a:r>
            <a:r>
              <a:rPr lang="en-US" sz="2000" b="1" dirty="0" smtClean="0">
                <a:solidFill>
                  <a:srgbClr val="002060"/>
                </a:solidFill>
              </a:rPr>
              <a:t>Cluster Variables</a:t>
            </a:r>
            <a:r>
              <a:rPr lang="el-GR" sz="2000" b="1" dirty="0" smtClean="0">
                <a:solidFill>
                  <a:srgbClr val="002060"/>
                </a:solidFill>
              </a:rPr>
              <a:t>. </a:t>
            </a:r>
            <a:r>
              <a:rPr lang="en-US" sz="2000" b="1" dirty="0" smtClean="0">
                <a:solidFill>
                  <a:srgbClr val="002060"/>
                </a:solidFill>
              </a:rPr>
              <a:t> </a:t>
            </a:r>
            <a:r>
              <a:rPr lang="el-GR" sz="2000" b="1" dirty="0" smtClean="0">
                <a:solidFill>
                  <a:srgbClr val="002060"/>
                </a:solidFill>
              </a:rPr>
              <a:t>The </a:t>
            </a:r>
            <a:r>
              <a:rPr lang="el-GR" sz="2000" b="1" dirty="0" err="1" smtClean="0">
                <a:solidFill>
                  <a:srgbClr val="002060"/>
                </a:solidFill>
              </a:rPr>
              <a:t>example</a:t>
            </a:r>
            <a:r>
              <a:rPr lang="el-GR" sz="2000" b="1" dirty="0" smtClean="0">
                <a:solidFill>
                  <a:srgbClr val="002060"/>
                </a:solidFill>
              </a:rPr>
              <a:t> </a:t>
            </a:r>
            <a:r>
              <a:rPr lang="el-GR" sz="2000" b="1" dirty="0" err="1" smtClean="0">
                <a:solidFill>
                  <a:srgbClr val="002060"/>
                </a:solidFill>
              </a:rPr>
              <a:t>on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left</a:t>
            </a:r>
            <a:r>
              <a:rPr lang="el-GR" sz="2000" b="1" dirty="0" smtClean="0">
                <a:solidFill>
                  <a:srgbClr val="002060"/>
                </a:solidFill>
              </a:rPr>
              <a:t> </a:t>
            </a:r>
            <a:r>
              <a:rPr lang="el-GR" sz="2000" b="1" dirty="0" err="1" smtClean="0">
                <a:solidFill>
                  <a:srgbClr val="002060"/>
                </a:solidFill>
              </a:rPr>
              <a:t>figure</a:t>
            </a:r>
            <a:r>
              <a:rPr lang="el-GR" sz="2000" b="1" dirty="0" smtClean="0">
                <a:solidFill>
                  <a:srgbClr val="002060"/>
                </a:solidFill>
              </a:rPr>
              <a:t> </a:t>
            </a:r>
            <a:r>
              <a:rPr lang="el-GR" sz="2000" b="1" dirty="0" err="1" smtClean="0">
                <a:solidFill>
                  <a:srgbClr val="002060"/>
                </a:solidFill>
              </a:rPr>
              <a:t>focuses</a:t>
            </a:r>
            <a:r>
              <a:rPr lang="el-GR" sz="2000" b="1" dirty="0" smtClean="0">
                <a:solidFill>
                  <a:srgbClr val="002060"/>
                </a:solidFill>
              </a:rPr>
              <a:t> </a:t>
            </a:r>
            <a:r>
              <a:rPr lang="el-GR" sz="2000" b="1" dirty="0" err="1" smtClean="0">
                <a:solidFill>
                  <a:srgbClr val="002060"/>
                </a:solidFill>
              </a:rPr>
              <a:t>on</a:t>
            </a:r>
            <a:r>
              <a:rPr lang="el-GR" sz="2000" b="1" dirty="0" smtClean="0">
                <a:solidFill>
                  <a:srgbClr val="002060"/>
                </a:solidFill>
              </a:rPr>
              <a:t> </a:t>
            </a:r>
            <a:r>
              <a:rPr lang="en-US" sz="2000" b="1" dirty="0" smtClean="0">
                <a:solidFill>
                  <a:srgbClr val="002060"/>
                </a:solidFill>
              </a:rPr>
              <a:t>Clustering </a:t>
            </a:r>
            <a:r>
              <a:rPr lang="en-US" sz="2000" b="1" dirty="0">
                <a:solidFill>
                  <a:srgbClr val="002060"/>
                </a:solidFill>
              </a:rPr>
              <a:t>Cases</a:t>
            </a:r>
            <a:r>
              <a:rPr lang="en-US" sz="2000" b="1" dirty="0" smtClean="0">
                <a:solidFill>
                  <a:srgbClr val="002060"/>
                </a:solidFill>
              </a:rPr>
              <a:t>.</a:t>
            </a:r>
            <a:r>
              <a:rPr lang="el-GR" sz="2000" b="1" dirty="0" smtClean="0">
                <a:solidFill>
                  <a:srgbClr val="002060"/>
                </a:solidFill>
              </a:rPr>
              <a:t> </a:t>
            </a:r>
            <a:r>
              <a:rPr lang="en-US" sz="2000" b="1" dirty="0" smtClean="0">
                <a:solidFill>
                  <a:srgbClr val="002060"/>
                </a:solidFill>
              </a:rPr>
              <a:t>To </a:t>
            </a:r>
            <a:r>
              <a:rPr lang="en-US" sz="2000" b="1" dirty="0">
                <a:solidFill>
                  <a:srgbClr val="002060"/>
                </a:solidFill>
              </a:rPr>
              <a:t>cluster cases you need to identify variables you wish to be considered in creating clusters for the cases</a:t>
            </a:r>
            <a:r>
              <a:rPr lang="en-US" sz="2000" b="1" dirty="0" smtClean="0">
                <a:solidFill>
                  <a:srgbClr val="002060"/>
                </a:solidFill>
              </a:rPr>
              <a:t>.</a:t>
            </a:r>
            <a:r>
              <a:rPr lang="el-GR" sz="2000" b="1" dirty="0" smtClean="0">
                <a:solidFill>
                  <a:srgbClr val="002060"/>
                </a:solidFill>
              </a:rPr>
              <a:t> </a:t>
            </a:r>
            <a:r>
              <a:rPr lang="en-US" sz="2000" b="1" dirty="0" smtClean="0">
                <a:solidFill>
                  <a:srgbClr val="002060"/>
                </a:solidFill>
              </a:rPr>
              <a:t>Pass </a:t>
            </a:r>
            <a:r>
              <a:rPr lang="en-US" sz="2000" b="1" dirty="0">
                <a:solidFill>
                  <a:srgbClr val="002060"/>
                </a:solidFill>
              </a:rPr>
              <a:t>these in the Variable(s) box</a:t>
            </a:r>
            <a:r>
              <a:rPr lang="en-US" sz="2000" b="1" dirty="0" smtClean="0">
                <a:solidFill>
                  <a:srgbClr val="002060"/>
                </a:solidFill>
              </a:rPr>
              <a:t>.</a:t>
            </a:r>
            <a:r>
              <a:rPr lang="el-GR" sz="2000" b="1" dirty="0" smtClean="0">
                <a:solidFill>
                  <a:srgbClr val="002060"/>
                </a:solidFill>
              </a:rPr>
              <a:t> </a:t>
            </a:r>
            <a:r>
              <a:rPr lang="en-US" sz="2000" b="1" dirty="0" smtClean="0">
                <a:solidFill>
                  <a:srgbClr val="002060"/>
                </a:solidFill>
              </a:rPr>
              <a:t>Then </a:t>
            </a:r>
            <a:r>
              <a:rPr lang="en-US" sz="2000" b="1" dirty="0">
                <a:solidFill>
                  <a:srgbClr val="002060"/>
                </a:solidFill>
              </a:rPr>
              <a:t>you need to specify how you wish your cases to be identified. This </a:t>
            </a:r>
            <a:r>
              <a:rPr lang="en-US" sz="2000" b="1" dirty="0" smtClean="0">
                <a:solidFill>
                  <a:srgbClr val="002060"/>
                </a:solidFill>
              </a:rPr>
              <a:t>will</a:t>
            </a:r>
            <a:r>
              <a:rPr lang="el-GR" sz="2000" b="1" dirty="0" smtClean="0">
                <a:solidFill>
                  <a:srgbClr val="002060"/>
                </a:solidFill>
              </a:rPr>
              <a:t> </a:t>
            </a:r>
            <a:r>
              <a:rPr lang="en-US" sz="2000" b="1" dirty="0" smtClean="0">
                <a:solidFill>
                  <a:srgbClr val="002060"/>
                </a:solidFill>
              </a:rPr>
              <a:t>usually </a:t>
            </a:r>
            <a:r>
              <a:rPr lang="en-US" sz="2000" b="1" dirty="0">
                <a:solidFill>
                  <a:srgbClr val="002060"/>
                </a:solidFill>
              </a:rPr>
              <a:t>be an ID number </a:t>
            </a:r>
            <a:r>
              <a:rPr lang="en-US" sz="2000" b="1" dirty="0" smtClean="0">
                <a:solidFill>
                  <a:srgbClr val="002060"/>
                </a:solidFill>
              </a:rPr>
              <a:t>or</a:t>
            </a:r>
            <a:r>
              <a:rPr lang="el-GR" sz="2000" b="1" dirty="0" smtClean="0">
                <a:solidFill>
                  <a:srgbClr val="002060"/>
                </a:solidFill>
              </a:rPr>
              <a:t> </a:t>
            </a:r>
            <a:r>
              <a:rPr lang="en-US" sz="2000" b="1" dirty="0" smtClean="0">
                <a:solidFill>
                  <a:srgbClr val="002060"/>
                </a:solidFill>
              </a:rPr>
              <a:t>some </a:t>
            </a:r>
            <a:r>
              <a:rPr lang="en-US" sz="2000" b="1" dirty="0">
                <a:solidFill>
                  <a:srgbClr val="002060"/>
                </a:solidFill>
              </a:rPr>
              <a:t>identifying name (here the variable </a:t>
            </a:r>
            <a:r>
              <a:rPr lang="en-US" sz="2000" b="1" i="1" dirty="0">
                <a:solidFill>
                  <a:srgbClr val="002060"/>
                </a:solidFill>
              </a:rPr>
              <a:t>brand</a:t>
            </a:r>
            <a:r>
              <a:rPr lang="en-US" sz="2000" b="1" dirty="0">
                <a:solidFill>
                  <a:srgbClr val="002060"/>
                </a:solidFill>
              </a:rPr>
              <a:t>). See the </a:t>
            </a:r>
            <a:r>
              <a:rPr lang="el-GR" sz="2000" b="1" dirty="0" err="1" smtClean="0">
                <a:solidFill>
                  <a:srgbClr val="002060"/>
                </a:solidFill>
              </a:rPr>
              <a:t>right</a:t>
            </a:r>
            <a:r>
              <a:rPr lang="el-GR" sz="2000" b="1" dirty="0" smtClean="0">
                <a:solidFill>
                  <a:srgbClr val="002060"/>
                </a:solidFill>
              </a:rPr>
              <a:t> </a:t>
            </a:r>
            <a:r>
              <a:rPr lang="el-GR" sz="2000" b="1" dirty="0" err="1" smtClean="0">
                <a:solidFill>
                  <a:srgbClr val="002060"/>
                </a:solidFill>
              </a:rPr>
              <a:t>figure</a:t>
            </a:r>
            <a:r>
              <a:rPr lang="en-US" sz="2000" b="1" dirty="0" smtClean="0">
                <a:solidFill>
                  <a:srgbClr val="002060"/>
                </a:solidFill>
              </a:rPr>
              <a:t> </a:t>
            </a:r>
            <a:r>
              <a:rPr lang="en-US" sz="2000" b="1" dirty="0">
                <a:solidFill>
                  <a:srgbClr val="002060"/>
                </a:solidFill>
              </a:rPr>
              <a:t>above.</a:t>
            </a:r>
            <a:endParaRPr lang="el-GR" altLang="el-GR" sz="2000" b="1" dirty="0">
              <a:solidFill>
                <a:srgbClr val="002060"/>
              </a:solidFill>
            </a:endParaRPr>
          </a:p>
        </p:txBody>
      </p:sp>
      <p:sp>
        <p:nvSpPr>
          <p:cNvPr id="7" name="Rectangle 2"/>
          <p:cNvSpPr>
            <a:spLocks noChangeArrowheads="1"/>
          </p:cNvSpPr>
          <p:nvPr/>
        </p:nvSpPr>
        <p:spPr bwMode="auto">
          <a:xfrm>
            <a:off x="539750" y="186681"/>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Tree>
    <p:extLst>
      <p:ext uri="{BB962C8B-B14F-4D97-AF65-F5344CB8AC3E}">
        <p14:creationId xmlns:p14="http://schemas.microsoft.com/office/powerpoint/2010/main" val="428060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23850" y="511175"/>
            <a:ext cx="5327650" cy="396875"/>
          </a:xfrm>
          <a:prstGeom prst="rect">
            <a:avLst/>
          </a:prstGeom>
          <a:noFill/>
          <a:ln>
            <a:noFill/>
          </a:ln>
          <a:effectLst/>
          <a:extLst/>
        </p:spPr>
        <p:txBody>
          <a:bodyPr anchor="ctr">
            <a:spAutoFit/>
          </a:bodyPr>
          <a:lstStyle/>
          <a:p>
            <a:pPr algn="ctr">
              <a:defRPr/>
            </a:pPr>
            <a:r>
              <a:rPr lang="en-US" sz="2000" b="1" dirty="0" smtClean="0">
                <a:solidFill>
                  <a:srgbClr val="002060"/>
                </a:solidFill>
              </a:rPr>
              <a:t>Cluster Analysis</a:t>
            </a:r>
            <a:r>
              <a:rPr lang="el-GR" sz="2000" b="1" dirty="0" smtClean="0">
                <a:solidFill>
                  <a:srgbClr val="002060"/>
                </a:solidFill>
              </a:rPr>
              <a:t> </a:t>
            </a:r>
            <a:endParaRPr lang="el-GR" sz="2000" b="1" dirty="0">
              <a:solidFill>
                <a:srgbClr val="002060"/>
              </a:solidFill>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4481512" cy="288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139700" y="4005263"/>
            <a:ext cx="8643938" cy="2585323"/>
          </a:xfrm>
          <a:prstGeom prst="rect">
            <a:avLst/>
          </a:prstGeom>
        </p:spPr>
        <p:txBody>
          <a:bodyPr>
            <a:spAutoFit/>
          </a:bodyPr>
          <a:lstStyle/>
          <a:p>
            <a:pPr algn="just"/>
            <a:r>
              <a:rPr lang="en-US" b="1" dirty="0">
                <a:solidFill>
                  <a:srgbClr val="002060"/>
                </a:solidFill>
                <a:effectLst>
                  <a:outerShdw blurRad="38100" dist="38100" dir="2700000" algn="tl">
                    <a:srgbClr val="000000">
                      <a:alpha val="43137"/>
                    </a:srgbClr>
                  </a:outerShdw>
                </a:effectLst>
                <a:cs typeface="Arial" pitchFamily="34" charset="0"/>
              </a:rPr>
              <a:t>None: </a:t>
            </a:r>
            <a:r>
              <a:rPr lang="en-US" b="1" dirty="0">
                <a:solidFill>
                  <a:srgbClr val="002060"/>
                </a:solidFill>
              </a:rPr>
              <a:t>All clusters are listed since all possible solutions will be identified. What it does </a:t>
            </a:r>
            <a:r>
              <a:rPr lang="en-US" b="1" i="1" dirty="0">
                <a:solidFill>
                  <a:srgbClr val="002060"/>
                </a:solidFill>
              </a:rPr>
              <a:t>not </a:t>
            </a:r>
            <a:r>
              <a:rPr lang="en-US" b="1" dirty="0">
                <a:solidFill>
                  <a:srgbClr val="002060"/>
                </a:solidFill>
              </a:rPr>
              <a:t>do is </a:t>
            </a:r>
            <a:r>
              <a:rPr lang="en-US" b="1" dirty="0" smtClean="0">
                <a:solidFill>
                  <a:srgbClr val="002060"/>
                </a:solidFill>
              </a:rPr>
              <a:t>identify</a:t>
            </a:r>
            <a:r>
              <a:rPr lang="el-GR" b="1" dirty="0" smtClean="0">
                <a:solidFill>
                  <a:srgbClr val="002060"/>
                </a:solidFill>
              </a:rPr>
              <a:t> </a:t>
            </a:r>
            <a:r>
              <a:rPr lang="en-US" b="1" dirty="0" smtClean="0">
                <a:solidFill>
                  <a:srgbClr val="002060"/>
                </a:solidFill>
              </a:rPr>
              <a:t>cases </a:t>
            </a:r>
            <a:r>
              <a:rPr lang="en-US" b="1" dirty="0">
                <a:solidFill>
                  <a:srgbClr val="002060"/>
                </a:solidFill>
              </a:rPr>
              <a:t>included in each cluster for a particular </a:t>
            </a:r>
            <a:r>
              <a:rPr lang="en-US" b="1" dirty="0" smtClean="0">
                <a:solidFill>
                  <a:srgbClr val="002060"/>
                </a:solidFill>
              </a:rPr>
              <a:t>solution</a:t>
            </a:r>
            <a:endParaRPr lang="el-GR" b="1" dirty="0" smtClean="0">
              <a:solidFill>
                <a:srgbClr val="002060"/>
              </a:solidFill>
            </a:endParaRPr>
          </a:p>
          <a:p>
            <a:pPr algn="just"/>
            <a:r>
              <a:rPr lang="en-US" b="1" dirty="0" smtClean="0">
                <a:solidFill>
                  <a:srgbClr val="002060"/>
                </a:solidFill>
                <a:effectLst>
                  <a:outerShdw blurRad="38100" dist="38100" dir="2700000" algn="tl">
                    <a:srgbClr val="000000">
                      <a:alpha val="43137"/>
                    </a:srgbClr>
                  </a:outerShdw>
                </a:effectLst>
                <a:cs typeface="Arial" pitchFamily="34" charset="0"/>
              </a:rPr>
              <a:t>Single </a:t>
            </a:r>
            <a:r>
              <a:rPr lang="en-US" b="1" dirty="0" err="1" smtClean="0">
                <a:solidFill>
                  <a:srgbClr val="002060"/>
                </a:solidFill>
                <a:effectLst>
                  <a:outerShdw blurRad="38100" dist="38100" dir="2700000" algn="tl">
                    <a:srgbClr val="000000">
                      <a:alpha val="43137"/>
                    </a:srgbClr>
                  </a:outerShdw>
                </a:effectLst>
                <a:cs typeface="Arial" pitchFamily="34" charset="0"/>
              </a:rPr>
              <a:t>solution:</a:t>
            </a:r>
            <a:r>
              <a:rPr lang="en-US" b="1" dirty="0" err="1">
                <a:solidFill>
                  <a:srgbClr val="002060"/>
                </a:solidFill>
              </a:rPr>
              <a:t>Specify</a:t>
            </a:r>
            <a:r>
              <a:rPr lang="en-US" b="1" dirty="0">
                <a:solidFill>
                  <a:srgbClr val="002060"/>
                </a:solidFill>
              </a:rPr>
              <a:t> some number greater than 1 that indicates cluster membership for a </a:t>
            </a:r>
            <a:r>
              <a:rPr lang="en-US" b="1" dirty="0" smtClean="0">
                <a:solidFill>
                  <a:srgbClr val="002060"/>
                </a:solidFill>
              </a:rPr>
              <a:t>specific</a:t>
            </a:r>
            <a:r>
              <a:rPr lang="el-GR" b="1" dirty="0" smtClean="0">
                <a:solidFill>
                  <a:srgbClr val="002060"/>
                </a:solidFill>
              </a:rPr>
              <a:t> </a:t>
            </a:r>
            <a:r>
              <a:rPr lang="en-US" b="1" dirty="0" smtClean="0">
                <a:solidFill>
                  <a:srgbClr val="002060"/>
                </a:solidFill>
              </a:rPr>
              <a:t>number </a:t>
            </a:r>
            <a:r>
              <a:rPr lang="en-US" b="1" dirty="0">
                <a:solidFill>
                  <a:srgbClr val="002060"/>
                </a:solidFill>
              </a:rPr>
              <a:t>of clusters. For instance if you type 3 into the box indicating number of clusters, SPSS will </a:t>
            </a:r>
            <a:r>
              <a:rPr lang="en-US" b="1" dirty="0" smtClean="0">
                <a:solidFill>
                  <a:srgbClr val="002060"/>
                </a:solidFill>
              </a:rPr>
              <a:t>print</a:t>
            </a:r>
            <a:r>
              <a:rPr lang="el-GR" b="1" dirty="0" smtClean="0">
                <a:solidFill>
                  <a:srgbClr val="002060"/>
                </a:solidFill>
              </a:rPr>
              <a:t> </a:t>
            </a:r>
            <a:r>
              <a:rPr lang="en-US" b="1" dirty="0" smtClean="0">
                <a:solidFill>
                  <a:srgbClr val="002060"/>
                </a:solidFill>
              </a:rPr>
              <a:t>out </a:t>
            </a:r>
            <a:r>
              <a:rPr lang="en-US" b="1" dirty="0">
                <a:solidFill>
                  <a:srgbClr val="002060"/>
                </a:solidFill>
              </a:rPr>
              <a:t>a 3-cluster solution.</a:t>
            </a:r>
            <a:endParaRPr lang="en-US" b="1" dirty="0">
              <a:solidFill>
                <a:srgbClr val="002060"/>
              </a:solidFill>
              <a:effectLst>
                <a:outerShdw blurRad="38100" dist="38100" dir="2700000" algn="tl">
                  <a:srgbClr val="000000">
                    <a:alpha val="43137"/>
                  </a:srgbClr>
                </a:outerShdw>
              </a:effectLst>
              <a:cs typeface="Arial" pitchFamily="34" charset="0"/>
            </a:endParaRPr>
          </a:p>
          <a:p>
            <a:pPr algn="just"/>
            <a:r>
              <a:rPr lang="en-US" b="1" dirty="0">
                <a:solidFill>
                  <a:srgbClr val="002060"/>
                </a:solidFill>
                <a:effectLst>
                  <a:outerShdw blurRad="38100" dist="38100" dir="2700000" algn="tl">
                    <a:srgbClr val="000000">
                      <a:alpha val="43137"/>
                    </a:srgbClr>
                  </a:outerShdw>
                </a:effectLst>
                <a:cs typeface="Arial" pitchFamily="34" charset="0"/>
              </a:rPr>
              <a:t>Range of </a:t>
            </a:r>
            <a:r>
              <a:rPr lang="en-US" b="1" dirty="0" smtClean="0">
                <a:solidFill>
                  <a:srgbClr val="002060"/>
                </a:solidFill>
                <a:effectLst>
                  <a:outerShdw blurRad="38100" dist="38100" dir="2700000" algn="tl">
                    <a:srgbClr val="000000">
                      <a:alpha val="43137"/>
                    </a:srgbClr>
                  </a:outerShdw>
                </a:effectLst>
                <a:cs typeface="Arial" pitchFamily="34" charset="0"/>
              </a:rPr>
              <a:t>solutions:</a:t>
            </a:r>
            <a:r>
              <a:rPr lang="el-GR" b="1" dirty="0" smtClean="0">
                <a:solidFill>
                  <a:srgbClr val="002060"/>
                </a:solidFill>
                <a:effectLst>
                  <a:outerShdw blurRad="38100" dist="38100" dir="2700000" algn="tl">
                    <a:srgbClr val="000000">
                      <a:alpha val="43137"/>
                    </a:srgbClr>
                  </a:outerShdw>
                </a:effectLst>
                <a:cs typeface="Arial" pitchFamily="34" charset="0"/>
              </a:rPr>
              <a:t> </a:t>
            </a:r>
            <a:r>
              <a:rPr lang="en-US" b="1" dirty="0">
                <a:solidFill>
                  <a:srgbClr val="002060"/>
                </a:solidFill>
              </a:rPr>
              <a:t>If you wish to see several possible solutions, type the value for the smallest number </a:t>
            </a:r>
            <a:r>
              <a:rPr lang="en-US" b="1" dirty="0" smtClean="0">
                <a:solidFill>
                  <a:srgbClr val="002060"/>
                </a:solidFill>
              </a:rPr>
              <a:t>of</a:t>
            </a:r>
            <a:r>
              <a:rPr lang="el-GR" b="1" dirty="0" smtClean="0">
                <a:solidFill>
                  <a:srgbClr val="002060"/>
                </a:solidFill>
              </a:rPr>
              <a:t> </a:t>
            </a:r>
            <a:r>
              <a:rPr lang="en-US" b="1" dirty="0" smtClean="0">
                <a:solidFill>
                  <a:srgbClr val="002060"/>
                </a:solidFill>
              </a:rPr>
              <a:t>clusters </a:t>
            </a:r>
            <a:r>
              <a:rPr lang="en-US" b="1" dirty="0">
                <a:solidFill>
                  <a:srgbClr val="002060"/>
                </a:solidFill>
              </a:rPr>
              <a:t>in the first box and the value for largest number of clusters you wish to see in the second box. </a:t>
            </a:r>
            <a:r>
              <a:rPr lang="en-US" b="1" dirty="0" smtClean="0">
                <a:solidFill>
                  <a:srgbClr val="002060"/>
                </a:solidFill>
              </a:rPr>
              <a:t>For</a:t>
            </a:r>
            <a:r>
              <a:rPr lang="el-GR" b="1" dirty="0" smtClean="0">
                <a:solidFill>
                  <a:srgbClr val="002060"/>
                </a:solidFill>
              </a:rPr>
              <a:t> </a:t>
            </a:r>
            <a:r>
              <a:rPr lang="en-US" b="1" dirty="0" smtClean="0">
                <a:solidFill>
                  <a:srgbClr val="002060"/>
                </a:solidFill>
              </a:rPr>
              <a:t>instance </a:t>
            </a:r>
            <a:r>
              <a:rPr lang="en-US" b="1" dirty="0">
                <a:solidFill>
                  <a:srgbClr val="002060"/>
                </a:solidFill>
              </a:rPr>
              <a:t>if you type in 3 and 5, SPSS would show case membership for a 3-cluster, a 4-cluster and a </a:t>
            </a:r>
            <a:r>
              <a:rPr lang="en-US" b="1" dirty="0" smtClean="0">
                <a:solidFill>
                  <a:srgbClr val="002060"/>
                </a:solidFill>
              </a:rPr>
              <a:t>5-cluster </a:t>
            </a:r>
            <a:r>
              <a:rPr lang="en-US" b="1" dirty="0">
                <a:solidFill>
                  <a:srgbClr val="002060"/>
                </a:solidFill>
              </a:rPr>
              <a:t>solution.</a:t>
            </a:r>
            <a:r>
              <a:rPr lang="el-GR" b="1" dirty="0" smtClean="0">
                <a:solidFill>
                  <a:srgbClr val="002060"/>
                </a:solidFill>
                <a:effectLst>
                  <a:outerShdw blurRad="38100" dist="38100" dir="2700000" algn="tl">
                    <a:srgbClr val="000000">
                      <a:alpha val="43137"/>
                    </a:srgbClr>
                  </a:outerShdw>
                </a:effectLst>
                <a:cs typeface="Arial" pitchFamily="34" charset="0"/>
              </a:rPr>
              <a:t> </a:t>
            </a:r>
            <a:endParaRPr lang="el-GR" b="1" dirty="0">
              <a:solidFill>
                <a:srgbClr val="002060"/>
              </a:solidFill>
              <a:effectLst>
                <a:outerShdw blurRad="38100" dist="38100" dir="2700000" algn="tl">
                  <a:srgbClr val="000000">
                    <a:alpha val="43137"/>
                  </a:srgbClr>
                </a:outerShdw>
              </a:effectLst>
              <a:cs typeface="Arial" pitchFamily="34" charset="0"/>
            </a:endParaRPr>
          </a:p>
        </p:txBody>
      </p:sp>
      <p:sp>
        <p:nvSpPr>
          <p:cNvPr id="7" name="TextBox 6"/>
          <p:cNvSpPr txBox="1"/>
          <p:nvPr/>
        </p:nvSpPr>
        <p:spPr>
          <a:xfrm>
            <a:off x="5055990" y="1933207"/>
            <a:ext cx="3727648" cy="830997"/>
          </a:xfrm>
          <a:prstGeom prst="rect">
            <a:avLst/>
          </a:prstGeom>
          <a:noFill/>
        </p:spPr>
        <p:txBody>
          <a:bodyPr wrap="square">
            <a:spAutoFit/>
          </a:bodyPr>
          <a:lstStyle/>
          <a:p>
            <a:pPr algn="ctr">
              <a:defRPr/>
            </a:pPr>
            <a:r>
              <a:rPr lang="el-GR" sz="2400" spc="300" dirty="0" err="1" smtClean="0">
                <a:solidFill>
                  <a:srgbClr val="002060"/>
                </a:solidFill>
                <a:latin typeface="Arial" pitchFamily="34" charset="0"/>
                <a:cs typeface="Arial" pitchFamily="34" charset="0"/>
              </a:rPr>
              <a:t>Determination</a:t>
            </a:r>
            <a:r>
              <a:rPr lang="el-GR" sz="2400" spc="300" dirty="0" smtClean="0">
                <a:solidFill>
                  <a:srgbClr val="002060"/>
                </a:solidFill>
                <a:latin typeface="Arial" pitchFamily="34" charset="0"/>
                <a:cs typeface="Arial" pitchFamily="34" charset="0"/>
              </a:rPr>
              <a:t> of </a:t>
            </a:r>
            <a:r>
              <a:rPr lang="el-GR" sz="2400" spc="300" dirty="0" err="1" smtClean="0">
                <a:solidFill>
                  <a:srgbClr val="002060"/>
                </a:solidFill>
                <a:latin typeface="Arial" pitchFamily="34" charset="0"/>
                <a:cs typeface="Arial" pitchFamily="34" charset="0"/>
              </a:rPr>
              <a:t>the</a:t>
            </a:r>
            <a:r>
              <a:rPr lang="el-GR" sz="2400" spc="300" dirty="0" smtClean="0">
                <a:solidFill>
                  <a:srgbClr val="002060"/>
                </a:solidFill>
                <a:latin typeface="Arial" pitchFamily="34" charset="0"/>
                <a:cs typeface="Arial" pitchFamily="34" charset="0"/>
              </a:rPr>
              <a:t> </a:t>
            </a:r>
            <a:r>
              <a:rPr lang="el-GR" sz="2400" spc="300" dirty="0" err="1" smtClean="0">
                <a:solidFill>
                  <a:srgbClr val="002060"/>
                </a:solidFill>
                <a:latin typeface="Arial" pitchFamily="34" charset="0"/>
                <a:cs typeface="Arial" pitchFamily="34" charset="0"/>
              </a:rPr>
              <a:t>number</a:t>
            </a:r>
            <a:r>
              <a:rPr lang="el-GR" sz="2400" spc="300" dirty="0" smtClean="0">
                <a:solidFill>
                  <a:srgbClr val="002060"/>
                </a:solidFill>
                <a:latin typeface="Arial" pitchFamily="34" charset="0"/>
                <a:cs typeface="Arial" pitchFamily="34" charset="0"/>
              </a:rPr>
              <a:t> of </a:t>
            </a:r>
            <a:r>
              <a:rPr lang="el-GR" sz="2400" spc="300" dirty="0" err="1" smtClean="0">
                <a:solidFill>
                  <a:srgbClr val="002060"/>
                </a:solidFill>
                <a:latin typeface="Arial" pitchFamily="34" charset="0"/>
                <a:cs typeface="Arial" pitchFamily="34" charset="0"/>
              </a:rPr>
              <a:t>clusters</a:t>
            </a:r>
            <a:r>
              <a:rPr lang="el-GR" sz="2400" spc="300" dirty="0" smtClean="0">
                <a:solidFill>
                  <a:srgbClr val="002060"/>
                </a:solidFill>
                <a:latin typeface="Arial" pitchFamily="34" charset="0"/>
                <a:cs typeface="Arial" pitchFamily="34" charset="0"/>
              </a:rPr>
              <a:t> </a:t>
            </a:r>
            <a:endParaRPr lang="el-GR" sz="2400" spc="300" dirty="0">
              <a:solidFill>
                <a:srgbClr val="002060"/>
              </a:solidFill>
              <a:latin typeface="Arial" pitchFamily="34" charset="0"/>
              <a:cs typeface="Arial" pitchFamily="34" charset="0"/>
            </a:endParaRPr>
          </a:p>
        </p:txBody>
      </p:sp>
      <p:sp>
        <p:nvSpPr>
          <p:cNvPr id="8"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Tree>
    <p:extLst>
      <p:ext uri="{BB962C8B-B14F-4D97-AF65-F5344CB8AC3E}">
        <p14:creationId xmlns:p14="http://schemas.microsoft.com/office/powerpoint/2010/main" val="1801882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36550" y="693738"/>
            <a:ext cx="5327650" cy="396875"/>
          </a:xfrm>
          <a:prstGeom prst="rect">
            <a:avLst/>
          </a:prstGeom>
          <a:noFill/>
          <a:ln>
            <a:noFill/>
          </a:ln>
          <a:effectLst/>
          <a:extLst/>
        </p:spPr>
        <p:txBody>
          <a:bodyPr anchor="ctr">
            <a:spAutoFit/>
          </a:bodyPr>
          <a:lstStyle/>
          <a:p>
            <a:pPr algn="ctr">
              <a:defRPr/>
            </a:pPr>
            <a:r>
              <a:rPr lang="en-US" sz="2000" b="1" dirty="0" smtClean="0">
                <a:solidFill>
                  <a:srgbClr val="002060"/>
                </a:solidFill>
              </a:rPr>
              <a:t>Cluster Analysis</a:t>
            </a:r>
            <a:r>
              <a:rPr lang="el-GR" sz="2000" b="1" dirty="0" smtClean="0">
                <a:solidFill>
                  <a:srgbClr val="002060"/>
                </a:solidFill>
              </a:rPr>
              <a:t> </a:t>
            </a:r>
            <a:endParaRPr lang="el-GR" sz="2000" b="1" dirty="0">
              <a:solidFill>
                <a:srgbClr val="002060"/>
              </a:solidFill>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90613"/>
            <a:ext cx="4764088" cy="2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Ορθογώνιο 7"/>
          <p:cNvSpPr/>
          <p:nvPr/>
        </p:nvSpPr>
        <p:spPr>
          <a:xfrm>
            <a:off x="500063" y="4294188"/>
            <a:ext cx="8248401" cy="1323439"/>
          </a:xfrm>
          <a:prstGeom prst="rect">
            <a:avLst/>
          </a:prstGeom>
        </p:spPr>
        <p:txBody>
          <a:bodyPr wrap="square">
            <a:spAutoFit/>
          </a:bodyPr>
          <a:lstStyle/>
          <a:p>
            <a:pPr algn="just"/>
            <a:r>
              <a:rPr lang="en-US" sz="2000" b="1" dirty="0">
                <a:solidFill>
                  <a:srgbClr val="002060"/>
                </a:solidFill>
                <a:cs typeface="Arial" pitchFamily="34" charset="0"/>
              </a:rPr>
              <a:t>Plots</a:t>
            </a:r>
            <a:r>
              <a:rPr lang="el-GR" sz="2000" b="1" dirty="0" smtClean="0">
                <a:solidFill>
                  <a:srgbClr val="002060"/>
                </a:solidFill>
                <a:cs typeface="Arial" pitchFamily="34" charset="0"/>
              </a:rPr>
              <a:t>: </a:t>
            </a:r>
            <a:r>
              <a:rPr lang="en-US" sz="2000" b="1" dirty="0">
                <a:solidFill>
                  <a:srgbClr val="002060"/>
                </a:solidFill>
              </a:rPr>
              <a:t>An icicle plot of the entire clustering process is included by default. The </a:t>
            </a:r>
            <a:r>
              <a:rPr lang="en-US" sz="2000" b="1" dirty="0" err="1">
                <a:solidFill>
                  <a:srgbClr val="002060"/>
                </a:solidFill>
              </a:rPr>
              <a:t>Dendrogram</a:t>
            </a:r>
            <a:r>
              <a:rPr lang="en-US" sz="2000" b="1" dirty="0">
                <a:solidFill>
                  <a:srgbClr val="002060"/>
                </a:solidFill>
              </a:rPr>
              <a:t> provides </a:t>
            </a:r>
            <a:r>
              <a:rPr lang="en-US" sz="2000" b="1" dirty="0" smtClean="0">
                <a:solidFill>
                  <a:srgbClr val="002060"/>
                </a:solidFill>
              </a:rPr>
              <a:t>information</a:t>
            </a:r>
            <a:r>
              <a:rPr lang="el-GR" sz="2000" b="1" dirty="0" smtClean="0">
                <a:solidFill>
                  <a:srgbClr val="002060"/>
                </a:solidFill>
              </a:rPr>
              <a:t> </a:t>
            </a:r>
            <a:r>
              <a:rPr lang="en-US" sz="2000" b="1" dirty="0" smtClean="0">
                <a:solidFill>
                  <a:srgbClr val="002060"/>
                </a:solidFill>
              </a:rPr>
              <a:t>similar </a:t>
            </a:r>
            <a:r>
              <a:rPr lang="en-US" sz="2000" b="1" dirty="0">
                <a:solidFill>
                  <a:srgbClr val="002060"/>
                </a:solidFill>
              </a:rPr>
              <a:t>to that covered in the icicle plot but features, in addition, a relative measure of the magnitude </a:t>
            </a:r>
            <a:r>
              <a:rPr lang="en-US" sz="2000" b="1" dirty="0" smtClean="0">
                <a:solidFill>
                  <a:srgbClr val="002060"/>
                </a:solidFill>
              </a:rPr>
              <a:t>of</a:t>
            </a:r>
            <a:r>
              <a:rPr lang="el-GR" sz="2000" b="1" dirty="0" smtClean="0">
                <a:solidFill>
                  <a:srgbClr val="002060"/>
                </a:solidFill>
              </a:rPr>
              <a:t> d</a:t>
            </a:r>
            <a:r>
              <a:rPr lang="en-US" sz="2000" b="1" dirty="0" err="1" smtClean="0">
                <a:solidFill>
                  <a:srgbClr val="002060"/>
                </a:solidFill>
              </a:rPr>
              <a:t>ifferences</a:t>
            </a:r>
            <a:r>
              <a:rPr lang="en-US" sz="2000" b="1" dirty="0" smtClean="0">
                <a:solidFill>
                  <a:srgbClr val="002060"/>
                </a:solidFill>
              </a:rPr>
              <a:t> </a:t>
            </a:r>
            <a:r>
              <a:rPr lang="en-US" sz="2000" b="1" dirty="0">
                <a:solidFill>
                  <a:srgbClr val="002060"/>
                </a:solidFill>
              </a:rPr>
              <a:t>between variables or clusters at each step of the process.</a:t>
            </a:r>
            <a:r>
              <a:rPr lang="el-GR" sz="2000" b="1" dirty="0" smtClean="0">
                <a:solidFill>
                  <a:srgbClr val="002060"/>
                </a:solidFill>
                <a:cs typeface="Arial" pitchFamily="34" charset="0"/>
              </a:rPr>
              <a:t> </a:t>
            </a:r>
            <a:endParaRPr lang="el-GR" sz="2000" b="1" dirty="0">
              <a:solidFill>
                <a:srgbClr val="002060"/>
              </a:solidFill>
              <a:cs typeface="Arial" pitchFamily="34" charset="0"/>
            </a:endParaRPr>
          </a:p>
        </p:txBody>
      </p:sp>
      <p:sp>
        <p:nvSpPr>
          <p:cNvPr id="6"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Tree>
    <p:extLst>
      <p:ext uri="{BB962C8B-B14F-4D97-AF65-F5344CB8AC3E}">
        <p14:creationId xmlns:p14="http://schemas.microsoft.com/office/powerpoint/2010/main" val="3559305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36550" y="693738"/>
            <a:ext cx="3227338" cy="396875"/>
          </a:xfrm>
          <a:prstGeom prst="rect">
            <a:avLst/>
          </a:prstGeom>
          <a:noFill/>
          <a:ln>
            <a:noFill/>
          </a:ln>
          <a:effectLst/>
          <a:extLst/>
        </p:spPr>
        <p:txBody>
          <a:bodyPr wrap="square" anchor="ctr">
            <a:spAutoFit/>
          </a:bodyPr>
          <a:lstStyle/>
          <a:p>
            <a:pPr algn="ctr">
              <a:defRPr/>
            </a:pPr>
            <a:r>
              <a:rPr lang="el-GR" sz="2000" b="1" dirty="0" smtClean="0">
                <a:solidFill>
                  <a:srgbClr val="002060"/>
                </a:solidFill>
              </a:rPr>
              <a:t> </a:t>
            </a:r>
            <a:r>
              <a:rPr lang="el-GR" sz="2000" b="1" dirty="0">
                <a:solidFill>
                  <a:srgbClr val="002060"/>
                </a:solidFill>
              </a:rPr>
              <a:t>(</a:t>
            </a:r>
            <a:r>
              <a:rPr lang="en-US" sz="2000" b="1" dirty="0">
                <a:solidFill>
                  <a:srgbClr val="002060"/>
                </a:solidFill>
              </a:rPr>
              <a:t>Cluster Analysis</a:t>
            </a:r>
            <a:r>
              <a:rPr lang="el-GR" sz="2000" b="1" dirty="0">
                <a:solidFill>
                  <a:srgbClr val="002060"/>
                </a:solidFill>
              </a:rPr>
              <a:t>) </a:t>
            </a: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1196975"/>
            <a:ext cx="4151312" cy="35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59338" y="1196975"/>
            <a:ext cx="3960812" cy="1938992"/>
          </a:xfrm>
          <a:prstGeom prst="rect">
            <a:avLst/>
          </a:prstGeom>
          <a:noFill/>
        </p:spPr>
        <p:txBody>
          <a:bodyPr wrap="square">
            <a:spAutoFit/>
          </a:bodyPr>
          <a:lstStyle/>
          <a:p>
            <a:pPr algn="just"/>
            <a:r>
              <a:rPr lang="en-US" sz="2000" b="1" dirty="0">
                <a:solidFill>
                  <a:srgbClr val="002060"/>
                </a:solidFill>
                <a:latin typeface="Arial" pitchFamily="34" charset="0"/>
                <a:cs typeface="Arial" pitchFamily="34" charset="0"/>
              </a:rPr>
              <a:t>Cluster Method</a:t>
            </a:r>
            <a:r>
              <a:rPr lang="en-US" sz="2000" b="1" dirty="0" smtClean="0">
                <a:solidFill>
                  <a:srgbClr val="002060"/>
                </a:solidFill>
                <a:latin typeface="Arial" pitchFamily="34" charset="0"/>
                <a:cs typeface="Arial" pitchFamily="34" charset="0"/>
              </a:rPr>
              <a:t>:</a:t>
            </a:r>
            <a:r>
              <a:rPr lang="el-GR" sz="2000" b="1" dirty="0" smtClean="0">
                <a:solidFill>
                  <a:srgbClr val="002060"/>
                </a:solidFill>
                <a:latin typeface="Arial" pitchFamily="34" charset="0"/>
                <a:cs typeface="Arial" pitchFamily="34" charset="0"/>
              </a:rPr>
              <a:t> </a:t>
            </a:r>
            <a:r>
              <a:rPr lang="en-US" sz="2000" b="1" dirty="0">
                <a:solidFill>
                  <a:srgbClr val="002060"/>
                </a:solidFill>
              </a:rPr>
              <a:t>Choose the procedure for combining clusters</a:t>
            </a:r>
            <a:r>
              <a:rPr lang="en-US" sz="2000" b="1" dirty="0" smtClean="0">
                <a:solidFill>
                  <a:srgbClr val="002060"/>
                </a:solidFill>
              </a:rPr>
              <a:t>. </a:t>
            </a:r>
            <a:r>
              <a:rPr lang="en-US" sz="2000" b="1" dirty="0">
                <a:solidFill>
                  <a:srgbClr val="002060"/>
                </a:solidFill>
              </a:rPr>
              <a:t>SPSS computes the smallest average distance between all group pairs </a:t>
            </a:r>
            <a:r>
              <a:rPr lang="en-US" sz="2000" b="1" dirty="0" smtClean="0">
                <a:solidFill>
                  <a:srgbClr val="002060"/>
                </a:solidFill>
              </a:rPr>
              <a:t>and</a:t>
            </a:r>
            <a:r>
              <a:rPr lang="el-GR" sz="2000" b="1" dirty="0" smtClean="0">
                <a:solidFill>
                  <a:srgbClr val="002060"/>
                </a:solidFill>
              </a:rPr>
              <a:t> </a:t>
            </a:r>
            <a:r>
              <a:rPr lang="en-US" sz="2000" b="1" dirty="0" smtClean="0">
                <a:solidFill>
                  <a:srgbClr val="002060"/>
                </a:solidFill>
              </a:rPr>
              <a:t>combines </a:t>
            </a:r>
            <a:r>
              <a:rPr lang="en-US" sz="2000" b="1" dirty="0">
                <a:solidFill>
                  <a:srgbClr val="002060"/>
                </a:solidFill>
              </a:rPr>
              <a:t>the two groups that are </a:t>
            </a:r>
            <a:r>
              <a:rPr lang="en-US" sz="2000" b="1" dirty="0" smtClean="0">
                <a:solidFill>
                  <a:srgbClr val="002060"/>
                </a:solidFill>
              </a:rPr>
              <a:t>closest</a:t>
            </a:r>
            <a:endParaRPr lang="el-GR" sz="2000" b="1" dirty="0">
              <a:solidFill>
                <a:srgbClr val="002060"/>
              </a:solidFill>
              <a:latin typeface="Arial" pitchFamily="34" charset="0"/>
              <a:cs typeface="Arial" pitchFamily="34" charset="0"/>
            </a:endParaRPr>
          </a:p>
        </p:txBody>
      </p:sp>
      <p:sp>
        <p:nvSpPr>
          <p:cNvPr id="8" name="Ορθογώνιο 7"/>
          <p:cNvSpPr/>
          <p:nvPr/>
        </p:nvSpPr>
        <p:spPr>
          <a:xfrm>
            <a:off x="4859338" y="3467248"/>
            <a:ext cx="3960812" cy="1323439"/>
          </a:xfrm>
          <a:prstGeom prst="rect">
            <a:avLst/>
          </a:prstGeom>
        </p:spPr>
        <p:txBody>
          <a:bodyPr>
            <a:spAutoFit/>
          </a:bodyPr>
          <a:lstStyle/>
          <a:p>
            <a:pPr algn="just">
              <a:defRPr/>
            </a:pPr>
            <a:r>
              <a:rPr lang="en-US" sz="2000" b="1" dirty="0">
                <a:solidFill>
                  <a:srgbClr val="002060"/>
                </a:solidFill>
                <a:cs typeface="Arial" pitchFamily="34" charset="0"/>
              </a:rPr>
              <a:t>Measure</a:t>
            </a:r>
            <a:r>
              <a:rPr lang="en-US" sz="2000" b="1" dirty="0" smtClean="0">
                <a:solidFill>
                  <a:srgbClr val="002060"/>
                </a:solidFill>
                <a:effectLst>
                  <a:outerShdw blurRad="38100" dist="38100" dir="2700000" algn="tl">
                    <a:srgbClr val="000000">
                      <a:alpha val="43137"/>
                    </a:srgbClr>
                  </a:outerShdw>
                </a:effectLst>
                <a:cs typeface="Arial" pitchFamily="34" charset="0"/>
              </a:rPr>
              <a:t>:</a:t>
            </a:r>
            <a:r>
              <a:rPr lang="el-GR" sz="2000" b="1" dirty="0" smtClean="0">
                <a:solidFill>
                  <a:srgbClr val="002060"/>
                </a:solidFill>
                <a:effectLst>
                  <a:outerShdw blurRad="38100" dist="38100" dir="2700000" algn="tl">
                    <a:srgbClr val="000000">
                      <a:alpha val="43137"/>
                    </a:srgbClr>
                  </a:outerShdw>
                </a:effectLst>
                <a:cs typeface="Arial" pitchFamily="34" charset="0"/>
              </a:rPr>
              <a:t> </a:t>
            </a:r>
            <a:r>
              <a:rPr lang="en-US" sz="2000" b="1" dirty="0">
                <a:solidFill>
                  <a:srgbClr val="002060"/>
                </a:solidFill>
              </a:rPr>
              <a:t>Indicate what method is used for distance measuring, the default is Squared Euclidean distance.</a:t>
            </a:r>
            <a:endParaRPr lang="el-GR" sz="2000" b="1" dirty="0">
              <a:solidFill>
                <a:srgbClr val="002060"/>
              </a:solidFill>
              <a:effectLst>
                <a:outerShdw blurRad="38100" dist="38100" dir="2700000" algn="tl">
                  <a:srgbClr val="000000">
                    <a:alpha val="43137"/>
                  </a:srgbClr>
                </a:outerShdw>
              </a:effectLst>
              <a:cs typeface="Arial" pitchFamily="34" charset="0"/>
            </a:endParaRPr>
          </a:p>
        </p:txBody>
      </p:sp>
      <p:sp>
        <p:nvSpPr>
          <p:cNvPr id="10" name="Ορθογώνιο 9"/>
          <p:cNvSpPr/>
          <p:nvPr/>
        </p:nvSpPr>
        <p:spPr>
          <a:xfrm>
            <a:off x="334085" y="5085184"/>
            <a:ext cx="8445500" cy="1323439"/>
          </a:xfrm>
          <a:prstGeom prst="rect">
            <a:avLst/>
          </a:prstGeom>
        </p:spPr>
        <p:txBody>
          <a:bodyPr>
            <a:spAutoFit/>
          </a:bodyPr>
          <a:lstStyle/>
          <a:p>
            <a:pPr algn="just"/>
            <a:r>
              <a:rPr lang="en-US" sz="2000" b="1" dirty="0">
                <a:solidFill>
                  <a:srgbClr val="002060"/>
                </a:solidFill>
                <a:latin typeface="Arial" pitchFamily="34" charset="0"/>
                <a:cs typeface="Arial" pitchFamily="34" charset="0"/>
              </a:rPr>
              <a:t>Transform values</a:t>
            </a:r>
            <a:r>
              <a:rPr lang="en-US" sz="2000" b="1" dirty="0" smtClean="0">
                <a:solidFill>
                  <a:srgbClr val="002060"/>
                </a:solidFill>
                <a:latin typeface="Arial" pitchFamily="34" charset="0"/>
                <a:cs typeface="Arial" pitchFamily="34" charset="0"/>
              </a:rPr>
              <a:t>:</a:t>
            </a:r>
            <a:r>
              <a:rPr lang="el-GR" sz="2000" b="1" dirty="0" smtClean="0">
                <a:solidFill>
                  <a:srgbClr val="002060"/>
                </a:solidFill>
                <a:latin typeface="Arial" pitchFamily="34" charset="0"/>
                <a:cs typeface="Arial" pitchFamily="34" charset="0"/>
              </a:rPr>
              <a:t> </a:t>
            </a:r>
            <a:r>
              <a:rPr lang="en-US" sz="2000" b="1" dirty="0">
                <a:solidFill>
                  <a:srgbClr val="002060"/>
                </a:solidFill>
              </a:rPr>
              <a:t>The solution suggested by SPSS is to standardize all variables – </a:t>
            </a:r>
            <a:r>
              <a:rPr lang="en-US" sz="2000" b="1" dirty="0" smtClean="0">
                <a:solidFill>
                  <a:srgbClr val="002060"/>
                </a:solidFill>
              </a:rPr>
              <a:t>for</a:t>
            </a:r>
            <a:r>
              <a:rPr lang="el-GR" sz="2000" b="1" dirty="0" smtClean="0">
                <a:solidFill>
                  <a:srgbClr val="002060"/>
                </a:solidFill>
              </a:rPr>
              <a:t> </a:t>
            </a:r>
            <a:r>
              <a:rPr lang="en-US" sz="2000" b="1" dirty="0" smtClean="0">
                <a:solidFill>
                  <a:srgbClr val="002060"/>
                </a:solidFill>
              </a:rPr>
              <a:t>example</a:t>
            </a:r>
            <a:r>
              <a:rPr lang="en-US" sz="2000" b="1" dirty="0">
                <a:solidFill>
                  <a:srgbClr val="002060"/>
                </a:solidFill>
              </a:rPr>
              <a:t>, change each variable to a z-score (with a mean of 0 and a standard deviation of 1). This will </a:t>
            </a:r>
            <a:r>
              <a:rPr lang="en-US" sz="2000" b="1" dirty="0" smtClean="0">
                <a:solidFill>
                  <a:srgbClr val="002060"/>
                </a:solidFill>
              </a:rPr>
              <a:t>give</a:t>
            </a:r>
            <a:r>
              <a:rPr lang="el-GR" sz="2000" b="1" dirty="0" smtClean="0">
                <a:solidFill>
                  <a:srgbClr val="002060"/>
                </a:solidFill>
              </a:rPr>
              <a:t> </a:t>
            </a:r>
            <a:r>
              <a:rPr lang="en-US" sz="2000" b="1" dirty="0" smtClean="0">
                <a:solidFill>
                  <a:srgbClr val="002060"/>
                </a:solidFill>
              </a:rPr>
              <a:t>each </a:t>
            </a:r>
            <a:r>
              <a:rPr lang="en-US" sz="2000" b="1" dirty="0">
                <a:solidFill>
                  <a:srgbClr val="002060"/>
                </a:solidFill>
              </a:rPr>
              <a:t>variable equal metrics, but will give them equal weight as well.</a:t>
            </a:r>
            <a:endParaRPr lang="el-GR" sz="2000" b="1" dirty="0">
              <a:solidFill>
                <a:srgbClr val="002060"/>
              </a:solidFill>
              <a:latin typeface="Arial" pitchFamily="34" charset="0"/>
              <a:cs typeface="Arial" pitchFamily="34" charset="0"/>
            </a:endParaRPr>
          </a:p>
        </p:txBody>
      </p:sp>
      <p:sp>
        <p:nvSpPr>
          <p:cNvPr id="9"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Tree>
    <p:extLst>
      <p:ext uri="{BB962C8B-B14F-4D97-AF65-F5344CB8AC3E}">
        <p14:creationId xmlns:p14="http://schemas.microsoft.com/office/powerpoint/2010/main" val="2644480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323850" y="844550"/>
            <a:ext cx="2952006" cy="396875"/>
          </a:xfrm>
          <a:prstGeom prst="rect">
            <a:avLst/>
          </a:prstGeom>
          <a:noFill/>
          <a:ln>
            <a:noFill/>
          </a:ln>
          <a:effectLst/>
          <a:extLst/>
        </p:spPr>
        <p:txBody>
          <a:bodyPr wrap="square" anchor="ctr">
            <a:spAutoFit/>
          </a:bodyPr>
          <a:lstStyle/>
          <a:p>
            <a:pPr algn="ctr">
              <a:defRPr/>
            </a:pPr>
            <a:r>
              <a:rPr lang="en-US" sz="2000" b="1" dirty="0" smtClean="0">
                <a:solidFill>
                  <a:srgbClr val="002060"/>
                </a:solidFill>
              </a:rPr>
              <a:t>Cluster Analysis</a:t>
            </a:r>
            <a:endParaRPr lang="el-GR" sz="2000" b="1" dirty="0">
              <a:solidFill>
                <a:srgbClr val="002060"/>
              </a:solidFill>
            </a:endParaRPr>
          </a:p>
        </p:txBody>
      </p:sp>
      <p:sp>
        <p:nvSpPr>
          <p:cNvPr id="34820" name="Rectangle 6"/>
          <p:cNvSpPr>
            <a:spLocks noChangeArrowheads="1"/>
          </p:cNvSpPr>
          <p:nvPr/>
        </p:nvSpPr>
        <p:spPr bwMode="auto">
          <a:xfrm>
            <a:off x="122238" y="1459523"/>
            <a:ext cx="902176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l-GR" altLang="el-GR" sz="2000" b="1" dirty="0" err="1" smtClean="0">
                <a:solidFill>
                  <a:srgbClr val="002060"/>
                </a:solidFill>
                <a:latin typeface="+mn-lt"/>
              </a:rPr>
              <a:t>One</a:t>
            </a:r>
            <a:r>
              <a:rPr lang="el-GR" altLang="el-GR" sz="2000" b="1" dirty="0" smtClean="0">
                <a:solidFill>
                  <a:srgbClr val="002060"/>
                </a:solidFill>
                <a:latin typeface="+mn-lt"/>
              </a:rPr>
              <a:t> of </a:t>
            </a:r>
            <a:r>
              <a:rPr lang="el-GR" altLang="el-GR" sz="2000" b="1" dirty="0" err="1" smtClean="0">
                <a:solidFill>
                  <a:srgbClr val="002060"/>
                </a:solidFill>
                <a:latin typeface="+mn-lt"/>
              </a:rPr>
              <a:t>the</a:t>
            </a:r>
            <a:r>
              <a:rPr lang="el-GR" altLang="el-GR" sz="2000" b="1" dirty="0" smtClean="0">
                <a:solidFill>
                  <a:srgbClr val="002060"/>
                </a:solidFill>
                <a:latin typeface="+mn-lt"/>
              </a:rPr>
              <a:t> </a:t>
            </a:r>
            <a:r>
              <a:rPr lang="el-GR" altLang="el-GR" sz="2000" b="1" dirty="0" err="1" smtClean="0">
                <a:solidFill>
                  <a:srgbClr val="002060"/>
                </a:solidFill>
                <a:latin typeface="+mn-lt"/>
              </a:rPr>
              <a:t>following</a:t>
            </a:r>
            <a:r>
              <a:rPr lang="el-GR" altLang="el-GR" sz="2000" b="1" dirty="0" smtClean="0">
                <a:solidFill>
                  <a:srgbClr val="002060"/>
                </a:solidFill>
                <a:latin typeface="+mn-lt"/>
              </a:rPr>
              <a:t> </a:t>
            </a:r>
            <a:r>
              <a:rPr lang="el-GR" altLang="el-GR" sz="2000" b="1" dirty="0" err="1" smtClean="0">
                <a:solidFill>
                  <a:srgbClr val="002060"/>
                </a:solidFill>
                <a:latin typeface="+mn-lt"/>
              </a:rPr>
              <a:t>methods</a:t>
            </a:r>
            <a:r>
              <a:rPr lang="el-GR" altLang="el-GR" sz="2000" b="1" dirty="0" smtClean="0">
                <a:solidFill>
                  <a:srgbClr val="002060"/>
                </a:solidFill>
                <a:latin typeface="+mn-lt"/>
              </a:rPr>
              <a:t> </a:t>
            </a:r>
            <a:r>
              <a:rPr lang="el-GR" altLang="el-GR" sz="2000" b="1" dirty="0" err="1" smtClean="0">
                <a:solidFill>
                  <a:srgbClr val="002060"/>
                </a:solidFill>
                <a:latin typeface="+mn-lt"/>
              </a:rPr>
              <a:t>can</a:t>
            </a:r>
            <a:r>
              <a:rPr lang="el-GR" altLang="el-GR" sz="2000" b="1" dirty="0" smtClean="0">
                <a:solidFill>
                  <a:srgbClr val="002060"/>
                </a:solidFill>
                <a:latin typeface="+mn-lt"/>
              </a:rPr>
              <a:t> </a:t>
            </a:r>
            <a:r>
              <a:rPr lang="el-GR" altLang="el-GR" sz="2000" b="1" dirty="0" err="1" smtClean="0">
                <a:solidFill>
                  <a:srgbClr val="002060"/>
                </a:solidFill>
                <a:latin typeface="+mn-lt"/>
              </a:rPr>
              <a:t>be</a:t>
            </a:r>
            <a:r>
              <a:rPr lang="el-GR" altLang="el-GR" sz="2000" b="1" dirty="0" smtClean="0">
                <a:solidFill>
                  <a:srgbClr val="002060"/>
                </a:solidFill>
                <a:latin typeface="+mn-lt"/>
              </a:rPr>
              <a:t> </a:t>
            </a:r>
            <a:r>
              <a:rPr lang="el-GR" altLang="el-GR" sz="2000" b="1" dirty="0" err="1" smtClean="0">
                <a:solidFill>
                  <a:srgbClr val="002060"/>
                </a:solidFill>
                <a:latin typeface="+mn-lt"/>
              </a:rPr>
              <a:t>selected</a:t>
            </a:r>
            <a:r>
              <a:rPr lang="el-GR" altLang="el-GR" sz="2000" b="1" dirty="0" smtClean="0">
                <a:solidFill>
                  <a:srgbClr val="002060"/>
                </a:solidFill>
                <a:latin typeface="+mn-lt"/>
              </a:rPr>
              <a:t> for </a:t>
            </a:r>
            <a:r>
              <a:rPr lang="el-GR" altLang="el-GR" sz="2000" b="1" dirty="0" err="1" smtClean="0">
                <a:solidFill>
                  <a:srgbClr val="002060"/>
                </a:solidFill>
                <a:latin typeface="+mn-lt"/>
              </a:rPr>
              <a:t>the</a:t>
            </a:r>
            <a:r>
              <a:rPr lang="el-GR" altLang="el-GR" sz="2000" b="1" dirty="0" smtClean="0">
                <a:solidFill>
                  <a:srgbClr val="002060"/>
                </a:solidFill>
                <a:latin typeface="+mn-lt"/>
              </a:rPr>
              <a:t> </a:t>
            </a:r>
            <a:r>
              <a:rPr lang="el-GR" altLang="el-GR" sz="2000" b="1" dirty="0" err="1" smtClean="0">
                <a:solidFill>
                  <a:srgbClr val="002060"/>
                </a:solidFill>
                <a:latin typeface="+mn-lt"/>
              </a:rPr>
              <a:t>implementation</a:t>
            </a:r>
            <a:r>
              <a:rPr lang="el-GR" altLang="el-GR" sz="2000" b="1" dirty="0" smtClean="0">
                <a:solidFill>
                  <a:srgbClr val="002060"/>
                </a:solidFill>
                <a:latin typeface="+mn-lt"/>
              </a:rPr>
              <a:t> of </a:t>
            </a:r>
            <a:r>
              <a:rPr lang="el-GR" altLang="el-GR" sz="2000" b="1" dirty="0" err="1" smtClean="0">
                <a:solidFill>
                  <a:srgbClr val="002060"/>
                </a:solidFill>
                <a:latin typeface="+mn-lt"/>
              </a:rPr>
              <a:t>cluster</a:t>
            </a:r>
            <a:r>
              <a:rPr lang="el-GR" altLang="el-GR" sz="2000" b="1" dirty="0" smtClean="0">
                <a:solidFill>
                  <a:srgbClr val="002060"/>
                </a:solidFill>
                <a:latin typeface="+mn-lt"/>
              </a:rPr>
              <a:t> </a:t>
            </a:r>
            <a:r>
              <a:rPr lang="el-GR" altLang="el-GR" sz="2000" b="1" dirty="0" err="1" smtClean="0">
                <a:solidFill>
                  <a:srgbClr val="002060"/>
                </a:solidFill>
                <a:latin typeface="+mn-lt"/>
              </a:rPr>
              <a:t>analysis</a:t>
            </a:r>
            <a:r>
              <a:rPr lang="el-GR" altLang="el-GR" sz="2000" b="1" dirty="0" smtClean="0">
                <a:solidFill>
                  <a:srgbClr val="002060"/>
                </a:solidFill>
                <a:latin typeface="+mn-lt"/>
              </a:rPr>
              <a:t> </a:t>
            </a:r>
            <a:r>
              <a:rPr lang="el-GR" altLang="el-GR" sz="2000" b="1" dirty="0" err="1" smtClean="0">
                <a:solidFill>
                  <a:srgbClr val="002060"/>
                </a:solidFill>
                <a:latin typeface="+mn-lt"/>
              </a:rPr>
              <a:t>regarding</a:t>
            </a:r>
            <a:r>
              <a:rPr lang="el-GR" altLang="el-GR" sz="2000" b="1" dirty="0" smtClean="0">
                <a:solidFill>
                  <a:srgbClr val="002060"/>
                </a:solidFill>
                <a:latin typeface="+mn-lt"/>
              </a:rPr>
              <a:t> </a:t>
            </a:r>
            <a:r>
              <a:rPr lang="el-GR" altLang="el-GR" sz="2000" b="1" dirty="0" err="1" smtClean="0">
                <a:solidFill>
                  <a:srgbClr val="002060"/>
                </a:solidFill>
                <a:latin typeface="+mn-lt"/>
              </a:rPr>
              <a:t>the</a:t>
            </a:r>
            <a:r>
              <a:rPr lang="el-GR" altLang="el-GR" sz="2000" b="1" dirty="0" smtClean="0">
                <a:solidFill>
                  <a:srgbClr val="002060"/>
                </a:solidFill>
                <a:latin typeface="+mn-lt"/>
              </a:rPr>
              <a:t> </a:t>
            </a:r>
            <a:r>
              <a:rPr lang="el-GR" altLang="el-GR" sz="2000" b="1" dirty="0" err="1" smtClean="0">
                <a:solidFill>
                  <a:srgbClr val="002060"/>
                </a:solidFill>
                <a:latin typeface="+mn-lt"/>
              </a:rPr>
              <a:t>shaping</a:t>
            </a:r>
            <a:r>
              <a:rPr lang="el-GR" altLang="el-GR" sz="2000" b="1" dirty="0" smtClean="0">
                <a:solidFill>
                  <a:srgbClr val="002060"/>
                </a:solidFill>
                <a:latin typeface="+mn-lt"/>
              </a:rPr>
              <a:t> of </a:t>
            </a:r>
            <a:r>
              <a:rPr lang="el-GR" altLang="el-GR" sz="2000" b="1" dirty="0" err="1" smtClean="0">
                <a:solidFill>
                  <a:srgbClr val="002060"/>
                </a:solidFill>
                <a:latin typeface="+mn-lt"/>
              </a:rPr>
              <a:t>the</a:t>
            </a:r>
            <a:r>
              <a:rPr lang="el-GR" altLang="el-GR" sz="2000" b="1" dirty="0" smtClean="0">
                <a:solidFill>
                  <a:srgbClr val="002060"/>
                </a:solidFill>
                <a:latin typeface="+mn-lt"/>
              </a:rPr>
              <a:t> </a:t>
            </a:r>
            <a:r>
              <a:rPr lang="el-GR" altLang="el-GR" sz="2000" b="1" dirty="0" err="1" smtClean="0">
                <a:solidFill>
                  <a:srgbClr val="002060"/>
                </a:solidFill>
                <a:latin typeface="+mn-lt"/>
              </a:rPr>
              <a:t>groups</a:t>
            </a:r>
            <a:endParaRPr lang="el-GR" altLang="el-GR" sz="2000" b="1" dirty="0" smtClean="0">
              <a:solidFill>
                <a:srgbClr val="002060"/>
              </a:solidFill>
              <a:latin typeface="+mn-lt"/>
            </a:endParaRPr>
          </a:p>
          <a:p>
            <a:pPr algn="just" eaLnBrk="1" hangingPunct="1">
              <a:spcBef>
                <a:spcPct val="0"/>
              </a:spcBef>
              <a:buFontTx/>
              <a:buNone/>
            </a:pPr>
            <a:endParaRPr lang="el-GR" altLang="el-GR" sz="2000" b="1" dirty="0">
              <a:solidFill>
                <a:srgbClr val="002060"/>
              </a:solidFill>
              <a:latin typeface="+mn-lt"/>
            </a:endParaRPr>
          </a:p>
          <a:p>
            <a:pPr algn="just" eaLnBrk="1" hangingPunct="1">
              <a:spcBef>
                <a:spcPct val="0"/>
              </a:spcBef>
            </a:pPr>
            <a:r>
              <a:rPr lang="en-US" altLang="el-GR" sz="2000" b="1" dirty="0" smtClean="0">
                <a:solidFill>
                  <a:srgbClr val="002060"/>
                </a:solidFill>
                <a:latin typeface="+mn-lt"/>
              </a:rPr>
              <a:t>furthest </a:t>
            </a:r>
            <a:r>
              <a:rPr lang="en-US" altLang="el-GR" sz="2000" b="1" dirty="0" err="1" smtClean="0">
                <a:solidFill>
                  <a:srgbClr val="002060"/>
                </a:solidFill>
                <a:latin typeface="+mn-lt"/>
              </a:rPr>
              <a:t>neighbour</a:t>
            </a:r>
            <a:r>
              <a:rPr lang="el-GR" altLang="el-GR" sz="2000" b="1" dirty="0" smtClean="0">
                <a:solidFill>
                  <a:srgbClr val="002060"/>
                </a:solidFill>
                <a:latin typeface="+mn-lt"/>
              </a:rPr>
              <a:t> </a:t>
            </a:r>
            <a:endParaRPr lang="el-GR" altLang="el-GR" sz="2000" b="1" dirty="0">
              <a:solidFill>
                <a:srgbClr val="002060"/>
              </a:solidFill>
              <a:latin typeface="+mn-lt"/>
            </a:endParaRPr>
          </a:p>
          <a:p>
            <a:pPr algn="just" eaLnBrk="1" hangingPunct="1">
              <a:spcBef>
                <a:spcPct val="0"/>
              </a:spcBef>
            </a:pPr>
            <a:r>
              <a:rPr lang="en-US" altLang="el-GR" sz="2000" b="1" dirty="0" smtClean="0">
                <a:solidFill>
                  <a:srgbClr val="002060"/>
                </a:solidFill>
                <a:latin typeface="+mn-lt"/>
              </a:rPr>
              <a:t>nearest </a:t>
            </a:r>
            <a:r>
              <a:rPr lang="en-US" altLang="el-GR" sz="2000" b="1" dirty="0" err="1" smtClean="0">
                <a:solidFill>
                  <a:srgbClr val="002060"/>
                </a:solidFill>
                <a:latin typeface="+mn-lt"/>
              </a:rPr>
              <a:t>neighbour</a:t>
            </a:r>
            <a:r>
              <a:rPr lang="el-GR" altLang="el-GR" sz="2000" b="1" dirty="0" smtClean="0">
                <a:solidFill>
                  <a:srgbClr val="002060"/>
                </a:solidFill>
                <a:latin typeface="+mn-lt"/>
              </a:rPr>
              <a:t> </a:t>
            </a:r>
            <a:endParaRPr lang="el-GR" altLang="el-GR" sz="2000" b="1" dirty="0">
              <a:solidFill>
                <a:srgbClr val="002060"/>
              </a:solidFill>
              <a:latin typeface="+mn-lt"/>
            </a:endParaRPr>
          </a:p>
          <a:p>
            <a:pPr algn="just" eaLnBrk="1" hangingPunct="1">
              <a:spcBef>
                <a:spcPct val="0"/>
              </a:spcBef>
            </a:pPr>
            <a:r>
              <a:rPr lang="en-US" altLang="el-GR" sz="2000" b="1" dirty="0" smtClean="0">
                <a:solidFill>
                  <a:srgbClr val="002060"/>
                </a:solidFill>
                <a:latin typeface="+mn-lt"/>
              </a:rPr>
              <a:t>between </a:t>
            </a:r>
            <a:r>
              <a:rPr lang="en-US" altLang="el-GR" sz="2000" b="1" dirty="0">
                <a:solidFill>
                  <a:srgbClr val="002060"/>
                </a:solidFill>
                <a:latin typeface="+mn-lt"/>
              </a:rPr>
              <a:t>groups</a:t>
            </a:r>
            <a:r>
              <a:rPr lang="el-GR" altLang="el-GR" sz="2000" b="1" dirty="0">
                <a:solidFill>
                  <a:srgbClr val="002060"/>
                </a:solidFill>
                <a:latin typeface="+mn-lt"/>
              </a:rPr>
              <a:t>-</a:t>
            </a:r>
            <a:r>
              <a:rPr lang="en-US" altLang="el-GR" sz="2000" b="1" dirty="0" smtClean="0">
                <a:solidFill>
                  <a:srgbClr val="002060"/>
                </a:solidFill>
                <a:latin typeface="+mn-lt"/>
              </a:rPr>
              <a:t>linkage</a:t>
            </a:r>
            <a:r>
              <a:rPr lang="el-GR" altLang="el-GR" sz="2000" b="1" dirty="0" smtClean="0">
                <a:solidFill>
                  <a:srgbClr val="002060"/>
                </a:solidFill>
                <a:latin typeface="+mn-lt"/>
              </a:rPr>
              <a:t> </a:t>
            </a:r>
            <a:endParaRPr lang="el-GR" altLang="el-GR" sz="2000" b="1" dirty="0">
              <a:solidFill>
                <a:srgbClr val="002060"/>
              </a:solidFill>
              <a:latin typeface="+mn-lt"/>
            </a:endParaRPr>
          </a:p>
          <a:p>
            <a:pPr algn="just" eaLnBrk="1" hangingPunct="1">
              <a:spcBef>
                <a:spcPct val="0"/>
              </a:spcBef>
            </a:pPr>
            <a:r>
              <a:rPr lang="en-US" altLang="el-GR" sz="2000" b="1" dirty="0" smtClean="0">
                <a:solidFill>
                  <a:srgbClr val="002060"/>
                </a:solidFill>
                <a:latin typeface="+mn-lt"/>
              </a:rPr>
              <a:t>within </a:t>
            </a:r>
            <a:r>
              <a:rPr lang="en-US" altLang="el-GR" sz="2000" b="1" dirty="0">
                <a:solidFill>
                  <a:srgbClr val="002060"/>
                </a:solidFill>
                <a:latin typeface="+mn-lt"/>
              </a:rPr>
              <a:t>groups linkage</a:t>
            </a:r>
            <a:r>
              <a:rPr lang="el-GR" altLang="el-GR" sz="2000" b="1" dirty="0">
                <a:solidFill>
                  <a:srgbClr val="002060"/>
                </a:solidFill>
                <a:latin typeface="+mn-lt"/>
              </a:rPr>
              <a:t>) </a:t>
            </a:r>
          </a:p>
          <a:p>
            <a:pPr algn="just" eaLnBrk="1" hangingPunct="1">
              <a:spcBef>
                <a:spcPct val="0"/>
              </a:spcBef>
            </a:pPr>
            <a:r>
              <a:rPr lang="en-US" altLang="el-GR" sz="2000" b="1" dirty="0" smtClean="0">
                <a:solidFill>
                  <a:srgbClr val="002060"/>
                </a:solidFill>
                <a:latin typeface="+mn-lt"/>
              </a:rPr>
              <a:t>median clustering</a:t>
            </a:r>
            <a:r>
              <a:rPr lang="el-GR" altLang="el-GR" sz="2000" b="1" dirty="0" smtClean="0">
                <a:solidFill>
                  <a:srgbClr val="002060"/>
                </a:solidFill>
                <a:latin typeface="+mn-lt"/>
              </a:rPr>
              <a:t> </a:t>
            </a:r>
            <a:endParaRPr lang="el-GR" altLang="el-GR" sz="2000" b="1" dirty="0">
              <a:solidFill>
                <a:srgbClr val="002060"/>
              </a:solidFill>
              <a:latin typeface="+mn-lt"/>
            </a:endParaRPr>
          </a:p>
          <a:p>
            <a:pPr algn="just" eaLnBrk="1" hangingPunct="1">
              <a:spcBef>
                <a:spcPct val="0"/>
              </a:spcBef>
            </a:pPr>
            <a:r>
              <a:rPr lang="en-US" altLang="el-GR" sz="2000" b="1" dirty="0" smtClean="0">
                <a:solidFill>
                  <a:srgbClr val="002060"/>
                </a:solidFill>
                <a:latin typeface="+mn-lt"/>
              </a:rPr>
              <a:t>centroid clustering</a:t>
            </a:r>
            <a:r>
              <a:rPr lang="el-GR" altLang="el-GR" sz="2000" b="1" dirty="0" smtClean="0">
                <a:solidFill>
                  <a:srgbClr val="002060"/>
                </a:solidFill>
                <a:latin typeface="+mn-lt"/>
              </a:rPr>
              <a:t> </a:t>
            </a:r>
            <a:endParaRPr lang="el-GR" altLang="el-GR" sz="2000" b="1" dirty="0">
              <a:solidFill>
                <a:srgbClr val="002060"/>
              </a:solidFill>
              <a:latin typeface="+mn-lt"/>
            </a:endParaRPr>
          </a:p>
          <a:p>
            <a:pPr algn="just" eaLnBrk="1" hangingPunct="1">
              <a:spcBef>
                <a:spcPct val="0"/>
              </a:spcBef>
            </a:pPr>
            <a:r>
              <a:rPr lang="el-GR" altLang="el-GR" sz="2000" b="1" dirty="0" smtClean="0">
                <a:solidFill>
                  <a:srgbClr val="002060"/>
                </a:solidFill>
                <a:latin typeface="+mn-lt"/>
              </a:rPr>
              <a:t> </a:t>
            </a:r>
            <a:r>
              <a:rPr lang="en-US" altLang="el-GR" sz="2000" b="1" dirty="0">
                <a:solidFill>
                  <a:srgbClr val="002060"/>
                </a:solidFill>
                <a:latin typeface="+mn-lt"/>
              </a:rPr>
              <a:t>Ward</a:t>
            </a:r>
            <a:r>
              <a:rPr lang="el-GR" altLang="el-GR" sz="2000" b="1" dirty="0">
                <a:solidFill>
                  <a:srgbClr val="002060"/>
                </a:solidFill>
                <a:latin typeface="+mn-lt"/>
              </a:rPr>
              <a:t> </a:t>
            </a:r>
            <a:r>
              <a:rPr lang="el-GR" altLang="el-GR" sz="2000" b="1" dirty="0" err="1" smtClean="0">
                <a:solidFill>
                  <a:srgbClr val="002060"/>
                </a:solidFill>
                <a:latin typeface="+mn-lt"/>
              </a:rPr>
              <a:t>method</a:t>
            </a:r>
            <a:endParaRPr lang="el-GR" altLang="el-GR" sz="2000" b="1" dirty="0">
              <a:solidFill>
                <a:srgbClr val="002060"/>
              </a:solidFill>
              <a:latin typeface="+mn-lt"/>
            </a:endParaRPr>
          </a:p>
          <a:p>
            <a:pPr algn="just" eaLnBrk="1" hangingPunct="1">
              <a:spcBef>
                <a:spcPct val="0"/>
              </a:spcBef>
            </a:pPr>
            <a:endParaRPr lang="el-GR" altLang="el-GR" sz="2000" b="1" dirty="0">
              <a:solidFill>
                <a:srgbClr val="002060"/>
              </a:solidFill>
              <a:latin typeface="+mn-lt"/>
            </a:endParaRPr>
          </a:p>
        </p:txBody>
      </p:sp>
      <p:sp>
        <p:nvSpPr>
          <p:cNvPr id="5"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Tree>
    <p:extLst>
      <p:ext uri="{BB962C8B-B14F-4D97-AF65-F5344CB8AC3E}">
        <p14:creationId xmlns:p14="http://schemas.microsoft.com/office/powerpoint/2010/main" val="36987269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36550" y="661343"/>
            <a:ext cx="2867298" cy="461665"/>
          </a:xfrm>
          <a:prstGeom prst="rect">
            <a:avLst/>
          </a:prstGeom>
          <a:noFill/>
          <a:ln>
            <a:noFill/>
          </a:ln>
          <a:effectLst/>
          <a:extLst/>
        </p:spPr>
        <p:txBody>
          <a:bodyPr wrap="square" anchor="ctr">
            <a:spAutoFit/>
          </a:bodyPr>
          <a:lstStyle/>
          <a:p>
            <a:pPr algn="ctr">
              <a:defRPr/>
            </a:pPr>
            <a:r>
              <a:rPr lang="en-US" sz="2400" b="1" dirty="0" smtClean="0">
                <a:solidFill>
                  <a:srgbClr val="002060"/>
                </a:solidFill>
              </a:rPr>
              <a:t>Cluster Analysis</a:t>
            </a:r>
            <a:endParaRPr lang="el-GR" sz="2400" b="1" dirty="0">
              <a:solidFill>
                <a:srgbClr val="002060"/>
              </a:solidFill>
            </a:endParaRP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l="26071" t="19637" r="34695" b="13702"/>
          <a:stretch>
            <a:fillRect/>
          </a:stretch>
        </p:blipFill>
        <p:spPr bwMode="auto">
          <a:xfrm>
            <a:off x="179388" y="1120775"/>
            <a:ext cx="42481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Ορθογώνιο 6"/>
          <p:cNvSpPr/>
          <p:nvPr/>
        </p:nvSpPr>
        <p:spPr>
          <a:xfrm>
            <a:off x="4583113" y="1341438"/>
            <a:ext cx="4165600" cy="3784600"/>
          </a:xfrm>
          <a:prstGeom prst="rect">
            <a:avLst/>
          </a:prstGeom>
        </p:spPr>
        <p:txBody>
          <a:bodyPr>
            <a:spAutoFit/>
          </a:bodyPr>
          <a:lstStyle/>
          <a:p>
            <a:pPr algn="just">
              <a:defRPr/>
            </a:pPr>
            <a:r>
              <a:rPr lang="en-US" sz="2000" b="1" dirty="0">
                <a:solidFill>
                  <a:srgbClr val="002060"/>
                </a:solidFill>
                <a:latin typeface="Arial" pitchFamily="34" charset="0"/>
                <a:cs typeface="Arial" pitchFamily="34" charset="0"/>
              </a:rPr>
              <a:t>At Stage 1, Case 1 is clustered with Case 3. The squared Euclidean distance between these two cases is</a:t>
            </a:r>
            <a:r>
              <a:rPr lang="el-GR" sz="2000" b="1" dirty="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rPr>
              <a:t>.002. Neither variable has been previously clustered (the two zeros under Cluster 1 and Cluster 2), and the</a:t>
            </a:r>
            <a:r>
              <a:rPr lang="el-GR" sz="2000" b="1" dirty="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rPr>
              <a:t>next stage (when the cluster containing Case 1 combines with another case) is Stage 17. (Note that at Stage</a:t>
            </a:r>
            <a:r>
              <a:rPr lang="el-GR" sz="2000" b="1" dirty="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rPr>
              <a:t>17, Case 2 joins the Case-1 cluster.)</a:t>
            </a:r>
          </a:p>
        </p:txBody>
      </p:sp>
      <p:sp>
        <p:nvSpPr>
          <p:cNvPr id="6"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Tree>
    <p:extLst>
      <p:ext uri="{BB962C8B-B14F-4D97-AF65-F5344CB8AC3E}">
        <p14:creationId xmlns:p14="http://schemas.microsoft.com/office/powerpoint/2010/main" val="12538170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36550" y="661343"/>
            <a:ext cx="2867298" cy="461665"/>
          </a:xfrm>
          <a:prstGeom prst="rect">
            <a:avLst/>
          </a:prstGeom>
          <a:noFill/>
          <a:ln>
            <a:noFill/>
          </a:ln>
          <a:effectLst/>
          <a:extLst/>
        </p:spPr>
        <p:txBody>
          <a:bodyPr wrap="square" anchor="ctr">
            <a:spAutoFit/>
          </a:bodyPr>
          <a:lstStyle/>
          <a:p>
            <a:pPr algn="ctr">
              <a:defRPr/>
            </a:pPr>
            <a:r>
              <a:rPr lang="en-US" sz="2400" b="1" dirty="0" smtClean="0">
                <a:solidFill>
                  <a:srgbClr val="002060"/>
                </a:solidFill>
              </a:rPr>
              <a:t>Cluster Analysis</a:t>
            </a:r>
            <a:endParaRPr lang="el-GR" sz="2400" b="1" dirty="0">
              <a:solidFill>
                <a:srgbClr val="00206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26071" t="19637" r="34695" b="13702"/>
          <a:stretch>
            <a:fillRect/>
          </a:stretch>
        </p:blipFill>
        <p:spPr bwMode="auto">
          <a:xfrm>
            <a:off x="179388" y="1120775"/>
            <a:ext cx="42481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
        <p:nvSpPr>
          <p:cNvPr id="7" name="Ορθογώνιο 6"/>
          <p:cNvSpPr/>
          <p:nvPr/>
        </p:nvSpPr>
        <p:spPr>
          <a:xfrm>
            <a:off x="4575500" y="1556792"/>
            <a:ext cx="4253546" cy="4401205"/>
          </a:xfrm>
          <a:prstGeom prst="rect">
            <a:avLst/>
          </a:prstGeom>
        </p:spPr>
        <p:txBody>
          <a:bodyPr wrap="square">
            <a:spAutoFit/>
          </a:bodyPr>
          <a:lstStyle/>
          <a:p>
            <a:pPr algn="just"/>
            <a:r>
              <a:rPr lang="en-US" sz="2000" b="1" dirty="0">
                <a:solidFill>
                  <a:srgbClr val="002060"/>
                </a:solidFill>
              </a:rPr>
              <a:t>At Stage 10, Case 9 joins the Case-11 cluster (Case 11 was previously clustered with Case 14 back in </a:t>
            </a:r>
            <a:r>
              <a:rPr lang="en-US" sz="2000" b="1" dirty="0" smtClean="0">
                <a:solidFill>
                  <a:srgbClr val="002060"/>
                </a:solidFill>
              </a:rPr>
              <a:t>Stage</a:t>
            </a:r>
            <a:r>
              <a:rPr lang="el-GR" sz="2000" b="1" dirty="0" smtClean="0">
                <a:solidFill>
                  <a:srgbClr val="002060"/>
                </a:solidFill>
              </a:rPr>
              <a:t> </a:t>
            </a:r>
            <a:r>
              <a:rPr lang="en-US" sz="2000" b="1" dirty="0" smtClean="0">
                <a:solidFill>
                  <a:srgbClr val="002060"/>
                </a:solidFill>
              </a:rPr>
              <a:t>5</a:t>
            </a:r>
            <a:r>
              <a:rPr lang="en-US" sz="2000" b="1" dirty="0">
                <a:solidFill>
                  <a:srgbClr val="002060"/>
                </a:solidFill>
              </a:rPr>
              <a:t>, thus creating a cluster of 3 cases: Cases 9, 11, and 14). The squared Euclidean distance between Case </a:t>
            </a:r>
            <a:r>
              <a:rPr lang="en-US" sz="2000" b="1" dirty="0" smtClean="0">
                <a:solidFill>
                  <a:srgbClr val="002060"/>
                </a:solidFill>
              </a:rPr>
              <a:t>9</a:t>
            </a:r>
            <a:r>
              <a:rPr lang="el-GR" sz="2000" b="1" dirty="0" smtClean="0">
                <a:solidFill>
                  <a:srgbClr val="002060"/>
                </a:solidFill>
              </a:rPr>
              <a:t> </a:t>
            </a:r>
            <a:r>
              <a:rPr lang="en-US" sz="2000" b="1" dirty="0" smtClean="0">
                <a:solidFill>
                  <a:srgbClr val="002060"/>
                </a:solidFill>
              </a:rPr>
              <a:t>and </a:t>
            </a:r>
            <a:r>
              <a:rPr lang="en-US" sz="2000" b="1" dirty="0">
                <a:solidFill>
                  <a:srgbClr val="002060"/>
                </a:solidFill>
              </a:rPr>
              <a:t>Case-11 cluster is 19.833. Case 9 has not been previously clustered (the zero under Cluster 1), </a:t>
            </a:r>
            <a:r>
              <a:rPr lang="en-US" sz="2000" b="1" dirty="0" smtClean="0">
                <a:solidFill>
                  <a:srgbClr val="002060"/>
                </a:solidFill>
              </a:rPr>
              <a:t>and</a:t>
            </a:r>
            <a:r>
              <a:rPr lang="el-GR" sz="2000" b="1" dirty="0" smtClean="0">
                <a:solidFill>
                  <a:srgbClr val="002060"/>
                </a:solidFill>
              </a:rPr>
              <a:t> </a:t>
            </a:r>
            <a:r>
              <a:rPr lang="en-US" sz="2000" b="1" dirty="0" smtClean="0">
                <a:solidFill>
                  <a:srgbClr val="002060"/>
                </a:solidFill>
              </a:rPr>
              <a:t>Case </a:t>
            </a:r>
            <a:r>
              <a:rPr lang="en-US" sz="2000" b="1" dirty="0">
                <a:solidFill>
                  <a:srgbClr val="002060"/>
                </a:solidFill>
              </a:rPr>
              <a:t>11 was previously clustered at Stage 5. The next stage (when the cluster containing Case 9 clusters) </a:t>
            </a:r>
            <a:r>
              <a:rPr lang="en-US" sz="2000" b="1" dirty="0" smtClean="0">
                <a:solidFill>
                  <a:srgbClr val="002060"/>
                </a:solidFill>
              </a:rPr>
              <a:t>is</a:t>
            </a:r>
            <a:r>
              <a:rPr lang="el-GR" sz="2000" b="1" dirty="0" smtClean="0">
                <a:solidFill>
                  <a:srgbClr val="002060"/>
                </a:solidFill>
              </a:rPr>
              <a:t> </a:t>
            </a:r>
            <a:r>
              <a:rPr lang="en-US" sz="2000" b="1" dirty="0" smtClean="0">
                <a:solidFill>
                  <a:srgbClr val="002060"/>
                </a:solidFill>
              </a:rPr>
              <a:t>Stage </a:t>
            </a:r>
            <a:r>
              <a:rPr lang="en-US" sz="2000" b="1" dirty="0">
                <a:solidFill>
                  <a:srgbClr val="002060"/>
                </a:solidFill>
              </a:rPr>
              <a:t>15 (when it combines with the Case-6 cluster).</a:t>
            </a:r>
            <a:endParaRPr lang="el-GR" sz="2000" b="1" dirty="0">
              <a:solidFill>
                <a:srgbClr val="002060"/>
              </a:solidFill>
            </a:endParaRPr>
          </a:p>
        </p:txBody>
      </p:sp>
    </p:spTree>
    <p:extLst>
      <p:ext uri="{BB962C8B-B14F-4D97-AF65-F5344CB8AC3E}">
        <p14:creationId xmlns:p14="http://schemas.microsoft.com/office/powerpoint/2010/main" val="515602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36550" y="661343"/>
            <a:ext cx="3515370" cy="461665"/>
          </a:xfrm>
          <a:prstGeom prst="rect">
            <a:avLst/>
          </a:prstGeom>
          <a:noFill/>
          <a:ln>
            <a:noFill/>
          </a:ln>
          <a:effectLst/>
          <a:extLst/>
        </p:spPr>
        <p:txBody>
          <a:bodyPr wrap="square" anchor="ctr">
            <a:spAutoFit/>
          </a:bodyPr>
          <a:lstStyle/>
          <a:p>
            <a:pPr algn="ctr">
              <a:defRPr/>
            </a:pPr>
            <a:r>
              <a:rPr lang="en-US" sz="2400" b="1" dirty="0" smtClean="0">
                <a:solidFill>
                  <a:srgbClr val="002060"/>
                </a:solidFill>
              </a:rPr>
              <a:t>Cluster Analysis</a:t>
            </a:r>
            <a:r>
              <a:rPr lang="el-GR" sz="2400" b="1" dirty="0" smtClean="0">
                <a:solidFill>
                  <a:srgbClr val="002060"/>
                </a:solidFill>
              </a:rPr>
              <a:t> </a:t>
            </a:r>
            <a:endParaRPr lang="el-GR" sz="2400" b="1" dirty="0">
              <a:solidFill>
                <a:srgbClr val="002060"/>
              </a:solidFill>
            </a:endParaRP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l="26071" t="19637" r="34695" b="13702"/>
          <a:stretch>
            <a:fillRect/>
          </a:stretch>
        </p:blipFill>
        <p:spPr bwMode="auto">
          <a:xfrm>
            <a:off x="179388" y="1331913"/>
            <a:ext cx="42481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4699369" y="661343"/>
            <a:ext cx="4248150" cy="5940088"/>
          </a:xfrm>
          <a:prstGeom prst="rect">
            <a:avLst/>
          </a:prstGeom>
        </p:spPr>
        <p:txBody>
          <a:bodyPr>
            <a:spAutoFit/>
          </a:bodyPr>
          <a:lstStyle/>
          <a:p>
            <a:pPr algn="just">
              <a:defRPr/>
            </a:pPr>
            <a:r>
              <a:rPr lang="en-US" sz="2000" b="1" dirty="0">
                <a:solidFill>
                  <a:srgbClr val="002060"/>
                </a:solidFill>
                <a:latin typeface="Arial" pitchFamily="34" charset="0"/>
                <a:cs typeface="Arial" pitchFamily="34" charset="0"/>
              </a:rPr>
              <a:t>At Stage 14, the clusters containing Cases 12 and 19 are joined, Case 12 has been previously clustered with</a:t>
            </a:r>
            <a:r>
              <a:rPr lang="el-GR" sz="2000" b="1" dirty="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rPr>
              <a:t>Case 17, and Case 19 had been previously clustered with Cases 20 and 21, thus forming a cluster of 5 cases</a:t>
            </a:r>
            <a:r>
              <a:rPr lang="el-GR" sz="2000" b="1" dirty="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rPr>
              <a:t>(Cases 12, 17, 19, 20, 21). The squared Euclidean distance between the two joined clusters is 31.667. Case</a:t>
            </a:r>
            <a:r>
              <a:rPr lang="el-GR" sz="2000" b="1" dirty="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rPr>
              <a:t>12 was previously joined at Stage 3 with Case 17. Case 19 was previously joined at Stage 7 with the Case-20 cluster. The next stage when the Case-12 cluster will combine with another case/cluster is Stage 16</a:t>
            </a:r>
            <a:r>
              <a:rPr lang="el-GR" sz="2000" b="1" dirty="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rPr>
              <a:t>(when it joins with the Case-10 cluster).</a:t>
            </a:r>
          </a:p>
        </p:txBody>
      </p:sp>
      <p:sp>
        <p:nvSpPr>
          <p:cNvPr id="6"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Tree>
    <p:extLst>
      <p:ext uri="{BB962C8B-B14F-4D97-AF65-F5344CB8AC3E}">
        <p14:creationId xmlns:p14="http://schemas.microsoft.com/office/powerpoint/2010/main" val="825399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36550" y="362804"/>
            <a:ext cx="5327650" cy="396875"/>
          </a:xfrm>
          <a:prstGeom prst="rect">
            <a:avLst/>
          </a:prstGeom>
          <a:noFill/>
          <a:ln>
            <a:noFill/>
          </a:ln>
          <a:effectLst/>
          <a:extLst/>
        </p:spPr>
        <p:txBody>
          <a:bodyPr anchor="ctr">
            <a:spAutoFit/>
          </a:bodyPr>
          <a:lstStyle/>
          <a:p>
            <a:pPr algn="ctr">
              <a:defRPr/>
            </a:pPr>
            <a:r>
              <a:rPr lang="en-US" sz="2000" b="1" dirty="0" smtClean="0">
                <a:solidFill>
                  <a:srgbClr val="002060"/>
                </a:solidFill>
              </a:rPr>
              <a:t>Cluster Analysis</a:t>
            </a:r>
            <a:r>
              <a:rPr lang="el-GR" sz="2000" b="1" dirty="0" smtClean="0">
                <a:solidFill>
                  <a:srgbClr val="002060"/>
                </a:solidFill>
              </a:rPr>
              <a:t> </a:t>
            </a:r>
            <a:endParaRPr lang="el-GR" sz="2000" b="1" dirty="0">
              <a:solidFill>
                <a:srgbClr val="002060"/>
              </a:solidFill>
            </a:endParaRP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l="26549" t="22421" r="32176" b="11931"/>
          <a:stretch>
            <a:fillRect/>
          </a:stretch>
        </p:blipFill>
        <p:spPr bwMode="auto">
          <a:xfrm>
            <a:off x="323297" y="781419"/>
            <a:ext cx="4972960" cy="4447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
        <p:nvSpPr>
          <p:cNvPr id="2" name="Ορθογώνιο 1"/>
          <p:cNvSpPr/>
          <p:nvPr/>
        </p:nvSpPr>
        <p:spPr>
          <a:xfrm>
            <a:off x="5580112" y="264150"/>
            <a:ext cx="3384377" cy="6186309"/>
          </a:xfrm>
          <a:prstGeom prst="rect">
            <a:avLst/>
          </a:prstGeom>
        </p:spPr>
        <p:txBody>
          <a:bodyPr wrap="square">
            <a:spAutoFit/>
          </a:bodyPr>
          <a:lstStyle/>
          <a:p>
            <a:pPr algn="just"/>
            <a:r>
              <a:rPr lang="en-US" b="1" dirty="0">
                <a:solidFill>
                  <a:srgbClr val="002060"/>
                </a:solidFill>
              </a:rPr>
              <a:t>The branching-type nature of the </a:t>
            </a:r>
            <a:r>
              <a:rPr lang="en-US" b="1" dirty="0" err="1">
                <a:solidFill>
                  <a:srgbClr val="002060"/>
                </a:solidFill>
              </a:rPr>
              <a:t>Dendrogram</a:t>
            </a:r>
            <a:r>
              <a:rPr lang="en-US" b="1" dirty="0">
                <a:solidFill>
                  <a:srgbClr val="002060"/>
                </a:solidFill>
              </a:rPr>
              <a:t> allows you to trace backward or forward to any </a:t>
            </a:r>
            <a:r>
              <a:rPr lang="en-US" b="1" dirty="0" smtClean="0">
                <a:solidFill>
                  <a:srgbClr val="002060"/>
                </a:solidFill>
              </a:rPr>
              <a:t>individual</a:t>
            </a:r>
            <a:r>
              <a:rPr lang="el-GR" b="1" dirty="0" smtClean="0">
                <a:solidFill>
                  <a:srgbClr val="002060"/>
                </a:solidFill>
              </a:rPr>
              <a:t> </a:t>
            </a:r>
            <a:r>
              <a:rPr lang="en-US" b="1" dirty="0" smtClean="0">
                <a:solidFill>
                  <a:srgbClr val="002060"/>
                </a:solidFill>
              </a:rPr>
              <a:t>case </a:t>
            </a:r>
            <a:r>
              <a:rPr lang="en-US" b="1" dirty="0">
                <a:solidFill>
                  <a:srgbClr val="002060"/>
                </a:solidFill>
              </a:rPr>
              <a:t>or cluster at any level. It, in addition, gives an idea of how great the distance was between cases </a:t>
            </a:r>
            <a:r>
              <a:rPr lang="en-US" b="1" dirty="0" smtClean="0">
                <a:solidFill>
                  <a:srgbClr val="002060"/>
                </a:solidFill>
              </a:rPr>
              <a:t>or</a:t>
            </a:r>
            <a:r>
              <a:rPr lang="el-GR" b="1" dirty="0" smtClean="0">
                <a:solidFill>
                  <a:srgbClr val="002060"/>
                </a:solidFill>
              </a:rPr>
              <a:t> </a:t>
            </a:r>
            <a:r>
              <a:rPr lang="en-US" b="1" dirty="0" smtClean="0">
                <a:solidFill>
                  <a:srgbClr val="002060"/>
                </a:solidFill>
              </a:rPr>
              <a:t>groups </a:t>
            </a:r>
            <a:r>
              <a:rPr lang="en-US" b="1" dirty="0">
                <a:solidFill>
                  <a:srgbClr val="002060"/>
                </a:solidFill>
              </a:rPr>
              <a:t>that are clustered in a particular step, using a 0 to 25 scale along the top of the chart. While it </a:t>
            </a:r>
            <a:r>
              <a:rPr lang="en-US" b="1" dirty="0" smtClean="0">
                <a:solidFill>
                  <a:srgbClr val="002060"/>
                </a:solidFill>
              </a:rPr>
              <a:t>is</a:t>
            </a:r>
            <a:r>
              <a:rPr lang="el-GR" b="1" dirty="0" smtClean="0">
                <a:solidFill>
                  <a:srgbClr val="002060"/>
                </a:solidFill>
              </a:rPr>
              <a:t> </a:t>
            </a:r>
            <a:r>
              <a:rPr lang="en-US" b="1" dirty="0" smtClean="0">
                <a:solidFill>
                  <a:srgbClr val="002060"/>
                </a:solidFill>
              </a:rPr>
              <a:t>difficult </a:t>
            </a:r>
            <a:r>
              <a:rPr lang="en-US" b="1" dirty="0">
                <a:solidFill>
                  <a:srgbClr val="002060"/>
                </a:solidFill>
              </a:rPr>
              <a:t>to interpret distance in the early clustering phases (the extreme left of the graph), as you move </a:t>
            </a:r>
            <a:r>
              <a:rPr lang="en-US" b="1" dirty="0" smtClean="0">
                <a:solidFill>
                  <a:srgbClr val="002060"/>
                </a:solidFill>
              </a:rPr>
              <a:t>to</a:t>
            </a:r>
            <a:r>
              <a:rPr lang="el-GR" b="1" dirty="0" smtClean="0">
                <a:solidFill>
                  <a:srgbClr val="002060"/>
                </a:solidFill>
              </a:rPr>
              <a:t> </a:t>
            </a:r>
            <a:r>
              <a:rPr lang="en-US" b="1" dirty="0" smtClean="0">
                <a:solidFill>
                  <a:srgbClr val="002060"/>
                </a:solidFill>
              </a:rPr>
              <a:t>the </a:t>
            </a:r>
            <a:r>
              <a:rPr lang="en-US" b="1" dirty="0">
                <a:solidFill>
                  <a:srgbClr val="002060"/>
                </a:solidFill>
              </a:rPr>
              <a:t>right relative distance become more apparent. The </a:t>
            </a:r>
            <a:r>
              <a:rPr lang="en-US" b="1" dirty="0" smtClean="0">
                <a:solidFill>
                  <a:srgbClr val="002060"/>
                </a:solidFill>
              </a:rPr>
              <a:t>bigger </a:t>
            </a:r>
            <a:r>
              <a:rPr lang="en-US" b="1" dirty="0">
                <a:solidFill>
                  <a:srgbClr val="002060"/>
                </a:solidFill>
              </a:rPr>
              <a:t>the distances before two clusters are joined</a:t>
            </a:r>
            <a:r>
              <a:rPr lang="en-US" b="1" dirty="0" smtClean="0">
                <a:solidFill>
                  <a:srgbClr val="002060"/>
                </a:solidFill>
              </a:rPr>
              <a:t>,</a:t>
            </a:r>
            <a:r>
              <a:rPr lang="el-GR" b="1" dirty="0" smtClean="0">
                <a:solidFill>
                  <a:srgbClr val="002060"/>
                </a:solidFill>
              </a:rPr>
              <a:t> </a:t>
            </a:r>
            <a:r>
              <a:rPr lang="en-US" b="1" dirty="0" smtClean="0">
                <a:solidFill>
                  <a:srgbClr val="002060"/>
                </a:solidFill>
              </a:rPr>
              <a:t>the </a:t>
            </a:r>
            <a:r>
              <a:rPr lang="en-US" b="1" dirty="0">
                <a:solidFill>
                  <a:srgbClr val="002060"/>
                </a:solidFill>
              </a:rPr>
              <a:t>bigger the differences in these clusters. To find a membership of a particular cluster simply </a:t>
            </a:r>
            <a:r>
              <a:rPr lang="en-US" b="1" dirty="0" smtClean="0">
                <a:solidFill>
                  <a:srgbClr val="002060"/>
                </a:solidFill>
              </a:rPr>
              <a:t>trace</a:t>
            </a:r>
            <a:r>
              <a:rPr lang="el-GR" b="1" dirty="0" smtClean="0">
                <a:solidFill>
                  <a:srgbClr val="002060"/>
                </a:solidFill>
              </a:rPr>
              <a:t> </a:t>
            </a:r>
            <a:r>
              <a:rPr lang="en-US" b="1" dirty="0" smtClean="0">
                <a:solidFill>
                  <a:srgbClr val="002060"/>
                </a:solidFill>
              </a:rPr>
              <a:t>backwards </a:t>
            </a:r>
            <a:r>
              <a:rPr lang="en-US" b="1" dirty="0">
                <a:solidFill>
                  <a:srgbClr val="002060"/>
                </a:solidFill>
              </a:rPr>
              <a:t>down the branches to the name.</a:t>
            </a:r>
            <a:endParaRPr lang="el-GR" b="1" dirty="0">
              <a:solidFill>
                <a:srgbClr val="002060"/>
              </a:solidFill>
            </a:endParaRPr>
          </a:p>
        </p:txBody>
      </p:sp>
    </p:spTree>
    <p:extLst>
      <p:ext uri="{BB962C8B-B14F-4D97-AF65-F5344CB8AC3E}">
        <p14:creationId xmlns:p14="http://schemas.microsoft.com/office/powerpoint/2010/main" val="1814848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19313"/>
            <a:ext cx="3849687" cy="432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l="36568" t="32101" r="20505" b="20740"/>
          <a:stretch>
            <a:fillRect/>
          </a:stretch>
        </p:blipFill>
        <p:spPr bwMode="auto">
          <a:xfrm>
            <a:off x="4273550" y="2835275"/>
            <a:ext cx="4683125" cy="289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p:cNvSpPr>
            <a:spLocks noChangeArrowheads="1"/>
          </p:cNvSpPr>
          <p:nvPr/>
        </p:nvSpPr>
        <p:spPr bwMode="auto">
          <a:xfrm>
            <a:off x="323850" y="812155"/>
            <a:ext cx="2879998" cy="461665"/>
          </a:xfrm>
          <a:prstGeom prst="rect">
            <a:avLst/>
          </a:prstGeom>
          <a:noFill/>
          <a:ln>
            <a:noFill/>
          </a:ln>
          <a:effectLst/>
          <a:extLst/>
        </p:spPr>
        <p:txBody>
          <a:bodyPr wrap="square" anchor="ctr">
            <a:spAutoFit/>
          </a:bodyPr>
          <a:lstStyle/>
          <a:p>
            <a:pPr algn="ctr">
              <a:defRPr/>
            </a:pPr>
            <a:r>
              <a:rPr lang="en-US" sz="2400" b="1" dirty="0" smtClean="0">
                <a:solidFill>
                  <a:srgbClr val="002060"/>
                </a:solidFill>
              </a:rPr>
              <a:t>Cluster Analysis</a:t>
            </a:r>
            <a:endParaRPr lang="el-GR" sz="2400" b="1" dirty="0">
              <a:solidFill>
                <a:srgbClr val="002060"/>
              </a:solidFill>
            </a:endParaRPr>
          </a:p>
        </p:txBody>
      </p:sp>
      <p:sp>
        <p:nvSpPr>
          <p:cNvPr id="8"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Tree>
    <p:extLst>
      <p:ext uri="{BB962C8B-B14F-4D97-AF65-F5344CB8AC3E}">
        <p14:creationId xmlns:p14="http://schemas.microsoft.com/office/powerpoint/2010/main" val="1438120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465505" y="3546624"/>
            <a:ext cx="8424863" cy="2554545"/>
          </a:xfrm>
          <a:prstGeom prst="rect">
            <a:avLst/>
          </a:prstGeom>
          <a:solidFill>
            <a:schemeClr val="bg1"/>
          </a:solidFill>
        </p:spPr>
        <p:txBody>
          <a:bodyPr>
            <a:spAutoFit/>
          </a:bodyPr>
          <a:lstStyle/>
          <a:p>
            <a:pPr>
              <a:defRPr/>
            </a:pPr>
            <a:r>
              <a:rPr lang="el-GR" altLang="el-GR" sz="2000" b="1" dirty="0" smtClean="0">
                <a:solidFill>
                  <a:srgbClr val="002060"/>
                </a:solidFill>
                <a:latin typeface="Calibri" pitchFamily="34" charset="0"/>
              </a:rPr>
              <a:t>The </a:t>
            </a:r>
            <a:r>
              <a:rPr lang="el-GR" altLang="el-GR" sz="2000" b="1" dirty="0" err="1">
                <a:solidFill>
                  <a:srgbClr val="002060"/>
                </a:solidFill>
                <a:latin typeface="Calibri" pitchFamily="34" charset="0"/>
              </a:rPr>
              <a:t>most</a:t>
            </a:r>
            <a:r>
              <a:rPr lang="el-GR" altLang="el-GR" sz="2000" b="1" dirty="0">
                <a:solidFill>
                  <a:srgbClr val="002060"/>
                </a:solidFill>
                <a:latin typeface="Calibri" pitchFamily="34" charset="0"/>
              </a:rPr>
              <a:t> </a:t>
            </a:r>
            <a:r>
              <a:rPr lang="el-GR" altLang="el-GR" sz="2000" b="1" dirty="0" err="1">
                <a:solidFill>
                  <a:srgbClr val="002060"/>
                </a:solidFill>
                <a:latin typeface="Calibri" pitchFamily="34" charset="0"/>
              </a:rPr>
              <a:t>common</a:t>
            </a:r>
            <a:r>
              <a:rPr lang="el-GR" altLang="el-GR" sz="2000" b="1" dirty="0">
                <a:solidFill>
                  <a:srgbClr val="002060"/>
                </a:solidFill>
                <a:latin typeface="Calibri" pitchFamily="34" charset="0"/>
              </a:rPr>
              <a:t> </a:t>
            </a:r>
            <a:r>
              <a:rPr lang="el-GR" altLang="el-GR" sz="2000" b="1" dirty="0" err="1">
                <a:solidFill>
                  <a:srgbClr val="002060"/>
                </a:solidFill>
                <a:latin typeface="Calibri" pitchFamily="34" charset="0"/>
              </a:rPr>
              <a:t>ways</a:t>
            </a:r>
            <a:r>
              <a:rPr lang="el-GR" altLang="el-GR" sz="2000" b="1" dirty="0">
                <a:solidFill>
                  <a:srgbClr val="002060"/>
                </a:solidFill>
                <a:latin typeface="Calibri" pitchFamily="34" charset="0"/>
              </a:rPr>
              <a:t> for </a:t>
            </a:r>
            <a:r>
              <a:rPr lang="el-GR" altLang="el-GR" sz="2000" b="1" dirty="0" err="1">
                <a:solidFill>
                  <a:srgbClr val="002060"/>
                </a:solidFill>
                <a:latin typeface="Calibri" pitchFamily="34" charset="0"/>
              </a:rPr>
              <a:t>presentation</a:t>
            </a:r>
            <a:r>
              <a:rPr lang="el-GR" altLang="el-GR" sz="2000" b="1" dirty="0">
                <a:solidFill>
                  <a:srgbClr val="002060"/>
                </a:solidFill>
                <a:latin typeface="Calibri" pitchFamily="34" charset="0"/>
              </a:rPr>
              <a:t> </a:t>
            </a:r>
            <a:r>
              <a:rPr lang="el-GR" altLang="el-GR" sz="2000" b="1" dirty="0" smtClean="0">
                <a:solidFill>
                  <a:srgbClr val="002060"/>
                </a:solidFill>
                <a:latin typeface="Calibri" pitchFamily="34" charset="0"/>
              </a:rPr>
              <a:t>of water </a:t>
            </a:r>
            <a:r>
              <a:rPr lang="el-GR" altLang="el-GR" sz="2000" b="1" dirty="0" err="1" smtClean="0">
                <a:solidFill>
                  <a:srgbClr val="002060"/>
                </a:solidFill>
                <a:latin typeface="Calibri" pitchFamily="34" charset="0"/>
              </a:rPr>
              <a:t>samples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chemical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analyses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are</a:t>
            </a:r>
            <a:r>
              <a:rPr lang="el-GR" altLang="el-GR" sz="2000" b="1" dirty="0" smtClean="0">
                <a:solidFill>
                  <a:srgbClr val="002060"/>
                </a:solidFill>
                <a:latin typeface="Calibri" pitchFamily="34" charset="0"/>
              </a:rPr>
              <a:t> </a:t>
            </a:r>
            <a:r>
              <a:rPr lang="el-GR" altLang="el-GR" sz="2000" b="1" dirty="0" err="1">
                <a:solidFill>
                  <a:srgbClr val="002060"/>
                </a:solidFill>
                <a:latin typeface="Calibri" pitchFamily="34" charset="0"/>
              </a:rPr>
              <a:t>the</a:t>
            </a:r>
            <a:r>
              <a:rPr lang="el-GR" altLang="el-GR" sz="2000" b="1" dirty="0">
                <a:solidFill>
                  <a:srgbClr val="002060"/>
                </a:solidFill>
                <a:latin typeface="Calibri" pitchFamily="34" charset="0"/>
              </a:rPr>
              <a:t> </a:t>
            </a:r>
            <a:r>
              <a:rPr lang="el-GR" altLang="el-GR" sz="2000" b="1" dirty="0" err="1">
                <a:solidFill>
                  <a:srgbClr val="002060"/>
                </a:solidFill>
                <a:latin typeface="Calibri" pitchFamily="34" charset="0"/>
              </a:rPr>
              <a:t>following</a:t>
            </a:r>
            <a:r>
              <a:rPr lang="el-GR" altLang="el-GR" sz="2000" b="1" dirty="0" smtClean="0">
                <a:solidFill>
                  <a:srgbClr val="002060"/>
                </a:solidFill>
                <a:latin typeface="Calibri" pitchFamily="34" charset="0"/>
              </a:rPr>
              <a:t>:</a:t>
            </a:r>
            <a:endParaRPr lang="el-GR" sz="2000" b="1" dirty="0" smtClean="0">
              <a:solidFill>
                <a:srgbClr val="002060"/>
              </a:solidFill>
              <a:latin typeface="Calibri" panose="020F0502020204030204" pitchFamily="34" charset="0"/>
            </a:endParaRPr>
          </a:p>
          <a:p>
            <a:pPr marL="342900" indent="-342900">
              <a:buFont typeface="Wingdings" panose="05000000000000000000" pitchFamily="2" charset="2"/>
              <a:buChar char="Ø"/>
              <a:defRPr/>
            </a:pPr>
            <a:r>
              <a:rPr lang="el-GR" sz="2000" b="1" dirty="0" smtClean="0">
                <a:solidFill>
                  <a:srgbClr val="002060"/>
                </a:solidFill>
                <a:latin typeface="Calibri" panose="020F0502020204030204" pitchFamily="34" charset="0"/>
              </a:rPr>
              <a:t>Hydrochemical </a:t>
            </a:r>
            <a:r>
              <a:rPr lang="el-GR" sz="2000" b="1" dirty="0" err="1" smtClean="0">
                <a:solidFill>
                  <a:srgbClr val="002060"/>
                </a:solidFill>
                <a:latin typeface="Calibri" panose="020F0502020204030204" pitchFamily="34" charset="0"/>
              </a:rPr>
              <a:t>maps</a:t>
            </a:r>
            <a:r>
              <a:rPr lang="el-GR" sz="2000" b="1" dirty="0" smtClean="0">
                <a:solidFill>
                  <a:srgbClr val="002060"/>
                </a:solidFill>
                <a:latin typeface="Calibri" panose="020F0502020204030204" pitchFamily="34" charset="0"/>
              </a:rPr>
              <a:t> </a:t>
            </a:r>
            <a:r>
              <a:rPr lang="el-GR" sz="2000" b="1" dirty="0" err="1" smtClean="0">
                <a:solidFill>
                  <a:srgbClr val="002060"/>
                </a:solidFill>
                <a:latin typeface="Calibri" panose="020F0502020204030204" pitchFamily="34" charset="0"/>
              </a:rPr>
              <a:t>and</a:t>
            </a:r>
            <a:r>
              <a:rPr lang="el-GR" sz="2000" b="1" dirty="0" smtClean="0">
                <a:solidFill>
                  <a:srgbClr val="002060"/>
                </a:solidFill>
                <a:latin typeface="Calibri" panose="020F0502020204030204" pitchFamily="34" charset="0"/>
              </a:rPr>
              <a:t> </a:t>
            </a:r>
            <a:r>
              <a:rPr lang="el-GR" sz="2000" b="1" dirty="0" err="1" smtClean="0">
                <a:solidFill>
                  <a:srgbClr val="002060"/>
                </a:solidFill>
                <a:latin typeface="Calibri" panose="020F0502020204030204" pitchFamily="34" charset="0"/>
              </a:rPr>
              <a:t>sections</a:t>
            </a:r>
            <a:endParaRPr lang="el-GR" sz="2000" b="1" dirty="0" smtClean="0">
              <a:solidFill>
                <a:srgbClr val="002060"/>
              </a:solidFill>
              <a:latin typeface="Calibri" panose="020F0502020204030204" pitchFamily="34" charset="0"/>
            </a:endParaRPr>
          </a:p>
          <a:p>
            <a:pPr marL="342900" indent="-342900">
              <a:buFont typeface="Wingdings" panose="05000000000000000000" pitchFamily="2" charset="2"/>
              <a:buChar char="Ø"/>
              <a:defRPr/>
            </a:pPr>
            <a:r>
              <a:rPr lang="el-GR" sz="2000" b="1" dirty="0" smtClean="0">
                <a:solidFill>
                  <a:srgbClr val="002060"/>
                </a:solidFill>
                <a:latin typeface="Calibri" panose="020F0502020204030204" pitchFamily="34" charset="0"/>
              </a:rPr>
              <a:t>Hydrochemical </a:t>
            </a:r>
            <a:r>
              <a:rPr lang="el-GR" sz="2000" b="1" dirty="0" err="1">
                <a:solidFill>
                  <a:srgbClr val="002060"/>
                </a:solidFill>
                <a:latin typeface="Calibri" panose="020F0502020204030204" pitchFamily="34" charset="0"/>
              </a:rPr>
              <a:t>time</a:t>
            </a:r>
            <a:r>
              <a:rPr lang="el-GR" sz="2000" b="1" dirty="0">
                <a:solidFill>
                  <a:srgbClr val="002060"/>
                </a:solidFill>
                <a:latin typeface="Calibri" panose="020F0502020204030204" pitchFamily="34" charset="0"/>
              </a:rPr>
              <a:t> </a:t>
            </a:r>
            <a:r>
              <a:rPr lang="el-GR" sz="2000" b="1" dirty="0" err="1" smtClean="0">
                <a:solidFill>
                  <a:srgbClr val="002060"/>
                </a:solidFill>
                <a:latin typeface="Calibri" panose="020F0502020204030204" pitchFamily="34" charset="0"/>
              </a:rPr>
              <a:t>diagrams</a:t>
            </a:r>
            <a:endParaRPr lang="el-GR" sz="2000" b="1" dirty="0">
              <a:solidFill>
                <a:srgbClr val="002060"/>
              </a:solidFill>
              <a:latin typeface="Calibri" panose="020F0502020204030204" pitchFamily="34" charset="0"/>
            </a:endParaRPr>
          </a:p>
          <a:p>
            <a:pPr marL="342900" indent="-342900">
              <a:buFont typeface="Wingdings" panose="05000000000000000000" pitchFamily="2" charset="2"/>
              <a:buChar char="Ø"/>
              <a:defRPr/>
            </a:pPr>
            <a:r>
              <a:rPr lang="el-GR" sz="2000" b="1" dirty="0" err="1">
                <a:solidFill>
                  <a:srgbClr val="002060"/>
                </a:solidFill>
                <a:latin typeface="Calibri" panose="020F0502020204030204" pitchFamily="34" charset="0"/>
              </a:rPr>
              <a:t>Correlation</a:t>
            </a:r>
            <a:r>
              <a:rPr lang="el-GR" sz="2000" b="1" dirty="0">
                <a:solidFill>
                  <a:srgbClr val="002060"/>
                </a:solidFill>
                <a:latin typeface="Calibri" panose="020F0502020204030204" pitchFamily="34" charset="0"/>
              </a:rPr>
              <a:t> graphs</a:t>
            </a:r>
          </a:p>
          <a:p>
            <a:pPr marL="342900" indent="-342900">
              <a:buFont typeface="Wingdings" panose="05000000000000000000" pitchFamily="2" charset="2"/>
              <a:buChar char="Ø"/>
              <a:defRPr/>
            </a:pPr>
            <a:r>
              <a:rPr lang="el-GR" sz="2000" b="1" dirty="0">
                <a:solidFill>
                  <a:srgbClr val="002060"/>
                </a:solidFill>
                <a:latin typeface="Calibri" panose="020F0502020204030204" pitchFamily="34" charset="0"/>
              </a:rPr>
              <a:t>Hydrochemical </a:t>
            </a:r>
            <a:r>
              <a:rPr lang="el-GR" sz="2000" b="1" dirty="0" err="1" smtClean="0">
                <a:solidFill>
                  <a:srgbClr val="002060"/>
                </a:solidFill>
                <a:latin typeface="Calibri" panose="020F0502020204030204" pitchFamily="34" charset="0"/>
              </a:rPr>
              <a:t>diagrams</a:t>
            </a:r>
            <a:endParaRPr lang="el-GR" sz="2000" b="1" dirty="0">
              <a:solidFill>
                <a:srgbClr val="002060"/>
              </a:solidFill>
              <a:latin typeface="Calibri" panose="020F0502020204030204" pitchFamily="34" charset="0"/>
            </a:endParaRPr>
          </a:p>
          <a:p>
            <a:pPr marL="342900" indent="-342900">
              <a:buFont typeface="Wingdings" panose="05000000000000000000" pitchFamily="2" charset="2"/>
              <a:buChar char="Ø"/>
              <a:defRPr/>
            </a:pPr>
            <a:r>
              <a:rPr lang="en-US" sz="2000" b="1" dirty="0">
                <a:solidFill>
                  <a:srgbClr val="002060"/>
                </a:solidFill>
                <a:latin typeface="Calibri" panose="020F0502020204030204" pitchFamily="34" charset="0"/>
              </a:rPr>
              <a:t>I</a:t>
            </a:r>
            <a:r>
              <a:rPr lang="el-GR" sz="2000" b="1" dirty="0" err="1">
                <a:solidFill>
                  <a:srgbClr val="002060"/>
                </a:solidFill>
                <a:latin typeface="Calibri" panose="020F0502020204030204" pitchFamily="34" charset="0"/>
              </a:rPr>
              <a:t>onic</a:t>
            </a:r>
            <a:r>
              <a:rPr lang="el-GR" sz="2000" b="1" dirty="0">
                <a:solidFill>
                  <a:srgbClr val="002060"/>
                </a:solidFill>
                <a:latin typeface="Calibri" panose="020F0502020204030204" pitchFamily="34" charset="0"/>
              </a:rPr>
              <a:t> </a:t>
            </a:r>
            <a:r>
              <a:rPr lang="el-GR" sz="2000" b="1" dirty="0" err="1">
                <a:solidFill>
                  <a:srgbClr val="002060"/>
                </a:solidFill>
                <a:latin typeface="Calibri" panose="020F0502020204030204" pitchFamily="34" charset="0"/>
              </a:rPr>
              <a:t>ratios</a:t>
            </a:r>
            <a:endParaRPr lang="el-GR" sz="2000" b="1" dirty="0">
              <a:solidFill>
                <a:srgbClr val="002060"/>
              </a:solidFill>
              <a:latin typeface="Calibri" panose="020F0502020204030204" pitchFamily="34" charset="0"/>
            </a:endParaRPr>
          </a:p>
          <a:p>
            <a:pPr marL="342900" indent="-342900">
              <a:buFont typeface="Wingdings" panose="05000000000000000000" pitchFamily="2" charset="2"/>
              <a:buChar char="Ø"/>
              <a:defRPr/>
            </a:pPr>
            <a:r>
              <a:rPr lang="el-GR" sz="2000" b="1" dirty="0" err="1">
                <a:solidFill>
                  <a:srgbClr val="002060"/>
                </a:solidFill>
                <a:latin typeface="Calibri" panose="020F0502020204030204" pitchFamily="34" charset="0"/>
              </a:rPr>
              <a:t>Surface</a:t>
            </a:r>
            <a:r>
              <a:rPr lang="el-GR" sz="2000" b="1" dirty="0">
                <a:solidFill>
                  <a:srgbClr val="002060"/>
                </a:solidFill>
                <a:latin typeface="Calibri" panose="020F0502020204030204" pitchFamily="34" charset="0"/>
              </a:rPr>
              <a:t> </a:t>
            </a:r>
            <a:r>
              <a:rPr lang="el-GR" sz="2000" b="1" dirty="0" err="1">
                <a:solidFill>
                  <a:srgbClr val="002060"/>
                </a:solidFill>
                <a:latin typeface="Calibri" panose="020F0502020204030204" pitchFamily="34" charset="0"/>
              </a:rPr>
              <a:t>and</a:t>
            </a:r>
            <a:r>
              <a:rPr lang="el-GR" sz="2000" b="1" dirty="0">
                <a:solidFill>
                  <a:srgbClr val="002060"/>
                </a:solidFill>
                <a:latin typeface="Calibri" panose="020F0502020204030204" pitchFamily="34" charset="0"/>
              </a:rPr>
              <a:t> </a:t>
            </a:r>
            <a:r>
              <a:rPr lang="el-GR" sz="2000" b="1" dirty="0" err="1">
                <a:solidFill>
                  <a:srgbClr val="002060"/>
                </a:solidFill>
                <a:latin typeface="Calibri" panose="020F0502020204030204" pitchFamily="34" charset="0"/>
              </a:rPr>
              <a:t>groundwater</a:t>
            </a:r>
            <a:r>
              <a:rPr lang="el-GR" sz="2000" b="1" dirty="0">
                <a:solidFill>
                  <a:srgbClr val="002060"/>
                </a:solidFill>
                <a:latin typeface="Calibri" panose="020F0502020204030204" pitchFamily="34" charset="0"/>
              </a:rPr>
              <a:t> </a:t>
            </a:r>
            <a:r>
              <a:rPr lang="el-GR" sz="2000" b="1" dirty="0" err="1">
                <a:solidFill>
                  <a:srgbClr val="002060"/>
                </a:solidFill>
                <a:latin typeface="Calibri" panose="020F0502020204030204" pitchFamily="34" charset="0"/>
              </a:rPr>
              <a:t>classification</a:t>
            </a:r>
            <a:r>
              <a:rPr lang="el-GR" sz="2000" b="1" dirty="0">
                <a:solidFill>
                  <a:srgbClr val="002060"/>
                </a:solidFill>
                <a:latin typeface="Calibri" panose="020F0502020204030204" pitchFamily="34" charset="0"/>
              </a:rPr>
              <a:t> </a:t>
            </a:r>
          </a:p>
        </p:txBody>
      </p:sp>
      <p:sp>
        <p:nvSpPr>
          <p:cNvPr id="2052" name="TextBox 1"/>
          <p:cNvSpPr txBox="1">
            <a:spLocks noChangeArrowheads="1"/>
          </p:cNvSpPr>
          <p:nvPr/>
        </p:nvSpPr>
        <p:spPr bwMode="auto">
          <a:xfrm>
            <a:off x="2339752" y="-27384"/>
            <a:ext cx="5484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800" b="1" u="sng" dirty="0" err="1">
                <a:solidFill>
                  <a:srgbClr val="002060"/>
                </a:solidFill>
                <a:latin typeface="Calibri" pitchFamily="34" charset="0"/>
              </a:rPr>
              <a:t>Presentation</a:t>
            </a:r>
            <a:r>
              <a:rPr lang="el-GR" altLang="el-GR" sz="2800" b="1" u="sng" dirty="0">
                <a:solidFill>
                  <a:srgbClr val="002060"/>
                </a:solidFill>
                <a:latin typeface="Calibri" pitchFamily="34" charset="0"/>
              </a:rPr>
              <a:t> of </a:t>
            </a:r>
            <a:r>
              <a:rPr lang="el-GR" altLang="el-GR" sz="2800" b="1" u="sng" dirty="0" err="1">
                <a:solidFill>
                  <a:srgbClr val="002060"/>
                </a:solidFill>
                <a:latin typeface="Calibri" pitchFamily="34" charset="0"/>
              </a:rPr>
              <a:t>hydrochemical</a:t>
            </a:r>
            <a:r>
              <a:rPr lang="el-GR" altLang="el-GR" sz="2800" b="1" u="sng" dirty="0">
                <a:solidFill>
                  <a:srgbClr val="002060"/>
                </a:solidFill>
                <a:latin typeface="Calibri" pitchFamily="34" charset="0"/>
              </a:rPr>
              <a:t> </a:t>
            </a:r>
            <a:r>
              <a:rPr lang="el-GR" altLang="el-GR" sz="2800" b="1" u="sng" dirty="0" err="1" smtClean="0">
                <a:solidFill>
                  <a:srgbClr val="002060"/>
                </a:solidFill>
                <a:latin typeface="Calibri" pitchFamily="34" charset="0"/>
              </a:rPr>
              <a:t>data</a:t>
            </a:r>
            <a:endParaRPr lang="el-GR" altLang="el-GR" sz="2800" b="1" u="sng" dirty="0">
              <a:solidFill>
                <a:srgbClr val="002060"/>
              </a:solidFill>
            </a:endParaRPr>
          </a:p>
        </p:txBody>
      </p:sp>
      <p:sp>
        <p:nvSpPr>
          <p:cNvPr id="2" name="TextBox 1"/>
          <p:cNvSpPr txBox="1"/>
          <p:nvPr/>
        </p:nvSpPr>
        <p:spPr>
          <a:xfrm>
            <a:off x="755576" y="6101169"/>
            <a:ext cx="7844723" cy="707886"/>
          </a:xfrm>
          <a:prstGeom prst="rect">
            <a:avLst/>
          </a:prstGeom>
          <a:noFill/>
        </p:spPr>
        <p:txBody>
          <a:bodyPr wrap="square" rtlCol="0">
            <a:spAutoFit/>
          </a:bodyPr>
          <a:lstStyle/>
          <a:p>
            <a:pPr algn="ctr"/>
            <a:r>
              <a:rPr lang="el-GR" sz="2000" b="1" dirty="0" err="1" smtClean="0">
                <a:solidFill>
                  <a:srgbClr val="002060"/>
                </a:solidFill>
              </a:rPr>
              <a:t>Selected</a:t>
            </a:r>
            <a:r>
              <a:rPr lang="el-GR" sz="2000" b="1" dirty="0" smtClean="0">
                <a:solidFill>
                  <a:srgbClr val="002060"/>
                </a:solidFill>
              </a:rPr>
              <a:t> </a:t>
            </a:r>
            <a:r>
              <a:rPr lang="el-GR" sz="2000" b="1" dirty="0" err="1" smtClean="0">
                <a:solidFill>
                  <a:srgbClr val="002060"/>
                </a:solidFill>
              </a:rPr>
              <a:t>indicative</a:t>
            </a:r>
            <a:r>
              <a:rPr lang="el-GR" sz="2000" b="1" dirty="0" smtClean="0">
                <a:solidFill>
                  <a:srgbClr val="002060"/>
                </a:solidFill>
              </a:rPr>
              <a:t> </a:t>
            </a:r>
            <a:r>
              <a:rPr lang="el-GR" sz="2000" b="1" dirty="0" err="1" smtClean="0">
                <a:solidFill>
                  <a:srgbClr val="002060"/>
                </a:solidFill>
              </a:rPr>
              <a:t>methods</a:t>
            </a:r>
            <a:r>
              <a:rPr lang="el-GR" sz="2000" b="1" dirty="0" smtClean="0">
                <a:solidFill>
                  <a:srgbClr val="002060"/>
                </a:solidFill>
              </a:rPr>
              <a:t> for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presentation</a:t>
            </a:r>
            <a:r>
              <a:rPr lang="el-GR" sz="2000" b="1" dirty="0" smtClean="0">
                <a:solidFill>
                  <a:srgbClr val="002060"/>
                </a:solidFill>
              </a:rPr>
              <a:t> of </a:t>
            </a:r>
            <a:r>
              <a:rPr lang="el-GR" sz="2000" b="1" dirty="0" err="1" smtClean="0">
                <a:solidFill>
                  <a:srgbClr val="002060"/>
                </a:solidFill>
              </a:rPr>
              <a:t>hydrochemical</a:t>
            </a:r>
            <a:r>
              <a:rPr lang="el-GR" sz="2000" b="1" dirty="0" smtClean="0">
                <a:solidFill>
                  <a:srgbClr val="002060"/>
                </a:solidFill>
              </a:rPr>
              <a:t> </a:t>
            </a:r>
            <a:r>
              <a:rPr lang="el-GR" sz="2000" b="1" dirty="0" err="1" smtClean="0">
                <a:solidFill>
                  <a:srgbClr val="002060"/>
                </a:solidFill>
              </a:rPr>
              <a:t>data</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following</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next</a:t>
            </a:r>
            <a:r>
              <a:rPr lang="el-GR" sz="2000" b="1" dirty="0" smtClean="0">
                <a:solidFill>
                  <a:srgbClr val="002060"/>
                </a:solidFill>
              </a:rPr>
              <a:t> </a:t>
            </a:r>
            <a:r>
              <a:rPr lang="el-GR" sz="2000" b="1" dirty="0" err="1" smtClean="0">
                <a:solidFill>
                  <a:srgbClr val="002060"/>
                </a:solidFill>
              </a:rPr>
              <a:t>slides</a:t>
            </a:r>
            <a:r>
              <a:rPr lang="el-GR" sz="2000" b="1" dirty="0" smtClean="0">
                <a:solidFill>
                  <a:srgbClr val="002060"/>
                </a:solidFill>
              </a:rPr>
              <a:t>  </a:t>
            </a:r>
            <a:endParaRPr lang="el-GR" sz="2000" b="1" dirty="0">
              <a:solidFill>
                <a:srgbClr val="002060"/>
              </a:solidFill>
            </a:endParaRPr>
          </a:p>
        </p:txBody>
      </p:sp>
      <p:sp>
        <p:nvSpPr>
          <p:cNvPr id="7" name="Τίτλος 1"/>
          <p:cNvSpPr>
            <a:spLocks noGrp="1"/>
          </p:cNvSpPr>
          <p:nvPr>
            <p:ph type="title"/>
          </p:nvPr>
        </p:nvSpPr>
        <p:spPr>
          <a:xfrm>
            <a:off x="251520" y="476672"/>
            <a:ext cx="8653462" cy="3029834"/>
          </a:xfrm>
          <a:solidFill>
            <a:schemeClr val="bg1"/>
          </a:solidFill>
        </p:spPr>
        <p:txBody>
          <a:bodyPr>
            <a:noAutofit/>
          </a:bodyPr>
          <a:lstStyle/>
          <a:p>
            <a:pPr algn="just"/>
            <a:r>
              <a:rPr lang="el-GR" altLang="el-GR" sz="2000" b="1" dirty="0" smtClean="0">
                <a:solidFill>
                  <a:srgbClr val="002060"/>
                </a:solidFill>
                <a:latin typeface="Calibri" pitchFamily="34" charset="0"/>
              </a:rPr>
              <a:t>The </a:t>
            </a:r>
            <a:r>
              <a:rPr lang="el-GR" altLang="el-GR" sz="2000" b="1" dirty="0" err="1" smtClean="0">
                <a:solidFill>
                  <a:srgbClr val="002060"/>
                </a:solidFill>
                <a:latin typeface="Calibri" pitchFamily="34" charset="0"/>
              </a:rPr>
              <a:t>results</a:t>
            </a:r>
            <a:r>
              <a:rPr lang="el-GR" altLang="el-GR" sz="2000" b="1" dirty="0" smtClean="0">
                <a:solidFill>
                  <a:srgbClr val="002060"/>
                </a:solidFill>
                <a:latin typeface="Calibri" pitchFamily="34" charset="0"/>
              </a:rPr>
              <a:t> of </a:t>
            </a:r>
            <a:r>
              <a:rPr lang="el-GR" altLang="el-GR" sz="2000" b="1" dirty="0" err="1" smtClean="0">
                <a:solidFill>
                  <a:srgbClr val="002060"/>
                </a:solidFill>
                <a:latin typeface="Calibri" pitchFamily="34" charset="0"/>
              </a:rPr>
              <a:t>groundwater</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samples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chemical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analyses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can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be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presented</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in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tables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This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type</a:t>
            </a:r>
            <a:r>
              <a:rPr lang="el-GR" altLang="el-GR" sz="2000" b="1" dirty="0" smtClean="0">
                <a:solidFill>
                  <a:srgbClr val="002060"/>
                </a:solidFill>
                <a:latin typeface="Calibri" pitchFamily="34" charset="0"/>
              </a:rPr>
              <a:t> of </a:t>
            </a:r>
            <a:r>
              <a:rPr lang="el-GR" altLang="el-GR" sz="2000" b="1" dirty="0" err="1" smtClean="0">
                <a:solidFill>
                  <a:srgbClr val="002060"/>
                </a:solidFill>
                <a:latin typeface="Calibri" pitchFamily="34" charset="0"/>
              </a:rPr>
              <a:t>presentation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is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not</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always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convenient</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for</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scientists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to</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interprete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and</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manage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these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data</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Therefore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over</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time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many</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graphical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ways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for</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presentation</a:t>
            </a:r>
            <a:r>
              <a:rPr lang="el-GR" altLang="el-GR" sz="2000" b="1" dirty="0" smtClean="0">
                <a:solidFill>
                  <a:srgbClr val="002060"/>
                </a:solidFill>
                <a:latin typeface="Calibri" pitchFamily="34" charset="0"/>
              </a:rPr>
              <a:t> of </a:t>
            </a:r>
            <a:r>
              <a:rPr lang="el-GR" altLang="el-GR" sz="2000" b="1" dirty="0" err="1" smtClean="0">
                <a:solidFill>
                  <a:srgbClr val="002060"/>
                </a:solidFill>
                <a:latin typeface="Calibri" pitchFamily="34" charset="0"/>
              </a:rPr>
              <a:t>hydrochmical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data</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were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developed</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These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methods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allowed</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scientists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to</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compare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samples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to</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detect</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origin</a:t>
            </a:r>
            <a:r>
              <a:rPr lang="el-GR" altLang="el-GR" sz="2000" b="1" dirty="0" smtClean="0">
                <a:solidFill>
                  <a:srgbClr val="002060"/>
                </a:solidFill>
                <a:latin typeface="Calibri" pitchFamily="34" charset="0"/>
              </a:rPr>
              <a:t> of water, </a:t>
            </a:r>
            <a:r>
              <a:rPr lang="el-GR" altLang="el-GR" sz="2000" b="1" dirty="0" err="1" smtClean="0">
                <a:solidFill>
                  <a:srgbClr val="002060"/>
                </a:solidFill>
                <a:latin typeface="Calibri" pitchFamily="34" charset="0"/>
              </a:rPr>
              <a:t>residence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time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mixing</a:t>
            </a:r>
            <a:r>
              <a:rPr lang="el-GR" altLang="el-GR" sz="2000" b="1" dirty="0" smtClean="0">
                <a:solidFill>
                  <a:srgbClr val="002060"/>
                </a:solidFill>
                <a:latin typeface="Calibri" pitchFamily="34" charset="0"/>
              </a:rPr>
              <a:t> of water, </a:t>
            </a:r>
            <a:r>
              <a:rPr lang="el-GR" altLang="el-GR" sz="2000" b="1" dirty="0" err="1" smtClean="0">
                <a:solidFill>
                  <a:srgbClr val="002060"/>
                </a:solidFill>
                <a:latin typeface="Calibri" pitchFamily="34" charset="0"/>
              </a:rPr>
              <a:t>to</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clasify</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or</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to</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characterize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samples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regarding</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their</a:t>
            </a:r>
            <a:r>
              <a:rPr lang="el-GR" altLang="el-GR" sz="2000" b="1" dirty="0" smtClean="0">
                <a:solidFill>
                  <a:srgbClr val="002060"/>
                </a:solidFill>
                <a:latin typeface="Calibri" pitchFamily="34" charset="0"/>
              </a:rPr>
              <a:t> use, </a:t>
            </a:r>
            <a:r>
              <a:rPr lang="el-GR" altLang="el-GR" sz="2000" b="1" dirty="0" err="1" smtClean="0">
                <a:solidFill>
                  <a:srgbClr val="002060"/>
                </a:solidFill>
                <a:latin typeface="Calibri" pitchFamily="34" charset="0"/>
              </a:rPr>
              <a:t>in</a:t>
            </a:r>
            <a:r>
              <a:rPr lang="el-GR" altLang="el-GR" sz="2000" b="1" dirty="0" smtClean="0">
                <a:solidFill>
                  <a:srgbClr val="002060"/>
                </a:solidFill>
                <a:latin typeface="Calibri" pitchFamily="34" charset="0"/>
              </a:rPr>
              <a:t> a </a:t>
            </a:r>
            <a:r>
              <a:rPr lang="el-GR" altLang="el-GR" sz="2000" b="1" dirty="0" err="1" smtClean="0">
                <a:solidFill>
                  <a:srgbClr val="002060"/>
                </a:solidFill>
                <a:latin typeface="Calibri" pitchFamily="34" charset="0"/>
              </a:rPr>
              <a:t>very</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short</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time</a:t>
            </a:r>
            <a:r>
              <a:rPr lang="el-GR" altLang="el-GR" sz="2000" b="1" dirty="0" smtClean="0">
                <a:solidFill>
                  <a:srgbClr val="002060"/>
                </a:solidFill>
                <a:latin typeface="Calibri" pitchFamily="34" charset="0"/>
              </a:rPr>
              <a:t>. The </a:t>
            </a:r>
            <a:r>
              <a:rPr lang="el-GR" altLang="el-GR" sz="2000" b="1" dirty="0" err="1" smtClean="0">
                <a:solidFill>
                  <a:srgbClr val="002060"/>
                </a:solidFill>
                <a:latin typeface="Calibri" pitchFamily="34" charset="0"/>
              </a:rPr>
              <a:t>graphical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methods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provide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also</a:t>
            </a:r>
            <a:r>
              <a:rPr lang="el-GR" altLang="el-GR" sz="2000" b="1" dirty="0" smtClean="0">
                <a:solidFill>
                  <a:srgbClr val="002060"/>
                </a:solidFill>
                <a:latin typeface="Calibri" pitchFamily="34" charset="0"/>
              </a:rPr>
              <a:t> a </a:t>
            </a:r>
            <a:r>
              <a:rPr lang="el-GR" altLang="el-GR" sz="2000" b="1" dirty="0" err="1" smtClean="0">
                <a:solidFill>
                  <a:srgbClr val="002060"/>
                </a:solidFill>
                <a:latin typeface="Calibri" pitchFamily="34" charset="0"/>
              </a:rPr>
              <a:t>statistical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process</a:t>
            </a:r>
            <a:r>
              <a:rPr lang="el-GR" altLang="el-GR" sz="2000" b="1" dirty="0" smtClean="0">
                <a:solidFill>
                  <a:srgbClr val="002060"/>
                </a:solidFill>
                <a:latin typeface="Calibri" pitchFamily="34" charset="0"/>
              </a:rPr>
              <a:t> of </a:t>
            </a:r>
            <a:r>
              <a:rPr lang="el-GR" altLang="el-GR" sz="2000" b="1" dirty="0" err="1" smtClean="0">
                <a:solidFill>
                  <a:srgbClr val="002060"/>
                </a:solidFill>
                <a:latin typeface="Calibri" pitchFamily="34" charset="0"/>
              </a:rPr>
              <a:t>the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data</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Graphical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presentations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give</a:t>
            </a:r>
            <a:r>
              <a:rPr lang="el-GR" altLang="el-GR" sz="2000" b="1" dirty="0" smtClean="0">
                <a:solidFill>
                  <a:srgbClr val="002060"/>
                </a:solidFill>
                <a:latin typeface="Calibri" pitchFamily="34" charset="0"/>
              </a:rPr>
              <a:t> a </a:t>
            </a:r>
            <a:r>
              <a:rPr lang="el-GR" altLang="el-GR" sz="2000" b="1" dirty="0" err="1" smtClean="0">
                <a:solidFill>
                  <a:srgbClr val="002060"/>
                </a:solidFill>
                <a:latin typeface="Calibri" pitchFamily="34" charset="0"/>
              </a:rPr>
              <a:t>better</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understanding</a:t>
            </a:r>
            <a:r>
              <a:rPr lang="el-GR" altLang="el-GR" sz="2000" b="1" dirty="0" smtClean="0">
                <a:solidFill>
                  <a:srgbClr val="002060"/>
                </a:solidFill>
                <a:latin typeface="Calibri" pitchFamily="34" charset="0"/>
              </a:rPr>
              <a:t> of </a:t>
            </a:r>
            <a:r>
              <a:rPr lang="el-GR" altLang="el-GR" sz="2000" b="1" dirty="0" err="1" smtClean="0">
                <a:solidFill>
                  <a:srgbClr val="002060"/>
                </a:solidFill>
                <a:latin typeface="Calibri" pitchFamily="34" charset="0"/>
              </a:rPr>
              <a:t>the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natural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processes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that</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take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place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in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area</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and</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there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fore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can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be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used</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as</a:t>
            </a:r>
            <a:r>
              <a:rPr lang="el-GR" altLang="el-GR" sz="2000" b="1" dirty="0" smtClean="0">
                <a:solidFill>
                  <a:srgbClr val="002060"/>
                </a:solidFill>
                <a:latin typeface="Calibri" pitchFamily="34" charset="0"/>
              </a:rPr>
              <a:t> a </a:t>
            </a:r>
            <a:r>
              <a:rPr lang="el-GR" altLang="el-GR" sz="2000" b="1" dirty="0" err="1" smtClean="0">
                <a:solidFill>
                  <a:srgbClr val="002060"/>
                </a:solidFill>
                <a:latin typeface="Calibri" pitchFamily="34" charset="0"/>
              </a:rPr>
              <a:t>usefull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tool</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in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the</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design</a:t>
            </a:r>
            <a:r>
              <a:rPr lang="el-GR" altLang="el-GR" sz="2000" b="1" dirty="0" smtClean="0">
                <a:solidFill>
                  <a:srgbClr val="002060"/>
                </a:solidFill>
                <a:latin typeface="Calibri" pitchFamily="34" charset="0"/>
              </a:rPr>
              <a:t> of </a:t>
            </a:r>
            <a:r>
              <a:rPr lang="el-GR" altLang="el-GR" sz="2000" b="1" dirty="0" err="1" smtClean="0">
                <a:solidFill>
                  <a:srgbClr val="002060"/>
                </a:solidFill>
                <a:latin typeface="Calibri" pitchFamily="34" charset="0"/>
              </a:rPr>
              <a:t>an</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integrated</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resources</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management</a:t>
            </a:r>
            <a:r>
              <a:rPr lang="el-GR" altLang="el-GR" sz="2000" b="1" dirty="0" smtClean="0">
                <a:solidFill>
                  <a:srgbClr val="002060"/>
                </a:solidFill>
                <a:latin typeface="Calibri" pitchFamily="34" charset="0"/>
              </a:rPr>
              <a:t> </a:t>
            </a:r>
            <a:r>
              <a:rPr lang="el-GR" altLang="el-GR" sz="2000" b="1" dirty="0" err="1" smtClean="0">
                <a:solidFill>
                  <a:srgbClr val="002060"/>
                </a:solidFill>
                <a:latin typeface="Calibri" pitchFamily="34" charset="0"/>
              </a:rPr>
              <a:t>plan</a:t>
            </a:r>
            <a:endParaRPr lang="el-GR" altLang="el-GR" sz="2000" b="1" dirty="0" smtClean="0">
              <a:solidFill>
                <a:srgbClr val="002060"/>
              </a:solidFill>
              <a:latin typeface="Calibri" pitchFamily="34" charset="0"/>
            </a:endParaRPr>
          </a:p>
        </p:txBody>
      </p:sp>
    </p:spTree>
    <p:extLst>
      <p:ext uri="{BB962C8B-B14F-4D97-AF65-F5344CB8AC3E}">
        <p14:creationId xmlns:p14="http://schemas.microsoft.com/office/powerpoint/2010/main" val="11524529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23850" y="588318"/>
            <a:ext cx="3113087" cy="461665"/>
          </a:xfrm>
          <a:prstGeom prst="rect">
            <a:avLst/>
          </a:prstGeom>
          <a:noFill/>
          <a:ln>
            <a:noFill/>
          </a:ln>
          <a:effectLst/>
          <a:extLst/>
        </p:spPr>
        <p:txBody>
          <a:bodyPr wrap="square" anchor="ctr">
            <a:spAutoFit/>
          </a:bodyPr>
          <a:lstStyle/>
          <a:p>
            <a:pPr algn="ctr">
              <a:defRPr/>
            </a:pPr>
            <a:r>
              <a:rPr lang="en-US" sz="2400" b="1" dirty="0" smtClean="0">
                <a:solidFill>
                  <a:srgbClr val="002060"/>
                </a:solidFill>
              </a:rPr>
              <a:t>Cluster Analysis</a:t>
            </a:r>
            <a:r>
              <a:rPr lang="el-GR" sz="2400" b="1" dirty="0" smtClean="0">
                <a:solidFill>
                  <a:srgbClr val="002060"/>
                </a:solidFill>
              </a:rPr>
              <a:t> </a:t>
            </a:r>
            <a:endParaRPr lang="el-GR" sz="2400" b="1" dirty="0">
              <a:solidFill>
                <a:srgbClr val="002060"/>
              </a:solidFill>
            </a:endParaRPr>
          </a:p>
        </p:txBody>
      </p:sp>
      <p:pic>
        <p:nvPicPr>
          <p:cNvPr id="4198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98" y="1152620"/>
            <a:ext cx="4645154" cy="3888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Δεξιό βέλος 7"/>
          <p:cNvSpPr/>
          <p:nvPr/>
        </p:nvSpPr>
        <p:spPr>
          <a:xfrm rot="10366727">
            <a:off x="2206587" y="1643933"/>
            <a:ext cx="1065017" cy="1873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TextBox 8"/>
          <p:cNvSpPr txBox="1"/>
          <p:nvPr/>
        </p:nvSpPr>
        <p:spPr>
          <a:xfrm>
            <a:off x="2543950" y="1897474"/>
            <a:ext cx="2160588" cy="461962"/>
          </a:xfrm>
          <a:prstGeom prst="rect">
            <a:avLst/>
          </a:prstGeom>
          <a:noFill/>
        </p:spPr>
        <p:txBody>
          <a:bodyPr>
            <a:spAutoFit/>
          </a:bodyPr>
          <a:lstStyle/>
          <a:p>
            <a:pPr>
              <a:defRPr/>
            </a:pPr>
            <a:r>
              <a:rPr lang="el-GR" sz="24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Phenon</a:t>
            </a:r>
            <a:r>
              <a:rPr lang="el-GR" sz="24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l-GR" sz="24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line</a:t>
            </a:r>
            <a:r>
              <a:rPr lang="el-GR" sz="24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p>
        </p:txBody>
      </p:sp>
      <p:sp>
        <p:nvSpPr>
          <p:cNvPr id="7"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
        <p:nvSpPr>
          <p:cNvPr id="3" name="Ορθογώνιο 2"/>
          <p:cNvSpPr/>
          <p:nvPr/>
        </p:nvSpPr>
        <p:spPr>
          <a:xfrm>
            <a:off x="5004048" y="1021928"/>
            <a:ext cx="3888432" cy="5324535"/>
          </a:xfrm>
          <a:prstGeom prst="rect">
            <a:avLst/>
          </a:prstGeom>
        </p:spPr>
        <p:txBody>
          <a:bodyPr wrap="square">
            <a:spAutoFit/>
          </a:bodyPr>
          <a:lstStyle/>
          <a:p>
            <a:pPr algn="just"/>
            <a:r>
              <a:rPr lang="en-US" altLang="el-GR" sz="2000" b="1" dirty="0">
                <a:solidFill>
                  <a:srgbClr val="002060"/>
                </a:solidFill>
              </a:rPr>
              <a:t>The </a:t>
            </a:r>
            <a:r>
              <a:rPr lang="en-US" altLang="el-GR" sz="2000" b="1" dirty="0" err="1">
                <a:solidFill>
                  <a:srgbClr val="002060"/>
                </a:solidFill>
              </a:rPr>
              <a:t>phenon</a:t>
            </a:r>
            <a:r>
              <a:rPr lang="en-US" altLang="el-GR" sz="2000" b="1" dirty="0">
                <a:solidFill>
                  <a:srgbClr val="002060"/>
                </a:solidFill>
              </a:rPr>
              <a:t> line cuts the </a:t>
            </a:r>
            <a:r>
              <a:rPr lang="el-GR" altLang="el-GR" sz="2000" b="1" dirty="0" smtClean="0">
                <a:solidFill>
                  <a:srgbClr val="002060"/>
                </a:solidFill>
              </a:rPr>
              <a:t>s</a:t>
            </a:r>
            <a:r>
              <a:rPr lang="en-US" altLang="el-GR" sz="2000" b="1" dirty="0" err="1" smtClean="0">
                <a:solidFill>
                  <a:srgbClr val="002060"/>
                </a:solidFill>
              </a:rPr>
              <a:t>tructure</a:t>
            </a:r>
            <a:r>
              <a:rPr lang="en-US" altLang="el-GR" sz="2000" b="1" dirty="0" smtClean="0">
                <a:solidFill>
                  <a:srgbClr val="002060"/>
                </a:solidFill>
              </a:rPr>
              <a:t> </a:t>
            </a:r>
            <a:r>
              <a:rPr lang="en-US" altLang="el-GR" sz="2000" b="1" dirty="0">
                <a:solidFill>
                  <a:srgbClr val="002060"/>
                </a:solidFill>
              </a:rPr>
              <a:t>at a chosen </a:t>
            </a:r>
            <a:r>
              <a:rPr lang="en-US" altLang="el-GR" sz="2000" b="1" dirty="0" smtClean="0">
                <a:solidFill>
                  <a:srgbClr val="002060"/>
                </a:solidFill>
              </a:rPr>
              <a:t>level</a:t>
            </a:r>
            <a:r>
              <a:rPr lang="el-GR" altLang="el-GR" sz="2000" b="1" dirty="0" smtClean="0">
                <a:solidFill>
                  <a:srgbClr val="002060"/>
                </a:solidFill>
              </a:rPr>
              <a:t>. </a:t>
            </a:r>
          </a:p>
          <a:p>
            <a:pPr algn="just"/>
            <a:endParaRPr lang="el-GR" altLang="el-GR" sz="2000" b="1" dirty="0" smtClean="0">
              <a:solidFill>
                <a:srgbClr val="002060"/>
              </a:solidFill>
            </a:endParaRPr>
          </a:p>
          <a:p>
            <a:pPr algn="just"/>
            <a:r>
              <a:rPr lang="en-US" sz="2000" b="1" dirty="0">
                <a:solidFill>
                  <a:srgbClr val="002060"/>
                </a:solidFill>
              </a:rPr>
              <a:t>The cluster analysis of variables defines four associations at </a:t>
            </a:r>
            <a:r>
              <a:rPr lang="en-US" sz="2000" b="1" dirty="0" smtClean="0">
                <a:solidFill>
                  <a:srgbClr val="002060"/>
                </a:solidFill>
              </a:rPr>
              <a:t>the</a:t>
            </a:r>
            <a:r>
              <a:rPr lang="el-GR" sz="2000" b="1" dirty="0" smtClean="0">
                <a:solidFill>
                  <a:srgbClr val="002060"/>
                </a:solidFill>
              </a:rPr>
              <a:t> </a:t>
            </a:r>
            <a:r>
              <a:rPr lang="en-US" sz="2000" b="1" dirty="0" err="1" smtClean="0">
                <a:solidFill>
                  <a:srgbClr val="002060"/>
                </a:solidFill>
              </a:rPr>
              <a:t>phenon</a:t>
            </a:r>
            <a:r>
              <a:rPr lang="en-US" sz="2000" b="1" dirty="0" smtClean="0">
                <a:solidFill>
                  <a:srgbClr val="002060"/>
                </a:solidFill>
              </a:rPr>
              <a:t> line</a:t>
            </a:r>
            <a:r>
              <a:rPr lang="el-GR" sz="2000" b="1" dirty="0" smtClean="0">
                <a:solidFill>
                  <a:srgbClr val="002060"/>
                </a:solidFill>
              </a:rPr>
              <a:t>:</a:t>
            </a:r>
            <a:endParaRPr lang="el-GR" sz="2000" b="1" dirty="0">
              <a:solidFill>
                <a:srgbClr val="002060"/>
              </a:solidFill>
            </a:endParaRPr>
          </a:p>
          <a:p>
            <a:pPr algn="just"/>
            <a:r>
              <a:rPr lang="el-GR" sz="2000" b="1" dirty="0" smtClean="0">
                <a:solidFill>
                  <a:srgbClr val="002060"/>
                </a:solidFill>
              </a:rPr>
              <a:t>T</a:t>
            </a:r>
            <a:r>
              <a:rPr lang="en-US" sz="2000" b="1" dirty="0" smtClean="0">
                <a:solidFill>
                  <a:srgbClr val="002060"/>
                </a:solidFill>
              </a:rPr>
              <a:t>he </a:t>
            </a:r>
            <a:r>
              <a:rPr lang="en-US" sz="2000" b="1" dirty="0">
                <a:solidFill>
                  <a:srgbClr val="002060"/>
                </a:solidFill>
              </a:rPr>
              <a:t>first (Mg</a:t>
            </a:r>
            <a:r>
              <a:rPr lang="en-US" sz="2000" b="1" baseline="30000" dirty="0">
                <a:solidFill>
                  <a:srgbClr val="002060"/>
                </a:solidFill>
              </a:rPr>
              <a:t>2+</a:t>
            </a:r>
            <a:r>
              <a:rPr lang="en-US" sz="2000" b="1" dirty="0">
                <a:solidFill>
                  <a:srgbClr val="002060"/>
                </a:solidFill>
              </a:rPr>
              <a:t>, Ca</a:t>
            </a:r>
            <a:r>
              <a:rPr lang="en-US" sz="2000" b="1" baseline="30000" dirty="0">
                <a:solidFill>
                  <a:srgbClr val="002060"/>
                </a:solidFill>
              </a:rPr>
              <a:t>2+</a:t>
            </a:r>
            <a:r>
              <a:rPr lang="en-US" sz="2000" b="1" dirty="0">
                <a:solidFill>
                  <a:srgbClr val="002060"/>
                </a:solidFill>
              </a:rPr>
              <a:t>, </a:t>
            </a:r>
            <a:r>
              <a:rPr lang="en-US" sz="2000" b="1" dirty="0" smtClean="0">
                <a:solidFill>
                  <a:srgbClr val="002060"/>
                </a:solidFill>
              </a:rPr>
              <a:t>SO</a:t>
            </a:r>
            <a:r>
              <a:rPr lang="en-US" sz="2000" b="1" baseline="-25000" dirty="0" smtClean="0">
                <a:solidFill>
                  <a:srgbClr val="002060"/>
                </a:solidFill>
              </a:rPr>
              <a:t>4</a:t>
            </a:r>
            <a:r>
              <a:rPr lang="en-US" sz="2000" b="1" baseline="30000" dirty="0" smtClean="0">
                <a:solidFill>
                  <a:srgbClr val="002060"/>
                </a:solidFill>
              </a:rPr>
              <a:t>2</a:t>
            </a:r>
            <a:r>
              <a:rPr lang="el-GR" sz="2000" b="1" baseline="30000" dirty="0" smtClean="0">
                <a:solidFill>
                  <a:srgbClr val="002060"/>
                </a:solidFill>
              </a:rPr>
              <a:t>-</a:t>
            </a:r>
            <a:r>
              <a:rPr lang="en-US" sz="2000" b="1" dirty="0" smtClean="0">
                <a:solidFill>
                  <a:srgbClr val="002060"/>
                </a:solidFill>
              </a:rPr>
              <a:t>) </a:t>
            </a:r>
            <a:r>
              <a:rPr lang="en-US" sz="2000" b="1" dirty="0">
                <a:solidFill>
                  <a:srgbClr val="002060"/>
                </a:solidFill>
              </a:rPr>
              <a:t>indicates the </a:t>
            </a:r>
            <a:r>
              <a:rPr lang="en-US" sz="2000" b="1" dirty="0" smtClean="0">
                <a:solidFill>
                  <a:srgbClr val="002060"/>
                </a:solidFill>
              </a:rPr>
              <a:t>dissolution</a:t>
            </a:r>
            <a:r>
              <a:rPr lang="el-GR" sz="2000" b="1" dirty="0" smtClean="0">
                <a:solidFill>
                  <a:srgbClr val="002060"/>
                </a:solidFill>
              </a:rPr>
              <a:t> </a:t>
            </a:r>
            <a:r>
              <a:rPr lang="en-US" sz="2000" b="1" dirty="0" smtClean="0">
                <a:solidFill>
                  <a:srgbClr val="002060"/>
                </a:solidFill>
              </a:rPr>
              <a:t>of </a:t>
            </a:r>
            <a:r>
              <a:rPr lang="en-US" sz="2000" b="1" dirty="0">
                <a:solidFill>
                  <a:srgbClr val="002060"/>
                </a:solidFill>
              </a:rPr>
              <a:t>gypsum and/or anhydrite; the second (Na</a:t>
            </a:r>
            <a:r>
              <a:rPr lang="en-US" sz="2000" b="1" baseline="30000" dirty="0">
                <a:solidFill>
                  <a:srgbClr val="002060"/>
                </a:solidFill>
              </a:rPr>
              <a:t>+</a:t>
            </a:r>
            <a:r>
              <a:rPr lang="en-US" sz="2000" b="1" dirty="0">
                <a:solidFill>
                  <a:srgbClr val="002060"/>
                </a:solidFill>
              </a:rPr>
              <a:t>, Cl, K</a:t>
            </a:r>
            <a:r>
              <a:rPr lang="en-US" sz="2000" b="1" baseline="30000" dirty="0">
                <a:solidFill>
                  <a:srgbClr val="002060"/>
                </a:solidFill>
              </a:rPr>
              <a:t>+</a:t>
            </a:r>
            <a:r>
              <a:rPr lang="en-US" sz="2000" b="1" dirty="0">
                <a:solidFill>
                  <a:srgbClr val="002060"/>
                </a:solidFill>
              </a:rPr>
              <a:t>) </a:t>
            </a:r>
            <a:r>
              <a:rPr lang="en-US" sz="2000" b="1" dirty="0" smtClean="0">
                <a:solidFill>
                  <a:srgbClr val="002060"/>
                </a:solidFill>
              </a:rPr>
              <a:t>suggests</a:t>
            </a:r>
            <a:r>
              <a:rPr lang="el-GR" sz="2000" b="1" dirty="0" smtClean="0">
                <a:solidFill>
                  <a:srgbClr val="002060"/>
                </a:solidFill>
              </a:rPr>
              <a:t> </a:t>
            </a:r>
            <a:r>
              <a:rPr lang="en-US" sz="2000" b="1" dirty="0" err="1" smtClean="0">
                <a:solidFill>
                  <a:srgbClr val="002060"/>
                </a:solidFill>
              </a:rPr>
              <a:t>evaporite</a:t>
            </a:r>
            <a:r>
              <a:rPr lang="en-US" sz="2000" b="1" dirty="0" smtClean="0">
                <a:solidFill>
                  <a:srgbClr val="002060"/>
                </a:solidFill>
              </a:rPr>
              <a:t> </a:t>
            </a:r>
            <a:r>
              <a:rPr lang="en-US" sz="2000" b="1" dirty="0">
                <a:solidFill>
                  <a:srgbClr val="002060"/>
                </a:solidFill>
              </a:rPr>
              <a:t>weathering, possibly halite and </a:t>
            </a:r>
            <a:r>
              <a:rPr lang="en-US" sz="2000" b="1" dirty="0" err="1">
                <a:solidFill>
                  <a:srgbClr val="002060"/>
                </a:solidFill>
              </a:rPr>
              <a:t>sylvite</a:t>
            </a:r>
            <a:r>
              <a:rPr lang="en-US" sz="2000" b="1" dirty="0">
                <a:solidFill>
                  <a:srgbClr val="002060"/>
                </a:solidFill>
              </a:rPr>
              <a:t>; the </a:t>
            </a:r>
            <a:r>
              <a:rPr lang="en-US" sz="2000" b="1" dirty="0" smtClean="0">
                <a:solidFill>
                  <a:srgbClr val="002060"/>
                </a:solidFill>
              </a:rPr>
              <a:t>third</a:t>
            </a:r>
            <a:r>
              <a:rPr lang="el-GR" sz="2000" b="1" dirty="0" smtClean="0">
                <a:solidFill>
                  <a:srgbClr val="002060"/>
                </a:solidFill>
              </a:rPr>
              <a:t> </a:t>
            </a:r>
            <a:r>
              <a:rPr lang="en-US" sz="2000" b="1" dirty="0" smtClean="0">
                <a:solidFill>
                  <a:srgbClr val="002060"/>
                </a:solidFill>
              </a:rPr>
              <a:t>(</a:t>
            </a:r>
            <a:r>
              <a:rPr lang="en-US" sz="2000" b="1" dirty="0">
                <a:solidFill>
                  <a:srgbClr val="002060"/>
                </a:solidFill>
              </a:rPr>
              <a:t>SiO</a:t>
            </a:r>
            <a:r>
              <a:rPr lang="en-US" sz="2000" b="1" baseline="-25000" dirty="0">
                <a:solidFill>
                  <a:srgbClr val="002060"/>
                </a:solidFill>
              </a:rPr>
              <a:t>2</a:t>
            </a:r>
            <a:r>
              <a:rPr lang="en-US" sz="2000" b="1" dirty="0">
                <a:solidFill>
                  <a:srgbClr val="002060"/>
                </a:solidFill>
              </a:rPr>
              <a:t>) indicates silicate weathering; and the fourth (</a:t>
            </a:r>
            <a:r>
              <a:rPr lang="en-US" sz="2000" b="1" dirty="0" smtClean="0">
                <a:solidFill>
                  <a:srgbClr val="002060"/>
                </a:solidFill>
              </a:rPr>
              <a:t>HCO</a:t>
            </a:r>
            <a:r>
              <a:rPr lang="en-US" sz="2000" b="1" baseline="-25000" dirty="0" smtClean="0">
                <a:solidFill>
                  <a:srgbClr val="002060"/>
                </a:solidFill>
              </a:rPr>
              <a:t>3</a:t>
            </a:r>
            <a:r>
              <a:rPr lang="el-GR" sz="2000" b="1" dirty="0" smtClean="0">
                <a:solidFill>
                  <a:srgbClr val="002060"/>
                </a:solidFill>
              </a:rPr>
              <a:t> </a:t>
            </a:r>
            <a:r>
              <a:rPr lang="en-US" sz="2000" b="1" dirty="0" smtClean="0">
                <a:solidFill>
                  <a:srgbClr val="002060"/>
                </a:solidFill>
              </a:rPr>
              <a:t>, NO</a:t>
            </a:r>
            <a:r>
              <a:rPr lang="en-US" sz="2000" b="1" baseline="-25000" dirty="0" smtClean="0">
                <a:solidFill>
                  <a:srgbClr val="002060"/>
                </a:solidFill>
              </a:rPr>
              <a:t>3</a:t>
            </a:r>
            <a:r>
              <a:rPr lang="el-GR" sz="2000" b="1" dirty="0" smtClean="0">
                <a:solidFill>
                  <a:srgbClr val="002060"/>
                </a:solidFill>
              </a:rPr>
              <a:t>) </a:t>
            </a:r>
            <a:r>
              <a:rPr lang="en-US" sz="2000" b="1" dirty="0" smtClean="0">
                <a:solidFill>
                  <a:srgbClr val="002060"/>
                </a:solidFill>
              </a:rPr>
              <a:t>indicates </a:t>
            </a:r>
            <a:r>
              <a:rPr lang="en-US" sz="2000" b="1" dirty="0">
                <a:solidFill>
                  <a:srgbClr val="002060"/>
                </a:solidFill>
              </a:rPr>
              <a:t>important calcite weathering processes related to </a:t>
            </a:r>
            <a:r>
              <a:rPr lang="en-US" sz="2000" b="1" dirty="0" smtClean="0">
                <a:solidFill>
                  <a:srgbClr val="002060"/>
                </a:solidFill>
              </a:rPr>
              <a:t>gypsum</a:t>
            </a:r>
            <a:r>
              <a:rPr lang="el-GR" sz="2000" b="1" dirty="0" smtClean="0">
                <a:solidFill>
                  <a:srgbClr val="002060"/>
                </a:solidFill>
              </a:rPr>
              <a:t> </a:t>
            </a:r>
            <a:r>
              <a:rPr lang="en-US" sz="2000" b="1" dirty="0" smtClean="0">
                <a:solidFill>
                  <a:srgbClr val="002060"/>
                </a:solidFill>
              </a:rPr>
              <a:t>weathering processes</a:t>
            </a:r>
            <a:endParaRPr lang="el-GR" sz="2000" b="1" dirty="0">
              <a:solidFill>
                <a:srgbClr val="002060"/>
              </a:solidFill>
            </a:endParaRPr>
          </a:p>
        </p:txBody>
      </p:sp>
    </p:spTree>
    <p:extLst>
      <p:ext uri="{BB962C8B-B14F-4D97-AF65-F5344CB8AC3E}">
        <p14:creationId xmlns:p14="http://schemas.microsoft.com/office/powerpoint/2010/main" val="25688547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5" name="Rectangle 5"/>
          <p:cNvSpPr>
            <a:spLocks noChangeArrowheads="1"/>
          </p:cNvSpPr>
          <p:nvPr/>
        </p:nvSpPr>
        <p:spPr bwMode="auto">
          <a:xfrm>
            <a:off x="323850" y="844550"/>
            <a:ext cx="5327650" cy="396875"/>
          </a:xfrm>
          <a:prstGeom prst="rect">
            <a:avLst/>
          </a:prstGeom>
          <a:noFill/>
          <a:ln>
            <a:noFill/>
          </a:ln>
          <a:effectLst/>
          <a:extLst/>
        </p:spPr>
        <p:txBody>
          <a:bodyPr anchor="ctr">
            <a:spAutoFit/>
          </a:bodyPr>
          <a:lstStyle/>
          <a:p>
            <a:pPr algn="ctr">
              <a:defRPr/>
            </a:pPr>
            <a:r>
              <a:rPr lang="el-GR" sz="2000" b="1" dirty="0" smtClean="0">
                <a:solidFill>
                  <a:srgbClr val="002060"/>
                </a:solidFill>
              </a:rPr>
              <a:t>C</a:t>
            </a:r>
            <a:r>
              <a:rPr lang="en-US" sz="2000" b="1" dirty="0" smtClean="0">
                <a:solidFill>
                  <a:srgbClr val="002060"/>
                </a:solidFill>
              </a:rPr>
              <a:t>luster Analysis</a:t>
            </a:r>
            <a:r>
              <a:rPr lang="el-GR" sz="2000" b="1" dirty="0" smtClean="0">
                <a:solidFill>
                  <a:srgbClr val="002060"/>
                </a:solidFill>
              </a:rPr>
              <a:t> </a:t>
            </a:r>
            <a:endParaRPr lang="el-GR" sz="2000" b="1" dirty="0">
              <a:solidFill>
                <a:srgbClr val="002060"/>
              </a:solidFill>
            </a:endParaRPr>
          </a:p>
        </p:txBody>
      </p:sp>
      <p:sp>
        <p:nvSpPr>
          <p:cNvPr id="45060" name="Rectangle 6"/>
          <p:cNvSpPr>
            <a:spLocks noChangeArrowheads="1"/>
          </p:cNvSpPr>
          <p:nvPr/>
        </p:nvSpPr>
        <p:spPr bwMode="auto">
          <a:xfrm>
            <a:off x="107504" y="1387491"/>
            <a:ext cx="8587869" cy="3416320"/>
          </a:xfrm>
          <a:prstGeom prst="rect">
            <a:avLst/>
          </a:prstGeom>
          <a:solidFill>
            <a:schemeClr val="bg1"/>
          </a:solidFill>
          <a:ln>
            <a:noFill/>
          </a:ln>
          <a:extLst/>
        </p:spPr>
        <p:txBody>
          <a:bodyPr wrap="squar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sz="1800" b="1" dirty="0" smtClean="0">
                <a:solidFill>
                  <a:srgbClr val="002060"/>
                </a:solidFill>
              </a:rPr>
              <a:t>The </a:t>
            </a:r>
            <a:r>
              <a:rPr lang="en-US" sz="1800" b="1" dirty="0">
                <a:solidFill>
                  <a:srgbClr val="002060"/>
                </a:solidFill>
              </a:rPr>
              <a:t>aim of K-means (or clustering) is this : </a:t>
            </a:r>
            <a:r>
              <a:rPr lang="en-US" sz="1800" b="1" dirty="0" smtClean="0">
                <a:solidFill>
                  <a:srgbClr val="002060"/>
                </a:solidFill>
              </a:rPr>
              <a:t>to </a:t>
            </a:r>
            <a:r>
              <a:rPr lang="en-US" sz="1800" b="1" dirty="0">
                <a:solidFill>
                  <a:srgbClr val="002060"/>
                </a:solidFill>
              </a:rPr>
              <a:t>group the items into k clusters such that all items in same cluster are as similar to each other as </a:t>
            </a:r>
            <a:r>
              <a:rPr lang="en-US" sz="1800" b="1" dirty="0" smtClean="0">
                <a:solidFill>
                  <a:srgbClr val="002060"/>
                </a:solidFill>
              </a:rPr>
              <a:t>possible</a:t>
            </a:r>
            <a:r>
              <a:rPr lang="el-GR" sz="1800" b="1" dirty="0">
                <a:solidFill>
                  <a:srgbClr val="002060"/>
                </a:solidFill>
              </a:rPr>
              <a:t> </a:t>
            </a:r>
            <a:r>
              <a:rPr lang="el-GR" sz="1800" b="1" dirty="0" err="1" smtClean="0">
                <a:solidFill>
                  <a:srgbClr val="002060"/>
                </a:solidFill>
              </a:rPr>
              <a:t>an</a:t>
            </a:r>
            <a:r>
              <a:rPr lang="en-US" sz="1800" b="1" dirty="0" smtClean="0">
                <a:solidFill>
                  <a:srgbClr val="002060"/>
                </a:solidFill>
              </a:rPr>
              <a:t>d </a:t>
            </a:r>
            <a:r>
              <a:rPr lang="en-US" sz="1800" b="1" dirty="0">
                <a:solidFill>
                  <a:srgbClr val="002060"/>
                </a:solidFill>
              </a:rPr>
              <a:t>items not in same cluster are as different as possible. </a:t>
            </a:r>
            <a:r>
              <a:rPr lang="el-GR" sz="1800" b="1" dirty="0" smtClean="0">
                <a:solidFill>
                  <a:srgbClr val="002060"/>
                </a:solidFill>
              </a:rPr>
              <a:t>T</a:t>
            </a:r>
            <a:r>
              <a:rPr lang="en-US" sz="1800" b="1" dirty="0" smtClean="0">
                <a:solidFill>
                  <a:srgbClr val="002060"/>
                </a:solidFill>
              </a:rPr>
              <a:t>he </a:t>
            </a:r>
            <a:r>
              <a:rPr lang="en-US" sz="1800" b="1" dirty="0">
                <a:solidFill>
                  <a:srgbClr val="002060"/>
                </a:solidFill>
              </a:rPr>
              <a:t>distance measures to calculate similarity and </a:t>
            </a:r>
            <a:r>
              <a:rPr lang="en-US" sz="1800" b="1" dirty="0" smtClean="0">
                <a:solidFill>
                  <a:srgbClr val="002060"/>
                </a:solidFill>
              </a:rPr>
              <a:t>dissimilarity</a:t>
            </a:r>
            <a:r>
              <a:rPr lang="el-GR" sz="1800" b="1" dirty="0" smtClean="0">
                <a:solidFill>
                  <a:srgbClr val="002060"/>
                </a:solidFill>
              </a:rPr>
              <a:t> </a:t>
            </a:r>
            <a:r>
              <a:rPr lang="el-GR" sz="1800" b="1" dirty="0" err="1" smtClean="0">
                <a:solidFill>
                  <a:srgbClr val="002060"/>
                </a:solidFill>
              </a:rPr>
              <a:t>are</a:t>
            </a:r>
            <a:r>
              <a:rPr lang="el-GR" sz="1800" b="1" dirty="0" smtClean="0">
                <a:solidFill>
                  <a:srgbClr val="002060"/>
                </a:solidFill>
              </a:rPr>
              <a:t> </a:t>
            </a:r>
            <a:r>
              <a:rPr lang="el-GR" sz="1800" b="1" dirty="0" err="1" smtClean="0">
                <a:solidFill>
                  <a:srgbClr val="002060"/>
                </a:solidFill>
              </a:rPr>
              <a:t>used</a:t>
            </a:r>
            <a:r>
              <a:rPr lang="en-US" sz="1800" b="1" dirty="0" smtClean="0">
                <a:solidFill>
                  <a:srgbClr val="002060"/>
                </a:solidFill>
              </a:rPr>
              <a:t>. </a:t>
            </a:r>
            <a:r>
              <a:rPr lang="en-US" sz="1800" b="1" dirty="0">
                <a:solidFill>
                  <a:srgbClr val="002060"/>
                </a:solidFill>
              </a:rPr>
              <a:t>One of the important concept in K-means is that of centroid. Each cluster has a centroid. You can consider it as the point that is most representative of the cluster. Equivalently, centroid is point that is the "center" of a cluster. Simply speaking it is an algorithm to classify or to group your objects based on attributes/features into K number of group. K is positive integer number. The grouping is done by minimizing the sum of squares of distances between data and the corresponding cluster centroid . Thus, the purpose of K-mean clustering is to classify the data. </a:t>
            </a:r>
            <a:endParaRPr lang="el-GR" altLang="el-GR" sz="1800" b="1" dirty="0" smtClean="0">
              <a:solidFill>
                <a:srgbClr val="002060"/>
              </a:solidFill>
            </a:endParaRPr>
          </a:p>
        </p:txBody>
      </p:sp>
      <p:sp>
        <p:nvSpPr>
          <p:cNvPr id="5"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
        <p:nvSpPr>
          <p:cNvPr id="2" name="Ορθογώνιο 1"/>
          <p:cNvSpPr/>
          <p:nvPr/>
        </p:nvSpPr>
        <p:spPr>
          <a:xfrm>
            <a:off x="414775" y="5827971"/>
            <a:ext cx="8280598" cy="738664"/>
          </a:xfrm>
          <a:prstGeom prst="rect">
            <a:avLst/>
          </a:prstGeom>
        </p:spPr>
        <p:txBody>
          <a:bodyPr wrap="square">
            <a:spAutoFit/>
          </a:bodyPr>
          <a:lstStyle/>
          <a:p>
            <a:pPr algn="just"/>
            <a:r>
              <a:rPr lang="en-US" sz="1400" dirty="0" smtClean="0">
                <a:solidFill>
                  <a:srgbClr val="002060"/>
                </a:solidFill>
              </a:rPr>
              <a:t>  </a:t>
            </a:r>
            <a:r>
              <a:rPr lang="en-US" sz="1400" dirty="0">
                <a:solidFill>
                  <a:srgbClr val="002060"/>
                </a:solidFill>
              </a:rPr>
              <a:t>Mohammad M. </a:t>
            </a:r>
            <a:r>
              <a:rPr lang="en-US" sz="1400" dirty="0" err="1">
                <a:solidFill>
                  <a:srgbClr val="002060"/>
                </a:solidFill>
              </a:rPr>
              <a:t>Faqe</a:t>
            </a:r>
            <a:r>
              <a:rPr lang="en-US" sz="1400" dirty="0">
                <a:solidFill>
                  <a:srgbClr val="002060"/>
                </a:solidFill>
              </a:rPr>
              <a:t> </a:t>
            </a:r>
            <a:r>
              <a:rPr lang="en-US" sz="1400" dirty="0" smtClean="0">
                <a:solidFill>
                  <a:srgbClr val="002060"/>
                </a:solidFill>
              </a:rPr>
              <a:t>Hussain</a:t>
            </a:r>
            <a:r>
              <a:rPr lang="el-GR" sz="1400" dirty="0" smtClean="0">
                <a:solidFill>
                  <a:srgbClr val="002060"/>
                </a:solidFill>
              </a:rPr>
              <a:t>, </a:t>
            </a:r>
            <a:r>
              <a:rPr lang="en-US" sz="1400" dirty="0" err="1" smtClean="0">
                <a:solidFill>
                  <a:srgbClr val="002060"/>
                </a:solidFill>
              </a:rPr>
              <a:t>Akhterkhan</a:t>
            </a:r>
            <a:r>
              <a:rPr lang="en-US" sz="1400" dirty="0" smtClean="0">
                <a:solidFill>
                  <a:srgbClr val="002060"/>
                </a:solidFill>
              </a:rPr>
              <a:t> </a:t>
            </a:r>
            <a:r>
              <a:rPr lang="en-US" sz="1400" dirty="0" err="1">
                <a:solidFill>
                  <a:srgbClr val="002060"/>
                </a:solidFill>
              </a:rPr>
              <a:t>S.Hamad</a:t>
            </a:r>
            <a:r>
              <a:rPr lang="en-US" sz="1400" dirty="0">
                <a:solidFill>
                  <a:srgbClr val="002060"/>
                </a:solidFill>
              </a:rPr>
              <a:t> </a:t>
            </a:r>
            <a:r>
              <a:rPr lang="el-GR" sz="1400" dirty="0" smtClean="0">
                <a:solidFill>
                  <a:srgbClr val="002060"/>
                </a:solidFill>
              </a:rPr>
              <a:t>(2012).  </a:t>
            </a:r>
            <a:r>
              <a:rPr lang="en-US" sz="1400" dirty="0" smtClean="0">
                <a:solidFill>
                  <a:srgbClr val="002060"/>
                </a:solidFill>
              </a:rPr>
              <a:t> </a:t>
            </a:r>
            <a:r>
              <a:rPr lang="en-US" sz="1400" dirty="0">
                <a:solidFill>
                  <a:srgbClr val="002060"/>
                </a:solidFill>
              </a:rPr>
              <a:t>Use K-Means Cluster Analysis to Study the Classification Of Some Water Factories, According To Some Specifications On The Cover </a:t>
            </a:r>
            <a:r>
              <a:rPr lang="en-US" sz="1400" dirty="0" smtClean="0">
                <a:solidFill>
                  <a:srgbClr val="002060"/>
                </a:solidFill>
              </a:rPr>
              <a:t>Of</a:t>
            </a:r>
            <a:r>
              <a:rPr lang="el-GR" sz="1400" dirty="0" smtClean="0">
                <a:solidFill>
                  <a:srgbClr val="002060"/>
                </a:solidFill>
              </a:rPr>
              <a:t> </a:t>
            </a:r>
            <a:r>
              <a:rPr lang="en-US" sz="1400" dirty="0" smtClean="0">
                <a:solidFill>
                  <a:srgbClr val="002060"/>
                </a:solidFill>
              </a:rPr>
              <a:t>The Bottle</a:t>
            </a:r>
            <a:r>
              <a:rPr lang="el-GR" sz="1400" dirty="0" smtClean="0">
                <a:solidFill>
                  <a:srgbClr val="002060"/>
                </a:solidFill>
              </a:rPr>
              <a:t>. </a:t>
            </a:r>
            <a:r>
              <a:rPr lang="en-US" sz="1400" i="1" dirty="0">
                <a:solidFill>
                  <a:srgbClr val="002060"/>
                </a:solidFill>
              </a:rPr>
              <a:t>IOSR Journal of Engineering (IOSRJEN) ISSN: 2250-3021 Volume 2, Issue 8 (August 2012), PP 29-37 </a:t>
            </a:r>
            <a:endParaRPr lang="el-GR" sz="1400" dirty="0">
              <a:solidFill>
                <a:srgbClr val="002060"/>
              </a:solidFill>
            </a:endParaRPr>
          </a:p>
        </p:txBody>
      </p:sp>
    </p:spTree>
    <p:extLst>
      <p:ext uri="{BB962C8B-B14F-4D97-AF65-F5344CB8AC3E}">
        <p14:creationId xmlns:p14="http://schemas.microsoft.com/office/powerpoint/2010/main" val="291422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Ορθογώνιο 3"/>
          <p:cNvSpPr/>
          <p:nvPr/>
        </p:nvSpPr>
        <p:spPr>
          <a:xfrm>
            <a:off x="414775" y="5827971"/>
            <a:ext cx="8280598" cy="738664"/>
          </a:xfrm>
          <a:prstGeom prst="rect">
            <a:avLst/>
          </a:prstGeom>
        </p:spPr>
        <p:txBody>
          <a:bodyPr wrap="square">
            <a:spAutoFit/>
          </a:bodyPr>
          <a:lstStyle/>
          <a:p>
            <a:pPr algn="just"/>
            <a:r>
              <a:rPr lang="en-US" sz="1400" dirty="0" smtClean="0"/>
              <a:t>  </a:t>
            </a:r>
            <a:r>
              <a:rPr lang="en-US" sz="1400" dirty="0"/>
              <a:t>Mohammad M. </a:t>
            </a:r>
            <a:r>
              <a:rPr lang="en-US" sz="1400" dirty="0" err="1"/>
              <a:t>Faqe</a:t>
            </a:r>
            <a:r>
              <a:rPr lang="en-US" sz="1400" dirty="0"/>
              <a:t> </a:t>
            </a:r>
            <a:r>
              <a:rPr lang="en-US" sz="1400" dirty="0" smtClean="0"/>
              <a:t>Hussain</a:t>
            </a:r>
            <a:r>
              <a:rPr lang="el-GR" sz="1400" dirty="0" smtClean="0"/>
              <a:t>, </a:t>
            </a:r>
            <a:r>
              <a:rPr lang="en-US" sz="1400" dirty="0" err="1" smtClean="0"/>
              <a:t>Akhterkhan</a:t>
            </a:r>
            <a:r>
              <a:rPr lang="en-US" sz="1400" dirty="0" smtClean="0"/>
              <a:t> </a:t>
            </a:r>
            <a:r>
              <a:rPr lang="en-US" sz="1400" dirty="0" err="1"/>
              <a:t>S.Hamad</a:t>
            </a:r>
            <a:r>
              <a:rPr lang="en-US" sz="1400" dirty="0"/>
              <a:t> </a:t>
            </a:r>
            <a:r>
              <a:rPr lang="el-GR" sz="1400" dirty="0" smtClean="0"/>
              <a:t>(2012).  </a:t>
            </a:r>
            <a:r>
              <a:rPr lang="en-US" sz="1400" dirty="0" smtClean="0"/>
              <a:t> </a:t>
            </a:r>
            <a:r>
              <a:rPr lang="en-US" sz="1400" dirty="0"/>
              <a:t>Use K-Means Cluster Analysis to Study the Classification Of Some Water Factories, According To Some Specifications On The Cover </a:t>
            </a:r>
            <a:r>
              <a:rPr lang="en-US" sz="1400" dirty="0" smtClean="0"/>
              <a:t>Of</a:t>
            </a:r>
            <a:r>
              <a:rPr lang="el-GR" sz="1400" dirty="0" smtClean="0"/>
              <a:t> </a:t>
            </a:r>
            <a:r>
              <a:rPr lang="en-US" sz="1400" dirty="0" smtClean="0"/>
              <a:t>The Bottle</a:t>
            </a:r>
            <a:r>
              <a:rPr lang="el-GR" sz="1400" dirty="0" smtClean="0"/>
              <a:t>. </a:t>
            </a:r>
            <a:r>
              <a:rPr lang="en-US" sz="1400" i="1" dirty="0"/>
              <a:t>IOSR Journal of Engineering (IOSRJEN) ISSN: 2250-3021 Volume 2, Issue 8 (August 2012), PP 29-37 </a:t>
            </a:r>
            <a:endParaRPr lang="el-GR" sz="1400" dirty="0"/>
          </a:p>
        </p:txBody>
      </p:sp>
      <p:sp>
        <p:nvSpPr>
          <p:cNvPr id="5" name="Rectangle 5"/>
          <p:cNvSpPr>
            <a:spLocks noChangeArrowheads="1"/>
          </p:cNvSpPr>
          <p:nvPr/>
        </p:nvSpPr>
        <p:spPr bwMode="auto">
          <a:xfrm>
            <a:off x="323850" y="844550"/>
            <a:ext cx="5327650" cy="396875"/>
          </a:xfrm>
          <a:prstGeom prst="rect">
            <a:avLst/>
          </a:prstGeom>
          <a:noFill/>
          <a:ln>
            <a:noFill/>
          </a:ln>
          <a:effectLst/>
          <a:extLst/>
        </p:spPr>
        <p:txBody>
          <a:bodyPr anchor="ctr">
            <a:spAutoFit/>
          </a:bodyPr>
          <a:lstStyle/>
          <a:p>
            <a:pPr algn="ctr">
              <a:defRPr/>
            </a:pPr>
            <a:r>
              <a:rPr lang="el-GR" sz="2000" b="1" dirty="0" smtClean="0">
                <a:solidFill>
                  <a:srgbClr val="002060"/>
                </a:solidFill>
              </a:rPr>
              <a:t>C</a:t>
            </a:r>
            <a:r>
              <a:rPr lang="en-US" sz="2000" b="1" dirty="0" smtClean="0">
                <a:solidFill>
                  <a:srgbClr val="002060"/>
                </a:solidFill>
              </a:rPr>
              <a:t>luster Analysis</a:t>
            </a:r>
            <a:r>
              <a:rPr lang="el-GR" sz="2000" b="1" dirty="0" smtClean="0">
                <a:solidFill>
                  <a:srgbClr val="002060"/>
                </a:solidFill>
              </a:rPr>
              <a:t> </a:t>
            </a:r>
            <a:endParaRPr lang="el-GR" sz="2000" b="1" dirty="0">
              <a:solidFill>
                <a:srgbClr val="002060"/>
              </a:solidFill>
            </a:endParaRPr>
          </a:p>
        </p:txBody>
      </p:sp>
      <p:sp>
        <p:nvSpPr>
          <p:cNvPr id="6"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
        <p:nvSpPr>
          <p:cNvPr id="7" name="Ορθογώνιο 6"/>
          <p:cNvSpPr/>
          <p:nvPr/>
        </p:nvSpPr>
        <p:spPr>
          <a:xfrm>
            <a:off x="683568" y="1582341"/>
            <a:ext cx="8280920" cy="2031325"/>
          </a:xfrm>
          <a:prstGeom prst="rect">
            <a:avLst/>
          </a:prstGeom>
          <a:solidFill>
            <a:schemeClr val="bg1"/>
          </a:solidFill>
        </p:spPr>
        <p:txBody>
          <a:bodyPr wrap="square">
            <a:spAutoFit/>
          </a:bodyPr>
          <a:lstStyle/>
          <a:p>
            <a:pPr algn="just"/>
            <a:r>
              <a:rPr lang="en-US" b="1" dirty="0">
                <a:solidFill>
                  <a:srgbClr val="002060"/>
                </a:solidFill>
              </a:rPr>
              <a:t>The basic step of k-means clustering is simple. In the beginning, we determine number of cluster K and we assume the centroid or center of these clusters. We can take any random objects as the initial centroids or the first K objects can also serve as the initial centroids. Then the K means algorithm will do the three steps below until convergence Iterate until </a:t>
            </a:r>
            <a:r>
              <a:rPr lang="en-US" b="1" i="1" dirty="0">
                <a:solidFill>
                  <a:srgbClr val="002060"/>
                </a:solidFill>
              </a:rPr>
              <a:t>stable </a:t>
            </a:r>
            <a:r>
              <a:rPr lang="en-US" b="1" dirty="0">
                <a:solidFill>
                  <a:srgbClr val="002060"/>
                </a:solidFill>
              </a:rPr>
              <a:t>(= no object move group): 1. Determine the centroid coordinate 2. Determine the distance of each object to the centroids 3. Group the object based on minimum distance (find the closest centroid) </a:t>
            </a:r>
            <a:endParaRPr lang="el-GR" b="1" dirty="0">
              <a:solidFill>
                <a:srgbClr val="002060"/>
              </a:solidFill>
            </a:endParaRPr>
          </a:p>
        </p:txBody>
      </p:sp>
    </p:spTree>
    <p:extLst>
      <p:ext uri="{BB962C8B-B14F-4D97-AF65-F5344CB8AC3E}">
        <p14:creationId xmlns:p14="http://schemas.microsoft.com/office/powerpoint/2010/main" val="2148703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Ορθογώνιο 3"/>
          <p:cNvSpPr/>
          <p:nvPr/>
        </p:nvSpPr>
        <p:spPr>
          <a:xfrm>
            <a:off x="539750" y="1582738"/>
            <a:ext cx="8280400" cy="2862322"/>
          </a:xfrm>
          <a:prstGeom prst="rect">
            <a:avLst/>
          </a:prstGeom>
        </p:spPr>
        <p:txBody>
          <a:bodyPr>
            <a:spAutoFit/>
          </a:bodyPr>
          <a:lstStyle/>
          <a:p>
            <a:pPr algn="just">
              <a:defRPr/>
            </a:pPr>
            <a:r>
              <a:rPr lang="el-GR" sz="2000" b="1" dirty="0" err="1" smtClean="0">
                <a:solidFill>
                  <a:srgbClr val="002060"/>
                </a:solidFill>
                <a:latin typeface="Arial" pitchFamily="34" charset="0"/>
                <a:cs typeface="Arial" pitchFamily="34" charset="0"/>
              </a:rPr>
              <a:t>Steps</a:t>
            </a:r>
            <a:r>
              <a:rPr lang="el-GR" sz="2000" b="1" dirty="0" smtClean="0">
                <a:solidFill>
                  <a:srgbClr val="002060"/>
                </a:solidFill>
                <a:latin typeface="Arial" pitchFamily="34" charset="0"/>
                <a:cs typeface="Arial" pitchFamily="34" charset="0"/>
              </a:rPr>
              <a:t> for </a:t>
            </a:r>
            <a:r>
              <a:rPr lang="el-GR" sz="2000" b="1" dirty="0" err="1" smtClean="0">
                <a:solidFill>
                  <a:srgbClr val="002060"/>
                </a:solidFill>
                <a:latin typeface="Arial" pitchFamily="34" charset="0"/>
                <a:cs typeface="Arial" pitchFamily="34" charset="0"/>
              </a:rPr>
              <a:t>the</a:t>
            </a:r>
            <a:r>
              <a:rPr lang="el-GR" sz="2000" b="1" dirty="0" smtClean="0">
                <a:solidFill>
                  <a:srgbClr val="002060"/>
                </a:solidFill>
                <a:latin typeface="Arial" pitchFamily="34" charset="0"/>
                <a:cs typeface="Arial" pitchFamily="34" charset="0"/>
              </a:rPr>
              <a:t> </a:t>
            </a:r>
            <a:r>
              <a:rPr lang="el-GR" sz="2000" b="1" dirty="0" err="1" smtClean="0">
                <a:solidFill>
                  <a:srgbClr val="002060"/>
                </a:solidFill>
                <a:latin typeface="Arial" pitchFamily="34" charset="0"/>
                <a:cs typeface="Arial" pitchFamily="34" charset="0"/>
              </a:rPr>
              <a:t>implementation</a:t>
            </a:r>
            <a:r>
              <a:rPr lang="el-GR" sz="2000" b="1" dirty="0" smtClean="0">
                <a:solidFill>
                  <a:srgbClr val="002060"/>
                </a:solidFill>
                <a:latin typeface="Arial" pitchFamily="34" charset="0"/>
                <a:cs typeface="Arial" pitchFamily="34" charset="0"/>
              </a:rPr>
              <a:t> of K-</a:t>
            </a:r>
            <a:r>
              <a:rPr lang="el-GR" sz="2000" b="1" dirty="0" err="1" smtClean="0">
                <a:solidFill>
                  <a:srgbClr val="002060"/>
                </a:solidFill>
                <a:latin typeface="Arial" pitchFamily="34" charset="0"/>
                <a:cs typeface="Arial" pitchFamily="34" charset="0"/>
              </a:rPr>
              <a:t>means</a:t>
            </a:r>
            <a:r>
              <a:rPr lang="el-GR" sz="2000" b="1" dirty="0" smtClean="0">
                <a:solidFill>
                  <a:srgbClr val="002060"/>
                </a:solidFill>
                <a:latin typeface="Arial" pitchFamily="34" charset="0"/>
                <a:cs typeface="Arial" pitchFamily="34" charset="0"/>
              </a:rPr>
              <a:t> </a:t>
            </a:r>
            <a:r>
              <a:rPr lang="el-GR" sz="2000" b="1" dirty="0" err="1" smtClean="0">
                <a:solidFill>
                  <a:srgbClr val="002060"/>
                </a:solidFill>
                <a:latin typeface="Arial" pitchFamily="34" charset="0"/>
                <a:cs typeface="Arial" pitchFamily="34" charset="0"/>
              </a:rPr>
              <a:t>method</a:t>
            </a:r>
            <a:r>
              <a:rPr lang="el-GR" sz="2000" b="1" dirty="0" smtClean="0">
                <a:solidFill>
                  <a:srgbClr val="002060"/>
                </a:solidFill>
                <a:latin typeface="Arial" pitchFamily="34" charset="0"/>
                <a:cs typeface="Arial" pitchFamily="34" charset="0"/>
              </a:rPr>
              <a:t> </a:t>
            </a:r>
            <a:r>
              <a:rPr lang="el-GR" sz="2000" b="1" dirty="0" err="1" smtClean="0">
                <a:solidFill>
                  <a:srgbClr val="002060"/>
                </a:solidFill>
                <a:latin typeface="Arial" pitchFamily="34" charset="0"/>
                <a:cs typeface="Arial" pitchFamily="34" charset="0"/>
              </a:rPr>
              <a:t>using</a:t>
            </a:r>
            <a:r>
              <a:rPr lang="el-GR" sz="2000" b="1" dirty="0" smtClean="0">
                <a:solidFill>
                  <a:srgbClr val="002060"/>
                </a:solidFill>
                <a:latin typeface="Arial" pitchFamily="34" charset="0"/>
                <a:cs typeface="Arial" pitchFamily="34" charset="0"/>
              </a:rPr>
              <a:t> SPSS </a:t>
            </a:r>
            <a:r>
              <a:rPr lang="el-GR" sz="2000" b="1" dirty="0" err="1" smtClean="0">
                <a:solidFill>
                  <a:srgbClr val="002060"/>
                </a:solidFill>
                <a:latin typeface="Arial" pitchFamily="34" charset="0"/>
                <a:cs typeface="Arial" pitchFamily="34" charset="0"/>
              </a:rPr>
              <a:t>software</a:t>
            </a:r>
            <a:r>
              <a:rPr lang="el-GR" sz="2000" b="1" dirty="0" smtClean="0">
                <a:solidFill>
                  <a:srgbClr val="002060"/>
                </a:solidFill>
                <a:latin typeface="Arial" pitchFamily="34" charset="0"/>
                <a:cs typeface="Arial" pitchFamily="34" charset="0"/>
              </a:rPr>
              <a:t> </a:t>
            </a:r>
            <a:endParaRPr lang="el-GR" sz="2000" b="1" dirty="0">
              <a:solidFill>
                <a:srgbClr val="002060"/>
              </a:solidFill>
              <a:latin typeface="Arial" pitchFamily="34" charset="0"/>
              <a:cs typeface="Arial" pitchFamily="34" charset="0"/>
            </a:endParaRPr>
          </a:p>
          <a:p>
            <a:pPr algn="just">
              <a:defRPr/>
            </a:pPr>
            <a:r>
              <a:rPr lang="el-GR" sz="2000" b="1" i="1" dirty="0" err="1">
                <a:solidFill>
                  <a:srgbClr val="002060"/>
                </a:solidFill>
                <a:latin typeface="Arial" pitchFamily="34" charset="0"/>
                <a:cs typeface="Arial" pitchFamily="34" charset="0"/>
              </a:rPr>
              <a:t>Analyze→Classify→K</a:t>
            </a:r>
            <a:r>
              <a:rPr lang="el-GR" sz="2000" b="1" i="1" dirty="0">
                <a:solidFill>
                  <a:srgbClr val="002060"/>
                </a:solidFill>
                <a:latin typeface="Arial" pitchFamily="34" charset="0"/>
                <a:cs typeface="Arial" pitchFamily="34" charset="0"/>
              </a:rPr>
              <a:t>-</a:t>
            </a:r>
            <a:r>
              <a:rPr lang="el-GR" sz="2000" b="1" i="1" dirty="0" err="1">
                <a:solidFill>
                  <a:srgbClr val="002060"/>
                </a:solidFill>
                <a:latin typeface="Arial" pitchFamily="34" charset="0"/>
                <a:cs typeface="Arial" pitchFamily="34" charset="0"/>
              </a:rPr>
              <a:t>Means</a:t>
            </a:r>
            <a:r>
              <a:rPr lang="el-GR" sz="2000" b="1" i="1" dirty="0">
                <a:solidFill>
                  <a:srgbClr val="002060"/>
                </a:solidFill>
                <a:latin typeface="Arial" pitchFamily="34" charset="0"/>
                <a:cs typeface="Arial" pitchFamily="34" charset="0"/>
              </a:rPr>
              <a:t> </a:t>
            </a:r>
            <a:r>
              <a:rPr lang="en-US" sz="2000" b="1" i="1" dirty="0">
                <a:solidFill>
                  <a:srgbClr val="002060"/>
                </a:solidFill>
                <a:latin typeface="Arial" pitchFamily="34" charset="0"/>
                <a:cs typeface="Arial" pitchFamily="34" charset="0"/>
              </a:rPr>
              <a:t>Cluster</a:t>
            </a:r>
            <a:endParaRPr lang="el-GR" sz="2000" b="1" dirty="0">
              <a:solidFill>
                <a:srgbClr val="002060"/>
              </a:solidFill>
              <a:latin typeface="Arial" pitchFamily="34" charset="0"/>
              <a:cs typeface="Arial" pitchFamily="34" charset="0"/>
            </a:endParaRPr>
          </a:p>
          <a:p>
            <a:pPr algn="just">
              <a:defRPr/>
            </a:pPr>
            <a:r>
              <a:rPr lang="el-GR" sz="2000" b="1" dirty="0" err="1">
                <a:solidFill>
                  <a:srgbClr val="002060"/>
                </a:solidFill>
                <a:latin typeface="Arial" pitchFamily="34" charset="0"/>
                <a:cs typeface="Arial" pitchFamily="34" charset="0"/>
              </a:rPr>
              <a:t>Cluster</a:t>
            </a:r>
            <a:r>
              <a:rPr lang="el-GR" sz="2000" b="1" i="1" dirty="0" err="1">
                <a:solidFill>
                  <a:srgbClr val="002060"/>
                </a:solidFill>
                <a:latin typeface="Arial" pitchFamily="34" charset="0"/>
                <a:cs typeface="Arial" pitchFamily="34" charset="0"/>
              </a:rPr>
              <a:t>→</a:t>
            </a:r>
            <a:r>
              <a:rPr lang="el-GR" sz="2000" b="1" dirty="0">
                <a:solidFill>
                  <a:srgbClr val="002060"/>
                </a:solidFill>
                <a:latin typeface="Arial" pitchFamily="34" charset="0"/>
                <a:cs typeface="Arial" pitchFamily="34" charset="0"/>
              </a:rPr>
              <a:t> </a:t>
            </a:r>
            <a:r>
              <a:rPr lang="el-GR" sz="2000" b="1" dirty="0" err="1" smtClean="0">
                <a:solidFill>
                  <a:srgbClr val="002060"/>
                </a:solidFill>
                <a:latin typeface="Arial" pitchFamily="34" charset="0"/>
                <a:cs typeface="Arial" pitchFamily="34" charset="0"/>
              </a:rPr>
              <a:t>Variablesκαι</a:t>
            </a:r>
            <a:r>
              <a:rPr lang="el-GR" sz="2000" b="1" dirty="0" smtClean="0">
                <a:solidFill>
                  <a:srgbClr val="002060"/>
                </a:solidFill>
                <a:latin typeface="Arial" pitchFamily="34" charset="0"/>
                <a:cs typeface="Arial" pitchFamily="34" charset="0"/>
              </a:rPr>
              <a:t> </a:t>
            </a:r>
            <a:r>
              <a:rPr lang="el-GR" sz="2000" b="1" dirty="0">
                <a:solidFill>
                  <a:srgbClr val="002060"/>
                </a:solidFill>
                <a:latin typeface="Arial" pitchFamily="34" charset="0"/>
                <a:cs typeface="Arial" pitchFamily="34" charset="0"/>
              </a:rPr>
              <a:t>τις εισάγω στο πλαίσιο</a:t>
            </a:r>
          </a:p>
          <a:p>
            <a:pPr algn="just">
              <a:defRPr/>
            </a:pPr>
            <a:r>
              <a:rPr lang="en-GB" sz="2000" b="1" dirty="0">
                <a:solidFill>
                  <a:srgbClr val="002060"/>
                </a:solidFill>
                <a:latin typeface="Arial" pitchFamily="34" charset="0"/>
                <a:cs typeface="Arial" pitchFamily="34" charset="0"/>
              </a:rPr>
              <a:t>Numbers of Clusters</a:t>
            </a:r>
            <a:r>
              <a:rPr lang="en-GB" sz="2000" b="1" i="1" dirty="0" smtClean="0">
                <a:solidFill>
                  <a:srgbClr val="002060"/>
                </a:solidFill>
                <a:latin typeface="Arial" pitchFamily="34" charset="0"/>
                <a:cs typeface="Arial" pitchFamily="34" charset="0"/>
              </a:rPr>
              <a:t>→</a:t>
            </a:r>
            <a:r>
              <a:rPr lang="el-GR" sz="2000" b="1" i="1" dirty="0" err="1" smtClean="0">
                <a:solidFill>
                  <a:srgbClr val="002060"/>
                </a:solidFill>
                <a:latin typeface="Arial" pitchFamily="34" charset="0"/>
                <a:cs typeface="Arial" pitchFamily="34" charset="0"/>
              </a:rPr>
              <a:t>select</a:t>
            </a:r>
            <a:r>
              <a:rPr lang="el-GR" sz="2000" b="1" i="1" dirty="0" smtClean="0">
                <a:solidFill>
                  <a:srgbClr val="002060"/>
                </a:solidFill>
                <a:latin typeface="Arial" pitchFamily="34" charset="0"/>
                <a:cs typeface="Arial" pitchFamily="34" charset="0"/>
              </a:rPr>
              <a:t> </a:t>
            </a:r>
            <a:r>
              <a:rPr lang="el-GR" sz="2000" b="1" i="1" dirty="0" err="1" smtClean="0">
                <a:solidFill>
                  <a:srgbClr val="002060"/>
                </a:solidFill>
                <a:latin typeface="Arial" pitchFamily="34" charset="0"/>
                <a:cs typeface="Arial" pitchFamily="34" charset="0"/>
              </a:rPr>
              <a:t>the</a:t>
            </a:r>
            <a:r>
              <a:rPr lang="el-GR" sz="2000" b="1" i="1" dirty="0" smtClean="0">
                <a:solidFill>
                  <a:srgbClr val="002060"/>
                </a:solidFill>
                <a:latin typeface="Arial" pitchFamily="34" charset="0"/>
                <a:cs typeface="Arial" pitchFamily="34" charset="0"/>
              </a:rPr>
              <a:t> </a:t>
            </a:r>
            <a:r>
              <a:rPr lang="el-GR" sz="2000" b="1" i="1" dirty="0" err="1" smtClean="0">
                <a:solidFill>
                  <a:srgbClr val="002060"/>
                </a:solidFill>
                <a:latin typeface="Arial" pitchFamily="34" charset="0"/>
                <a:cs typeface="Arial" pitchFamily="34" charset="0"/>
              </a:rPr>
              <a:t>number</a:t>
            </a:r>
            <a:r>
              <a:rPr lang="el-GR" sz="2000" b="1" i="1" dirty="0" smtClean="0">
                <a:solidFill>
                  <a:srgbClr val="002060"/>
                </a:solidFill>
                <a:latin typeface="Arial" pitchFamily="34" charset="0"/>
                <a:cs typeface="Arial" pitchFamily="34" charset="0"/>
              </a:rPr>
              <a:t> of </a:t>
            </a:r>
            <a:r>
              <a:rPr lang="el-GR" sz="2000" b="1" i="1" dirty="0" err="1" smtClean="0">
                <a:solidFill>
                  <a:srgbClr val="002060"/>
                </a:solidFill>
                <a:latin typeface="Arial" pitchFamily="34" charset="0"/>
                <a:cs typeface="Arial" pitchFamily="34" charset="0"/>
              </a:rPr>
              <a:t>clusters</a:t>
            </a:r>
            <a:endParaRPr lang="el-GR" sz="2000" b="1" dirty="0">
              <a:solidFill>
                <a:srgbClr val="002060"/>
              </a:solidFill>
              <a:latin typeface="Arial" pitchFamily="34" charset="0"/>
              <a:cs typeface="Arial" pitchFamily="34" charset="0"/>
            </a:endParaRPr>
          </a:p>
          <a:p>
            <a:pPr algn="just">
              <a:defRPr/>
            </a:pPr>
            <a:r>
              <a:rPr lang="en-GB" sz="2000" b="1" dirty="0">
                <a:solidFill>
                  <a:srgbClr val="002060"/>
                </a:solidFill>
                <a:latin typeface="Arial" pitchFamily="34" charset="0"/>
                <a:cs typeface="Arial" pitchFamily="34" charset="0"/>
              </a:rPr>
              <a:t>Method</a:t>
            </a:r>
            <a:r>
              <a:rPr lang="en-GB" sz="2000" b="1" i="1" dirty="0">
                <a:solidFill>
                  <a:srgbClr val="002060"/>
                </a:solidFill>
                <a:latin typeface="Arial" pitchFamily="34" charset="0"/>
                <a:cs typeface="Arial" pitchFamily="34" charset="0"/>
              </a:rPr>
              <a:t>→</a:t>
            </a:r>
            <a:r>
              <a:rPr lang="en-US" sz="2000" b="1" dirty="0">
                <a:solidFill>
                  <a:srgbClr val="002060"/>
                </a:solidFill>
                <a:latin typeface="Arial" pitchFamily="34" charset="0"/>
                <a:cs typeface="Arial" pitchFamily="34" charset="0"/>
              </a:rPr>
              <a:t>classify only</a:t>
            </a:r>
            <a:endParaRPr lang="el-GR" sz="2000" b="1" dirty="0">
              <a:solidFill>
                <a:srgbClr val="002060"/>
              </a:solidFill>
              <a:latin typeface="Arial" pitchFamily="34" charset="0"/>
              <a:cs typeface="Arial" pitchFamily="34" charset="0"/>
            </a:endParaRPr>
          </a:p>
          <a:p>
            <a:pPr algn="just">
              <a:defRPr/>
            </a:pPr>
            <a:r>
              <a:rPr lang="en-GB" sz="2000" b="1" dirty="0">
                <a:solidFill>
                  <a:srgbClr val="002060"/>
                </a:solidFill>
                <a:latin typeface="Arial" pitchFamily="34" charset="0"/>
                <a:cs typeface="Arial" pitchFamily="34" charset="0"/>
              </a:rPr>
              <a:t>Save</a:t>
            </a:r>
            <a:r>
              <a:rPr lang="en-GB" sz="2000" b="1" i="1" dirty="0">
                <a:solidFill>
                  <a:srgbClr val="002060"/>
                </a:solidFill>
                <a:latin typeface="Arial" pitchFamily="34" charset="0"/>
                <a:cs typeface="Arial" pitchFamily="34" charset="0"/>
              </a:rPr>
              <a:t>→</a:t>
            </a:r>
            <a:r>
              <a:rPr lang="en-GB" sz="2000" b="1" dirty="0">
                <a:solidFill>
                  <a:srgbClr val="002060"/>
                </a:solidFill>
                <a:latin typeface="Arial" pitchFamily="34" charset="0"/>
                <a:cs typeface="Arial" pitchFamily="34" charset="0"/>
              </a:rPr>
              <a:t> cluster membership</a:t>
            </a:r>
            <a:endParaRPr lang="el-GR" sz="2000" b="1" dirty="0">
              <a:solidFill>
                <a:srgbClr val="002060"/>
              </a:solidFill>
              <a:latin typeface="Arial" pitchFamily="34" charset="0"/>
              <a:cs typeface="Arial" pitchFamily="34" charset="0"/>
            </a:endParaRPr>
          </a:p>
          <a:p>
            <a:pPr algn="just">
              <a:defRPr/>
            </a:pPr>
            <a:r>
              <a:rPr lang="en-GB" sz="2000" b="1" dirty="0" err="1">
                <a:solidFill>
                  <a:srgbClr val="002060"/>
                </a:solidFill>
                <a:latin typeface="Arial" pitchFamily="34" charset="0"/>
                <a:cs typeface="Arial" pitchFamily="34" charset="0"/>
              </a:rPr>
              <a:t>Options</a:t>
            </a:r>
            <a:r>
              <a:rPr lang="en-GB" sz="2000" b="1" i="1" dirty="0" err="1">
                <a:solidFill>
                  <a:srgbClr val="002060"/>
                </a:solidFill>
                <a:latin typeface="Arial" pitchFamily="34" charset="0"/>
                <a:cs typeface="Arial" pitchFamily="34" charset="0"/>
              </a:rPr>
              <a:t>→</a:t>
            </a:r>
            <a:r>
              <a:rPr lang="en-GB" sz="2000" b="1" dirty="0" err="1">
                <a:solidFill>
                  <a:srgbClr val="002060"/>
                </a:solidFill>
                <a:latin typeface="Arial" pitchFamily="34" charset="0"/>
                <a:cs typeface="Arial" pitchFamily="34" charset="0"/>
              </a:rPr>
              <a:t>Initial</a:t>
            </a:r>
            <a:r>
              <a:rPr lang="en-GB" sz="2000" b="1" dirty="0">
                <a:solidFill>
                  <a:srgbClr val="002060"/>
                </a:solidFill>
                <a:latin typeface="Arial" pitchFamily="34" charset="0"/>
                <a:cs typeface="Arial" pitchFamily="34" charset="0"/>
              </a:rPr>
              <a:t> cluster </a:t>
            </a:r>
            <a:r>
              <a:rPr lang="en-GB" sz="2000" b="1" dirty="0" err="1">
                <a:solidFill>
                  <a:srgbClr val="002060"/>
                </a:solidFill>
                <a:latin typeface="Arial" pitchFamily="34" charset="0"/>
                <a:cs typeface="Arial" pitchFamily="34" charset="0"/>
              </a:rPr>
              <a:t>centers</a:t>
            </a:r>
            <a:r>
              <a:rPr lang="en-GB" sz="2000" b="1" dirty="0">
                <a:solidFill>
                  <a:srgbClr val="002060"/>
                </a:solidFill>
                <a:latin typeface="Arial" pitchFamily="34" charset="0"/>
                <a:cs typeface="Arial" pitchFamily="34" charset="0"/>
              </a:rPr>
              <a:t>     </a:t>
            </a:r>
            <a:endParaRPr lang="el-GR" sz="2000" b="1" dirty="0">
              <a:solidFill>
                <a:srgbClr val="002060"/>
              </a:solidFill>
              <a:latin typeface="Arial" pitchFamily="34" charset="0"/>
              <a:cs typeface="Arial" pitchFamily="34" charset="0"/>
            </a:endParaRPr>
          </a:p>
          <a:p>
            <a:pPr algn="just">
              <a:defRPr/>
            </a:pPr>
            <a:endParaRPr lang="el-GR" sz="2000" b="1" dirty="0">
              <a:solidFill>
                <a:srgbClr val="002060"/>
              </a:solidFill>
              <a:latin typeface="Arial" pitchFamily="34" charset="0"/>
              <a:cs typeface="Arial" pitchFamily="34" charset="0"/>
            </a:endParaRPr>
          </a:p>
        </p:txBody>
      </p:sp>
      <p:sp>
        <p:nvSpPr>
          <p:cNvPr id="6" name="Rectangle 5"/>
          <p:cNvSpPr>
            <a:spLocks noChangeArrowheads="1"/>
          </p:cNvSpPr>
          <p:nvPr/>
        </p:nvSpPr>
        <p:spPr bwMode="auto">
          <a:xfrm>
            <a:off x="323850" y="549275"/>
            <a:ext cx="5327650" cy="396875"/>
          </a:xfrm>
          <a:prstGeom prst="rect">
            <a:avLst/>
          </a:prstGeom>
          <a:noFill/>
          <a:ln>
            <a:noFill/>
          </a:ln>
          <a:effectLst/>
          <a:extLst/>
        </p:spPr>
        <p:txBody>
          <a:bodyPr anchor="ctr">
            <a:spAutoFit/>
          </a:bodyPr>
          <a:lstStyle/>
          <a:p>
            <a:pPr algn="ctr">
              <a:defRPr/>
            </a:pPr>
            <a:r>
              <a:rPr lang="el-GR" sz="2000" b="1" dirty="0" smtClean="0">
                <a:solidFill>
                  <a:srgbClr val="002060"/>
                </a:solidFill>
              </a:rPr>
              <a:t>C</a:t>
            </a:r>
            <a:r>
              <a:rPr lang="en-US" sz="2000" b="1" dirty="0" smtClean="0">
                <a:solidFill>
                  <a:srgbClr val="002060"/>
                </a:solidFill>
              </a:rPr>
              <a:t>luster Analysis</a:t>
            </a:r>
            <a:r>
              <a:rPr lang="el-GR" sz="2000" b="1" dirty="0" smtClean="0">
                <a:solidFill>
                  <a:srgbClr val="002060"/>
                </a:solidFill>
              </a:rPr>
              <a:t> </a:t>
            </a:r>
            <a:endParaRPr lang="el-GR" sz="2000" b="1" dirty="0">
              <a:solidFill>
                <a:srgbClr val="002060"/>
              </a:solidFill>
            </a:endParaRPr>
          </a:p>
        </p:txBody>
      </p:sp>
      <p:sp>
        <p:nvSpPr>
          <p:cNvPr id="7"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Tree>
    <p:extLst>
      <p:ext uri="{BB962C8B-B14F-4D97-AF65-F5344CB8AC3E}">
        <p14:creationId xmlns:p14="http://schemas.microsoft.com/office/powerpoint/2010/main" val="4903131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23850" y="549275"/>
            <a:ext cx="5327650" cy="396875"/>
          </a:xfrm>
          <a:prstGeom prst="rect">
            <a:avLst/>
          </a:prstGeom>
          <a:noFill/>
          <a:ln>
            <a:noFill/>
          </a:ln>
          <a:effectLst/>
          <a:extLst/>
        </p:spPr>
        <p:txBody>
          <a:bodyPr anchor="ctr">
            <a:spAutoFit/>
          </a:bodyPr>
          <a:lstStyle/>
          <a:p>
            <a:pPr algn="ctr">
              <a:defRPr/>
            </a:pPr>
            <a:r>
              <a:rPr lang="el-GR" sz="2000" b="1" dirty="0" smtClean="0">
                <a:solidFill>
                  <a:srgbClr val="002060"/>
                </a:solidFill>
              </a:rPr>
              <a:t>C</a:t>
            </a:r>
            <a:r>
              <a:rPr lang="en-US" sz="2000" b="1" dirty="0" smtClean="0">
                <a:solidFill>
                  <a:srgbClr val="002060"/>
                </a:solidFill>
              </a:rPr>
              <a:t>luster Analysis</a:t>
            </a:r>
            <a:r>
              <a:rPr lang="el-GR" sz="2000" b="1" dirty="0" smtClean="0">
                <a:solidFill>
                  <a:srgbClr val="002060"/>
                </a:solidFill>
              </a:rPr>
              <a:t> </a:t>
            </a:r>
            <a:endParaRPr lang="el-GR" sz="2000" b="1" dirty="0">
              <a:solidFill>
                <a:srgbClr val="002060"/>
              </a:solidFill>
            </a:endParaRP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1001713"/>
            <a:ext cx="2192337"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011238"/>
            <a:ext cx="250507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Ομάδα 2"/>
          <p:cNvGrpSpPr/>
          <p:nvPr/>
        </p:nvGrpSpPr>
        <p:grpSpPr>
          <a:xfrm>
            <a:off x="2837681" y="2871788"/>
            <a:ext cx="6174557" cy="3221508"/>
            <a:chOff x="2837681" y="2871788"/>
            <a:chExt cx="6174557" cy="3221508"/>
          </a:xfrm>
        </p:grpSpPr>
        <p:pic>
          <p:nvPicPr>
            <p:cNvPr id="47110" name="Picture 4"/>
            <p:cNvPicPr>
              <a:picLocks noChangeAspect="1" noChangeArrowheads="1"/>
            </p:cNvPicPr>
            <p:nvPr/>
          </p:nvPicPr>
          <p:blipFill>
            <a:blip r:embed="rId4">
              <a:extLst>
                <a:ext uri="{28A0092B-C50C-407E-A947-70E740481C1C}">
                  <a14:useLocalDpi xmlns:a14="http://schemas.microsoft.com/office/drawing/2010/main" val="0"/>
                </a:ext>
              </a:extLst>
            </a:blip>
            <a:srcRect b="7201"/>
            <a:stretch>
              <a:fillRect/>
            </a:stretch>
          </p:blipFill>
          <p:spPr bwMode="auto">
            <a:xfrm>
              <a:off x="2837681" y="2871788"/>
              <a:ext cx="6174557" cy="322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Έλλειψη 5"/>
            <p:cNvSpPr/>
            <p:nvPr/>
          </p:nvSpPr>
          <p:spPr>
            <a:xfrm>
              <a:off x="7524750" y="3357563"/>
              <a:ext cx="287338" cy="25197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
        <p:nvSpPr>
          <p:cNvPr id="8"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sp>
        <p:nvSpPr>
          <p:cNvPr id="2" name="TextBox 1"/>
          <p:cNvSpPr txBox="1"/>
          <p:nvPr/>
        </p:nvSpPr>
        <p:spPr>
          <a:xfrm>
            <a:off x="70408" y="4318992"/>
            <a:ext cx="1911883" cy="1754326"/>
          </a:xfrm>
          <a:prstGeom prst="rect">
            <a:avLst/>
          </a:prstGeom>
          <a:solidFill>
            <a:schemeClr val="bg1"/>
          </a:solidFill>
        </p:spPr>
        <p:txBody>
          <a:bodyPr wrap="square" rtlCol="0">
            <a:spAutoFit/>
          </a:bodyPr>
          <a:lstStyle/>
          <a:p>
            <a:pPr algn="just"/>
            <a:r>
              <a:rPr lang="el-GR" b="1" dirty="0" err="1" smtClean="0">
                <a:solidFill>
                  <a:srgbClr val="002060"/>
                </a:solidFill>
              </a:rPr>
              <a:t>Cluster</a:t>
            </a:r>
            <a:r>
              <a:rPr lang="el-GR" b="1" dirty="0" smtClean="0">
                <a:solidFill>
                  <a:srgbClr val="002060"/>
                </a:solidFill>
              </a:rPr>
              <a:t> 1: </a:t>
            </a:r>
            <a:r>
              <a:rPr lang="el-GR" b="1" dirty="0" err="1" smtClean="0">
                <a:solidFill>
                  <a:srgbClr val="002060"/>
                </a:solidFill>
              </a:rPr>
              <a:t>samples</a:t>
            </a:r>
            <a:r>
              <a:rPr lang="el-GR" b="1" dirty="0" smtClean="0">
                <a:solidFill>
                  <a:srgbClr val="002060"/>
                </a:solidFill>
              </a:rPr>
              <a:t> </a:t>
            </a:r>
            <a:r>
              <a:rPr lang="el-GR" b="1" dirty="0" err="1" smtClean="0">
                <a:solidFill>
                  <a:srgbClr val="002060"/>
                </a:solidFill>
              </a:rPr>
              <a:t>polluted</a:t>
            </a:r>
            <a:r>
              <a:rPr lang="el-GR" b="1" dirty="0" smtClean="0">
                <a:solidFill>
                  <a:srgbClr val="002060"/>
                </a:solidFill>
              </a:rPr>
              <a:t> </a:t>
            </a:r>
            <a:r>
              <a:rPr lang="el-GR" b="1" dirty="0" err="1" smtClean="0">
                <a:solidFill>
                  <a:srgbClr val="002060"/>
                </a:solidFill>
              </a:rPr>
              <a:t>due</a:t>
            </a:r>
            <a:r>
              <a:rPr lang="el-GR" b="1" dirty="0" smtClean="0">
                <a:solidFill>
                  <a:srgbClr val="002060"/>
                </a:solidFill>
              </a:rPr>
              <a:t> </a:t>
            </a:r>
            <a:r>
              <a:rPr lang="el-GR" b="1" dirty="0" err="1" smtClean="0">
                <a:solidFill>
                  <a:srgbClr val="002060"/>
                </a:solidFill>
              </a:rPr>
              <a:t>to</a:t>
            </a:r>
            <a:r>
              <a:rPr lang="el-GR" b="1" dirty="0" smtClean="0">
                <a:solidFill>
                  <a:srgbClr val="002060"/>
                </a:solidFill>
              </a:rPr>
              <a:t> </a:t>
            </a:r>
            <a:r>
              <a:rPr lang="el-GR" b="1" dirty="0" err="1" smtClean="0">
                <a:solidFill>
                  <a:srgbClr val="002060"/>
                </a:solidFill>
              </a:rPr>
              <a:t>human</a:t>
            </a:r>
            <a:r>
              <a:rPr lang="el-GR" b="1" dirty="0" smtClean="0">
                <a:solidFill>
                  <a:srgbClr val="002060"/>
                </a:solidFill>
              </a:rPr>
              <a:t> </a:t>
            </a:r>
            <a:r>
              <a:rPr lang="el-GR" b="1" dirty="0" err="1" smtClean="0">
                <a:solidFill>
                  <a:srgbClr val="002060"/>
                </a:solidFill>
              </a:rPr>
              <a:t>activities</a:t>
            </a:r>
            <a:r>
              <a:rPr lang="el-GR" b="1" dirty="0" smtClean="0">
                <a:solidFill>
                  <a:srgbClr val="002060"/>
                </a:solidFill>
              </a:rPr>
              <a:t> (</a:t>
            </a:r>
            <a:r>
              <a:rPr lang="el-GR" b="1" dirty="0" err="1" smtClean="0">
                <a:solidFill>
                  <a:srgbClr val="002060"/>
                </a:solidFill>
              </a:rPr>
              <a:t>example</a:t>
            </a:r>
            <a:r>
              <a:rPr lang="el-GR" b="1" dirty="0" smtClean="0">
                <a:solidFill>
                  <a:srgbClr val="002060"/>
                </a:solidFill>
              </a:rPr>
              <a:t> </a:t>
            </a:r>
            <a:r>
              <a:rPr lang="el-GR" b="1" dirty="0" err="1" smtClean="0">
                <a:solidFill>
                  <a:srgbClr val="002060"/>
                </a:solidFill>
              </a:rPr>
              <a:t>from</a:t>
            </a:r>
            <a:r>
              <a:rPr lang="el-GR" b="1" dirty="0" smtClean="0">
                <a:solidFill>
                  <a:srgbClr val="002060"/>
                </a:solidFill>
              </a:rPr>
              <a:t> </a:t>
            </a:r>
            <a:r>
              <a:rPr lang="el-GR" b="1" dirty="0" err="1" smtClean="0">
                <a:solidFill>
                  <a:srgbClr val="002060"/>
                </a:solidFill>
              </a:rPr>
              <a:t>Gallikos</a:t>
            </a:r>
            <a:r>
              <a:rPr lang="el-GR" b="1" dirty="0" smtClean="0">
                <a:solidFill>
                  <a:srgbClr val="002060"/>
                </a:solidFill>
              </a:rPr>
              <a:t> </a:t>
            </a:r>
            <a:r>
              <a:rPr lang="el-GR" b="1" dirty="0" err="1" smtClean="0">
                <a:solidFill>
                  <a:srgbClr val="002060"/>
                </a:solidFill>
              </a:rPr>
              <a:t>river</a:t>
            </a:r>
            <a:r>
              <a:rPr lang="el-GR" b="1" dirty="0" smtClean="0">
                <a:solidFill>
                  <a:srgbClr val="002060"/>
                </a:solidFill>
              </a:rPr>
              <a:t> </a:t>
            </a:r>
            <a:r>
              <a:rPr lang="el-GR" b="1" dirty="0" err="1" smtClean="0">
                <a:solidFill>
                  <a:srgbClr val="002060"/>
                </a:solidFill>
              </a:rPr>
              <a:t>basin</a:t>
            </a:r>
            <a:r>
              <a:rPr lang="el-GR" b="1" dirty="0" smtClean="0">
                <a:solidFill>
                  <a:srgbClr val="002060"/>
                </a:solidFill>
              </a:rPr>
              <a:t>, </a:t>
            </a:r>
            <a:r>
              <a:rPr lang="el-GR" b="1" dirty="0" err="1">
                <a:solidFill>
                  <a:srgbClr val="002060"/>
                </a:solidFill>
              </a:rPr>
              <a:t>G</a:t>
            </a:r>
            <a:r>
              <a:rPr lang="el-GR" b="1" dirty="0" err="1" smtClean="0">
                <a:solidFill>
                  <a:srgbClr val="002060"/>
                </a:solidFill>
              </a:rPr>
              <a:t>reece</a:t>
            </a:r>
            <a:r>
              <a:rPr lang="el-GR" b="1" dirty="0" smtClean="0">
                <a:solidFill>
                  <a:srgbClr val="002060"/>
                </a:solidFill>
              </a:rPr>
              <a:t>)</a:t>
            </a:r>
            <a:endParaRPr lang="el-GR" b="1" dirty="0" smtClean="0">
              <a:solidFill>
                <a:srgbClr val="002060"/>
              </a:solidFill>
            </a:endParaRPr>
          </a:p>
        </p:txBody>
      </p:sp>
    </p:spTree>
    <p:extLst>
      <p:ext uri="{BB962C8B-B14F-4D97-AF65-F5344CB8AC3E}">
        <p14:creationId xmlns:p14="http://schemas.microsoft.com/office/powerpoint/2010/main" val="38539618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50825" y="2930594"/>
            <a:ext cx="3673475" cy="707886"/>
          </a:xfrm>
          <a:prstGeom prst="rect">
            <a:avLst/>
          </a:prstGeom>
          <a:noFill/>
          <a:ln>
            <a:noFill/>
          </a:ln>
          <a:effectLst/>
          <a:extLst/>
        </p:spPr>
        <p:txBody>
          <a:bodyPr anchor="ctr">
            <a:spAutoFit/>
          </a:bodyPr>
          <a:lstStyle/>
          <a:p>
            <a:pPr algn="ctr">
              <a:defRPr/>
            </a:pPr>
            <a:r>
              <a:rPr lang="en-US" sz="2000" b="1" dirty="0" smtClean="0">
                <a:solidFill>
                  <a:srgbClr val="002060"/>
                </a:solidFill>
              </a:rPr>
              <a:t>Cluster Analysis</a:t>
            </a:r>
            <a:r>
              <a:rPr lang="el-GR" sz="2000" b="1" dirty="0" smtClean="0">
                <a:solidFill>
                  <a:srgbClr val="002060"/>
                </a:solidFill>
              </a:rPr>
              <a:t> </a:t>
            </a:r>
            <a:r>
              <a:rPr lang="el-GR" sz="2000" b="1" dirty="0" err="1" smtClean="0">
                <a:solidFill>
                  <a:srgbClr val="002060"/>
                </a:solidFill>
              </a:rPr>
              <a:t>using</a:t>
            </a:r>
            <a:r>
              <a:rPr lang="el-GR" sz="2000" b="1" dirty="0" smtClean="0">
                <a:solidFill>
                  <a:srgbClr val="002060"/>
                </a:solidFill>
              </a:rPr>
              <a:t> K-</a:t>
            </a:r>
            <a:r>
              <a:rPr lang="el-GR" sz="2000" b="1" dirty="0" err="1" smtClean="0">
                <a:solidFill>
                  <a:srgbClr val="002060"/>
                </a:solidFill>
              </a:rPr>
              <a:t>means</a:t>
            </a:r>
            <a:r>
              <a:rPr lang="el-GR" sz="2000" b="1" dirty="0" smtClean="0">
                <a:solidFill>
                  <a:srgbClr val="002060"/>
                </a:solidFill>
              </a:rPr>
              <a:t> </a:t>
            </a:r>
            <a:r>
              <a:rPr lang="el-GR" sz="2000" b="1" dirty="0" err="1" smtClean="0">
                <a:solidFill>
                  <a:srgbClr val="002060"/>
                </a:solidFill>
              </a:rPr>
              <a:t>method</a:t>
            </a:r>
            <a:endParaRPr lang="el-GR" sz="2000" b="1" dirty="0">
              <a:solidFill>
                <a:srgbClr val="002060"/>
              </a:solidFill>
            </a:endParaRPr>
          </a:p>
        </p:txBody>
      </p:sp>
      <p:sp>
        <p:nvSpPr>
          <p:cNvPr id="8" name="Rectangle 2"/>
          <p:cNvSpPr>
            <a:spLocks noChangeArrowheads="1"/>
          </p:cNvSpPr>
          <p:nvPr/>
        </p:nvSpPr>
        <p:spPr bwMode="auto">
          <a:xfrm>
            <a:off x="539749" y="44624"/>
            <a:ext cx="2885085" cy="461665"/>
          </a:xfrm>
          <a:prstGeom prst="rect">
            <a:avLst/>
          </a:prstGeom>
          <a:noFill/>
          <a:ln>
            <a:noFill/>
          </a:ln>
          <a:effectLst/>
          <a:extLst/>
        </p:spPr>
        <p:txBody>
          <a:bodyPr wrap="none" anchor="ctr">
            <a:spAutoFit/>
          </a:bodyPr>
          <a:lstStyle/>
          <a:p>
            <a:pPr>
              <a:buFont typeface="Wingdings" pitchFamily="2" charset="2"/>
              <a:buChar char="ü"/>
              <a:defRPr/>
            </a:pPr>
            <a:r>
              <a:rPr lang="en-US" sz="2400" b="1" u="sng" dirty="0" smtClean="0">
                <a:solidFill>
                  <a:srgbClr val="002060"/>
                </a:solidFill>
              </a:rPr>
              <a:t>Statistical methods</a:t>
            </a:r>
            <a:endParaRPr lang="el-GR" sz="2400" b="1" u="sng" dirty="0">
              <a:solidFill>
                <a:srgbClr val="002060"/>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643" t="21915" r="26892" b="14773"/>
          <a:stretch/>
        </p:blipFill>
        <p:spPr bwMode="auto">
          <a:xfrm>
            <a:off x="4211960" y="867966"/>
            <a:ext cx="4069561"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Έλλειψη 2"/>
          <p:cNvSpPr/>
          <p:nvPr/>
        </p:nvSpPr>
        <p:spPr>
          <a:xfrm>
            <a:off x="5004048" y="5229200"/>
            <a:ext cx="648072"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Έλλειψη 3"/>
          <p:cNvSpPr/>
          <p:nvPr/>
        </p:nvSpPr>
        <p:spPr>
          <a:xfrm>
            <a:off x="5796136" y="2564904"/>
            <a:ext cx="360040"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250825" y="4077072"/>
            <a:ext cx="3673475" cy="1015663"/>
          </a:xfrm>
          <a:prstGeom prst="rect">
            <a:avLst/>
          </a:prstGeom>
          <a:solidFill>
            <a:schemeClr val="bg1"/>
          </a:solidFill>
        </p:spPr>
        <p:txBody>
          <a:bodyPr wrap="square" rtlCol="0">
            <a:spAutoFit/>
          </a:bodyPr>
          <a:lstStyle/>
          <a:p>
            <a:pPr algn="just"/>
            <a:r>
              <a:rPr lang="el-GR" sz="2000" b="1" dirty="0" smtClean="0">
                <a:solidFill>
                  <a:srgbClr val="002060"/>
                </a:solidFill>
              </a:rPr>
              <a:t>The </a:t>
            </a:r>
            <a:r>
              <a:rPr lang="el-GR" sz="2000" b="1" dirty="0" err="1" smtClean="0">
                <a:solidFill>
                  <a:srgbClr val="002060"/>
                </a:solidFill>
              </a:rPr>
              <a:t>cluster</a:t>
            </a:r>
            <a:r>
              <a:rPr lang="el-GR" sz="2000" b="1" dirty="0" smtClean="0">
                <a:solidFill>
                  <a:srgbClr val="002060"/>
                </a:solidFill>
              </a:rPr>
              <a:t> </a:t>
            </a:r>
            <a:r>
              <a:rPr lang="el-GR" sz="2000" b="1" dirty="0" err="1" smtClean="0">
                <a:solidFill>
                  <a:srgbClr val="002060"/>
                </a:solidFill>
              </a:rPr>
              <a:t>analysis</a:t>
            </a:r>
            <a:r>
              <a:rPr lang="el-GR" sz="2000" b="1" dirty="0" smtClean="0">
                <a:solidFill>
                  <a:srgbClr val="002060"/>
                </a:solidFill>
              </a:rPr>
              <a:t> </a:t>
            </a:r>
            <a:r>
              <a:rPr lang="el-GR" sz="2000" b="1" dirty="0" err="1" smtClean="0">
                <a:solidFill>
                  <a:srgbClr val="002060"/>
                </a:solidFill>
              </a:rPr>
              <a:t>seperates</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polluted</a:t>
            </a:r>
            <a:r>
              <a:rPr lang="el-GR" sz="2000" b="1" dirty="0" smtClean="0">
                <a:solidFill>
                  <a:srgbClr val="002060"/>
                </a:solidFill>
              </a:rPr>
              <a:t> (</a:t>
            </a:r>
            <a:r>
              <a:rPr lang="el-GR" sz="2000" b="1" dirty="0" err="1" smtClean="0">
                <a:solidFill>
                  <a:srgbClr val="002060"/>
                </a:solidFill>
              </a:rPr>
              <a:t>from</a:t>
            </a:r>
            <a:r>
              <a:rPr lang="el-GR" sz="2000" b="1" dirty="0" smtClean="0">
                <a:solidFill>
                  <a:srgbClr val="002060"/>
                </a:solidFill>
              </a:rPr>
              <a:t> </a:t>
            </a:r>
            <a:r>
              <a:rPr lang="el-GR" sz="2000" b="1" dirty="0" err="1" smtClean="0">
                <a:solidFill>
                  <a:srgbClr val="002060"/>
                </a:solidFill>
              </a:rPr>
              <a:t>human</a:t>
            </a:r>
            <a:r>
              <a:rPr lang="el-GR" sz="2000" b="1" dirty="0" smtClean="0">
                <a:solidFill>
                  <a:srgbClr val="002060"/>
                </a:solidFill>
              </a:rPr>
              <a:t> </a:t>
            </a:r>
            <a:r>
              <a:rPr lang="el-GR" sz="2000" b="1" dirty="0" err="1" smtClean="0">
                <a:solidFill>
                  <a:srgbClr val="002060"/>
                </a:solidFill>
              </a:rPr>
              <a:t>activities</a:t>
            </a:r>
            <a:r>
              <a:rPr lang="el-GR" sz="2000" b="1" dirty="0" smtClean="0">
                <a:solidFill>
                  <a:srgbClr val="002060"/>
                </a:solidFill>
              </a:rPr>
              <a:t>) </a:t>
            </a:r>
            <a:r>
              <a:rPr lang="el-GR" sz="2000" b="1" dirty="0" err="1" smtClean="0">
                <a:solidFill>
                  <a:srgbClr val="002060"/>
                </a:solidFill>
              </a:rPr>
              <a:t>samples</a:t>
            </a:r>
            <a:endParaRPr lang="el-GR" sz="2000" b="1" dirty="0">
              <a:solidFill>
                <a:srgbClr val="002060"/>
              </a:solidFill>
            </a:endParaRPr>
          </a:p>
        </p:txBody>
      </p:sp>
    </p:spTree>
    <p:extLst>
      <p:ext uri="{BB962C8B-B14F-4D97-AF65-F5344CB8AC3E}">
        <p14:creationId xmlns:p14="http://schemas.microsoft.com/office/powerpoint/2010/main" val="14712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872074" y="0"/>
            <a:ext cx="4679950" cy="650875"/>
          </a:xfrm>
          <a:noFill/>
        </p:spPr>
        <p:txBody>
          <a:bodyPr/>
          <a:lstStyle/>
          <a:p>
            <a:pPr eaLnBrk="1" hangingPunct="1"/>
            <a:r>
              <a:rPr lang="en-US" altLang="el-GR" sz="2400" b="1" dirty="0" smtClean="0">
                <a:solidFill>
                  <a:srgbClr val="002060"/>
                </a:solidFill>
              </a:rPr>
              <a:t> </a:t>
            </a:r>
            <a:r>
              <a:rPr lang="el-GR" altLang="el-GR" sz="2400" b="1" dirty="0" smtClean="0">
                <a:solidFill>
                  <a:srgbClr val="002060"/>
                </a:solidFill>
              </a:rPr>
              <a:t>Hydrochemical </a:t>
            </a:r>
            <a:r>
              <a:rPr lang="el-GR" altLang="el-GR" sz="2400" b="1" dirty="0" err="1" smtClean="0">
                <a:solidFill>
                  <a:srgbClr val="002060"/>
                </a:solidFill>
              </a:rPr>
              <a:t>maps</a:t>
            </a:r>
            <a:endParaRPr lang="el-GR" altLang="el-GR" sz="2400" b="1" dirty="0" smtClean="0">
              <a:solidFill>
                <a:srgbClr val="002060"/>
              </a:solidFill>
            </a:endParaRPr>
          </a:p>
        </p:txBody>
      </p:sp>
      <p:pic>
        <p:nvPicPr>
          <p:cNvPr id="307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712" y="548680"/>
            <a:ext cx="3207379" cy="453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556772"/>
            <a:ext cx="2807989" cy="453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7"/>
          <p:cNvSpPr txBox="1">
            <a:spLocks noChangeArrowheads="1"/>
          </p:cNvSpPr>
          <p:nvPr/>
        </p:nvSpPr>
        <p:spPr bwMode="auto">
          <a:xfrm>
            <a:off x="520221" y="5128100"/>
            <a:ext cx="39163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l-GR" altLang="el-GR" sz="1800" b="1">
                <a:solidFill>
                  <a:srgbClr val="540C27"/>
                </a:solidFill>
              </a:rPr>
              <a:t>Spatial distribution of  </a:t>
            </a:r>
            <a:r>
              <a:rPr lang="en-US" altLang="el-GR" sz="1800" b="1">
                <a:solidFill>
                  <a:srgbClr val="540C27"/>
                </a:solidFill>
              </a:rPr>
              <a:t>EC</a:t>
            </a:r>
            <a:r>
              <a:rPr lang="el-GR" altLang="el-GR" sz="1800" b="1">
                <a:solidFill>
                  <a:srgbClr val="540C27"/>
                </a:solidFill>
              </a:rPr>
              <a:t> (μ</a:t>
            </a:r>
            <a:r>
              <a:rPr lang="en-US" altLang="el-GR" sz="1800" b="1">
                <a:solidFill>
                  <a:srgbClr val="540C27"/>
                </a:solidFill>
              </a:rPr>
              <a:t>S/cm)</a:t>
            </a:r>
            <a:endParaRPr lang="el-GR" altLang="el-GR" sz="1800" b="1">
              <a:solidFill>
                <a:srgbClr val="540C27"/>
              </a:solidFill>
            </a:endParaRPr>
          </a:p>
        </p:txBody>
      </p:sp>
      <p:sp>
        <p:nvSpPr>
          <p:cNvPr id="3078" name="Text Box 8"/>
          <p:cNvSpPr txBox="1">
            <a:spLocks noChangeArrowheads="1"/>
          </p:cNvSpPr>
          <p:nvPr/>
        </p:nvSpPr>
        <p:spPr bwMode="auto">
          <a:xfrm>
            <a:off x="4614890" y="5195662"/>
            <a:ext cx="38131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l-GR" altLang="el-GR" sz="1800" b="1" dirty="0" err="1">
                <a:solidFill>
                  <a:srgbClr val="540C27"/>
                </a:solidFill>
              </a:rPr>
              <a:t>Spatial</a:t>
            </a:r>
            <a:r>
              <a:rPr lang="el-GR" altLang="el-GR" sz="1800" b="1" dirty="0">
                <a:solidFill>
                  <a:srgbClr val="540C27"/>
                </a:solidFill>
              </a:rPr>
              <a:t> distribution of  </a:t>
            </a:r>
            <a:r>
              <a:rPr lang="en-US" altLang="el-GR" sz="1800" b="1" dirty="0">
                <a:solidFill>
                  <a:srgbClr val="540C27"/>
                </a:solidFill>
              </a:rPr>
              <a:t>Ca </a:t>
            </a:r>
            <a:r>
              <a:rPr lang="el-GR" altLang="el-GR" sz="1800" b="1" dirty="0">
                <a:solidFill>
                  <a:srgbClr val="540C27"/>
                </a:solidFill>
              </a:rPr>
              <a:t> (</a:t>
            </a:r>
            <a:r>
              <a:rPr lang="en-US" altLang="el-GR" sz="1800" b="1" dirty="0">
                <a:solidFill>
                  <a:srgbClr val="540C27"/>
                </a:solidFill>
              </a:rPr>
              <a:t>mg/</a:t>
            </a:r>
            <a:r>
              <a:rPr lang="en-US" altLang="el-GR" sz="1800" b="1" dirty="0" err="1">
                <a:solidFill>
                  <a:srgbClr val="540C27"/>
                </a:solidFill>
              </a:rPr>
              <a:t>lt</a:t>
            </a:r>
            <a:r>
              <a:rPr lang="en-US" altLang="el-GR" sz="1800" b="1" dirty="0">
                <a:solidFill>
                  <a:srgbClr val="540C27"/>
                </a:solidFill>
              </a:rPr>
              <a:t>)</a:t>
            </a:r>
            <a:endParaRPr lang="el-GR" altLang="el-GR" sz="1800" b="1" dirty="0">
              <a:solidFill>
                <a:srgbClr val="540C27"/>
              </a:solidFill>
            </a:endParaRPr>
          </a:p>
        </p:txBody>
      </p:sp>
      <p:sp>
        <p:nvSpPr>
          <p:cNvPr id="2" name="TextBox 1"/>
          <p:cNvSpPr txBox="1"/>
          <p:nvPr/>
        </p:nvSpPr>
        <p:spPr>
          <a:xfrm>
            <a:off x="203160" y="5517232"/>
            <a:ext cx="8466846" cy="1323439"/>
          </a:xfrm>
          <a:prstGeom prst="rect">
            <a:avLst/>
          </a:prstGeom>
          <a:solidFill>
            <a:schemeClr val="bg1"/>
          </a:solidFill>
        </p:spPr>
        <p:txBody>
          <a:bodyPr wrap="square" rtlCol="0">
            <a:spAutoFit/>
          </a:bodyPr>
          <a:lstStyle/>
          <a:p>
            <a:pPr algn="ctr"/>
            <a:r>
              <a:rPr lang="el-GR" sz="2000" b="1" dirty="0" smtClean="0">
                <a:solidFill>
                  <a:srgbClr val="002060"/>
                </a:solidFill>
              </a:rPr>
              <a:t>The </a:t>
            </a:r>
            <a:r>
              <a:rPr lang="el-GR" sz="2000" b="1" dirty="0" err="1" smtClean="0">
                <a:solidFill>
                  <a:srgbClr val="002060"/>
                </a:solidFill>
              </a:rPr>
              <a:t>spatial</a:t>
            </a:r>
            <a:r>
              <a:rPr lang="el-GR" sz="2000" b="1" dirty="0" smtClean="0">
                <a:solidFill>
                  <a:srgbClr val="002060"/>
                </a:solidFill>
              </a:rPr>
              <a:t> distribution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values</a:t>
            </a:r>
            <a:r>
              <a:rPr lang="el-GR" sz="2000" b="1" dirty="0" smtClean="0">
                <a:solidFill>
                  <a:srgbClr val="002060"/>
                </a:solidFill>
              </a:rPr>
              <a:t> of a </a:t>
            </a:r>
            <a:r>
              <a:rPr lang="el-GR" sz="2000" b="1" dirty="0" err="1" smtClean="0">
                <a:solidFill>
                  <a:srgbClr val="002060"/>
                </a:solidFill>
              </a:rPr>
              <a:t>parameter</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depicted</a:t>
            </a:r>
            <a:r>
              <a:rPr lang="el-GR" sz="2000" b="1" dirty="0" smtClean="0">
                <a:solidFill>
                  <a:srgbClr val="002060"/>
                </a:solidFill>
              </a:rPr>
              <a:t> </a:t>
            </a:r>
            <a:r>
              <a:rPr lang="el-GR" sz="2000" b="1" dirty="0" err="1" smtClean="0">
                <a:solidFill>
                  <a:srgbClr val="002060"/>
                </a:solidFill>
              </a:rPr>
              <a:t>with</a:t>
            </a:r>
            <a:r>
              <a:rPr lang="el-GR" sz="2000" b="1" dirty="0" smtClean="0">
                <a:solidFill>
                  <a:srgbClr val="002060"/>
                </a:solidFill>
              </a:rPr>
              <a:t> </a:t>
            </a:r>
            <a:r>
              <a:rPr lang="el-GR" sz="2000" b="1" dirty="0" err="1" smtClean="0">
                <a:solidFill>
                  <a:srgbClr val="002060"/>
                </a:solidFill>
              </a:rPr>
              <a:t>contours</a:t>
            </a:r>
            <a:r>
              <a:rPr lang="el-GR" sz="2000" b="1" dirty="0" smtClean="0">
                <a:solidFill>
                  <a:srgbClr val="002060"/>
                </a:solidFill>
              </a:rPr>
              <a:t> </a:t>
            </a:r>
            <a:r>
              <a:rPr lang="el-GR" sz="2000" b="1" dirty="0" err="1" smtClean="0">
                <a:solidFill>
                  <a:srgbClr val="002060"/>
                </a:solidFill>
              </a:rPr>
              <a:t>on</a:t>
            </a:r>
            <a:r>
              <a:rPr lang="el-GR" sz="2000" b="1" dirty="0" smtClean="0">
                <a:solidFill>
                  <a:srgbClr val="002060"/>
                </a:solidFill>
              </a:rPr>
              <a:t> a </a:t>
            </a:r>
            <a:r>
              <a:rPr lang="el-GR" sz="2000" b="1" dirty="0" err="1" smtClean="0">
                <a:solidFill>
                  <a:srgbClr val="002060"/>
                </a:solidFill>
              </a:rPr>
              <a:t>map</a:t>
            </a:r>
            <a:r>
              <a:rPr lang="el-GR" sz="2000" b="1" dirty="0">
                <a:solidFill>
                  <a:srgbClr val="002060"/>
                </a:solidFill>
              </a:rPr>
              <a:t> </a:t>
            </a:r>
            <a:r>
              <a:rPr lang="el-GR" sz="2000" b="1" dirty="0" err="1" smtClean="0">
                <a:solidFill>
                  <a:srgbClr val="002060"/>
                </a:solidFill>
              </a:rPr>
              <a:t>giving</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ability</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researcher</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delineate</a:t>
            </a:r>
            <a:r>
              <a:rPr lang="el-GR" sz="2000" b="1" dirty="0" smtClean="0">
                <a:solidFill>
                  <a:srgbClr val="002060"/>
                </a:solidFill>
              </a:rPr>
              <a:t> </a:t>
            </a:r>
            <a:r>
              <a:rPr lang="el-GR" sz="2000" b="1" dirty="0" err="1" smtClean="0">
                <a:solidFill>
                  <a:srgbClr val="002060"/>
                </a:solidFill>
              </a:rPr>
              <a:t>groundwater</a:t>
            </a:r>
            <a:r>
              <a:rPr lang="el-GR" sz="2000" b="1" dirty="0" smtClean="0">
                <a:solidFill>
                  <a:srgbClr val="002060"/>
                </a:solidFill>
              </a:rPr>
              <a:t> </a:t>
            </a:r>
            <a:r>
              <a:rPr lang="el-GR" sz="2000" b="1" dirty="0" err="1" smtClean="0">
                <a:solidFill>
                  <a:srgbClr val="002060"/>
                </a:solidFill>
              </a:rPr>
              <a:t>contamination</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compare</a:t>
            </a:r>
            <a:r>
              <a:rPr lang="el-GR" sz="2000" b="1" dirty="0" smtClean="0">
                <a:solidFill>
                  <a:srgbClr val="002060"/>
                </a:solidFill>
              </a:rPr>
              <a:t> </a:t>
            </a:r>
            <a:r>
              <a:rPr lang="el-GR" sz="2000" b="1" dirty="0" err="1" smtClean="0">
                <a:solidFill>
                  <a:srgbClr val="002060"/>
                </a:solidFill>
              </a:rPr>
              <a:t>maps</a:t>
            </a:r>
            <a:r>
              <a:rPr lang="el-GR" sz="2000" b="1" dirty="0" smtClean="0">
                <a:solidFill>
                  <a:srgbClr val="002060"/>
                </a:solidFill>
              </a:rPr>
              <a:t> </a:t>
            </a:r>
            <a:r>
              <a:rPr lang="el-GR" sz="2000" b="1" dirty="0" err="1" smtClean="0">
                <a:solidFill>
                  <a:srgbClr val="002060"/>
                </a:solidFill>
              </a:rPr>
              <a:t>from</a:t>
            </a:r>
            <a:r>
              <a:rPr lang="el-GR" sz="2000" b="1" dirty="0" smtClean="0">
                <a:solidFill>
                  <a:srgbClr val="002060"/>
                </a:solidFill>
              </a:rPr>
              <a:t> </a:t>
            </a:r>
            <a:r>
              <a:rPr lang="el-GR" sz="2000" b="1" dirty="0" err="1" smtClean="0">
                <a:solidFill>
                  <a:srgbClr val="002060"/>
                </a:solidFill>
              </a:rPr>
              <a:t>different</a:t>
            </a:r>
            <a:r>
              <a:rPr lang="el-GR" sz="2000" b="1" dirty="0" smtClean="0">
                <a:solidFill>
                  <a:srgbClr val="002060"/>
                </a:solidFill>
              </a:rPr>
              <a:t> </a:t>
            </a:r>
            <a:r>
              <a:rPr lang="el-GR" sz="2000" b="1" dirty="0" err="1" smtClean="0">
                <a:solidFill>
                  <a:srgbClr val="002060"/>
                </a:solidFill>
              </a:rPr>
              <a:t>time</a:t>
            </a:r>
            <a:r>
              <a:rPr lang="el-GR" sz="2000" b="1" dirty="0" smtClean="0">
                <a:solidFill>
                  <a:srgbClr val="002060"/>
                </a:solidFill>
              </a:rPr>
              <a:t> </a:t>
            </a:r>
            <a:r>
              <a:rPr lang="el-GR" sz="2000" b="1" dirty="0" err="1" smtClean="0">
                <a:solidFill>
                  <a:srgbClr val="002060"/>
                </a:solidFill>
              </a:rPr>
              <a:t>periods</a:t>
            </a:r>
            <a:r>
              <a:rPr lang="el-GR" sz="2000" b="1" dirty="0" smtClean="0">
                <a:solidFill>
                  <a:srgbClr val="002060"/>
                </a:solidFill>
              </a:rPr>
              <a:t>.</a:t>
            </a:r>
            <a:endParaRPr lang="el-GR" sz="2000" b="1" dirty="0">
              <a:solidFill>
                <a:srgbClr val="002060"/>
              </a:solidFill>
            </a:endParaRPr>
          </a:p>
        </p:txBody>
      </p:sp>
    </p:spTree>
    <p:extLst>
      <p:ext uri="{BB962C8B-B14F-4D97-AF65-F5344CB8AC3E}">
        <p14:creationId xmlns:p14="http://schemas.microsoft.com/office/powerpoint/2010/main" val="2798654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35150" y="260350"/>
            <a:ext cx="5183188" cy="633413"/>
          </a:xfrm>
        </p:spPr>
        <p:txBody>
          <a:bodyPr/>
          <a:lstStyle/>
          <a:p>
            <a:pPr eaLnBrk="1" hangingPunct="1"/>
            <a:r>
              <a:rPr lang="el-GR" altLang="el-GR" sz="2400" b="1" dirty="0" smtClean="0">
                <a:solidFill>
                  <a:srgbClr val="002060"/>
                </a:solidFill>
              </a:rPr>
              <a:t>Hydrochemical </a:t>
            </a:r>
            <a:r>
              <a:rPr lang="el-GR" altLang="el-GR" sz="2400" b="1" dirty="0" err="1" smtClean="0">
                <a:solidFill>
                  <a:srgbClr val="002060"/>
                </a:solidFill>
              </a:rPr>
              <a:t>sections</a:t>
            </a:r>
            <a:endParaRPr lang="el-GR" altLang="el-GR" sz="2400" b="1" dirty="0" smtClean="0">
              <a:solidFill>
                <a:srgbClr val="002060"/>
              </a:solidFill>
            </a:endParaRPr>
          </a:p>
        </p:txBody>
      </p:sp>
      <p:sp>
        <p:nvSpPr>
          <p:cNvPr id="4102" name="Text Box 8"/>
          <p:cNvSpPr txBox="1">
            <a:spLocks noChangeArrowheads="1"/>
          </p:cNvSpPr>
          <p:nvPr/>
        </p:nvSpPr>
        <p:spPr bwMode="auto">
          <a:xfrm>
            <a:off x="395288" y="5651573"/>
            <a:ext cx="39671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l-GR" altLang="el-GR" sz="1800" b="1" dirty="0">
                <a:solidFill>
                  <a:srgbClr val="540C27"/>
                </a:solidFill>
              </a:rPr>
              <a:t>Hydrochemical section </a:t>
            </a:r>
            <a:r>
              <a:rPr lang="el-GR" altLang="el-GR" sz="1800" b="1" dirty="0" err="1">
                <a:solidFill>
                  <a:srgbClr val="540C27"/>
                </a:solidFill>
              </a:rPr>
              <a:t>orientation</a:t>
            </a:r>
            <a:endParaRPr lang="el-GR" altLang="el-GR" sz="1800" b="1" dirty="0">
              <a:solidFill>
                <a:srgbClr val="540C27"/>
              </a:solidFill>
            </a:endParaRPr>
          </a:p>
        </p:txBody>
      </p:sp>
      <p:sp>
        <p:nvSpPr>
          <p:cNvPr id="4103" name="Text Box 9"/>
          <p:cNvSpPr txBox="1">
            <a:spLocks noChangeArrowheads="1"/>
          </p:cNvSpPr>
          <p:nvPr/>
        </p:nvSpPr>
        <p:spPr bwMode="auto">
          <a:xfrm>
            <a:off x="4877350" y="5651400"/>
            <a:ext cx="31861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l-GR" altLang="el-GR" sz="1800" b="1" dirty="0" err="1">
                <a:solidFill>
                  <a:srgbClr val="540C27"/>
                </a:solidFill>
              </a:rPr>
              <a:t>Groundwater</a:t>
            </a:r>
            <a:r>
              <a:rPr lang="el-GR" altLang="el-GR" sz="1800" b="1" dirty="0">
                <a:solidFill>
                  <a:srgbClr val="540C27"/>
                </a:solidFill>
              </a:rPr>
              <a:t> </a:t>
            </a:r>
            <a:r>
              <a:rPr lang="el-GR" altLang="el-GR" sz="1800" b="1" dirty="0" err="1">
                <a:solidFill>
                  <a:srgbClr val="540C27"/>
                </a:solidFill>
              </a:rPr>
              <a:t>flow</a:t>
            </a:r>
            <a:r>
              <a:rPr lang="el-GR" altLang="el-GR" sz="1800" b="1" dirty="0">
                <a:solidFill>
                  <a:srgbClr val="540C27"/>
                </a:solidFill>
              </a:rPr>
              <a:t> </a:t>
            </a:r>
            <a:r>
              <a:rPr lang="el-GR" altLang="el-GR" sz="1800" b="1" dirty="0" err="1">
                <a:solidFill>
                  <a:srgbClr val="540C27"/>
                </a:solidFill>
              </a:rPr>
              <a:t>direction</a:t>
            </a:r>
            <a:endParaRPr lang="el-GR" altLang="el-GR" sz="1800" b="1" dirty="0">
              <a:solidFill>
                <a:srgbClr val="540C27"/>
              </a:solidFill>
            </a:endParaRPr>
          </a:p>
        </p:txBody>
      </p:sp>
      <p:sp>
        <p:nvSpPr>
          <p:cNvPr id="2" name="TextBox 1"/>
          <p:cNvSpPr txBox="1"/>
          <p:nvPr/>
        </p:nvSpPr>
        <p:spPr>
          <a:xfrm>
            <a:off x="749313" y="6266615"/>
            <a:ext cx="8218917" cy="400110"/>
          </a:xfrm>
          <a:prstGeom prst="rect">
            <a:avLst/>
          </a:prstGeom>
          <a:solidFill>
            <a:schemeClr val="bg1"/>
          </a:solidFill>
        </p:spPr>
        <p:txBody>
          <a:bodyPr wrap="none" rtlCol="0">
            <a:spAutoFit/>
          </a:bodyPr>
          <a:lstStyle/>
          <a:p>
            <a:r>
              <a:rPr lang="el-GR" sz="2000" b="1" dirty="0" smtClean="0">
                <a:solidFill>
                  <a:srgbClr val="002060"/>
                </a:solidFill>
              </a:rPr>
              <a:t>The </a:t>
            </a:r>
            <a:r>
              <a:rPr lang="el-GR" sz="2000" b="1" dirty="0" err="1" smtClean="0">
                <a:solidFill>
                  <a:srgbClr val="002060"/>
                </a:solidFill>
              </a:rPr>
              <a:t>hydrochemical</a:t>
            </a:r>
            <a:r>
              <a:rPr lang="el-GR" sz="2000" b="1" dirty="0" smtClean="0">
                <a:solidFill>
                  <a:srgbClr val="002060"/>
                </a:solidFill>
              </a:rPr>
              <a:t> section </a:t>
            </a:r>
            <a:r>
              <a:rPr lang="el-GR" sz="2000" b="1" dirty="0" err="1" smtClean="0">
                <a:solidFill>
                  <a:srgbClr val="002060"/>
                </a:solidFill>
              </a:rPr>
              <a:t>should</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designed</a:t>
            </a:r>
            <a:r>
              <a:rPr lang="el-GR" sz="2000" b="1" dirty="0" smtClean="0">
                <a:solidFill>
                  <a:srgbClr val="002060"/>
                </a:solidFill>
              </a:rPr>
              <a:t> </a:t>
            </a:r>
            <a:r>
              <a:rPr lang="el-GR" sz="2000" b="1" dirty="0" err="1" smtClean="0">
                <a:solidFill>
                  <a:srgbClr val="002060"/>
                </a:solidFill>
              </a:rPr>
              <a:t>along</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groundwater</a:t>
            </a:r>
            <a:r>
              <a:rPr lang="el-GR" sz="2000" b="1" dirty="0" smtClean="0">
                <a:solidFill>
                  <a:srgbClr val="002060"/>
                </a:solidFill>
              </a:rPr>
              <a:t> </a:t>
            </a:r>
            <a:r>
              <a:rPr lang="el-GR" sz="2000" b="1" dirty="0" err="1" smtClean="0">
                <a:solidFill>
                  <a:srgbClr val="002060"/>
                </a:solidFill>
              </a:rPr>
              <a:t>flow</a:t>
            </a:r>
            <a:r>
              <a:rPr lang="el-GR" sz="2000" b="1" dirty="0" smtClean="0">
                <a:solidFill>
                  <a:srgbClr val="002060"/>
                </a:solidFill>
              </a:rPr>
              <a:t> </a:t>
            </a:r>
            <a:endParaRPr lang="el-GR" sz="2000" b="1" dirty="0">
              <a:solidFill>
                <a:srgbClr val="002060"/>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39" t="19693" r="36080" b="18357"/>
          <a:stretch/>
        </p:blipFill>
        <p:spPr bwMode="auto">
          <a:xfrm>
            <a:off x="369939" y="862848"/>
            <a:ext cx="3481981" cy="477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flowlines1"/>
          <p:cNvPicPr>
            <a:picLocks noChangeArrowheads="1"/>
          </p:cNvPicPr>
          <p:nvPr/>
        </p:nvPicPr>
        <p:blipFill>
          <a:blip r:embed="rId3" cstate="print">
            <a:extLst>
              <a:ext uri="{28A0092B-C50C-407E-A947-70E740481C1C}">
                <a14:useLocalDpi xmlns:a14="http://schemas.microsoft.com/office/drawing/2010/main" val="0"/>
              </a:ext>
            </a:extLst>
          </a:blip>
          <a:srcRect l="4510" t="3168" r="7674" b="11813"/>
          <a:stretch>
            <a:fillRect/>
          </a:stretch>
        </p:blipFill>
        <p:spPr bwMode="auto">
          <a:xfrm>
            <a:off x="4716017" y="957808"/>
            <a:ext cx="3815758" cy="4631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29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7"/>
          <p:cNvSpPr>
            <a:spLocks noGrp="1" noChangeArrowheads="1"/>
          </p:cNvSpPr>
          <p:nvPr>
            <p:ph type="title"/>
          </p:nvPr>
        </p:nvSpPr>
        <p:spPr>
          <a:xfrm>
            <a:off x="1778554" y="51333"/>
            <a:ext cx="5183187" cy="633412"/>
          </a:xfrm>
          <a:noFill/>
        </p:spPr>
        <p:txBody>
          <a:bodyPr/>
          <a:lstStyle/>
          <a:p>
            <a:pPr eaLnBrk="1" hangingPunct="1"/>
            <a:r>
              <a:rPr lang="el-GR" altLang="el-GR" sz="2400" b="1" dirty="0" smtClean="0">
                <a:solidFill>
                  <a:srgbClr val="002060"/>
                </a:solidFill>
              </a:rPr>
              <a:t>Hydrochemical section</a:t>
            </a:r>
          </a:p>
        </p:txBody>
      </p:sp>
      <p:sp>
        <p:nvSpPr>
          <p:cNvPr id="2" name="TextBox 1"/>
          <p:cNvSpPr txBox="1"/>
          <p:nvPr/>
        </p:nvSpPr>
        <p:spPr>
          <a:xfrm>
            <a:off x="3997325" y="4737717"/>
            <a:ext cx="4967163" cy="1477328"/>
          </a:xfrm>
          <a:prstGeom prst="rect">
            <a:avLst/>
          </a:prstGeom>
          <a:solidFill>
            <a:schemeClr val="bg1"/>
          </a:solidFill>
        </p:spPr>
        <p:txBody>
          <a:bodyPr wrap="square" rtlCol="0">
            <a:spAutoFit/>
          </a:bodyPr>
          <a:lstStyle/>
          <a:p>
            <a:r>
              <a:rPr lang="el-GR" b="1" dirty="0" err="1" smtClean="0">
                <a:solidFill>
                  <a:srgbClr val="002060"/>
                </a:solidFill>
              </a:rPr>
              <a:t>Enrichment</a:t>
            </a:r>
            <a:r>
              <a:rPr lang="el-GR" b="1" dirty="0" smtClean="0">
                <a:solidFill>
                  <a:srgbClr val="002060"/>
                </a:solidFill>
              </a:rPr>
              <a:t> of </a:t>
            </a:r>
            <a:r>
              <a:rPr lang="el-GR" b="1" dirty="0" err="1" smtClean="0">
                <a:solidFill>
                  <a:srgbClr val="002060"/>
                </a:solidFill>
              </a:rPr>
              <a:t>groundwater</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Na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detected</a:t>
            </a:r>
            <a:r>
              <a:rPr lang="el-GR" b="1" dirty="0" smtClean="0">
                <a:solidFill>
                  <a:srgbClr val="002060"/>
                </a:solidFill>
              </a:rPr>
              <a:t> </a:t>
            </a:r>
            <a:r>
              <a:rPr lang="el-GR" b="1" dirty="0" err="1" smtClean="0">
                <a:solidFill>
                  <a:srgbClr val="002060"/>
                </a:solidFill>
              </a:rPr>
              <a:t>at</a:t>
            </a:r>
            <a:r>
              <a:rPr lang="el-GR" b="1" dirty="0" smtClean="0">
                <a:solidFill>
                  <a:srgbClr val="002060"/>
                </a:solidFill>
              </a:rPr>
              <a:t> a </a:t>
            </a:r>
            <a:r>
              <a:rPr lang="el-GR" b="1" dirty="0" err="1" smtClean="0">
                <a:solidFill>
                  <a:srgbClr val="002060"/>
                </a:solidFill>
              </a:rPr>
              <a:t>distance</a:t>
            </a:r>
            <a:r>
              <a:rPr lang="el-GR" b="1" dirty="0" smtClean="0">
                <a:solidFill>
                  <a:srgbClr val="002060"/>
                </a:solidFill>
              </a:rPr>
              <a:t> of </a:t>
            </a:r>
            <a:r>
              <a:rPr lang="el-GR" b="1" dirty="0" err="1" smtClean="0">
                <a:solidFill>
                  <a:srgbClr val="002060"/>
                </a:solidFill>
              </a:rPr>
              <a:t>approximately</a:t>
            </a:r>
            <a:r>
              <a:rPr lang="el-GR" b="1" dirty="0" smtClean="0">
                <a:solidFill>
                  <a:srgbClr val="002060"/>
                </a:solidFill>
              </a:rPr>
              <a:t> 30 </a:t>
            </a:r>
            <a:r>
              <a:rPr lang="el-GR" b="1" dirty="0" err="1" smtClean="0">
                <a:solidFill>
                  <a:srgbClr val="002060"/>
                </a:solidFill>
              </a:rPr>
              <a:t>km</a:t>
            </a:r>
            <a:r>
              <a:rPr lang="el-GR" b="1" dirty="0" smtClean="0">
                <a:solidFill>
                  <a:srgbClr val="002060"/>
                </a:solidFill>
              </a:rPr>
              <a:t> </a:t>
            </a:r>
            <a:r>
              <a:rPr lang="el-GR" b="1" dirty="0" err="1" smtClean="0">
                <a:solidFill>
                  <a:srgbClr val="002060"/>
                </a:solidFill>
              </a:rPr>
              <a:t>from</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begining</a:t>
            </a:r>
            <a:r>
              <a:rPr lang="el-GR" b="1" dirty="0" smtClean="0">
                <a:solidFill>
                  <a:srgbClr val="002060"/>
                </a:solidFill>
              </a:rPr>
              <a:t>  </a:t>
            </a:r>
            <a:r>
              <a:rPr lang="el-GR" b="1" dirty="0" err="1" smtClean="0">
                <a:solidFill>
                  <a:srgbClr val="002060"/>
                </a:solidFill>
              </a:rPr>
              <a:t>point</a:t>
            </a:r>
            <a:r>
              <a:rPr lang="el-GR" b="1" dirty="0" smtClean="0">
                <a:solidFill>
                  <a:srgbClr val="002060"/>
                </a:solidFill>
              </a:rPr>
              <a:t> </a:t>
            </a:r>
            <a:r>
              <a:rPr lang="el-GR" b="1" dirty="0" err="1" smtClean="0">
                <a:solidFill>
                  <a:srgbClr val="002060"/>
                </a:solidFill>
              </a:rPr>
              <a:t>indicating</a:t>
            </a:r>
            <a:r>
              <a:rPr lang="el-GR" b="1" dirty="0" smtClean="0">
                <a:solidFill>
                  <a:srgbClr val="002060"/>
                </a:solidFill>
              </a:rPr>
              <a:t> a </a:t>
            </a:r>
            <a:r>
              <a:rPr lang="el-GR" b="1" dirty="0" err="1">
                <a:solidFill>
                  <a:srgbClr val="002060"/>
                </a:solidFill>
              </a:rPr>
              <a:t>c</a:t>
            </a:r>
            <a:r>
              <a:rPr lang="el-GR" b="1" dirty="0" err="1" smtClean="0">
                <a:solidFill>
                  <a:srgbClr val="002060"/>
                </a:solidFill>
              </a:rPr>
              <a:t>hange</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hydrogeological</a:t>
            </a:r>
            <a:r>
              <a:rPr lang="el-GR" b="1" dirty="0" smtClean="0">
                <a:solidFill>
                  <a:srgbClr val="002060"/>
                </a:solidFill>
              </a:rPr>
              <a:t> </a:t>
            </a:r>
            <a:r>
              <a:rPr lang="el-GR" b="1" dirty="0" err="1" smtClean="0">
                <a:solidFill>
                  <a:srgbClr val="002060"/>
                </a:solidFill>
              </a:rPr>
              <a:t>conditions</a:t>
            </a:r>
            <a:r>
              <a:rPr lang="el-GR" b="1" dirty="0" smtClean="0">
                <a:solidFill>
                  <a:srgbClr val="002060"/>
                </a:solidFill>
              </a:rPr>
              <a:t> </a:t>
            </a:r>
            <a:r>
              <a:rPr lang="el-GR" b="1" dirty="0" err="1" smtClean="0">
                <a:solidFill>
                  <a:srgbClr val="002060"/>
                </a:solidFill>
              </a:rPr>
              <a:t>or</a:t>
            </a:r>
            <a:r>
              <a:rPr lang="el-GR" b="1" dirty="0" smtClean="0">
                <a:solidFill>
                  <a:srgbClr val="002060"/>
                </a:solidFill>
              </a:rPr>
              <a:t> </a:t>
            </a:r>
            <a:r>
              <a:rPr lang="el-GR" b="1" dirty="0" err="1" smtClean="0">
                <a:solidFill>
                  <a:srgbClr val="002060"/>
                </a:solidFill>
              </a:rPr>
              <a:t>pollution</a:t>
            </a:r>
            <a:r>
              <a:rPr lang="el-GR" b="1" dirty="0" smtClean="0">
                <a:solidFill>
                  <a:srgbClr val="002060"/>
                </a:solidFill>
              </a:rPr>
              <a:t> </a:t>
            </a:r>
            <a:r>
              <a:rPr lang="el-GR" b="1" dirty="0" err="1" smtClean="0">
                <a:solidFill>
                  <a:srgbClr val="002060"/>
                </a:solidFill>
              </a:rPr>
              <a:t>from</a:t>
            </a:r>
            <a:r>
              <a:rPr lang="el-GR" b="1" dirty="0" smtClean="0">
                <a:solidFill>
                  <a:srgbClr val="002060"/>
                </a:solidFill>
              </a:rPr>
              <a:t> </a:t>
            </a:r>
            <a:r>
              <a:rPr lang="el-GR" b="1" dirty="0" err="1" smtClean="0">
                <a:solidFill>
                  <a:srgbClr val="002060"/>
                </a:solidFill>
              </a:rPr>
              <a:t>human</a:t>
            </a:r>
            <a:r>
              <a:rPr lang="el-GR" b="1" dirty="0" smtClean="0">
                <a:solidFill>
                  <a:srgbClr val="002060"/>
                </a:solidFill>
              </a:rPr>
              <a:t> </a:t>
            </a:r>
            <a:r>
              <a:rPr lang="el-GR" b="1" dirty="0" err="1" smtClean="0">
                <a:solidFill>
                  <a:srgbClr val="002060"/>
                </a:solidFill>
              </a:rPr>
              <a:t>activities</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this</a:t>
            </a:r>
            <a:r>
              <a:rPr lang="el-GR" b="1" dirty="0" smtClean="0">
                <a:solidFill>
                  <a:srgbClr val="002060"/>
                </a:solidFill>
              </a:rPr>
              <a:t> </a:t>
            </a:r>
            <a:r>
              <a:rPr lang="el-GR" b="1" dirty="0" err="1" smtClean="0">
                <a:solidFill>
                  <a:srgbClr val="002060"/>
                </a:solidFill>
              </a:rPr>
              <a:t>area</a:t>
            </a:r>
            <a:endParaRPr lang="el-GR" b="1" dirty="0">
              <a:solidFill>
                <a:srgbClr val="002060"/>
              </a:solidFill>
            </a:endParaRPr>
          </a:p>
        </p:txBody>
      </p:sp>
      <p:sp>
        <p:nvSpPr>
          <p:cNvPr id="3" name="Ορθογώνιο 2"/>
          <p:cNvSpPr/>
          <p:nvPr/>
        </p:nvSpPr>
        <p:spPr>
          <a:xfrm>
            <a:off x="3997325" y="980728"/>
            <a:ext cx="4823147" cy="646331"/>
          </a:xfrm>
          <a:prstGeom prst="rect">
            <a:avLst/>
          </a:prstGeom>
        </p:spPr>
        <p:txBody>
          <a:bodyPr wrap="square">
            <a:spAutoFit/>
          </a:bodyPr>
          <a:lstStyle/>
          <a:p>
            <a:r>
              <a:rPr lang="el-GR" b="1" dirty="0" err="1">
                <a:solidFill>
                  <a:srgbClr val="002060"/>
                </a:solidFill>
              </a:rPr>
              <a:t>In</a:t>
            </a:r>
            <a:r>
              <a:rPr lang="el-GR" b="1" dirty="0">
                <a:solidFill>
                  <a:srgbClr val="002060"/>
                </a:solidFill>
              </a:rPr>
              <a:t> a section </a:t>
            </a:r>
            <a:r>
              <a:rPr lang="el-GR" b="1" dirty="0" err="1">
                <a:solidFill>
                  <a:srgbClr val="002060"/>
                </a:solidFill>
              </a:rPr>
              <a:t>the</a:t>
            </a:r>
            <a:r>
              <a:rPr lang="el-GR" b="1" dirty="0">
                <a:solidFill>
                  <a:srgbClr val="002060"/>
                </a:solidFill>
              </a:rPr>
              <a:t> </a:t>
            </a:r>
            <a:r>
              <a:rPr lang="el-GR" b="1" dirty="0" err="1">
                <a:solidFill>
                  <a:srgbClr val="002060"/>
                </a:solidFill>
              </a:rPr>
              <a:t>parameter</a:t>
            </a:r>
            <a:r>
              <a:rPr lang="el-GR" b="1" dirty="0">
                <a:solidFill>
                  <a:srgbClr val="002060"/>
                </a:solidFill>
              </a:rPr>
              <a:t> </a:t>
            </a:r>
            <a:r>
              <a:rPr lang="el-GR" b="1" dirty="0" err="1">
                <a:solidFill>
                  <a:srgbClr val="002060"/>
                </a:solidFill>
              </a:rPr>
              <a:t>values</a:t>
            </a:r>
            <a:r>
              <a:rPr lang="el-GR" b="1" dirty="0">
                <a:solidFill>
                  <a:srgbClr val="002060"/>
                </a:solidFill>
              </a:rPr>
              <a:t> </a:t>
            </a:r>
            <a:r>
              <a:rPr lang="el-GR" b="1" dirty="0" err="1">
                <a:solidFill>
                  <a:srgbClr val="002060"/>
                </a:solidFill>
              </a:rPr>
              <a:t>versus</a:t>
            </a:r>
            <a:r>
              <a:rPr lang="el-GR" b="1" dirty="0">
                <a:solidFill>
                  <a:srgbClr val="002060"/>
                </a:solidFill>
              </a:rPr>
              <a:t> </a:t>
            </a:r>
            <a:r>
              <a:rPr lang="el-GR" b="1" dirty="0" err="1">
                <a:solidFill>
                  <a:srgbClr val="002060"/>
                </a:solidFill>
              </a:rPr>
              <a:t>distance</a:t>
            </a:r>
            <a:endParaRPr lang="el-GR" b="1" dirty="0">
              <a:solidFill>
                <a:srgbClr val="002060"/>
              </a:solidFill>
            </a:endParaRPr>
          </a:p>
          <a:p>
            <a:r>
              <a:rPr lang="el-GR" b="1" dirty="0">
                <a:solidFill>
                  <a:srgbClr val="002060"/>
                </a:solidFill>
              </a:rPr>
              <a:t> </a:t>
            </a:r>
            <a:r>
              <a:rPr lang="el-GR" b="1" dirty="0" err="1">
                <a:solidFill>
                  <a:srgbClr val="002060"/>
                </a:solidFill>
              </a:rPr>
              <a:t>are</a:t>
            </a:r>
            <a:r>
              <a:rPr lang="el-GR" b="1" dirty="0">
                <a:solidFill>
                  <a:srgbClr val="002060"/>
                </a:solidFill>
              </a:rPr>
              <a:t> </a:t>
            </a:r>
            <a:r>
              <a:rPr lang="el-GR" b="1" dirty="0" err="1">
                <a:solidFill>
                  <a:srgbClr val="002060"/>
                </a:solidFill>
              </a:rPr>
              <a:t>designed</a:t>
            </a:r>
            <a:r>
              <a:rPr lang="el-GR" b="1" dirty="0">
                <a:solidFill>
                  <a:srgbClr val="002060"/>
                </a:solidFill>
              </a:rPr>
              <a:t>. </a:t>
            </a:r>
          </a:p>
        </p:txBody>
      </p:sp>
      <p:grpSp>
        <p:nvGrpSpPr>
          <p:cNvPr id="6" name="Ομάδα 5"/>
          <p:cNvGrpSpPr/>
          <p:nvPr/>
        </p:nvGrpSpPr>
        <p:grpSpPr>
          <a:xfrm>
            <a:off x="4143697" y="1772816"/>
            <a:ext cx="4676775" cy="2705100"/>
            <a:chOff x="4143697" y="1772816"/>
            <a:chExt cx="4676775" cy="2705100"/>
          </a:xfrm>
        </p:grpSpPr>
        <p:pic>
          <p:nvPicPr>
            <p:cNvPr id="51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697" y="1772816"/>
              <a:ext cx="46767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156176" y="4077072"/>
              <a:ext cx="720080" cy="276999"/>
            </a:xfrm>
            <a:prstGeom prst="rect">
              <a:avLst/>
            </a:prstGeom>
            <a:solidFill>
              <a:schemeClr val="bg1"/>
            </a:solidFill>
          </p:spPr>
          <p:txBody>
            <a:bodyPr wrap="square" rtlCol="0">
              <a:spAutoFit/>
            </a:bodyPr>
            <a:lstStyle/>
            <a:p>
              <a:r>
                <a:rPr lang="el-GR" sz="1200" dirty="0" smtClean="0"/>
                <a:t>Distance</a:t>
              </a:r>
              <a:endParaRPr lang="el-GR" sz="1200" dirty="0"/>
            </a:p>
          </p:txBody>
        </p:sp>
        <p:sp>
          <p:nvSpPr>
            <p:cNvPr id="5" name="TextBox 4"/>
            <p:cNvSpPr txBox="1"/>
            <p:nvPr/>
          </p:nvSpPr>
          <p:spPr>
            <a:xfrm>
              <a:off x="5004048" y="1916832"/>
              <a:ext cx="3528392" cy="307777"/>
            </a:xfrm>
            <a:prstGeom prst="rect">
              <a:avLst/>
            </a:prstGeom>
            <a:solidFill>
              <a:schemeClr val="bg1"/>
            </a:solidFill>
          </p:spPr>
          <p:txBody>
            <a:bodyPr wrap="square" rtlCol="0">
              <a:spAutoFit/>
            </a:bodyPr>
            <a:lstStyle/>
            <a:p>
              <a:r>
                <a:rPr lang="el-GR" sz="1400" dirty="0" smtClean="0"/>
                <a:t>Hydrochemical section AB of Na (</a:t>
              </a:r>
              <a:r>
                <a:rPr lang="el-GR" sz="1400" dirty="0" err="1" smtClean="0"/>
                <a:t>mg</a:t>
              </a:r>
              <a:r>
                <a:rPr lang="el-GR" sz="1400" dirty="0" smtClean="0"/>
                <a:t>/l)</a:t>
              </a:r>
              <a:endParaRPr lang="el-GR" sz="1400" dirty="0"/>
            </a:p>
          </p:txBody>
        </p:sp>
      </p:gr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293" t="20679" r="39663" b="18828"/>
          <a:stretch/>
        </p:blipFill>
        <p:spPr bwMode="auto">
          <a:xfrm>
            <a:off x="251520" y="669526"/>
            <a:ext cx="3601924" cy="470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426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755576" y="27725"/>
            <a:ext cx="8137525" cy="633412"/>
          </a:xfrm>
          <a:noFill/>
        </p:spPr>
        <p:txBody>
          <a:bodyPr/>
          <a:lstStyle/>
          <a:p>
            <a:pPr eaLnBrk="1" hangingPunct="1"/>
            <a:r>
              <a:rPr lang="el-GR" altLang="el-GR" sz="2400" b="1" dirty="0" smtClean="0">
                <a:solidFill>
                  <a:srgbClr val="002060"/>
                </a:solidFill>
              </a:rPr>
              <a:t>Hydrochemical section </a:t>
            </a:r>
            <a:r>
              <a:rPr lang="en-US" altLang="el-GR" sz="2400" b="1" dirty="0" smtClean="0">
                <a:solidFill>
                  <a:srgbClr val="002060"/>
                </a:solidFill>
              </a:rPr>
              <a:t>(</a:t>
            </a:r>
            <a:r>
              <a:rPr lang="el-GR" altLang="el-GR" sz="2400" b="1" dirty="0" err="1" smtClean="0">
                <a:solidFill>
                  <a:srgbClr val="002060"/>
                </a:solidFill>
              </a:rPr>
              <a:t>surface</a:t>
            </a:r>
            <a:r>
              <a:rPr lang="el-GR" altLang="el-GR" sz="2400" b="1" dirty="0" smtClean="0">
                <a:solidFill>
                  <a:srgbClr val="002060"/>
                </a:solidFill>
              </a:rPr>
              <a:t> water)</a:t>
            </a:r>
          </a:p>
        </p:txBody>
      </p:sp>
      <p:sp>
        <p:nvSpPr>
          <p:cNvPr id="2" name="TextBox 1"/>
          <p:cNvSpPr txBox="1"/>
          <p:nvPr/>
        </p:nvSpPr>
        <p:spPr>
          <a:xfrm>
            <a:off x="4488545" y="4221088"/>
            <a:ext cx="4466658" cy="1938992"/>
          </a:xfrm>
          <a:prstGeom prst="rect">
            <a:avLst/>
          </a:prstGeom>
          <a:solidFill>
            <a:schemeClr val="bg1"/>
          </a:solidFill>
        </p:spPr>
        <p:txBody>
          <a:bodyPr wrap="square" rtlCol="0">
            <a:spAutoFit/>
          </a:bodyPr>
          <a:lstStyle/>
          <a:p>
            <a:pPr algn="just"/>
            <a:r>
              <a:rPr lang="el-GR" sz="2000" b="1" dirty="0" err="1" smtClean="0">
                <a:solidFill>
                  <a:srgbClr val="002060"/>
                </a:solidFill>
              </a:rPr>
              <a:t>Sections</a:t>
            </a:r>
            <a:r>
              <a:rPr lang="el-GR" sz="2000" b="1" dirty="0" smtClean="0">
                <a:solidFill>
                  <a:srgbClr val="002060"/>
                </a:solidFill>
              </a:rPr>
              <a:t> of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branches</a:t>
            </a:r>
            <a:r>
              <a:rPr lang="el-GR" sz="2000" b="1" dirty="0" smtClean="0">
                <a:solidFill>
                  <a:srgbClr val="002060"/>
                </a:solidFill>
              </a:rPr>
              <a:t> of a </a:t>
            </a:r>
            <a:r>
              <a:rPr lang="el-GR" sz="2000" b="1" dirty="0" err="1" smtClean="0">
                <a:solidFill>
                  <a:srgbClr val="002060"/>
                </a:solidFill>
              </a:rPr>
              <a:t>hydrographic</a:t>
            </a:r>
            <a:r>
              <a:rPr lang="el-GR" sz="2000" b="1" dirty="0" smtClean="0">
                <a:solidFill>
                  <a:srgbClr val="002060"/>
                </a:solidFill>
              </a:rPr>
              <a:t> </a:t>
            </a:r>
            <a:r>
              <a:rPr lang="el-GR" sz="2000" b="1" dirty="0" err="1" smtClean="0">
                <a:solidFill>
                  <a:srgbClr val="002060"/>
                </a:solidFill>
              </a:rPr>
              <a:t>network</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shown</a:t>
            </a:r>
            <a:r>
              <a:rPr lang="el-GR" sz="2000" b="1" dirty="0" smtClean="0">
                <a:solidFill>
                  <a:srgbClr val="002060"/>
                </a:solidFill>
              </a:rPr>
              <a:t> </a:t>
            </a:r>
            <a:r>
              <a:rPr lang="el-GR" sz="2000" b="1" dirty="0" err="1" smtClean="0">
                <a:solidFill>
                  <a:srgbClr val="002060"/>
                </a:solidFill>
              </a:rPr>
              <a:t>on</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figures</a:t>
            </a:r>
            <a:r>
              <a:rPr lang="el-GR" sz="2000" b="1" dirty="0" smtClean="0">
                <a:solidFill>
                  <a:srgbClr val="002060"/>
                </a:solidFill>
              </a:rPr>
              <a:t> </a:t>
            </a:r>
            <a:r>
              <a:rPr lang="el-GR" sz="2000" b="1" dirty="0" err="1" smtClean="0">
                <a:solidFill>
                  <a:srgbClr val="002060"/>
                </a:solidFill>
              </a:rPr>
              <a:t>depicting</a:t>
            </a:r>
            <a:r>
              <a:rPr lang="el-GR" sz="2000" b="1" dirty="0" smtClean="0">
                <a:solidFill>
                  <a:srgbClr val="002060"/>
                </a:solidFill>
              </a:rPr>
              <a:t> </a:t>
            </a:r>
            <a:r>
              <a:rPr lang="el-GR" sz="2000" b="1" dirty="0" err="1" smtClean="0">
                <a:solidFill>
                  <a:srgbClr val="002060"/>
                </a:solidFill>
              </a:rPr>
              <a:t>the</a:t>
            </a:r>
            <a:r>
              <a:rPr lang="el-GR" sz="2000" b="1" dirty="0">
                <a:solidFill>
                  <a:srgbClr val="002060"/>
                </a:solidFill>
              </a:rPr>
              <a:t> </a:t>
            </a:r>
            <a:r>
              <a:rPr lang="el-GR" sz="2000" b="1" dirty="0" err="1" smtClean="0">
                <a:solidFill>
                  <a:srgbClr val="002060"/>
                </a:solidFill>
              </a:rPr>
              <a:t>enrichment</a:t>
            </a:r>
            <a:r>
              <a:rPr lang="el-GR" sz="2000" b="1" dirty="0" smtClean="0">
                <a:solidFill>
                  <a:srgbClr val="002060"/>
                </a:solidFill>
              </a:rPr>
              <a:t> </a:t>
            </a:r>
            <a:r>
              <a:rPr lang="el-GR" sz="2000" b="1" dirty="0" err="1" smtClean="0">
                <a:solidFill>
                  <a:srgbClr val="002060"/>
                </a:solidFill>
              </a:rPr>
              <a:t>in</a:t>
            </a:r>
            <a:r>
              <a:rPr lang="el-GR" sz="2000" b="1" dirty="0" smtClean="0">
                <a:solidFill>
                  <a:srgbClr val="002060"/>
                </a:solidFill>
              </a:rPr>
              <a:t> </a:t>
            </a:r>
            <a:r>
              <a:rPr lang="el-GR" sz="2000" b="1" dirty="0" err="1" smtClean="0">
                <a:solidFill>
                  <a:srgbClr val="002060"/>
                </a:solidFill>
              </a:rPr>
              <a:t>na</a:t>
            </a:r>
            <a:r>
              <a:rPr lang="el-GR" sz="2000" b="1" dirty="0" smtClean="0">
                <a:solidFill>
                  <a:srgbClr val="002060"/>
                </a:solidFill>
              </a:rPr>
              <a:t>, Cl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increase</a:t>
            </a:r>
            <a:r>
              <a:rPr lang="el-GR" sz="2000" b="1" dirty="0" smtClean="0">
                <a:solidFill>
                  <a:srgbClr val="002060"/>
                </a:solidFill>
              </a:rPr>
              <a:t> of </a:t>
            </a:r>
            <a:r>
              <a:rPr lang="el-GR" sz="2000" b="1" dirty="0" err="1" smtClean="0">
                <a:solidFill>
                  <a:srgbClr val="002060"/>
                </a:solidFill>
              </a:rPr>
              <a:t>electrical</a:t>
            </a:r>
            <a:r>
              <a:rPr lang="el-GR" sz="2000" b="1" dirty="0" smtClean="0">
                <a:solidFill>
                  <a:srgbClr val="002060"/>
                </a:solidFill>
              </a:rPr>
              <a:t> </a:t>
            </a:r>
            <a:r>
              <a:rPr lang="el-GR" sz="2000" b="1" dirty="0" err="1" smtClean="0">
                <a:solidFill>
                  <a:srgbClr val="002060"/>
                </a:solidFill>
              </a:rPr>
              <a:t>conductivity</a:t>
            </a:r>
            <a:r>
              <a:rPr lang="el-GR" sz="2000" b="1" dirty="0" smtClean="0">
                <a:solidFill>
                  <a:srgbClr val="002060"/>
                </a:solidFill>
              </a:rPr>
              <a:t> </a:t>
            </a:r>
            <a:r>
              <a:rPr lang="el-GR" sz="2000" b="1" dirty="0" err="1" smtClean="0">
                <a:solidFill>
                  <a:srgbClr val="002060"/>
                </a:solidFill>
              </a:rPr>
              <a:t>due</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mineral</a:t>
            </a:r>
            <a:r>
              <a:rPr lang="el-GR" sz="2000" b="1" dirty="0" smtClean="0">
                <a:solidFill>
                  <a:srgbClr val="002060"/>
                </a:solidFill>
              </a:rPr>
              <a:t> </a:t>
            </a:r>
            <a:r>
              <a:rPr lang="el-GR" sz="2000" b="1" dirty="0" err="1" smtClean="0">
                <a:solidFill>
                  <a:srgbClr val="002060"/>
                </a:solidFill>
              </a:rPr>
              <a:t>dissolution</a:t>
            </a:r>
            <a:r>
              <a:rPr lang="el-GR" sz="2000" b="1" dirty="0" smtClean="0">
                <a:solidFill>
                  <a:srgbClr val="002060"/>
                </a:solidFill>
              </a:rPr>
              <a:t> </a:t>
            </a:r>
            <a:r>
              <a:rPr lang="el-GR" sz="2000" b="1" dirty="0" err="1" smtClean="0">
                <a:solidFill>
                  <a:srgbClr val="002060"/>
                </a:solidFill>
              </a:rPr>
              <a:t>from</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rocks</a:t>
            </a:r>
            <a:r>
              <a:rPr lang="el-GR" sz="2000" b="1" dirty="0" smtClean="0">
                <a:solidFill>
                  <a:srgbClr val="002060"/>
                </a:solidFill>
              </a:rPr>
              <a:t> </a:t>
            </a:r>
            <a:r>
              <a:rPr lang="el-GR" sz="2000" b="1" dirty="0" err="1" smtClean="0">
                <a:solidFill>
                  <a:srgbClr val="002060"/>
                </a:solidFill>
              </a:rPr>
              <a:t>along</a:t>
            </a:r>
            <a:r>
              <a:rPr lang="el-GR" sz="2000" b="1" dirty="0" smtClean="0">
                <a:solidFill>
                  <a:srgbClr val="002060"/>
                </a:solidFill>
              </a:rPr>
              <a:t> </a:t>
            </a:r>
            <a:r>
              <a:rPr lang="el-GR" sz="2000" b="1" dirty="0" err="1" smtClean="0">
                <a:solidFill>
                  <a:srgbClr val="002060"/>
                </a:solidFill>
              </a:rPr>
              <a:t>flow</a:t>
            </a:r>
            <a:endParaRPr lang="el-GR" sz="2000" b="1" dirty="0">
              <a:solidFill>
                <a:srgbClr val="00206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98" t="41231" r="26707" b="19983"/>
          <a:stretch/>
        </p:blipFill>
        <p:spPr bwMode="auto">
          <a:xfrm>
            <a:off x="4345801" y="1988840"/>
            <a:ext cx="4798199" cy="201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789" t="17164" r="27499" b="8769"/>
          <a:stretch/>
        </p:blipFill>
        <p:spPr bwMode="auto">
          <a:xfrm>
            <a:off x="227875" y="1268761"/>
            <a:ext cx="3789791" cy="3694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645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2978</TotalTime>
  <Words>3946</Words>
  <Application>Microsoft Office PowerPoint</Application>
  <PresentationFormat>Προβολή στην οθόνη (4:3)</PresentationFormat>
  <Paragraphs>372</Paragraphs>
  <Slides>55</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55</vt:i4>
      </vt:variant>
    </vt:vector>
  </HeadingPairs>
  <TitlesOfParts>
    <vt:vector size="58" baseType="lpstr">
      <vt:lpstr>Θέμα του Office</vt:lpstr>
      <vt:lpstr>Εξίσωση</vt:lpstr>
      <vt:lpstr>Equation</vt:lpstr>
      <vt:lpstr>Παρουσίαση του PowerPoint</vt:lpstr>
      <vt:lpstr>Παρουσίαση του PowerPoint</vt:lpstr>
      <vt:lpstr>Παρουσίαση του PowerPoint</vt:lpstr>
      <vt:lpstr>Παρουσίαση του PowerPoint</vt:lpstr>
      <vt:lpstr>The results of groundwater samples chemical analyses can be presented in tables. This type of presentation is not always convenient for scientists to interprete and manage these data. Therefore, over time many graphical ways for the presentation of hydrochmical data were developed. These methods allowed scientists to compare samples, to detect origin of water, residence time, mixing of water, to clasify or to characterize samples regarding their use, in a very short time. The graphical methods provide also a statistical process of the data. Graphical presentations give a better understanding of the natural processes that take place in an area and there fore can be used as a usefull tool in the design of an integrated resources management plan</vt:lpstr>
      <vt:lpstr> Hydrochemical maps</vt:lpstr>
      <vt:lpstr>Hydrochemical sections</vt:lpstr>
      <vt:lpstr>Hydrochemical section</vt:lpstr>
      <vt:lpstr>Hydrochemical section (surface water)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Christos Mattas</dc:creator>
  <cp:lastModifiedBy>Christos Mattas</cp:lastModifiedBy>
  <cp:revision>259</cp:revision>
  <dcterms:created xsi:type="dcterms:W3CDTF">2017-03-11T17:10:11Z</dcterms:created>
  <dcterms:modified xsi:type="dcterms:W3CDTF">2017-04-08T16:00:20Z</dcterms:modified>
</cp:coreProperties>
</file>