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1" r:id="rId13"/>
    <p:sldId id="267" r:id="rId14"/>
    <p:sldId id="272" r:id="rId15"/>
    <p:sldId id="268" r:id="rId16"/>
    <p:sldId id="273" r:id="rId17"/>
    <p:sldId id="269" r:id="rId18"/>
    <p:sldId id="274" r:id="rId19"/>
    <p:sldId id="270" r:id="rId20"/>
    <p:sldId id="276" r:id="rId21"/>
    <p:sldId id="275"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9" d="100"/>
          <a:sy n="69" d="100"/>
        </p:scale>
        <p:origin x="-193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58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5867400" cy="6858000"/>
            <a:chOff x="0" y="0"/>
            <a:chExt cx="3696" cy="4320"/>
          </a:xfrm>
        </p:grpSpPr>
        <p:sp>
          <p:nvSpPr>
            <p:cNvPr id="5123"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endParaRPr kumimoji="1" lang="el-GR" sz="2400">
                <a:latin typeface="Times New Roman" pitchFamily="18" charset="0"/>
              </a:endParaRPr>
            </a:p>
          </p:txBody>
        </p:sp>
        <p:sp>
          <p:nvSpPr>
            <p:cNvPr id="5124"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endParaRPr kumimoji="1" lang="el-GR" sz="2400">
                <a:latin typeface="Times New Roman" pitchFamily="18" charset="0"/>
              </a:endParaRPr>
            </a:p>
          </p:txBody>
        </p:sp>
      </p:grpSp>
      <p:grpSp>
        <p:nvGrpSpPr>
          <p:cNvPr id="5125" name="Group 5"/>
          <p:cNvGrpSpPr>
            <a:grpSpLocks/>
          </p:cNvGrpSpPr>
          <p:nvPr/>
        </p:nvGrpSpPr>
        <p:grpSpPr bwMode="auto">
          <a:xfrm>
            <a:off x="3632200" y="4889500"/>
            <a:ext cx="4876800" cy="319088"/>
            <a:chOff x="2288" y="3080"/>
            <a:chExt cx="3072" cy="201"/>
          </a:xfrm>
        </p:grpSpPr>
        <p:sp>
          <p:nvSpPr>
            <p:cNvPr id="5126"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endParaRPr lang="el-GR"/>
            </a:p>
          </p:txBody>
        </p:sp>
        <p:sp>
          <p:nvSpPr>
            <p:cNvPr id="5127"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endParaRPr lang="el-GR"/>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l-GR"/>
              <a:t>Κάντε κλικ για να επεξεργαστείτε τον υπότιτλο του υποδείγματος</a:t>
            </a:r>
          </a:p>
        </p:txBody>
      </p:sp>
      <p:sp>
        <p:nvSpPr>
          <p:cNvPr id="5129" name="Rectangle 9"/>
          <p:cNvSpPr>
            <a:spLocks noGrp="1" noChangeArrowheads="1"/>
          </p:cNvSpPr>
          <p:nvPr>
            <p:ph type="dt" sz="quarter" idx="2"/>
          </p:nvPr>
        </p:nvSpPr>
        <p:spPr/>
        <p:txBody>
          <a:bodyPr/>
          <a:lstStyle>
            <a:lvl1pPr>
              <a:defRPr>
                <a:solidFill>
                  <a:schemeClr val="bg1"/>
                </a:solidFill>
              </a:defRPr>
            </a:lvl1pPr>
          </a:lstStyle>
          <a:p>
            <a:endParaRPr lang="el-GR"/>
          </a:p>
        </p:txBody>
      </p:sp>
      <p:sp>
        <p:nvSpPr>
          <p:cNvPr id="5130" name="Rectangle 10"/>
          <p:cNvSpPr>
            <a:spLocks noGrp="1" noChangeArrowheads="1"/>
          </p:cNvSpPr>
          <p:nvPr>
            <p:ph type="ftr" sz="quarter" idx="3"/>
          </p:nvPr>
        </p:nvSpPr>
        <p:spPr/>
        <p:txBody>
          <a:bodyPr/>
          <a:lstStyle>
            <a:lvl1pPr algn="r">
              <a:defRPr/>
            </a:lvl1pPr>
          </a:lstStyle>
          <a:p>
            <a:endParaRPr lang="el-GR"/>
          </a:p>
        </p:txBody>
      </p:sp>
      <p:sp>
        <p:nvSpPr>
          <p:cNvPr id="5131" name="Rectangle 11"/>
          <p:cNvSpPr>
            <a:spLocks noGrp="1" noChangeArrowheads="1"/>
          </p:cNvSpPr>
          <p:nvPr>
            <p:ph type="sldNum" sz="quarter" idx="4"/>
          </p:nvPr>
        </p:nvSpPr>
        <p:spPr>
          <a:xfrm>
            <a:off x="76200" y="6248400"/>
            <a:ext cx="587375" cy="488950"/>
          </a:xfrm>
        </p:spPr>
        <p:txBody>
          <a:bodyPr anchorCtr="0"/>
          <a:lstStyle>
            <a:lvl1pPr>
              <a:defRPr/>
            </a:lvl1pPr>
          </a:lstStyle>
          <a:p>
            <a:fld id="{01AA2A11-DB73-47DF-A48A-6DF0C0940B6B}" type="slidenum">
              <a:rPr lang="el-GR"/>
              <a:pPr/>
              <a:t>‹#›</a:t>
            </a:fld>
            <a:endParaRPr lang="el-G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l-GR"/>
              <a:t>Κάντε κλικ για να επεξεργαστείτε τον τίτλο</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440262F5-5001-469B-8D67-47BCB0872F79}" type="slidenum">
              <a:rPr lang="el-G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05600" y="762000"/>
            <a:ext cx="1981200" cy="532447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762000" y="762000"/>
            <a:ext cx="5791200" cy="532447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CE343D19-6739-4C23-AADF-B6F27DCA85BB}" type="slidenum">
              <a:rPr lang="el-G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2428116D-9DDB-4437-B084-6B79D556702F}" type="slidenum">
              <a:rPr lang="el-G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E4E59D6E-7673-4ACD-B8AC-B719C15B3FE9}" type="slidenum">
              <a:rPr lang="el-G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AC7FAE4D-9D4A-4A32-ABAF-95F959CD8F95}" type="slidenum">
              <a:rPr lang="el-G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endParaRPr lang="el-GR"/>
          </a:p>
        </p:txBody>
      </p:sp>
      <p:sp>
        <p:nvSpPr>
          <p:cNvPr id="8" name="7 - Θέση υποσέλιδου"/>
          <p:cNvSpPr>
            <a:spLocks noGrp="1"/>
          </p:cNvSpPr>
          <p:nvPr>
            <p:ph type="ftr" sz="quarter" idx="11"/>
          </p:nvPr>
        </p:nvSpPr>
        <p:spPr/>
        <p:txBody>
          <a:bodyPr/>
          <a:lstStyle>
            <a:lvl1pPr>
              <a:defRPr/>
            </a:lvl1pPr>
          </a:lstStyle>
          <a:p>
            <a:endParaRPr lang="el-GR"/>
          </a:p>
        </p:txBody>
      </p:sp>
      <p:sp>
        <p:nvSpPr>
          <p:cNvPr id="9" name="8 - Θέση αριθμού διαφάνειας"/>
          <p:cNvSpPr>
            <a:spLocks noGrp="1"/>
          </p:cNvSpPr>
          <p:nvPr>
            <p:ph type="sldNum" sz="quarter" idx="12"/>
          </p:nvPr>
        </p:nvSpPr>
        <p:spPr/>
        <p:txBody>
          <a:bodyPr/>
          <a:lstStyle>
            <a:lvl1pPr>
              <a:defRPr/>
            </a:lvl1pPr>
          </a:lstStyle>
          <a:p>
            <a:fld id="{33AFC49B-CE04-47FE-BD5A-48BED4ABB249}" type="slidenum">
              <a:rPr lang="el-G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endParaRPr lang="el-GR"/>
          </a:p>
        </p:txBody>
      </p:sp>
      <p:sp>
        <p:nvSpPr>
          <p:cNvPr id="4" name="3 - Θέση υποσέλιδου"/>
          <p:cNvSpPr>
            <a:spLocks noGrp="1"/>
          </p:cNvSpPr>
          <p:nvPr>
            <p:ph type="ftr" sz="quarter" idx="11"/>
          </p:nvPr>
        </p:nvSpPr>
        <p:spPr/>
        <p:txBody>
          <a:bodyPr/>
          <a:lstStyle>
            <a:lvl1pPr>
              <a:defRPr/>
            </a:lvl1pPr>
          </a:lstStyle>
          <a:p>
            <a:endParaRPr lang="el-GR"/>
          </a:p>
        </p:txBody>
      </p:sp>
      <p:sp>
        <p:nvSpPr>
          <p:cNvPr id="5" name="4 - Θέση αριθμού διαφάνειας"/>
          <p:cNvSpPr>
            <a:spLocks noGrp="1"/>
          </p:cNvSpPr>
          <p:nvPr>
            <p:ph type="sldNum" sz="quarter" idx="12"/>
          </p:nvPr>
        </p:nvSpPr>
        <p:spPr/>
        <p:txBody>
          <a:bodyPr/>
          <a:lstStyle>
            <a:lvl1pPr>
              <a:defRPr/>
            </a:lvl1pPr>
          </a:lstStyle>
          <a:p>
            <a:fld id="{7821164C-3EE5-44D2-9986-874D304D56CF}" type="slidenum">
              <a:rPr lang="el-G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l-GR"/>
          </a:p>
        </p:txBody>
      </p:sp>
      <p:sp>
        <p:nvSpPr>
          <p:cNvPr id="3" name="2 - Θέση υποσέλιδου"/>
          <p:cNvSpPr>
            <a:spLocks noGrp="1"/>
          </p:cNvSpPr>
          <p:nvPr>
            <p:ph type="ftr" sz="quarter" idx="11"/>
          </p:nvPr>
        </p:nvSpPr>
        <p:spPr/>
        <p:txBody>
          <a:bodyPr/>
          <a:lstStyle>
            <a:lvl1pPr>
              <a:defRPr/>
            </a:lvl1pPr>
          </a:lstStyle>
          <a:p>
            <a:endParaRPr lang="el-GR"/>
          </a:p>
        </p:txBody>
      </p:sp>
      <p:sp>
        <p:nvSpPr>
          <p:cNvPr id="4" name="3 - Θέση αριθμού διαφάνειας"/>
          <p:cNvSpPr>
            <a:spLocks noGrp="1"/>
          </p:cNvSpPr>
          <p:nvPr>
            <p:ph type="sldNum" sz="quarter" idx="12"/>
          </p:nvPr>
        </p:nvSpPr>
        <p:spPr/>
        <p:txBody>
          <a:bodyPr/>
          <a:lstStyle>
            <a:lvl1pPr>
              <a:defRPr/>
            </a:lvl1pPr>
          </a:lstStyle>
          <a:p>
            <a:fld id="{4DFBBD10-9E22-4CCB-BDB1-C998577A5B26}" type="slidenum">
              <a:rPr lang="el-G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135295CF-A1CD-4A90-9FE6-9EE8FB2393CF}" type="slidenum">
              <a:rPr lang="el-G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22BE265B-BDD1-4852-9C16-88BB70C6C8D2}" type="slidenum">
              <a:rPr lang="el-G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0"/>
            <a:ext cx="7620000" cy="6858000"/>
            <a:chOff x="0" y="0"/>
            <a:chExt cx="4800" cy="4320"/>
          </a:xfrm>
        </p:grpSpPr>
        <p:grpSp>
          <p:nvGrpSpPr>
            <p:cNvPr id="4099" name="Group 3"/>
            <p:cNvGrpSpPr>
              <a:grpSpLocks/>
            </p:cNvGrpSpPr>
            <p:nvPr userDrawn="1"/>
          </p:nvGrpSpPr>
          <p:grpSpPr bwMode="auto">
            <a:xfrm>
              <a:off x="0" y="0"/>
              <a:ext cx="2016" cy="4320"/>
              <a:chOff x="0" y="0"/>
              <a:chExt cx="2016" cy="4320"/>
            </a:xfrm>
          </p:grpSpPr>
          <p:sp>
            <p:nvSpPr>
              <p:cNvPr id="4100"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endParaRPr lang="el-GR"/>
              </a:p>
            </p:txBody>
          </p:sp>
          <p:sp>
            <p:nvSpPr>
              <p:cNvPr id="4101"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endParaRPr lang="el-GR"/>
              </a:p>
            </p:txBody>
          </p:sp>
        </p:grpSp>
        <p:grpSp>
          <p:nvGrpSpPr>
            <p:cNvPr id="4102" name="Group 6"/>
            <p:cNvGrpSpPr>
              <a:grpSpLocks/>
            </p:cNvGrpSpPr>
            <p:nvPr/>
          </p:nvGrpSpPr>
          <p:grpSpPr bwMode="auto">
            <a:xfrm>
              <a:off x="144" y="1248"/>
              <a:ext cx="4656" cy="201"/>
              <a:chOff x="144" y="1248"/>
              <a:chExt cx="4656" cy="201"/>
            </a:xfrm>
          </p:grpSpPr>
          <p:sp>
            <p:nvSpPr>
              <p:cNvPr id="4103"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endParaRPr lang="el-GR"/>
              </a:p>
            </p:txBody>
          </p:sp>
          <p:sp>
            <p:nvSpPr>
              <p:cNvPr id="4104"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endParaRPr lang="el-GR"/>
              </a:p>
            </p:txBody>
          </p:sp>
        </p:grpSp>
      </p:grpSp>
      <p:sp>
        <p:nvSpPr>
          <p:cNvPr id="4105"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a:effectLst/>
        </p:spPr>
        <p:txBody>
          <a:bodyPr vert="horz" wrap="square" lIns="91440" tIns="45720" rIns="91440" bIns="45720" numCol="1" anchor="b" anchorCtr="0" compatLnSpc="1">
            <a:prstTxWarp prst="textNoShape">
              <a:avLst/>
            </a:prstTxWarp>
          </a:bodyPr>
          <a:lstStyle/>
          <a:p>
            <a:pPr lvl="0"/>
            <a:r>
              <a:rPr lang="el-GR" smtClean="0"/>
              <a:t>Κάντε κλικ για να επεξεργαστείτε τον τίτλο</a:t>
            </a:r>
          </a:p>
        </p:txBody>
      </p:sp>
      <p:sp>
        <p:nvSpPr>
          <p:cNvPr id="4106"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endParaRPr lang="el-GR"/>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l-GR"/>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fld id="{BDC30E08-9497-4FAD-87CF-5C5C72FAFC0A}" type="slidenum">
              <a:rPr lang="el-GR"/>
              <a:pPr/>
              <a:t>‹#›</a:t>
            </a:fld>
            <a:endParaRPr lang="el-G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lnSpc>
          <a:spcPct val="90000"/>
        </a:lnSpc>
        <a:spcBef>
          <a:spcPct val="0"/>
        </a:spcBef>
        <a:spcAft>
          <a:spcPct val="0"/>
        </a:spcAft>
        <a:defRPr sz="3600" b="1">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charset="0"/>
        </a:defRPr>
      </a:lvl2pPr>
      <a:lvl3pPr algn="l" rtl="0" fontAlgn="base">
        <a:lnSpc>
          <a:spcPct val="90000"/>
        </a:lnSpc>
        <a:spcBef>
          <a:spcPct val="0"/>
        </a:spcBef>
        <a:spcAft>
          <a:spcPct val="0"/>
        </a:spcAft>
        <a:defRPr sz="3600" b="1">
          <a:solidFill>
            <a:schemeClr val="tx2"/>
          </a:solidFill>
          <a:latin typeface="Arial" charset="0"/>
        </a:defRPr>
      </a:lvl3pPr>
      <a:lvl4pPr algn="l" rtl="0" fontAlgn="base">
        <a:lnSpc>
          <a:spcPct val="90000"/>
        </a:lnSpc>
        <a:spcBef>
          <a:spcPct val="0"/>
        </a:spcBef>
        <a:spcAft>
          <a:spcPct val="0"/>
        </a:spcAft>
        <a:defRPr sz="3600" b="1">
          <a:solidFill>
            <a:schemeClr val="tx2"/>
          </a:solidFill>
          <a:latin typeface="Arial" charset="0"/>
        </a:defRPr>
      </a:lvl4pPr>
      <a:lvl5pPr algn="l" rtl="0" fontAlgn="base">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fontAlgn="base">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a:solidFill>
            <a:schemeClr val="tx1"/>
          </a:solidFill>
          <a:latin typeface="+mn-lt"/>
        </a:defRPr>
      </a:lvl2pPr>
      <a:lvl3pPr marL="1143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fontAlgn="base">
        <a:spcBef>
          <a:spcPct val="20000"/>
        </a:spcBef>
        <a:spcAft>
          <a:spcPct val="0"/>
        </a:spcAft>
        <a:buClr>
          <a:schemeClr val="tx1"/>
        </a:buClr>
        <a:buSzPct val="80000"/>
        <a:buChar char="–"/>
        <a:defRPr>
          <a:solidFill>
            <a:schemeClr val="tx1"/>
          </a:solidFill>
          <a:latin typeface="+mn-lt"/>
        </a:defRPr>
      </a:lvl4pPr>
      <a:lvl5pPr marL="20574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1258888" y="1484313"/>
            <a:ext cx="7561262" cy="1754326"/>
          </a:xfrm>
          <a:prstGeom prst="rect">
            <a:avLst/>
          </a:prstGeom>
          <a:noFill/>
          <a:ln w="9525">
            <a:noFill/>
            <a:miter lim="800000"/>
            <a:headEnd/>
            <a:tailEnd/>
          </a:ln>
          <a:effectLst/>
        </p:spPr>
        <p:txBody>
          <a:bodyPr>
            <a:spAutoFit/>
          </a:bodyPr>
          <a:lstStyle/>
          <a:p>
            <a:pPr algn="ctr"/>
            <a:r>
              <a:rPr lang="en-US" sz="2400" b="1" dirty="0"/>
              <a:t>SOCIOECONOMIC AND ENVIRONMENTAL VALUATION OF SOME OUTPUTS OF </a:t>
            </a:r>
            <a:r>
              <a:rPr lang="en-US" sz="2400" b="1" dirty="0" smtClean="0"/>
              <a:t>IRRIGATION </a:t>
            </a:r>
            <a:r>
              <a:rPr lang="en-US" sz="2400" b="1" dirty="0" smtClean="0"/>
              <a:t>WATER </a:t>
            </a:r>
            <a:r>
              <a:rPr lang="en-US" sz="2400" b="1" dirty="0" smtClean="0"/>
              <a:t>PROJECTS </a:t>
            </a:r>
            <a:endParaRPr lang="el-GR" sz="2400" dirty="0"/>
          </a:p>
          <a:p>
            <a:pPr>
              <a:spcBef>
                <a:spcPct val="50000"/>
              </a:spcBef>
            </a:pPr>
            <a:endParaRPr lang="el-GR"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p:txBody>
          <a:bodyPr/>
          <a:lstStyle/>
          <a:p>
            <a:r>
              <a:rPr lang="en-US"/>
              <a:t>Market Price Method</a:t>
            </a:r>
            <a:endParaRPr lang="el-GR"/>
          </a:p>
        </p:txBody>
      </p:sp>
      <p:sp>
        <p:nvSpPr>
          <p:cNvPr id="14339" name="Rectangle 3"/>
          <p:cNvSpPr>
            <a:spLocks noGrp="1" noChangeArrowheads="1"/>
          </p:cNvSpPr>
          <p:nvPr>
            <p:ph type="body" idx="1"/>
          </p:nvPr>
        </p:nvSpPr>
        <p:spPr/>
        <p:txBody>
          <a:bodyPr/>
          <a:lstStyle/>
          <a:p>
            <a:r>
              <a:rPr lang="en-US" sz="2400"/>
              <a:t>The market price method uses the prices of goods and services that are bought and sold in commercial markets to determine the values of a water resource project.  </a:t>
            </a:r>
          </a:p>
          <a:p>
            <a:r>
              <a:rPr lang="en-US" sz="2400"/>
              <a:t>This method values changes in either quantity of a good or service</a:t>
            </a:r>
          </a:p>
          <a:p>
            <a:r>
              <a:rPr lang="en-US" sz="2400"/>
              <a:t>By measuring the change in producer and consumer surplus after the application of a change in production or price, the value can be determined.</a:t>
            </a:r>
            <a:endParaRPr lang="el-GR" sz="24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AutoShape 6"/>
          <p:cNvSpPr>
            <a:spLocks noGrp="1" noChangeArrowheads="1"/>
          </p:cNvSpPr>
          <p:nvPr>
            <p:ph type="title"/>
          </p:nvPr>
        </p:nvSpPr>
        <p:spPr/>
        <p:txBody>
          <a:bodyPr/>
          <a:lstStyle/>
          <a:p>
            <a:r>
              <a:rPr lang="en-US"/>
              <a:t>Market Price Method (graph)</a:t>
            </a:r>
            <a:endParaRPr lang="el-GR"/>
          </a:p>
        </p:txBody>
      </p:sp>
      <p:pic>
        <p:nvPicPr>
          <p:cNvPr id="15372" name="Picture 12"/>
          <p:cNvPicPr>
            <a:picLocks noGrp="1" noChangeAspect="1" noChangeArrowheads="1"/>
          </p:cNvPicPr>
          <p:nvPr>
            <p:ph idx="1"/>
          </p:nvPr>
        </p:nvPicPr>
        <p:blipFill>
          <a:blip r:embed="rId2" cstate="print"/>
          <a:srcRect/>
          <a:stretch>
            <a:fillRect/>
          </a:stretch>
        </p:blipFill>
        <p:spPr>
          <a:xfrm>
            <a:off x="827088" y="2349500"/>
            <a:ext cx="6697662" cy="4470400"/>
          </a:xfrm>
          <a:no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AutoShape 2"/>
          <p:cNvSpPr>
            <a:spLocks noGrp="1" noChangeArrowheads="1"/>
          </p:cNvSpPr>
          <p:nvPr>
            <p:ph type="title"/>
          </p:nvPr>
        </p:nvSpPr>
        <p:spPr/>
        <p:txBody>
          <a:bodyPr/>
          <a:lstStyle/>
          <a:p>
            <a:r>
              <a:rPr lang="en-US"/>
              <a:t>Productivity Method</a:t>
            </a:r>
            <a:endParaRPr lang="el-GR"/>
          </a:p>
        </p:txBody>
      </p:sp>
      <p:sp>
        <p:nvSpPr>
          <p:cNvPr id="25603" name="Rectangle 3"/>
          <p:cNvSpPr>
            <a:spLocks noGrp="1" noChangeArrowheads="1"/>
          </p:cNvSpPr>
          <p:nvPr>
            <p:ph type="body" idx="1"/>
          </p:nvPr>
        </p:nvSpPr>
        <p:spPr/>
        <p:txBody>
          <a:bodyPr/>
          <a:lstStyle/>
          <a:p>
            <a:r>
              <a:rPr lang="en-US" sz="2400"/>
              <a:t>The productivity method measures the contribution that a non-market ecosystem (water resource) service has on a market commodity.</a:t>
            </a:r>
          </a:p>
          <a:p>
            <a:r>
              <a:rPr lang="en-US" sz="2400"/>
              <a:t>The method is most useful in cases where a resource is a perfect substitute for another input for production and in cases where the producers are the only ones to benefit from changes in quantity or quality of the resource and consumers are not affected.</a:t>
            </a:r>
            <a:endParaRPr lang="el-GR" sz="24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AutoShape 5"/>
          <p:cNvSpPr>
            <a:spLocks noGrp="1" noChangeArrowheads="1"/>
          </p:cNvSpPr>
          <p:nvPr>
            <p:ph type="title"/>
          </p:nvPr>
        </p:nvSpPr>
        <p:spPr/>
        <p:txBody>
          <a:bodyPr/>
          <a:lstStyle/>
          <a:p>
            <a:r>
              <a:rPr lang="en-US"/>
              <a:t>Productivity Method (graph)</a:t>
            </a:r>
            <a:endParaRPr lang="el-GR"/>
          </a:p>
        </p:txBody>
      </p:sp>
      <p:pic>
        <p:nvPicPr>
          <p:cNvPr id="17416" name="Picture 8"/>
          <p:cNvPicPr>
            <a:picLocks noGrp="1" noChangeAspect="1" noChangeArrowheads="1"/>
          </p:cNvPicPr>
          <p:nvPr>
            <p:ph idx="1"/>
          </p:nvPr>
        </p:nvPicPr>
        <p:blipFill>
          <a:blip r:embed="rId2" cstate="print"/>
          <a:srcRect/>
          <a:stretch>
            <a:fillRect/>
          </a:stretch>
        </p:blipFill>
        <p:spPr>
          <a:xfrm>
            <a:off x="827088" y="2349500"/>
            <a:ext cx="6624637" cy="4448175"/>
          </a:xfrm>
          <a:noFill/>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Grp="1" noChangeArrowheads="1"/>
          </p:cNvSpPr>
          <p:nvPr>
            <p:ph type="title"/>
          </p:nvPr>
        </p:nvSpPr>
        <p:spPr/>
        <p:txBody>
          <a:bodyPr/>
          <a:lstStyle/>
          <a:p>
            <a:r>
              <a:rPr lang="en-US"/>
              <a:t>Hedonic Pricing Method</a:t>
            </a:r>
            <a:endParaRPr lang="el-GR"/>
          </a:p>
        </p:txBody>
      </p:sp>
      <p:sp>
        <p:nvSpPr>
          <p:cNvPr id="26627" name="Rectangle 3"/>
          <p:cNvSpPr>
            <a:spLocks noGrp="1" noChangeArrowheads="1"/>
          </p:cNvSpPr>
          <p:nvPr>
            <p:ph type="body" idx="1"/>
          </p:nvPr>
        </p:nvSpPr>
        <p:spPr>
          <a:xfrm>
            <a:off x="838200" y="2362200"/>
            <a:ext cx="7693025" cy="4306888"/>
          </a:xfrm>
        </p:spPr>
        <p:txBody>
          <a:bodyPr/>
          <a:lstStyle/>
          <a:p>
            <a:r>
              <a:rPr lang="el-GR" sz="2400"/>
              <a:t>The hedonic pricing method estimates the non-market values for </a:t>
            </a:r>
            <a:r>
              <a:rPr lang="en-US" sz="2400"/>
              <a:t>ecosystem (water resource) </a:t>
            </a:r>
            <a:r>
              <a:rPr lang="el-GR" sz="2400"/>
              <a:t>characteristics and services by comparing the market prices of two goods or services that only differ by the </a:t>
            </a:r>
            <a:r>
              <a:rPr lang="en-US" sz="2400"/>
              <a:t>ecosystem </a:t>
            </a:r>
            <a:r>
              <a:rPr lang="el-GR" sz="2400"/>
              <a:t>characteristics and services</a:t>
            </a:r>
            <a:r>
              <a:rPr lang="en-US" sz="2400"/>
              <a:t>.</a:t>
            </a:r>
          </a:p>
          <a:p>
            <a:r>
              <a:rPr lang="el-GR" sz="2400"/>
              <a:t>If the only difference between the goods or services is the </a:t>
            </a:r>
            <a:r>
              <a:rPr lang="en-US" sz="2400"/>
              <a:t>ecosystem </a:t>
            </a:r>
            <a:r>
              <a:rPr lang="el-GR" sz="2400"/>
              <a:t>characteristic, then it is extrapolated that the difference in the prices must be the value of that </a:t>
            </a:r>
            <a:r>
              <a:rPr lang="en-US" sz="2400"/>
              <a:t>ecosystem </a:t>
            </a:r>
            <a:r>
              <a:rPr lang="el-GR" sz="2400"/>
              <a:t>characteristic or service.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AutoShape 5"/>
          <p:cNvSpPr>
            <a:spLocks noGrp="1" noChangeArrowheads="1"/>
          </p:cNvSpPr>
          <p:nvPr>
            <p:ph type="title"/>
          </p:nvPr>
        </p:nvSpPr>
        <p:spPr/>
        <p:txBody>
          <a:bodyPr/>
          <a:lstStyle/>
          <a:p>
            <a:r>
              <a:rPr lang="en-US"/>
              <a:t>Hedonic Pricing Method (graph)</a:t>
            </a:r>
            <a:endParaRPr lang="el-GR"/>
          </a:p>
        </p:txBody>
      </p:sp>
      <p:pic>
        <p:nvPicPr>
          <p:cNvPr id="19460" name="Picture 4"/>
          <p:cNvPicPr>
            <a:picLocks noGrp="1" noChangeAspect="1" noChangeArrowheads="1"/>
          </p:cNvPicPr>
          <p:nvPr>
            <p:ph idx="1"/>
          </p:nvPr>
        </p:nvPicPr>
        <p:blipFill>
          <a:blip r:embed="rId2" cstate="print"/>
          <a:srcRect/>
          <a:stretch>
            <a:fillRect/>
          </a:stretch>
        </p:blipFill>
        <p:spPr>
          <a:xfrm>
            <a:off x="827088" y="2349500"/>
            <a:ext cx="5761037" cy="4424363"/>
          </a:xfrm>
          <a:noFill/>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2"/>
          <p:cNvSpPr>
            <a:spLocks noGrp="1" noChangeArrowheads="1"/>
          </p:cNvSpPr>
          <p:nvPr>
            <p:ph type="title"/>
          </p:nvPr>
        </p:nvSpPr>
        <p:spPr/>
        <p:txBody>
          <a:bodyPr/>
          <a:lstStyle/>
          <a:p>
            <a:r>
              <a:rPr lang="en-US"/>
              <a:t>Hedonic Wage Method</a:t>
            </a:r>
            <a:endParaRPr lang="el-GR"/>
          </a:p>
        </p:txBody>
      </p:sp>
      <p:sp>
        <p:nvSpPr>
          <p:cNvPr id="27651" name="Rectangle 3"/>
          <p:cNvSpPr>
            <a:spLocks noGrp="1" noChangeArrowheads="1"/>
          </p:cNvSpPr>
          <p:nvPr>
            <p:ph type="body" idx="1"/>
          </p:nvPr>
        </p:nvSpPr>
        <p:spPr/>
        <p:txBody>
          <a:bodyPr/>
          <a:lstStyle/>
          <a:p>
            <a:pPr>
              <a:lnSpc>
                <a:spcPct val="90000"/>
              </a:lnSpc>
            </a:pPr>
            <a:r>
              <a:rPr lang="el-GR" sz="2400"/>
              <a:t>The hedonic wage method is used to value a</a:t>
            </a:r>
            <a:r>
              <a:rPr lang="en-US" sz="2400"/>
              <a:t>n ecosystem (or water resource) </a:t>
            </a:r>
            <a:r>
              <a:rPr lang="el-GR" sz="2400"/>
              <a:t>based on the differences in wage rates that people are willing to accept based on an ecosystem attribute or service. </a:t>
            </a:r>
            <a:endParaRPr lang="en-US" sz="2400"/>
          </a:p>
          <a:p>
            <a:pPr>
              <a:lnSpc>
                <a:spcPct val="90000"/>
              </a:lnSpc>
            </a:pPr>
            <a:r>
              <a:rPr lang="el-GR" sz="2400"/>
              <a:t>This applies to choosing between jobs with wage differences in two cities or in different locations within a city. </a:t>
            </a:r>
            <a:endParaRPr lang="en-US" sz="2400"/>
          </a:p>
          <a:p>
            <a:pPr>
              <a:lnSpc>
                <a:spcPct val="90000"/>
              </a:lnSpc>
            </a:pPr>
            <a:r>
              <a:rPr lang="el-GR" sz="2400"/>
              <a:t>If two jobs are the same with the exception of the wage rate and an ecosystem attribute, then this method can be used.</a:t>
            </a:r>
          </a:p>
          <a:p>
            <a:pPr>
              <a:lnSpc>
                <a:spcPct val="90000"/>
              </a:lnSpc>
            </a:pPr>
            <a:endParaRPr lang="el-GR" sz="24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AutoShape 5"/>
          <p:cNvSpPr>
            <a:spLocks noGrp="1" noChangeArrowheads="1"/>
          </p:cNvSpPr>
          <p:nvPr>
            <p:ph type="title"/>
          </p:nvPr>
        </p:nvSpPr>
        <p:spPr/>
        <p:txBody>
          <a:bodyPr/>
          <a:lstStyle/>
          <a:p>
            <a:r>
              <a:rPr lang="en-US"/>
              <a:t>Hedonic Wage Method (graph)</a:t>
            </a:r>
            <a:endParaRPr lang="el-GR"/>
          </a:p>
        </p:txBody>
      </p:sp>
      <p:pic>
        <p:nvPicPr>
          <p:cNvPr id="21508" name="Picture 4"/>
          <p:cNvPicPr>
            <a:picLocks noGrp="1" noChangeAspect="1" noChangeArrowheads="1"/>
          </p:cNvPicPr>
          <p:nvPr>
            <p:ph idx="1"/>
          </p:nvPr>
        </p:nvPicPr>
        <p:blipFill>
          <a:blip r:embed="rId2" cstate="print"/>
          <a:srcRect/>
          <a:stretch>
            <a:fillRect/>
          </a:stretch>
        </p:blipFill>
        <p:spPr>
          <a:xfrm>
            <a:off x="827088" y="2349500"/>
            <a:ext cx="6624637" cy="4410075"/>
          </a:xfrm>
          <a:noFill/>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AutoShape 2"/>
          <p:cNvSpPr>
            <a:spLocks noGrp="1" noChangeArrowheads="1"/>
          </p:cNvSpPr>
          <p:nvPr>
            <p:ph type="title"/>
          </p:nvPr>
        </p:nvSpPr>
        <p:spPr/>
        <p:txBody>
          <a:bodyPr/>
          <a:lstStyle/>
          <a:p>
            <a:r>
              <a:rPr lang="en-US"/>
              <a:t>Travel Cost Method</a:t>
            </a:r>
            <a:endParaRPr lang="el-GR"/>
          </a:p>
        </p:txBody>
      </p:sp>
      <p:sp>
        <p:nvSpPr>
          <p:cNvPr id="28675" name="Rectangle 3"/>
          <p:cNvSpPr>
            <a:spLocks noGrp="1" noChangeArrowheads="1"/>
          </p:cNvSpPr>
          <p:nvPr>
            <p:ph type="body" idx="1"/>
          </p:nvPr>
        </p:nvSpPr>
        <p:spPr>
          <a:xfrm>
            <a:off x="827088" y="2349500"/>
            <a:ext cx="8126412" cy="4306888"/>
          </a:xfrm>
        </p:spPr>
        <p:txBody>
          <a:bodyPr/>
          <a:lstStyle/>
          <a:p>
            <a:pPr>
              <a:lnSpc>
                <a:spcPct val="80000"/>
              </a:lnSpc>
            </a:pPr>
            <a:r>
              <a:rPr lang="el-GR" sz="2200"/>
              <a:t>The travel cost method determines the value of an ecosystem based on the amount of money spent to reach the particular destination. </a:t>
            </a:r>
            <a:endParaRPr lang="en-US" sz="2200"/>
          </a:p>
          <a:p>
            <a:pPr>
              <a:lnSpc>
                <a:spcPct val="80000"/>
              </a:lnSpc>
            </a:pPr>
            <a:r>
              <a:rPr lang="el-GR" sz="2200"/>
              <a:t>It is used to value sites that are used for recreation purposes. </a:t>
            </a:r>
            <a:endParaRPr lang="en-US" sz="2200"/>
          </a:p>
          <a:p>
            <a:pPr>
              <a:lnSpc>
                <a:spcPct val="80000"/>
              </a:lnSpc>
            </a:pPr>
            <a:r>
              <a:rPr lang="el-GR" sz="2200"/>
              <a:t>It can estimate the benefits or costs associated with changes in entrance fees to recreational areas, removing an existing site or adding a new site, or changes in environmental quality at a site</a:t>
            </a:r>
            <a:r>
              <a:rPr lang="en-US" sz="2200"/>
              <a:t>.</a:t>
            </a:r>
            <a:r>
              <a:rPr lang="el-GR" sz="2200"/>
              <a:t> </a:t>
            </a:r>
            <a:endParaRPr lang="en-US" sz="2200"/>
          </a:p>
          <a:p>
            <a:pPr>
              <a:lnSpc>
                <a:spcPct val="80000"/>
              </a:lnSpc>
            </a:pPr>
            <a:r>
              <a:rPr lang="el-GR" sz="2200"/>
              <a:t>The amount of money spent traveling to the site, including money spent on transportation whether it be a plane, train, or bus ticket, or gas expenses and wear for a personal automobile, and time spent en route to the site – although this can difficult to put a price on and may require other methods of valuation.</a:t>
            </a:r>
            <a:r>
              <a:rPr lang="el-GR" sz="2300"/>
              <a:t> </a:t>
            </a:r>
          </a:p>
          <a:p>
            <a:pPr>
              <a:lnSpc>
                <a:spcPct val="80000"/>
              </a:lnSpc>
            </a:pPr>
            <a:endParaRPr lang="el-GR" sz="2300"/>
          </a:p>
          <a:p>
            <a:pPr>
              <a:lnSpc>
                <a:spcPct val="80000"/>
              </a:lnSpc>
            </a:pPr>
            <a:endParaRPr lang="el-GR" sz="14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AutoShape 5"/>
          <p:cNvSpPr>
            <a:spLocks noGrp="1" noChangeArrowheads="1"/>
          </p:cNvSpPr>
          <p:nvPr>
            <p:ph type="title"/>
          </p:nvPr>
        </p:nvSpPr>
        <p:spPr/>
        <p:txBody>
          <a:bodyPr/>
          <a:lstStyle/>
          <a:p>
            <a:r>
              <a:rPr lang="en-US"/>
              <a:t>Travel Cost Method</a:t>
            </a:r>
            <a:endParaRPr lang="el-GR"/>
          </a:p>
        </p:txBody>
      </p:sp>
      <p:pic>
        <p:nvPicPr>
          <p:cNvPr id="23556" name="Picture 4"/>
          <p:cNvPicPr>
            <a:picLocks noGrp="1" noChangeAspect="1" noChangeArrowheads="1"/>
          </p:cNvPicPr>
          <p:nvPr>
            <p:ph idx="1"/>
          </p:nvPr>
        </p:nvPicPr>
        <p:blipFill>
          <a:blip r:embed="rId2" cstate="print"/>
          <a:srcRect/>
          <a:stretch>
            <a:fillRect/>
          </a:stretch>
        </p:blipFill>
        <p:spPr>
          <a:xfrm>
            <a:off x="827088" y="2349500"/>
            <a:ext cx="7129462" cy="4445000"/>
          </a:xfrm>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Grp="1" noChangeArrowheads="1"/>
          </p:cNvSpPr>
          <p:nvPr>
            <p:ph type="title"/>
          </p:nvPr>
        </p:nvSpPr>
        <p:spPr/>
        <p:txBody>
          <a:bodyPr/>
          <a:lstStyle/>
          <a:p>
            <a:r>
              <a:rPr lang="en-US">
                <a:solidFill>
                  <a:srgbClr val="003300"/>
                </a:solidFill>
              </a:rPr>
              <a:t>Questions that water resources valuation is used to answer</a:t>
            </a:r>
            <a:endParaRPr lang="el-GR">
              <a:solidFill>
                <a:srgbClr val="003300"/>
              </a:solidFill>
            </a:endParaRPr>
          </a:p>
        </p:txBody>
      </p:sp>
      <p:sp>
        <p:nvSpPr>
          <p:cNvPr id="6147" name="Rectangle 3"/>
          <p:cNvSpPr>
            <a:spLocks noGrp="1" noChangeArrowheads="1"/>
          </p:cNvSpPr>
          <p:nvPr>
            <p:ph type="body" idx="1"/>
          </p:nvPr>
        </p:nvSpPr>
        <p:spPr>
          <a:xfrm>
            <a:off x="827088" y="2565400"/>
            <a:ext cx="8054975" cy="3724275"/>
          </a:xfrm>
        </p:spPr>
        <p:txBody>
          <a:bodyPr/>
          <a:lstStyle/>
          <a:p>
            <a:r>
              <a:rPr lang="en-US" sz="3200"/>
              <a:t>How much is the water we use worth?</a:t>
            </a:r>
          </a:p>
          <a:p>
            <a:r>
              <a:rPr lang="en-US" sz="3200"/>
              <a:t>Is it worth more or less depending on its cleanliness?</a:t>
            </a:r>
          </a:p>
          <a:p>
            <a:r>
              <a:rPr lang="en-US" sz="3200"/>
              <a:t>What should the price be for clean water to irrigate, to drink, cook with, shower or swim in, and catch fish out of?  </a:t>
            </a:r>
          </a:p>
          <a:p>
            <a:pPr>
              <a:buFont typeface="Wingdings" pitchFamily="2" charset="2"/>
              <a:buNone/>
            </a:pPr>
            <a:endParaRPr lang="en-US" sz="32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2"/>
          <p:cNvSpPr>
            <a:spLocks noGrp="1" noChangeArrowheads="1"/>
          </p:cNvSpPr>
          <p:nvPr>
            <p:ph type="title"/>
          </p:nvPr>
        </p:nvSpPr>
        <p:spPr/>
        <p:txBody>
          <a:bodyPr/>
          <a:lstStyle/>
          <a:p>
            <a:r>
              <a:rPr lang="en-US"/>
              <a:t>Contingent Valuation Method</a:t>
            </a:r>
            <a:endParaRPr lang="el-GR"/>
          </a:p>
        </p:txBody>
      </p:sp>
      <p:sp>
        <p:nvSpPr>
          <p:cNvPr id="30723" name="Rectangle 3"/>
          <p:cNvSpPr>
            <a:spLocks noGrp="1" noChangeArrowheads="1"/>
          </p:cNvSpPr>
          <p:nvPr>
            <p:ph type="body" idx="1"/>
          </p:nvPr>
        </p:nvSpPr>
        <p:spPr/>
        <p:txBody>
          <a:bodyPr/>
          <a:lstStyle/>
          <a:p>
            <a:r>
              <a:rPr lang="en-US" sz="2400"/>
              <a:t>The Contingent Valuation Method, a survey method, was used to assess people’s preferences for non-market, water resources.</a:t>
            </a:r>
          </a:p>
          <a:p>
            <a:r>
              <a:rPr lang="en-US" sz="2400"/>
              <a:t>Net benefits were estimated by asking people directly how much they value non-market goods. </a:t>
            </a:r>
          </a:p>
          <a:p>
            <a:r>
              <a:rPr lang="en-US" sz="2400"/>
              <a:t>CVM, a stated preference method, is an alternative to other indirect valuation methods which estimate the value of resources by using market data (i.e., revealed preference methods) </a:t>
            </a:r>
            <a:endParaRPr lang="el-GR" sz="24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p:nvPr>
        </p:nvSpPr>
        <p:spPr/>
        <p:txBody>
          <a:bodyPr/>
          <a:lstStyle/>
          <a:p>
            <a:r>
              <a:rPr lang="en-US"/>
              <a:t>Comparison</a:t>
            </a:r>
            <a:endParaRPr lang="el-GR"/>
          </a:p>
        </p:txBody>
      </p:sp>
      <p:sp>
        <p:nvSpPr>
          <p:cNvPr id="29699" name="Rectangle 3"/>
          <p:cNvSpPr>
            <a:spLocks noGrp="1" noChangeArrowheads="1"/>
          </p:cNvSpPr>
          <p:nvPr>
            <p:ph type="body" idx="1"/>
          </p:nvPr>
        </p:nvSpPr>
        <p:spPr/>
        <p:txBody>
          <a:bodyPr/>
          <a:lstStyle/>
          <a:p>
            <a:pPr>
              <a:lnSpc>
                <a:spcPct val="90000"/>
              </a:lnSpc>
            </a:pPr>
            <a:r>
              <a:rPr lang="en-GB" sz="2400"/>
              <a:t>The travel cost, contingent valuation, and hedonic pricing methods are the ecosystem valuation methods most commonly used. </a:t>
            </a:r>
          </a:p>
          <a:p>
            <a:pPr>
              <a:lnSpc>
                <a:spcPct val="90000"/>
              </a:lnSpc>
            </a:pPr>
            <a:r>
              <a:rPr lang="en-GB" sz="2400"/>
              <a:t>There are different strengths and weaknesses for each method and specific applications where one is more useful than the others. </a:t>
            </a:r>
          </a:p>
          <a:p>
            <a:pPr lvl="1">
              <a:lnSpc>
                <a:spcPct val="90000"/>
              </a:lnSpc>
            </a:pPr>
            <a:r>
              <a:rPr lang="en-GB" sz="2000"/>
              <a:t>The travel cost is most effective in valuing recreational areas.</a:t>
            </a:r>
          </a:p>
          <a:p>
            <a:pPr lvl="1">
              <a:lnSpc>
                <a:spcPct val="90000"/>
              </a:lnSpc>
            </a:pPr>
            <a:r>
              <a:rPr lang="en-GB" sz="2000"/>
              <a:t>Contingent valuation is most valuable for public goods.</a:t>
            </a:r>
          </a:p>
          <a:p>
            <a:pPr lvl="1">
              <a:lnSpc>
                <a:spcPct val="90000"/>
              </a:lnSpc>
            </a:pPr>
            <a:r>
              <a:rPr lang="en-GB" sz="2000"/>
              <a:t>Hedonic is most useful for valuing specific attributes of environmental quality between two sites.</a:t>
            </a:r>
            <a:endParaRPr lang="el-GR" sz="20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2"/>
          <p:cNvSpPr>
            <a:spLocks noGrp="1" noChangeArrowheads="1"/>
          </p:cNvSpPr>
          <p:nvPr>
            <p:ph type="title"/>
          </p:nvPr>
        </p:nvSpPr>
        <p:spPr/>
        <p:txBody>
          <a:bodyPr/>
          <a:lstStyle/>
          <a:p>
            <a:r>
              <a:rPr lang="en-US"/>
              <a:t>Field Research</a:t>
            </a:r>
            <a:endParaRPr lang="el-GR"/>
          </a:p>
        </p:txBody>
      </p:sp>
      <p:sp>
        <p:nvSpPr>
          <p:cNvPr id="31747" name="Rectangle 3"/>
          <p:cNvSpPr>
            <a:spLocks noGrp="1" noChangeArrowheads="1"/>
          </p:cNvSpPr>
          <p:nvPr>
            <p:ph type="body" idx="1"/>
          </p:nvPr>
        </p:nvSpPr>
        <p:spPr>
          <a:xfrm>
            <a:off x="838200" y="2362200"/>
            <a:ext cx="8126413" cy="3724275"/>
          </a:xfrm>
        </p:spPr>
        <p:txBody>
          <a:bodyPr/>
          <a:lstStyle/>
          <a:p>
            <a:pPr>
              <a:lnSpc>
                <a:spcPct val="80000"/>
              </a:lnSpc>
            </a:pPr>
            <a:r>
              <a:rPr lang="en-GB" sz="2000"/>
              <a:t>Field research was conducted, based upon interviews with a random sample of 108 households, 317 producers and 25 hotel or rooms to let employees (total 450 questionnaires), during December 2003. </a:t>
            </a:r>
          </a:p>
          <a:p>
            <a:pPr>
              <a:lnSpc>
                <a:spcPct val="80000"/>
              </a:lnSpc>
            </a:pPr>
            <a:r>
              <a:rPr lang="en-GB" sz="2000"/>
              <a:t>The questionnaire was organized in such a way to </a:t>
            </a:r>
          </a:p>
          <a:p>
            <a:pPr lvl="1">
              <a:lnSpc>
                <a:spcPct val="80000"/>
              </a:lnSpc>
            </a:pPr>
            <a:r>
              <a:rPr lang="en-GB" sz="1800"/>
              <a:t>(1) familiarize respondents with the location of the </a:t>
            </a:r>
            <a:r>
              <a:rPr lang="en-GB" sz="1800" i="1"/>
              <a:t>Panagitsa</a:t>
            </a:r>
            <a:r>
              <a:rPr lang="en-GB" sz="1800"/>
              <a:t> irrigation project; </a:t>
            </a:r>
          </a:p>
          <a:p>
            <a:pPr lvl="1">
              <a:lnSpc>
                <a:spcPct val="80000"/>
              </a:lnSpc>
            </a:pPr>
            <a:r>
              <a:rPr lang="en-GB" sz="1800"/>
              <a:t>(2) pose WTP questions regarding the research outputs; </a:t>
            </a:r>
          </a:p>
          <a:p>
            <a:pPr lvl="1">
              <a:lnSpc>
                <a:spcPct val="80000"/>
              </a:lnSpc>
            </a:pPr>
            <a:r>
              <a:rPr lang="en-GB" sz="1800"/>
              <a:t>(3) pose behavioural questions about water supply and </a:t>
            </a:r>
          </a:p>
          <a:p>
            <a:pPr lvl="1">
              <a:lnSpc>
                <a:spcPct val="80000"/>
              </a:lnSpc>
            </a:pPr>
            <a:r>
              <a:rPr lang="en-GB" sz="1800"/>
              <a:t>(4) to define personal characteristics of the respondents. </a:t>
            </a:r>
          </a:p>
          <a:p>
            <a:pPr>
              <a:lnSpc>
                <a:spcPct val="80000"/>
              </a:lnSpc>
            </a:pPr>
            <a:r>
              <a:rPr lang="en-GB" sz="2000"/>
              <a:t>The evaluated outputs of the </a:t>
            </a:r>
            <a:r>
              <a:rPr lang="en-GB" sz="2000" i="1"/>
              <a:t>Panagitsa</a:t>
            </a:r>
            <a:r>
              <a:rPr lang="en-GB" sz="2000"/>
              <a:t> irrigation project, that represent the total WTP, are divided in eight separate categories: </a:t>
            </a:r>
          </a:p>
          <a:p>
            <a:pPr lvl="1">
              <a:lnSpc>
                <a:spcPct val="80000"/>
              </a:lnSpc>
            </a:pPr>
            <a:r>
              <a:rPr lang="en-GB" sz="1800"/>
              <a:t>five positive (households, agricultural-irrigation, tourism, water quality and recreation) and </a:t>
            </a:r>
          </a:p>
          <a:p>
            <a:pPr lvl="1">
              <a:lnSpc>
                <a:spcPct val="80000"/>
              </a:lnSpc>
            </a:pPr>
            <a:r>
              <a:rPr lang="en-GB" sz="1800"/>
              <a:t>three negative ones (health, environmental and social).</a:t>
            </a:r>
            <a:endParaRPr lang="el-GR" sz="18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AutoShape 2"/>
          <p:cNvSpPr>
            <a:spLocks noGrp="1" noChangeArrowheads="1"/>
          </p:cNvSpPr>
          <p:nvPr>
            <p:ph type="title"/>
          </p:nvPr>
        </p:nvSpPr>
        <p:spPr/>
        <p:txBody>
          <a:bodyPr/>
          <a:lstStyle/>
          <a:p>
            <a:r>
              <a:rPr lang="en-US"/>
              <a:t>Household outputs</a:t>
            </a:r>
            <a:endParaRPr lang="el-GR"/>
          </a:p>
        </p:txBody>
      </p:sp>
      <p:sp>
        <p:nvSpPr>
          <p:cNvPr id="32771" name="Rectangle 3"/>
          <p:cNvSpPr>
            <a:spLocks noGrp="1" noChangeArrowheads="1"/>
          </p:cNvSpPr>
          <p:nvPr>
            <p:ph type="body" idx="1"/>
          </p:nvPr>
        </p:nvSpPr>
        <p:spPr/>
        <p:txBody>
          <a:bodyPr/>
          <a:lstStyle/>
          <a:p>
            <a:pPr>
              <a:lnSpc>
                <a:spcPct val="90000"/>
              </a:lnSpc>
            </a:pPr>
            <a:r>
              <a:rPr lang="en-GB" sz="2000"/>
              <a:t>Survey participants were asked “if </a:t>
            </a:r>
            <a:r>
              <a:rPr lang="en-GB" sz="2000" i="1"/>
              <a:t>Panagitsa</a:t>
            </a:r>
            <a:r>
              <a:rPr lang="en-GB" sz="2000"/>
              <a:t> project was managed primarily for household and municipal purposes, what would you willing to pay through an annual use?” </a:t>
            </a:r>
          </a:p>
          <a:p>
            <a:pPr>
              <a:lnSpc>
                <a:spcPct val="90000"/>
              </a:lnSpc>
            </a:pPr>
            <a:r>
              <a:rPr lang="en-GB" sz="2000"/>
              <a:t>In response to this “use value” question, most respondents (80.3 percent) stated €1 to €25 annually, followed by 10.7 percent stating €0 (nothing), 4.9 percent saying from €26 to €50, and 4.1 percent willing to pay more than €50. </a:t>
            </a:r>
          </a:p>
          <a:p>
            <a:pPr>
              <a:lnSpc>
                <a:spcPct val="90000"/>
              </a:lnSpc>
            </a:pPr>
            <a:r>
              <a:rPr lang="en-GB" sz="2000"/>
              <a:t>The average willingness to pay in this case has been estimated €17.6 (standard deviation is equal to 12.8) in a year basis. </a:t>
            </a:r>
          </a:p>
          <a:p>
            <a:pPr>
              <a:lnSpc>
                <a:spcPct val="90000"/>
              </a:lnSpc>
            </a:pPr>
            <a:r>
              <a:rPr lang="en-GB" sz="2000"/>
              <a:t>This value reflects the difference between costs of water supply from the project and from alternate sources. </a:t>
            </a:r>
            <a:endParaRPr lang="el-GR" sz="200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2"/>
          <p:cNvSpPr>
            <a:spLocks noGrp="1" noChangeArrowheads="1"/>
          </p:cNvSpPr>
          <p:nvPr>
            <p:ph type="title"/>
          </p:nvPr>
        </p:nvSpPr>
        <p:spPr/>
        <p:txBody>
          <a:bodyPr/>
          <a:lstStyle/>
          <a:p>
            <a:r>
              <a:rPr lang="en-US"/>
              <a:t>Agricultural-Irrigation outputs</a:t>
            </a:r>
            <a:endParaRPr lang="el-GR"/>
          </a:p>
        </p:txBody>
      </p:sp>
      <p:sp>
        <p:nvSpPr>
          <p:cNvPr id="33795" name="Rectangle 3"/>
          <p:cNvSpPr>
            <a:spLocks noGrp="1" noChangeArrowheads="1"/>
          </p:cNvSpPr>
          <p:nvPr>
            <p:ph type="body" idx="1"/>
          </p:nvPr>
        </p:nvSpPr>
        <p:spPr/>
        <p:txBody>
          <a:bodyPr/>
          <a:lstStyle/>
          <a:p>
            <a:pPr>
              <a:lnSpc>
                <a:spcPct val="80000"/>
              </a:lnSpc>
            </a:pPr>
            <a:r>
              <a:rPr lang="en-GB" sz="2000"/>
              <a:t>Survey participants were asked “if </a:t>
            </a:r>
            <a:r>
              <a:rPr lang="en-GB" sz="2000" i="1"/>
              <a:t>Panagitsa</a:t>
            </a:r>
            <a:r>
              <a:rPr lang="en-GB" sz="2000"/>
              <a:t> project was managed primarily for agricultural purposes, what would you willing to pay through an annual use?” </a:t>
            </a:r>
          </a:p>
          <a:p>
            <a:pPr>
              <a:lnSpc>
                <a:spcPct val="80000"/>
              </a:lnSpc>
            </a:pPr>
            <a:r>
              <a:rPr lang="en-GB" sz="2000"/>
              <a:t>In response to this “use value” question, most respondents (40.8 percent) stated €175 to €200 annually, followed by 15.1 percent saying from €1 to €25, 11.1 percent willing to pay more than €200, and 8.4 percent stating €0 (nothing). </a:t>
            </a:r>
          </a:p>
          <a:p>
            <a:pPr>
              <a:lnSpc>
                <a:spcPct val="80000"/>
              </a:lnSpc>
            </a:pPr>
            <a:r>
              <a:rPr lang="en-GB" sz="2000"/>
              <a:t>The average willingness to pay in this case has been estimated €132.9 (standard deviation is equal to 109.2) in a year basis. </a:t>
            </a:r>
          </a:p>
          <a:p>
            <a:pPr>
              <a:lnSpc>
                <a:spcPct val="80000"/>
              </a:lnSpc>
            </a:pPr>
            <a:r>
              <a:rPr lang="en-GB" sz="2000"/>
              <a:t>This value reflects the difference between costs of water supply from the project and from small scale alternate sources (private drills). </a:t>
            </a:r>
          </a:p>
          <a:p>
            <a:pPr>
              <a:lnSpc>
                <a:spcPct val="80000"/>
              </a:lnSpc>
            </a:pPr>
            <a:r>
              <a:rPr lang="en-GB" sz="2000"/>
              <a:t>Also represents the production increase of agricultural products caused by the irrigation process. </a:t>
            </a:r>
            <a:endParaRPr lang="el-GR" sz="20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AutoShape 2"/>
          <p:cNvSpPr>
            <a:spLocks noGrp="1" noChangeArrowheads="1"/>
          </p:cNvSpPr>
          <p:nvPr>
            <p:ph type="title"/>
          </p:nvPr>
        </p:nvSpPr>
        <p:spPr/>
        <p:txBody>
          <a:bodyPr/>
          <a:lstStyle/>
          <a:p>
            <a:r>
              <a:rPr lang="en-US"/>
              <a:t>Tourism outputs</a:t>
            </a:r>
            <a:endParaRPr lang="el-GR"/>
          </a:p>
        </p:txBody>
      </p:sp>
      <p:sp>
        <p:nvSpPr>
          <p:cNvPr id="34819" name="Rectangle 3"/>
          <p:cNvSpPr>
            <a:spLocks noGrp="1" noChangeArrowheads="1"/>
          </p:cNvSpPr>
          <p:nvPr>
            <p:ph type="body" idx="1"/>
          </p:nvPr>
        </p:nvSpPr>
        <p:spPr/>
        <p:txBody>
          <a:bodyPr/>
          <a:lstStyle/>
          <a:p>
            <a:pPr>
              <a:lnSpc>
                <a:spcPct val="90000"/>
              </a:lnSpc>
            </a:pPr>
            <a:r>
              <a:rPr lang="en-GB" sz="2000"/>
              <a:t>Survey participants were asked “if </a:t>
            </a:r>
            <a:r>
              <a:rPr lang="en-GB" sz="2000" i="1"/>
              <a:t>Panagitsa</a:t>
            </a:r>
            <a:r>
              <a:rPr lang="en-GB" sz="2000"/>
              <a:t> project was managed primarily for tourism purposes, what would you willing to pay through an annual use?” </a:t>
            </a:r>
          </a:p>
          <a:p>
            <a:pPr>
              <a:lnSpc>
                <a:spcPct val="90000"/>
              </a:lnSpc>
            </a:pPr>
            <a:r>
              <a:rPr lang="en-GB" sz="2000"/>
              <a:t>In response to this “use value” question, most respondents (60.8 percent) stated €0 (nothing). 6.6 percent stating €75 to €100 annually, followed by 5.4 percent saying from €100 to €125, and 3.2 percent willing to pay more than €125. </a:t>
            </a:r>
          </a:p>
          <a:p>
            <a:pPr>
              <a:lnSpc>
                <a:spcPct val="90000"/>
              </a:lnSpc>
            </a:pPr>
            <a:r>
              <a:rPr lang="en-GB" sz="2000"/>
              <a:t>The average willingness to pay in this case has been estimated €30.4 (standard deviation is equal to 29.5) in a year basis. </a:t>
            </a:r>
          </a:p>
          <a:p>
            <a:pPr>
              <a:lnSpc>
                <a:spcPct val="90000"/>
              </a:lnSpc>
            </a:pPr>
            <a:r>
              <a:rPr lang="en-GB" sz="2000"/>
              <a:t>This value reflects the difference between costs of water supply from the project and from alternate sources (especially through water wagon transportations from vicinage). </a:t>
            </a:r>
            <a:endParaRPr lang="el-GR" sz="20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AutoShape 2"/>
          <p:cNvSpPr>
            <a:spLocks noGrp="1" noChangeArrowheads="1"/>
          </p:cNvSpPr>
          <p:nvPr>
            <p:ph type="title"/>
          </p:nvPr>
        </p:nvSpPr>
        <p:spPr/>
        <p:txBody>
          <a:bodyPr/>
          <a:lstStyle/>
          <a:p>
            <a:r>
              <a:rPr lang="en-US"/>
              <a:t>Water Quality</a:t>
            </a:r>
            <a:endParaRPr lang="el-GR"/>
          </a:p>
        </p:txBody>
      </p:sp>
      <p:sp>
        <p:nvSpPr>
          <p:cNvPr id="35843" name="Rectangle 3"/>
          <p:cNvSpPr>
            <a:spLocks noGrp="1" noChangeArrowheads="1"/>
          </p:cNvSpPr>
          <p:nvPr>
            <p:ph type="body" idx="1"/>
          </p:nvPr>
        </p:nvSpPr>
        <p:spPr/>
        <p:txBody>
          <a:bodyPr/>
          <a:lstStyle/>
          <a:p>
            <a:pPr>
              <a:lnSpc>
                <a:spcPct val="90000"/>
              </a:lnSpc>
            </a:pPr>
            <a:r>
              <a:rPr lang="en-GB" sz="2000"/>
              <a:t>Survey participants were asked directly how much they value (negative or positive) water quality change in a year basis. </a:t>
            </a:r>
          </a:p>
          <a:p>
            <a:pPr>
              <a:lnSpc>
                <a:spcPct val="90000"/>
              </a:lnSpc>
            </a:pPr>
            <a:r>
              <a:rPr lang="en-GB" sz="2000"/>
              <a:t>In response to this “value” question, most respondents (82.3 percent) stated €0 (nothing). </a:t>
            </a:r>
            <a:r>
              <a:rPr lang="en-US" sz="2000"/>
              <a:t>6</a:t>
            </a:r>
            <a:r>
              <a:rPr lang="en-GB" sz="2000"/>
              <a:t>.7 percent stating €25 to €30 annually, followed by 4.3 percent saying from €30 to €35, and 1.1 percent willing to pay €50 or more. </a:t>
            </a:r>
          </a:p>
          <a:p>
            <a:pPr>
              <a:lnSpc>
                <a:spcPct val="90000"/>
              </a:lnSpc>
            </a:pPr>
            <a:r>
              <a:rPr lang="en-GB" sz="2000"/>
              <a:t>The average willingness to pay in this case has been estimated €1</a:t>
            </a:r>
            <a:r>
              <a:rPr lang="en-US" sz="2000"/>
              <a:t>1</a:t>
            </a:r>
            <a:r>
              <a:rPr lang="en-GB" sz="2000"/>
              <a:t>.0 (standard deviation is equal to 4.9) in a year basis. </a:t>
            </a:r>
          </a:p>
          <a:p>
            <a:pPr>
              <a:lnSpc>
                <a:spcPct val="90000"/>
              </a:lnSpc>
            </a:pPr>
            <a:r>
              <a:rPr lang="en-GB" sz="2000"/>
              <a:t>This value reflects the water quality change before and after the construction and working of the </a:t>
            </a:r>
            <a:r>
              <a:rPr lang="en-GB" sz="2000" i="1"/>
              <a:t>Panagitsa</a:t>
            </a:r>
            <a:r>
              <a:rPr lang="en-GB" sz="2000"/>
              <a:t> irrigation project. </a:t>
            </a:r>
          </a:p>
          <a:p>
            <a:pPr>
              <a:lnSpc>
                <a:spcPct val="90000"/>
              </a:lnSpc>
            </a:pPr>
            <a:r>
              <a:rPr lang="en-GB" sz="2000"/>
              <a:t>None of the respondents choose a negative euro amount for the water quality change.</a:t>
            </a:r>
            <a:endParaRPr lang="el-GR" sz="200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AutoShape 2"/>
          <p:cNvSpPr>
            <a:spLocks noGrp="1" noChangeArrowheads="1"/>
          </p:cNvSpPr>
          <p:nvPr>
            <p:ph type="title"/>
          </p:nvPr>
        </p:nvSpPr>
        <p:spPr/>
        <p:txBody>
          <a:bodyPr/>
          <a:lstStyle/>
          <a:p>
            <a:r>
              <a:rPr lang="en-US"/>
              <a:t>Recreation</a:t>
            </a:r>
            <a:endParaRPr lang="el-GR"/>
          </a:p>
        </p:txBody>
      </p:sp>
      <p:sp>
        <p:nvSpPr>
          <p:cNvPr id="36867" name="Rectangle 3"/>
          <p:cNvSpPr>
            <a:spLocks noGrp="1" noChangeArrowheads="1"/>
          </p:cNvSpPr>
          <p:nvPr>
            <p:ph type="body" idx="1"/>
          </p:nvPr>
        </p:nvSpPr>
        <p:spPr/>
        <p:txBody>
          <a:bodyPr/>
          <a:lstStyle/>
          <a:p>
            <a:pPr>
              <a:lnSpc>
                <a:spcPct val="80000"/>
              </a:lnSpc>
            </a:pPr>
            <a:r>
              <a:rPr lang="en-GB" sz="2000"/>
              <a:t>Survey participants were asked directly how much they value (negative or positive) recreation and aesthetics goods in a year basis. </a:t>
            </a:r>
          </a:p>
          <a:p>
            <a:pPr>
              <a:lnSpc>
                <a:spcPct val="80000"/>
              </a:lnSpc>
            </a:pPr>
            <a:r>
              <a:rPr lang="en-GB" sz="2000"/>
              <a:t>In response to this “value” question, most respondents (37.8 percent) stated €50 to €60 annually, followed by 21.1 percent saying from €60 to €70, 16.8 percent stating €0 (nothing) and 12.6 percent willing to pay more of €70. </a:t>
            </a:r>
          </a:p>
          <a:p>
            <a:pPr>
              <a:lnSpc>
                <a:spcPct val="80000"/>
              </a:lnSpc>
            </a:pPr>
            <a:r>
              <a:rPr lang="en-GB" sz="2000"/>
              <a:t>The average willingness to pay in this case has been estimated €46.1 (standard deviation is equal to 31.6) in a year basis. </a:t>
            </a:r>
          </a:p>
          <a:p>
            <a:pPr>
              <a:lnSpc>
                <a:spcPct val="80000"/>
              </a:lnSpc>
            </a:pPr>
            <a:r>
              <a:rPr lang="en-GB" sz="2000"/>
              <a:t>This value reflects the recreational value change before and after the construction and working of the “</a:t>
            </a:r>
            <a:r>
              <a:rPr lang="en-GB" sz="2000" i="1"/>
              <a:t>Panagitsa”</a:t>
            </a:r>
            <a:r>
              <a:rPr lang="en-GB" sz="2000"/>
              <a:t> irrigation project. </a:t>
            </a:r>
          </a:p>
          <a:p>
            <a:pPr>
              <a:lnSpc>
                <a:spcPct val="80000"/>
              </a:lnSpc>
            </a:pPr>
            <a:r>
              <a:rPr lang="en-GB" sz="2000"/>
              <a:t>None of the respondents choose a negative euro amount for the recreation and aesthetics change.</a:t>
            </a:r>
            <a:endParaRPr lang="el-GR" sz="200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AutoShape 2"/>
          <p:cNvSpPr>
            <a:spLocks noGrp="1" noChangeArrowheads="1"/>
          </p:cNvSpPr>
          <p:nvPr>
            <p:ph type="title"/>
          </p:nvPr>
        </p:nvSpPr>
        <p:spPr/>
        <p:txBody>
          <a:bodyPr/>
          <a:lstStyle/>
          <a:p>
            <a:r>
              <a:rPr lang="en-US"/>
              <a:t>Health Impacts</a:t>
            </a:r>
            <a:endParaRPr lang="el-GR"/>
          </a:p>
        </p:txBody>
      </p:sp>
      <p:sp>
        <p:nvSpPr>
          <p:cNvPr id="37891" name="Rectangle 3"/>
          <p:cNvSpPr>
            <a:spLocks noGrp="1" noChangeArrowheads="1"/>
          </p:cNvSpPr>
          <p:nvPr>
            <p:ph type="body" idx="1"/>
          </p:nvPr>
        </p:nvSpPr>
        <p:spPr/>
        <p:txBody>
          <a:bodyPr/>
          <a:lstStyle/>
          <a:p>
            <a:pPr>
              <a:lnSpc>
                <a:spcPct val="90000"/>
              </a:lnSpc>
            </a:pPr>
            <a:r>
              <a:rPr lang="en-GB" sz="2000"/>
              <a:t>Survey participants were asked directly how much they value health impacts in a year basis. </a:t>
            </a:r>
          </a:p>
          <a:p>
            <a:pPr>
              <a:lnSpc>
                <a:spcPct val="90000"/>
              </a:lnSpc>
            </a:pPr>
            <a:r>
              <a:rPr lang="en-GB" sz="2000"/>
              <a:t>In response to this “value” question, most respondents (90.1 percent) stated €0 (nothing). 3.7 percent stating €0.1 to €5 annually, followed by 2.6 percent saying from €5 to €10, and 1.4 percent willing to pay more than €10. </a:t>
            </a:r>
          </a:p>
          <a:p>
            <a:pPr>
              <a:lnSpc>
                <a:spcPct val="90000"/>
              </a:lnSpc>
            </a:pPr>
            <a:r>
              <a:rPr lang="en-GB" sz="2000"/>
              <a:t>The average willingness to pay in this case has been estimated €2.9 (standard deviation is equal to 1.7) in a year basis. </a:t>
            </a:r>
          </a:p>
          <a:p>
            <a:pPr>
              <a:lnSpc>
                <a:spcPct val="90000"/>
              </a:lnSpc>
            </a:pPr>
            <a:r>
              <a:rPr lang="en-GB" sz="2000"/>
              <a:t>This value reflects the estimated negative health impacts caused by the construction and working of the </a:t>
            </a:r>
            <a:r>
              <a:rPr lang="en-GB" sz="2000" i="1"/>
              <a:t>Panagitsa</a:t>
            </a:r>
            <a:r>
              <a:rPr lang="en-GB" sz="2000"/>
              <a:t> irrigation project. </a:t>
            </a:r>
            <a:endParaRPr lang="el-GR" sz="200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2"/>
          <p:cNvSpPr>
            <a:spLocks noGrp="1" noChangeArrowheads="1"/>
          </p:cNvSpPr>
          <p:nvPr>
            <p:ph type="title"/>
          </p:nvPr>
        </p:nvSpPr>
        <p:spPr/>
        <p:txBody>
          <a:bodyPr/>
          <a:lstStyle/>
          <a:p>
            <a:r>
              <a:rPr lang="en-US"/>
              <a:t>Social Impacts</a:t>
            </a:r>
            <a:endParaRPr lang="el-GR"/>
          </a:p>
        </p:txBody>
      </p:sp>
      <p:sp>
        <p:nvSpPr>
          <p:cNvPr id="38915" name="Rectangle 3"/>
          <p:cNvSpPr>
            <a:spLocks noGrp="1" noChangeArrowheads="1"/>
          </p:cNvSpPr>
          <p:nvPr>
            <p:ph type="body" idx="1"/>
          </p:nvPr>
        </p:nvSpPr>
        <p:spPr/>
        <p:txBody>
          <a:bodyPr/>
          <a:lstStyle/>
          <a:p>
            <a:pPr>
              <a:lnSpc>
                <a:spcPct val="90000"/>
              </a:lnSpc>
            </a:pPr>
            <a:r>
              <a:rPr lang="en-GB" sz="2000"/>
              <a:t>Survey participants were asked directly how much they value social impacts in a year basis. </a:t>
            </a:r>
          </a:p>
          <a:p>
            <a:pPr>
              <a:lnSpc>
                <a:spcPct val="90000"/>
              </a:lnSpc>
            </a:pPr>
            <a:r>
              <a:rPr lang="en-GB" sz="2000"/>
              <a:t>In response to this “value” question, most respondents (72.8 percent) stated €0 (nothing). 14.1 percent stating €0.1 to €5 annually, followed by 9.2 percent saying from €5 to €10, and 1.1 percent willing to pay more than €10. </a:t>
            </a:r>
          </a:p>
          <a:p>
            <a:pPr>
              <a:lnSpc>
                <a:spcPct val="90000"/>
              </a:lnSpc>
            </a:pPr>
            <a:r>
              <a:rPr lang="en-GB" sz="2000"/>
              <a:t>The average willingness to pay in this case has been estimated €10.2 (standard deviation is equal to 8.8) in a year basis. </a:t>
            </a:r>
          </a:p>
          <a:p>
            <a:pPr>
              <a:lnSpc>
                <a:spcPct val="90000"/>
              </a:lnSpc>
            </a:pPr>
            <a:r>
              <a:rPr lang="en-GB" sz="2000"/>
              <a:t>This value reflects the estimated negative social impacts caused by the construction and working of the “</a:t>
            </a:r>
            <a:r>
              <a:rPr lang="en-GB" sz="2000" i="1"/>
              <a:t>Panagitsa”</a:t>
            </a:r>
            <a:r>
              <a:rPr lang="en-GB" sz="2000"/>
              <a:t> irrigation project. </a:t>
            </a:r>
            <a:endParaRPr lang="el-GR" sz="20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Grp="1" noChangeArrowheads="1"/>
          </p:cNvSpPr>
          <p:nvPr>
            <p:ph type="title"/>
          </p:nvPr>
        </p:nvSpPr>
        <p:spPr/>
        <p:txBody>
          <a:bodyPr/>
          <a:lstStyle/>
          <a:p>
            <a:r>
              <a:rPr lang="en-US"/>
              <a:t>Aim of the presentation</a:t>
            </a:r>
            <a:endParaRPr lang="el-GR"/>
          </a:p>
        </p:txBody>
      </p:sp>
      <p:sp>
        <p:nvSpPr>
          <p:cNvPr id="7171" name="Rectangle 3"/>
          <p:cNvSpPr>
            <a:spLocks noGrp="1" noChangeArrowheads="1"/>
          </p:cNvSpPr>
          <p:nvPr>
            <p:ph type="body" idx="1"/>
          </p:nvPr>
        </p:nvSpPr>
        <p:spPr/>
        <p:txBody>
          <a:bodyPr/>
          <a:lstStyle/>
          <a:p>
            <a:r>
              <a:rPr lang="en-US"/>
              <a:t>to approximate some economic values </a:t>
            </a:r>
          </a:p>
          <a:p>
            <a:r>
              <a:rPr lang="en-US"/>
              <a:t>to provide information about it</a:t>
            </a:r>
            <a:r>
              <a:rPr lang="el-GR"/>
              <a:t> </a:t>
            </a:r>
            <a:endParaRPr lang="en-US"/>
          </a:p>
          <a:p>
            <a:r>
              <a:rPr lang="en-US"/>
              <a:t>to present of some methods for water resource evaluation</a:t>
            </a:r>
          </a:p>
          <a:p>
            <a:r>
              <a:rPr lang="en-US"/>
              <a:t>the promotion of a more efficient and effective management of irrigation projects</a:t>
            </a:r>
            <a:endParaRPr lang="el-G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AutoShape 2"/>
          <p:cNvSpPr>
            <a:spLocks noGrp="1" noChangeArrowheads="1"/>
          </p:cNvSpPr>
          <p:nvPr>
            <p:ph type="title"/>
          </p:nvPr>
        </p:nvSpPr>
        <p:spPr/>
        <p:txBody>
          <a:bodyPr/>
          <a:lstStyle/>
          <a:p>
            <a:r>
              <a:rPr lang="en-US"/>
              <a:t>Environmental Impacts</a:t>
            </a:r>
            <a:endParaRPr lang="el-GR"/>
          </a:p>
        </p:txBody>
      </p:sp>
      <p:sp>
        <p:nvSpPr>
          <p:cNvPr id="39939" name="Rectangle 3"/>
          <p:cNvSpPr>
            <a:spLocks noGrp="1" noChangeArrowheads="1"/>
          </p:cNvSpPr>
          <p:nvPr>
            <p:ph type="body" idx="1"/>
          </p:nvPr>
        </p:nvSpPr>
        <p:spPr/>
        <p:txBody>
          <a:bodyPr/>
          <a:lstStyle/>
          <a:p>
            <a:pPr>
              <a:lnSpc>
                <a:spcPct val="90000"/>
              </a:lnSpc>
            </a:pPr>
            <a:r>
              <a:rPr lang="en-GB" sz="2000"/>
              <a:t>Survey participants were asked directly how much they value environmental impacts in a year basis. </a:t>
            </a:r>
          </a:p>
          <a:p>
            <a:pPr>
              <a:lnSpc>
                <a:spcPct val="90000"/>
              </a:lnSpc>
            </a:pPr>
            <a:r>
              <a:rPr lang="en-GB" sz="2000"/>
              <a:t>In response to this “value” question, most respondents (60.3 percent) stated €0 (nothing). 20.1 percent stating €0 to €5 annually, followed by 11.3 percent saying from €5 to €10, and 2.7 percent willing to pay more than €30. </a:t>
            </a:r>
          </a:p>
          <a:p>
            <a:pPr>
              <a:lnSpc>
                <a:spcPct val="90000"/>
              </a:lnSpc>
            </a:pPr>
            <a:r>
              <a:rPr lang="en-GB" sz="2000"/>
              <a:t>The average willingness to pay in this case has been estimated €11.9 (standard deviation is equal to 13.1) in a year basis. </a:t>
            </a:r>
          </a:p>
          <a:p>
            <a:pPr>
              <a:lnSpc>
                <a:spcPct val="90000"/>
              </a:lnSpc>
            </a:pPr>
            <a:r>
              <a:rPr lang="en-GB" sz="2000"/>
              <a:t>This value reflects the estimated negative environmental impacts caused by the construction and working of the “</a:t>
            </a:r>
            <a:r>
              <a:rPr lang="en-GB" sz="2000" i="1"/>
              <a:t>Panagitsa”</a:t>
            </a:r>
            <a:r>
              <a:rPr lang="en-GB" sz="2000"/>
              <a:t> irrigation project. </a:t>
            </a:r>
            <a:endParaRPr lang="el-GR" sz="20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AutoShape 2"/>
          <p:cNvSpPr>
            <a:spLocks noGrp="1" noChangeArrowheads="1"/>
          </p:cNvSpPr>
          <p:nvPr>
            <p:ph type="title"/>
          </p:nvPr>
        </p:nvSpPr>
        <p:spPr/>
        <p:txBody>
          <a:bodyPr/>
          <a:lstStyle/>
          <a:p>
            <a:r>
              <a:rPr lang="en-US"/>
              <a:t>Conclusions</a:t>
            </a:r>
            <a:endParaRPr lang="el-GR"/>
          </a:p>
        </p:txBody>
      </p:sp>
      <p:sp>
        <p:nvSpPr>
          <p:cNvPr id="40963" name="Rectangle 3"/>
          <p:cNvSpPr>
            <a:spLocks noGrp="1" noChangeArrowheads="1"/>
          </p:cNvSpPr>
          <p:nvPr>
            <p:ph type="body" idx="1"/>
          </p:nvPr>
        </p:nvSpPr>
        <p:spPr/>
        <p:txBody>
          <a:bodyPr/>
          <a:lstStyle/>
          <a:p>
            <a:pPr>
              <a:lnSpc>
                <a:spcPct val="80000"/>
              </a:lnSpc>
            </a:pPr>
            <a:r>
              <a:rPr lang="en-GB" sz="1800"/>
              <a:t>Even though the results of this study are first approximations and rest on some bold assumptions, on the one hand, they can provide useful tools for water resource managers and, on the other hand, they can encourage others to develop better estimates. Assumptions are made to develop plausible estimates and to provide approximate economic value estimation for the various water resource outputs of the </a:t>
            </a:r>
            <a:r>
              <a:rPr lang="en-GB" sz="1800" i="1"/>
              <a:t>Panagitsa</a:t>
            </a:r>
            <a:r>
              <a:rPr lang="en-GB" sz="1800"/>
              <a:t> irrigation project. It is difficult to evaluate the water resource outputs of controlled areas. </a:t>
            </a:r>
            <a:r>
              <a:rPr lang="en-GB" sz="1800" i="1"/>
              <a:t>Panagitsa</a:t>
            </a:r>
            <a:r>
              <a:rPr lang="en-GB" sz="1800"/>
              <a:t> project is managed primarily for irrigation purposes, a fact that makes it extremely difficult to separate from the reservoir and the “water resources” contribution.</a:t>
            </a:r>
          </a:p>
          <a:p>
            <a:pPr>
              <a:lnSpc>
                <a:spcPct val="80000"/>
              </a:lnSpc>
            </a:pPr>
            <a:r>
              <a:rPr lang="en-GB" sz="1800"/>
              <a:t>Although not all reservoirs are the same, and the outputs vary according to physical characteristics (i.e., landscape, vegetation, water depth), this paper in combination with the applied techniques should assist other researchers in future water resources valuation studies. This research should also aid water resource managers to make better decisions regarding reservoir schedules and the effects on habitat, waterfowl, and water quality.</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AutoShape 2"/>
          <p:cNvSpPr>
            <a:spLocks noGrp="1" noChangeArrowheads="1"/>
          </p:cNvSpPr>
          <p:nvPr>
            <p:ph type="title"/>
          </p:nvPr>
        </p:nvSpPr>
        <p:spPr/>
        <p:txBody>
          <a:bodyPr/>
          <a:lstStyle/>
          <a:p>
            <a:r>
              <a:rPr lang="en-US"/>
              <a:t>Implications</a:t>
            </a:r>
            <a:endParaRPr lang="el-GR"/>
          </a:p>
        </p:txBody>
      </p:sp>
      <p:sp>
        <p:nvSpPr>
          <p:cNvPr id="41987" name="Rectangle 3"/>
          <p:cNvSpPr>
            <a:spLocks noGrp="1" noChangeArrowheads="1"/>
          </p:cNvSpPr>
          <p:nvPr>
            <p:ph type="body" idx="1"/>
          </p:nvPr>
        </p:nvSpPr>
        <p:spPr/>
        <p:txBody>
          <a:bodyPr/>
          <a:lstStyle/>
          <a:p>
            <a:pPr>
              <a:lnSpc>
                <a:spcPct val="80000"/>
              </a:lnSpc>
            </a:pPr>
            <a:r>
              <a:rPr lang="en-GB" sz="2000"/>
              <a:t>One implication of this study is that water resource projects might have negative outputs, which need to be analyzed along with the positive ones in order to extract a comprehensive net social value.</a:t>
            </a:r>
          </a:p>
          <a:p>
            <a:pPr>
              <a:lnSpc>
                <a:spcPct val="80000"/>
              </a:lnSpc>
            </a:pPr>
            <a:r>
              <a:rPr lang="en-GB" sz="2000"/>
              <a:t>This was a static valuation study. Changes in environmental factors, management decisions (e.g., flood control strategies, drainage, and wildlife management), demographics, or social values may affect the estimates of economic values of this area. The estimated economic values may also change if the total number of reservoirs increases or decreases or if the quality of water resources changes. Additional water resources valuation studies are needed to provide a broader sample of locations, specific site characteristics, and water resource types in order to develop better valuation methods.</a:t>
            </a:r>
            <a:endParaRPr lang="el-GR" sz="2000"/>
          </a:p>
          <a:p>
            <a:pPr>
              <a:lnSpc>
                <a:spcPct val="80000"/>
              </a:lnSpc>
            </a:pPr>
            <a:endParaRPr lang="el-GR" sz="20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Grp="1" noChangeArrowheads="1"/>
          </p:cNvSpPr>
          <p:nvPr>
            <p:ph type="title"/>
          </p:nvPr>
        </p:nvSpPr>
        <p:spPr/>
        <p:txBody>
          <a:bodyPr/>
          <a:lstStyle/>
          <a:p>
            <a:r>
              <a:rPr lang="en-US"/>
              <a:t>Valuation of outputs</a:t>
            </a:r>
            <a:endParaRPr lang="el-GR"/>
          </a:p>
        </p:txBody>
      </p:sp>
      <p:sp>
        <p:nvSpPr>
          <p:cNvPr id="8195" name="Rectangle 3"/>
          <p:cNvSpPr>
            <a:spLocks noGrp="1" noChangeArrowheads="1"/>
          </p:cNvSpPr>
          <p:nvPr>
            <p:ph type="body" idx="1"/>
          </p:nvPr>
        </p:nvSpPr>
        <p:spPr/>
        <p:txBody>
          <a:bodyPr/>
          <a:lstStyle/>
          <a:p>
            <a:r>
              <a:rPr lang="en-US"/>
              <a:t>there is no single, universal value measure</a:t>
            </a:r>
            <a:r>
              <a:rPr lang="el-GR"/>
              <a:t> </a:t>
            </a:r>
            <a:endParaRPr lang="en-US"/>
          </a:p>
          <a:p>
            <a:r>
              <a:rPr lang="en-US"/>
              <a:t>water resources projects can be valued from at least four perspectives leading to four types of values:</a:t>
            </a:r>
          </a:p>
          <a:p>
            <a:pPr lvl="1"/>
            <a:r>
              <a:rPr lang="en-US"/>
              <a:t>owner</a:t>
            </a:r>
          </a:p>
          <a:p>
            <a:pPr lvl="1"/>
            <a:r>
              <a:rPr lang="en-US"/>
              <a:t>user</a:t>
            </a:r>
          </a:p>
          <a:p>
            <a:pPr lvl="1"/>
            <a:r>
              <a:rPr lang="en-US"/>
              <a:t>region</a:t>
            </a:r>
          </a:p>
          <a:p>
            <a:pPr lvl="1"/>
            <a:r>
              <a:rPr lang="en-US"/>
              <a:t>and society</a:t>
            </a:r>
            <a:endParaRPr lang="el-G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noGrp="1" noChangeArrowheads="1"/>
          </p:cNvSpPr>
          <p:nvPr>
            <p:ph type="title"/>
          </p:nvPr>
        </p:nvSpPr>
        <p:spPr/>
        <p:txBody>
          <a:bodyPr/>
          <a:lstStyle/>
          <a:p>
            <a:r>
              <a:rPr lang="en-US"/>
              <a:t>Owner values</a:t>
            </a:r>
            <a:endParaRPr lang="el-GR"/>
          </a:p>
        </p:txBody>
      </p:sp>
      <p:sp>
        <p:nvSpPr>
          <p:cNvPr id="9219" name="Rectangle 3"/>
          <p:cNvSpPr>
            <a:spLocks noGrp="1" noChangeArrowheads="1"/>
          </p:cNvSpPr>
          <p:nvPr>
            <p:ph type="body" idx="1"/>
          </p:nvPr>
        </p:nvSpPr>
        <p:spPr/>
        <p:txBody>
          <a:bodyPr/>
          <a:lstStyle/>
          <a:p>
            <a:r>
              <a:rPr lang="en-US"/>
              <a:t>Owner values derive from marketable water resources products and services (e.g., forage, water, aquatic plants). </a:t>
            </a:r>
          </a:p>
          <a:p>
            <a:r>
              <a:rPr lang="en-US"/>
              <a:t>Owner value is the market return (monetary or non-monetary) from water resources’ outputs along with the owner’s personal values. </a:t>
            </a:r>
            <a:endParaRPr lang="el-G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Grp="1" noChangeArrowheads="1"/>
          </p:cNvSpPr>
          <p:nvPr>
            <p:ph type="title"/>
          </p:nvPr>
        </p:nvSpPr>
        <p:spPr/>
        <p:txBody>
          <a:bodyPr/>
          <a:lstStyle/>
          <a:p>
            <a:r>
              <a:rPr lang="en-US"/>
              <a:t>User values</a:t>
            </a:r>
            <a:endParaRPr lang="el-GR"/>
          </a:p>
        </p:txBody>
      </p:sp>
      <p:sp>
        <p:nvSpPr>
          <p:cNvPr id="10243" name="Rectangle 3"/>
          <p:cNvSpPr>
            <a:spLocks noGrp="1" noChangeArrowheads="1"/>
          </p:cNvSpPr>
          <p:nvPr>
            <p:ph type="body" idx="1"/>
          </p:nvPr>
        </p:nvSpPr>
        <p:spPr/>
        <p:txBody>
          <a:bodyPr/>
          <a:lstStyle/>
          <a:p>
            <a:r>
              <a:rPr lang="en-US"/>
              <a:t>User values capture the benefits from consumption or use of water resources-related outputs (e.g., recreation, water quality enhancement). </a:t>
            </a:r>
          </a:p>
          <a:p>
            <a:r>
              <a:rPr lang="en-US"/>
              <a:t>Net worth of a water resource project is the amount users are willing to pay for the satisfaction provided by its products or services (i.e., outputs). </a:t>
            </a:r>
            <a:endParaRPr lang="el-G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Grp="1" noChangeArrowheads="1"/>
          </p:cNvSpPr>
          <p:nvPr>
            <p:ph type="title"/>
          </p:nvPr>
        </p:nvSpPr>
        <p:spPr/>
        <p:txBody>
          <a:bodyPr/>
          <a:lstStyle/>
          <a:p>
            <a:r>
              <a:rPr lang="en-US"/>
              <a:t>Regional values</a:t>
            </a:r>
            <a:endParaRPr lang="el-GR"/>
          </a:p>
        </p:txBody>
      </p:sp>
      <p:sp>
        <p:nvSpPr>
          <p:cNvPr id="11267" name="Rectangle 3"/>
          <p:cNvSpPr>
            <a:spLocks noGrp="1" noChangeArrowheads="1"/>
          </p:cNvSpPr>
          <p:nvPr>
            <p:ph type="body" idx="1"/>
          </p:nvPr>
        </p:nvSpPr>
        <p:spPr/>
        <p:txBody>
          <a:bodyPr/>
          <a:lstStyle/>
          <a:p>
            <a:r>
              <a:rPr lang="en-US"/>
              <a:t>Regional values (e.g., gross business volumes, employment) derive from water resources-related business activity. </a:t>
            </a:r>
            <a:endParaRPr lang="el-G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Grp="1" noChangeArrowheads="1"/>
          </p:cNvSpPr>
          <p:nvPr>
            <p:ph type="title"/>
          </p:nvPr>
        </p:nvSpPr>
        <p:spPr/>
        <p:txBody>
          <a:bodyPr/>
          <a:lstStyle/>
          <a:p>
            <a:r>
              <a:rPr lang="en-US"/>
              <a:t>Social value</a:t>
            </a:r>
            <a:endParaRPr lang="el-GR"/>
          </a:p>
        </p:txBody>
      </p:sp>
      <p:sp>
        <p:nvSpPr>
          <p:cNvPr id="12291" name="Rectangle 3"/>
          <p:cNvSpPr>
            <a:spLocks noGrp="1" noChangeArrowheads="1"/>
          </p:cNvSpPr>
          <p:nvPr>
            <p:ph type="body" idx="1"/>
          </p:nvPr>
        </p:nvSpPr>
        <p:spPr/>
        <p:txBody>
          <a:bodyPr/>
          <a:lstStyle/>
          <a:p>
            <a:r>
              <a:rPr lang="en-US"/>
              <a:t>Social value is the net value of a water resources project’s outputs to “society”. </a:t>
            </a:r>
          </a:p>
          <a:p>
            <a:r>
              <a:rPr lang="en-US"/>
              <a:t>Social value can be measured by aggregating user values and owner values.</a:t>
            </a:r>
          </a:p>
          <a:p>
            <a:r>
              <a:rPr lang="en-US"/>
              <a:t>Social and owner values were estimated as one, since “</a:t>
            </a:r>
            <a:r>
              <a:rPr lang="en-US" i="1"/>
              <a:t>Panagitsa” </a:t>
            </a:r>
            <a:r>
              <a:rPr lang="en-US"/>
              <a:t>irrigation project is publicly owned.</a:t>
            </a:r>
            <a:endParaRPr lang="el-G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Grp="1" noChangeArrowheads="1"/>
          </p:cNvSpPr>
          <p:nvPr>
            <p:ph type="title"/>
          </p:nvPr>
        </p:nvSpPr>
        <p:spPr/>
        <p:txBody>
          <a:bodyPr/>
          <a:lstStyle/>
          <a:p>
            <a:r>
              <a:rPr lang="en-US"/>
              <a:t>Evaluation methods</a:t>
            </a:r>
            <a:endParaRPr lang="el-GR"/>
          </a:p>
        </p:txBody>
      </p:sp>
      <p:sp>
        <p:nvSpPr>
          <p:cNvPr id="13315" name="Rectangle 3"/>
          <p:cNvSpPr>
            <a:spLocks noGrp="1" noChangeArrowheads="1"/>
          </p:cNvSpPr>
          <p:nvPr>
            <p:ph type="body" idx="1"/>
          </p:nvPr>
        </p:nvSpPr>
        <p:spPr/>
        <p:txBody>
          <a:bodyPr/>
          <a:lstStyle/>
          <a:p>
            <a:r>
              <a:rPr lang="en-US" sz="2400"/>
              <a:t>Economic values of water resources projects have been discussed in detail and also estimated at many locations.</a:t>
            </a:r>
          </a:p>
          <a:p>
            <a:r>
              <a:rPr lang="en-US" sz="2400"/>
              <a:t>Evaluation techniques are similar to those routinely used by resource and environmental economists for many non-market goods and services. </a:t>
            </a:r>
          </a:p>
          <a:p>
            <a:r>
              <a:rPr lang="en-US" sz="2400"/>
              <a:t>The main disadvantage of natural resource valuation methods is often the physical, biological, and natural sciences’ lack of data.</a:t>
            </a:r>
            <a:endParaRPr lang="el-GR" sz="24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Κάψουλες">
  <a:themeElements>
    <a:clrScheme name="Κάψουλες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fontScheme name="Κάψουλες">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Κάψουλες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Κάψουλες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Κάψουλες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Κάψουλες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Κάψουλες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Κάψουλες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Κάψουλες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Κάψουλες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Capsules</Template>
  <TotalTime>482</TotalTime>
  <Words>2493</Words>
  <Application>Microsoft Office PowerPoint</Application>
  <PresentationFormat>Προβολή στην οθόνη (4:3)</PresentationFormat>
  <Paragraphs>126</Paragraphs>
  <Slides>32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32</vt:i4>
      </vt:variant>
    </vt:vector>
  </HeadingPairs>
  <TitlesOfParts>
    <vt:vector size="33" baseType="lpstr">
      <vt:lpstr>Κάψουλες</vt:lpstr>
      <vt:lpstr>Διαφάνεια 1</vt:lpstr>
      <vt:lpstr>Questions that water resources valuation is used to answer</vt:lpstr>
      <vt:lpstr>Aim of the presentation</vt:lpstr>
      <vt:lpstr>Valuation of outputs</vt:lpstr>
      <vt:lpstr>Owner values</vt:lpstr>
      <vt:lpstr>User values</vt:lpstr>
      <vt:lpstr>Regional values</vt:lpstr>
      <vt:lpstr>Social value</vt:lpstr>
      <vt:lpstr>Evaluation methods</vt:lpstr>
      <vt:lpstr>Market Price Method</vt:lpstr>
      <vt:lpstr>Market Price Method (graph)</vt:lpstr>
      <vt:lpstr>Productivity Method</vt:lpstr>
      <vt:lpstr>Productivity Method (graph)</vt:lpstr>
      <vt:lpstr>Hedonic Pricing Method</vt:lpstr>
      <vt:lpstr>Hedonic Pricing Method (graph)</vt:lpstr>
      <vt:lpstr>Hedonic Wage Method</vt:lpstr>
      <vt:lpstr>Hedonic Wage Method (graph)</vt:lpstr>
      <vt:lpstr>Travel Cost Method</vt:lpstr>
      <vt:lpstr>Travel Cost Method</vt:lpstr>
      <vt:lpstr>Contingent Valuation Method</vt:lpstr>
      <vt:lpstr>Comparison</vt:lpstr>
      <vt:lpstr>Field Research</vt:lpstr>
      <vt:lpstr>Household outputs</vt:lpstr>
      <vt:lpstr>Agricultural-Irrigation outputs</vt:lpstr>
      <vt:lpstr>Tourism outputs</vt:lpstr>
      <vt:lpstr>Water Quality</vt:lpstr>
      <vt:lpstr>Recreation</vt:lpstr>
      <vt:lpstr>Health Impacts</vt:lpstr>
      <vt:lpstr>Social Impacts</vt:lpstr>
      <vt:lpstr>Environmental Impacts</vt:lpstr>
      <vt:lpstr>Conclusions</vt:lpstr>
      <vt:lpstr>Implications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Tassos</dc:creator>
  <cp:lastModifiedBy>Anastasios Michailidis</cp:lastModifiedBy>
  <cp:revision>24</cp:revision>
  <dcterms:created xsi:type="dcterms:W3CDTF">2004-05-07T08:59:41Z</dcterms:created>
  <dcterms:modified xsi:type="dcterms:W3CDTF">2017-03-24T11:01:25Z</dcterms:modified>
</cp:coreProperties>
</file>