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449" r:id="rId2"/>
    <p:sldId id="256" r:id="rId3"/>
    <p:sldId id="452" r:id="rId4"/>
    <p:sldId id="455" r:id="rId5"/>
    <p:sldId id="257" r:id="rId6"/>
    <p:sldId id="258" r:id="rId7"/>
    <p:sldId id="456" r:id="rId8"/>
    <p:sldId id="261" r:id="rId9"/>
    <p:sldId id="457" r:id="rId10"/>
    <p:sldId id="259" r:id="rId11"/>
    <p:sldId id="458" r:id="rId12"/>
    <p:sldId id="260" r:id="rId13"/>
    <p:sldId id="262" r:id="rId14"/>
    <p:sldId id="459" r:id="rId15"/>
    <p:sldId id="263" r:id="rId16"/>
    <p:sldId id="264" r:id="rId17"/>
    <p:sldId id="265" r:id="rId18"/>
    <p:sldId id="266" r:id="rId19"/>
    <p:sldId id="267" r:id="rId20"/>
    <p:sldId id="460" r:id="rId21"/>
    <p:sldId id="268" r:id="rId22"/>
    <p:sldId id="270" r:id="rId23"/>
    <p:sldId id="271" r:id="rId24"/>
    <p:sldId id="274" r:id="rId25"/>
    <p:sldId id="273" r:id="rId26"/>
    <p:sldId id="275" r:id="rId27"/>
    <p:sldId id="276" r:id="rId28"/>
    <p:sldId id="461" r:id="rId29"/>
    <p:sldId id="463" r:id="rId30"/>
    <p:sldId id="277" r:id="rId31"/>
    <p:sldId id="278" r:id="rId32"/>
    <p:sldId id="279" r:id="rId33"/>
    <p:sldId id="280" r:id="rId34"/>
    <p:sldId id="281" r:id="rId35"/>
    <p:sldId id="282" r:id="rId36"/>
    <p:sldId id="450" r:id="rId37"/>
    <p:sldId id="283" r:id="rId3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ia" initials="m"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540C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51155" autoAdjust="0"/>
  </p:normalViewPr>
  <p:slideViewPr>
    <p:cSldViewPr>
      <p:cViewPr>
        <p:scale>
          <a:sx n="110" d="100"/>
          <a:sy n="110" d="100"/>
        </p:scale>
        <p:origin x="-216" y="936"/>
      </p:cViewPr>
      <p:guideLst>
        <p:guide orient="horz" pos="2160"/>
        <p:guide pos="2880"/>
      </p:guideLst>
    </p:cSldViewPr>
  </p:slideViewPr>
  <p:outlineViewPr>
    <p:cViewPr>
      <p:scale>
        <a:sx n="33" d="100"/>
        <a:sy n="33" d="100"/>
      </p:scale>
      <p:origin x="0" y="1656"/>
    </p:cViewPr>
  </p:outlineViewPr>
  <p:notesTextViewPr>
    <p:cViewPr>
      <p:scale>
        <a:sx n="1" d="1"/>
        <a:sy n="1" d="1"/>
      </p:scale>
      <p:origin x="0" y="0"/>
    </p:cViewPr>
  </p:notesTextViewPr>
  <p:sorterViewPr>
    <p:cViewPr>
      <p:scale>
        <a:sx n="100" d="100"/>
        <a:sy n="100" d="100"/>
      </p:scale>
      <p:origin x="0" y="574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7-03-24T17:19:38.717" idx="1">
    <p:pos x="5347" y="1857"/>
    <p:text>^%$*^%@$*&amp;^%@&amp;^%????</p:text>
  </p:cm>
</p:cmLst>
</file>

<file path=ppt/drawings/_rels/vmlDrawing1.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8C207E-477F-4A6B-8957-27963B545975}" type="datetimeFigureOut">
              <a:rPr lang="el-GR" smtClean="0"/>
              <a:t>8/4/2017</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0AF9B8B-72C7-4C06-8AE7-93A15F2DDFDC}" type="slidenum">
              <a:rPr lang="el-GR" smtClean="0"/>
              <a:t>‹#›</a:t>
            </a:fld>
            <a:endParaRPr lang="el-GR"/>
          </a:p>
        </p:txBody>
      </p:sp>
    </p:spTree>
    <p:extLst>
      <p:ext uri="{BB962C8B-B14F-4D97-AF65-F5344CB8AC3E}">
        <p14:creationId xmlns:p14="http://schemas.microsoft.com/office/powerpoint/2010/main" val="4066919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70659" name="2 - Θέση σημειώσεων"/>
          <p:cNvSpPr>
            <a:spLocks noGrp="1"/>
          </p:cNvSpPr>
          <p:nvPr>
            <p:ph type="body" idx="1"/>
          </p:nvPr>
        </p:nvSpPr>
        <p:spPr bwMode="auto">
          <a:noFill/>
        </p:spPr>
        <p:txBody>
          <a:bodyPr wrap="square" numCol="1" anchor="t" anchorCtr="0" compatLnSpc="1">
            <a:prstTxWarp prst="textNoShape">
              <a:avLst/>
            </a:prstTxWarp>
          </a:bodyPr>
          <a:lstStyle/>
          <a:p>
            <a:endParaRPr lang="el-GR" smtClean="0"/>
          </a:p>
        </p:txBody>
      </p:sp>
      <p:sp>
        <p:nvSpPr>
          <p:cNvPr id="70660"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8FEB244-FD94-4338-9B58-4BAB098C3538}" type="slidenum">
              <a:rPr lang="el-GR" smtClean="0"/>
              <a:pPr/>
              <a:t>22</a:t>
            </a:fld>
            <a:endParaRPr lang="el-G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71683" name="2 - Θέση σημειώσεων"/>
          <p:cNvSpPr>
            <a:spLocks noGrp="1"/>
          </p:cNvSpPr>
          <p:nvPr>
            <p:ph type="body" idx="1"/>
          </p:nvPr>
        </p:nvSpPr>
        <p:spPr bwMode="auto">
          <a:noFill/>
        </p:spPr>
        <p:txBody>
          <a:bodyPr wrap="square" numCol="1" anchor="t" anchorCtr="0" compatLnSpc="1">
            <a:prstTxWarp prst="textNoShape">
              <a:avLst/>
            </a:prstTxWarp>
          </a:bodyPr>
          <a:lstStyle/>
          <a:p>
            <a:endParaRPr lang="el-GR" smtClean="0"/>
          </a:p>
        </p:txBody>
      </p:sp>
      <p:sp>
        <p:nvSpPr>
          <p:cNvPr id="71684"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5B3BF24-851C-482E-9FAB-BA7A1E1A2A34}" type="slidenum">
              <a:rPr lang="el-GR" smtClean="0"/>
              <a:pPr/>
              <a:t>29</a:t>
            </a:fld>
            <a:endParaRPr lang="el-G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D0AF9B8B-72C7-4C06-8AE7-93A15F2DDFDC}" type="slidenum">
              <a:rPr lang="el-GR" smtClean="0"/>
              <a:t>35</a:t>
            </a:fld>
            <a:endParaRPr lang="el-GR"/>
          </a:p>
        </p:txBody>
      </p:sp>
    </p:spTree>
    <p:extLst>
      <p:ext uri="{BB962C8B-B14F-4D97-AF65-F5344CB8AC3E}">
        <p14:creationId xmlns:p14="http://schemas.microsoft.com/office/powerpoint/2010/main" val="40651131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38FC7458-DFCC-4E82-9716-DAA07919B157}" type="datetimeFigureOut">
              <a:rPr lang="el-GR" smtClean="0"/>
              <a:t>8/4/2017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EF9F993-59AF-4B16-BC27-32221697C55D}" type="slidenum">
              <a:rPr lang="el-GR" smtClean="0"/>
              <a:t>‹#›</a:t>
            </a:fld>
            <a:endParaRPr lang="el-GR"/>
          </a:p>
        </p:txBody>
      </p:sp>
    </p:spTree>
    <p:extLst>
      <p:ext uri="{BB962C8B-B14F-4D97-AF65-F5344CB8AC3E}">
        <p14:creationId xmlns:p14="http://schemas.microsoft.com/office/powerpoint/2010/main" val="721222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38FC7458-DFCC-4E82-9716-DAA07919B157}" type="datetimeFigureOut">
              <a:rPr lang="el-GR" smtClean="0"/>
              <a:t>8/4/2017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EF9F993-59AF-4B16-BC27-32221697C55D}" type="slidenum">
              <a:rPr lang="el-GR" smtClean="0"/>
              <a:t>‹#›</a:t>
            </a:fld>
            <a:endParaRPr lang="el-GR"/>
          </a:p>
        </p:txBody>
      </p:sp>
    </p:spTree>
    <p:extLst>
      <p:ext uri="{BB962C8B-B14F-4D97-AF65-F5344CB8AC3E}">
        <p14:creationId xmlns:p14="http://schemas.microsoft.com/office/powerpoint/2010/main" val="3265137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38FC7458-DFCC-4E82-9716-DAA07919B157}" type="datetimeFigureOut">
              <a:rPr lang="el-GR" smtClean="0"/>
              <a:t>8/4/2017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EF9F993-59AF-4B16-BC27-32221697C55D}" type="slidenum">
              <a:rPr lang="el-GR" smtClean="0"/>
              <a:t>‹#›</a:t>
            </a:fld>
            <a:endParaRPr lang="el-GR"/>
          </a:p>
        </p:txBody>
      </p:sp>
    </p:spTree>
    <p:extLst>
      <p:ext uri="{BB962C8B-B14F-4D97-AF65-F5344CB8AC3E}">
        <p14:creationId xmlns:p14="http://schemas.microsoft.com/office/powerpoint/2010/main" val="1425402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38FC7458-DFCC-4E82-9716-DAA07919B157}" type="datetimeFigureOut">
              <a:rPr lang="el-GR" smtClean="0"/>
              <a:t>8/4/2017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EF9F993-59AF-4B16-BC27-32221697C55D}" type="slidenum">
              <a:rPr lang="el-GR" smtClean="0"/>
              <a:t>‹#›</a:t>
            </a:fld>
            <a:endParaRPr lang="el-GR"/>
          </a:p>
        </p:txBody>
      </p:sp>
    </p:spTree>
    <p:extLst>
      <p:ext uri="{BB962C8B-B14F-4D97-AF65-F5344CB8AC3E}">
        <p14:creationId xmlns:p14="http://schemas.microsoft.com/office/powerpoint/2010/main" val="3519077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38FC7458-DFCC-4E82-9716-DAA07919B157}" type="datetimeFigureOut">
              <a:rPr lang="el-GR" smtClean="0"/>
              <a:t>8/4/2017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EF9F993-59AF-4B16-BC27-32221697C55D}" type="slidenum">
              <a:rPr lang="el-GR" smtClean="0"/>
              <a:t>‹#›</a:t>
            </a:fld>
            <a:endParaRPr lang="el-GR"/>
          </a:p>
        </p:txBody>
      </p:sp>
    </p:spTree>
    <p:extLst>
      <p:ext uri="{BB962C8B-B14F-4D97-AF65-F5344CB8AC3E}">
        <p14:creationId xmlns:p14="http://schemas.microsoft.com/office/powerpoint/2010/main" val="3363481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38FC7458-DFCC-4E82-9716-DAA07919B157}" type="datetimeFigureOut">
              <a:rPr lang="el-GR" smtClean="0"/>
              <a:t>8/4/2017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8EF9F993-59AF-4B16-BC27-32221697C55D}" type="slidenum">
              <a:rPr lang="el-GR" smtClean="0"/>
              <a:t>‹#›</a:t>
            </a:fld>
            <a:endParaRPr lang="el-GR"/>
          </a:p>
        </p:txBody>
      </p:sp>
    </p:spTree>
    <p:extLst>
      <p:ext uri="{BB962C8B-B14F-4D97-AF65-F5344CB8AC3E}">
        <p14:creationId xmlns:p14="http://schemas.microsoft.com/office/powerpoint/2010/main" val="2843605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38FC7458-DFCC-4E82-9716-DAA07919B157}" type="datetimeFigureOut">
              <a:rPr lang="el-GR" smtClean="0"/>
              <a:t>8/4/2017</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8EF9F993-59AF-4B16-BC27-32221697C55D}" type="slidenum">
              <a:rPr lang="el-GR" smtClean="0"/>
              <a:t>‹#›</a:t>
            </a:fld>
            <a:endParaRPr lang="el-GR"/>
          </a:p>
        </p:txBody>
      </p:sp>
    </p:spTree>
    <p:extLst>
      <p:ext uri="{BB962C8B-B14F-4D97-AF65-F5344CB8AC3E}">
        <p14:creationId xmlns:p14="http://schemas.microsoft.com/office/powerpoint/2010/main" val="3629109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38FC7458-DFCC-4E82-9716-DAA07919B157}" type="datetimeFigureOut">
              <a:rPr lang="el-GR" smtClean="0"/>
              <a:t>8/4/2017</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8EF9F993-59AF-4B16-BC27-32221697C55D}" type="slidenum">
              <a:rPr lang="el-GR" smtClean="0"/>
              <a:t>‹#›</a:t>
            </a:fld>
            <a:endParaRPr lang="el-GR"/>
          </a:p>
        </p:txBody>
      </p:sp>
    </p:spTree>
    <p:extLst>
      <p:ext uri="{BB962C8B-B14F-4D97-AF65-F5344CB8AC3E}">
        <p14:creationId xmlns:p14="http://schemas.microsoft.com/office/powerpoint/2010/main" val="3181857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38FC7458-DFCC-4E82-9716-DAA07919B157}" type="datetimeFigureOut">
              <a:rPr lang="el-GR" smtClean="0"/>
              <a:t>8/4/2017</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8EF9F993-59AF-4B16-BC27-32221697C55D}" type="slidenum">
              <a:rPr lang="el-GR" smtClean="0"/>
              <a:t>‹#›</a:t>
            </a:fld>
            <a:endParaRPr lang="el-GR"/>
          </a:p>
        </p:txBody>
      </p:sp>
    </p:spTree>
    <p:extLst>
      <p:ext uri="{BB962C8B-B14F-4D97-AF65-F5344CB8AC3E}">
        <p14:creationId xmlns:p14="http://schemas.microsoft.com/office/powerpoint/2010/main" val="1187297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38FC7458-DFCC-4E82-9716-DAA07919B157}" type="datetimeFigureOut">
              <a:rPr lang="el-GR" smtClean="0"/>
              <a:t>8/4/2017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8EF9F993-59AF-4B16-BC27-32221697C55D}" type="slidenum">
              <a:rPr lang="el-GR" smtClean="0"/>
              <a:t>‹#›</a:t>
            </a:fld>
            <a:endParaRPr lang="el-GR"/>
          </a:p>
        </p:txBody>
      </p:sp>
    </p:spTree>
    <p:extLst>
      <p:ext uri="{BB962C8B-B14F-4D97-AF65-F5344CB8AC3E}">
        <p14:creationId xmlns:p14="http://schemas.microsoft.com/office/powerpoint/2010/main" val="1794883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38FC7458-DFCC-4E82-9716-DAA07919B157}" type="datetimeFigureOut">
              <a:rPr lang="el-GR" smtClean="0"/>
              <a:t>8/4/2017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8EF9F993-59AF-4B16-BC27-32221697C55D}" type="slidenum">
              <a:rPr lang="el-GR" smtClean="0"/>
              <a:t>‹#›</a:t>
            </a:fld>
            <a:endParaRPr lang="el-GR"/>
          </a:p>
        </p:txBody>
      </p:sp>
    </p:spTree>
    <p:extLst>
      <p:ext uri="{BB962C8B-B14F-4D97-AF65-F5344CB8AC3E}">
        <p14:creationId xmlns:p14="http://schemas.microsoft.com/office/powerpoint/2010/main" val="309668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FC7458-DFCC-4E82-9716-DAA07919B157}" type="datetimeFigureOut">
              <a:rPr lang="el-GR" smtClean="0"/>
              <a:t>8/4/2017</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F9F993-59AF-4B16-BC27-32221697C55D}" type="slidenum">
              <a:rPr lang="el-GR" smtClean="0"/>
              <a:t>‹#›</a:t>
            </a:fld>
            <a:endParaRPr lang="el-GR"/>
          </a:p>
        </p:txBody>
      </p:sp>
    </p:spTree>
    <p:extLst>
      <p:ext uri="{BB962C8B-B14F-4D97-AF65-F5344CB8AC3E}">
        <p14:creationId xmlns:p14="http://schemas.microsoft.com/office/powerpoint/2010/main" val="28866843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7.wmf"/><Relationship Id="rId5" Type="http://schemas.openxmlformats.org/officeDocument/2006/relationships/oleObject" Target="../embeddings/oleObject2.bin"/><Relationship Id="rId4" Type="http://schemas.openxmlformats.org/officeDocument/2006/relationships/image" Target="../media/image6.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8.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9.wmf"/></Relationships>
</file>

<file path=ppt/slides/_rels/slide2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11.wmf"/><Relationship Id="rId4" Type="http://schemas.openxmlformats.org/officeDocument/2006/relationships/oleObject" Target="../embeddings/oleObject5.bin"/></Relationships>
</file>

<file path=ppt/slides/_rels/slide3.xml.rels><?xml version="1.0" encoding="UTF-8" standalone="yes"?>
<Relationships xmlns="http://schemas.openxmlformats.org/package/2006/relationships"><Relationship Id="rId2" Type="http://schemas.openxmlformats.org/officeDocument/2006/relationships/hyperlink" Target="https://water.usgs.gov/edu/watercyclesummary.html"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image" Target="../media/image13.wmf"/><Relationship Id="rId5" Type="http://schemas.openxmlformats.org/officeDocument/2006/relationships/oleObject" Target="../embeddings/oleObject7.bin"/><Relationship Id="rId4" Type="http://schemas.openxmlformats.org/officeDocument/2006/relationships/image" Target="../media/image12.wmf"/></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7.xml"/><Relationship Id="rId1" Type="http://schemas.openxmlformats.org/officeDocument/2006/relationships/vmlDrawing" Target="../drawings/vmlDrawing6.vml"/><Relationship Id="rId4" Type="http://schemas.openxmlformats.org/officeDocument/2006/relationships/image" Target="../media/image14.wmf"/></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7.xml"/><Relationship Id="rId1" Type="http://schemas.openxmlformats.org/officeDocument/2006/relationships/vmlDrawing" Target="../drawings/vmlDrawing7.vml"/><Relationship Id="rId4" Type="http://schemas.openxmlformats.org/officeDocument/2006/relationships/image" Target="../media/image15.w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water.usgs.gov/edu/watercyclesummary.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1560" y="2734117"/>
            <a:ext cx="8143640" cy="646331"/>
          </a:xfrm>
          <a:prstGeom prst="rect">
            <a:avLst/>
          </a:prstGeom>
          <a:noFill/>
        </p:spPr>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l-GR" sz="36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Water </a:t>
            </a:r>
            <a:r>
              <a:rPr lang="el-GR" sz="3600" b="1" cap="all" dirty="0" err="1"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Cycle</a:t>
            </a:r>
            <a:r>
              <a:rPr lang="en-US" sz="36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t>
            </a:r>
            <a:r>
              <a:rPr lang="el-GR" sz="36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a:t>
            </a:r>
            <a:r>
              <a:rPr lang="en-US" sz="36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t>
            </a:r>
            <a:r>
              <a:rPr lang="el-GR" sz="3600" b="1" cap="all" dirty="0" err="1"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Hydrological</a:t>
            </a:r>
            <a:r>
              <a:rPr lang="el-GR" sz="36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t>
            </a:r>
            <a:r>
              <a:rPr lang="en-US" sz="36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Balance</a:t>
            </a:r>
            <a:r>
              <a:rPr lang="el-GR" sz="36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t>
            </a:r>
            <a:endParaRPr lang="el-GR" sz="36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TextBox 6"/>
          <p:cNvSpPr txBox="1"/>
          <p:nvPr/>
        </p:nvSpPr>
        <p:spPr>
          <a:xfrm>
            <a:off x="2627784" y="1145289"/>
            <a:ext cx="4752504" cy="4247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90000"/>
              </a:lnSpc>
            </a:pPr>
            <a:r>
              <a:rPr lang="en-US" sz="2400" b="1" dirty="0" smtClean="0">
                <a:solidFill>
                  <a:srgbClr val="002060"/>
                </a:solidFill>
                <a:effectLst>
                  <a:outerShdw blurRad="38100" dist="38100" dir="2700000" algn="tl">
                    <a:srgbClr val="000000">
                      <a:alpha val="43137"/>
                    </a:srgbClr>
                  </a:outerShdw>
                </a:effectLst>
              </a:rPr>
              <a:t>Aristotle University of Thessaloniki</a:t>
            </a:r>
            <a:endParaRPr lang="en-US" sz="2400" b="1" dirty="0">
              <a:solidFill>
                <a:srgbClr val="002060"/>
              </a:solidFill>
              <a:effectLst>
                <a:outerShdw blurRad="38100" dist="38100" dir="2700000" algn="tl">
                  <a:srgbClr val="000000">
                    <a:alpha val="43137"/>
                  </a:srgbClr>
                </a:outerShdw>
              </a:effectLst>
            </a:endParaRPr>
          </a:p>
        </p:txBody>
      </p:sp>
      <p:pic>
        <p:nvPicPr>
          <p:cNvPr id="5" name="Picture 7" descr="ilham-ec-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536" y="1059400"/>
            <a:ext cx="1725470" cy="593997"/>
          </a:xfrm>
          <a:prstGeom prst="rect">
            <a:avLst/>
          </a:prstGeom>
          <a:solidFill>
            <a:schemeClr val="bg1"/>
          </a:solidFill>
          <a:ln>
            <a:noFill/>
          </a:ln>
        </p:spPr>
      </p:pic>
      <p:pic>
        <p:nvPicPr>
          <p:cNvPr id="6" name="Immagin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80288" y="1059400"/>
            <a:ext cx="1584200" cy="513178"/>
          </a:xfrm>
          <a:prstGeom prst="rect">
            <a:avLst/>
          </a:prstGeom>
          <a:noFill/>
          <a:ln>
            <a:noFill/>
          </a:ln>
        </p:spPr>
      </p:pic>
    </p:spTree>
    <p:extLst>
      <p:ext uri="{BB962C8B-B14F-4D97-AF65-F5344CB8AC3E}">
        <p14:creationId xmlns:p14="http://schemas.microsoft.com/office/powerpoint/2010/main" val="38990455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5" name="Ορθογώνιο 4"/>
              <p:cNvSpPr/>
              <p:nvPr/>
            </p:nvSpPr>
            <p:spPr>
              <a:xfrm>
                <a:off x="251520" y="908720"/>
                <a:ext cx="8640960" cy="512448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lnSpc>
                    <a:spcPct val="130000"/>
                  </a:lnSpc>
                </a:pPr>
                <a:r>
                  <a:rPr lang="en-US" dirty="0" smtClean="0"/>
                  <a:t>The </a:t>
                </a:r>
                <a:r>
                  <a:rPr lang="en-US" dirty="0" smtClean="0">
                    <a:solidFill>
                      <a:srgbClr val="C00000"/>
                    </a:solidFill>
                  </a:rPr>
                  <a:t>Hydrological Balance </a:t>
                </a:r>
                <a:r>
                  <a:rPr lang="en-US" dirty="0" smtClean="0"/>
                  <a:t>is the result of the </a:t>
                </a:r>
                <a:r>
                  <a:rPr lang="en-US" dirty="0" smtClean="0">
                    <a:solidFill>
                      <a:srgbClr val="C00000"/>
                    </a:solidFill>
                  </a:rPr>
                  <a:t>Mass Conservation </a:t>
                </a:r>
                <a:r>
                  <a:rPr lang="en-US" dirty="0" smtClean="0"/>
                  <a:t>law.  According to this law, within a specific area over a specific period of time, </a:t>
                </a:r>
                <a:r>
                  <a:rPr lang="en-US" u="sng" dirty="0" smtClean="0"/>
                  <a:t>water inflows are equal to water outflows, plus or minus any change of storage</a:t>
                </a:r>
                <a:r>
                  <a:rPr lang="en-US" dirty="0" smtClean="0"/>
                  <a:t> within the area of interest. </a:t>
                </a:r>
              </a:p>
              <a:p>
                <a:pPr algn="just">
                  <a:lnSpc>
                    <a:spcPct val="130000"/>
                  </a:lnSpc>
                </a:pPr>
                <a:r>
                  <a:rPr lang="en-US" dirty="0" smtClean="0"/>
                  <a:t>This means that the water entering an area has to leave the area or be stored within the area. </a:t>
                </a:r>
              </a:p>
              <a:p>
                <a:pPr algn="just"/>
                <a:endParaRPr lang="en-US" dirty="0" smtClean="0"/>
              </a:p>
              <a:p>
                <a:pPr algn="ctr"/>
                <a:r>
                  <a:rPr lang="en-US" dirty="0" smtClean="0"/>
                  <a:t>The simplest form of water balance equation is as follows (considering that the change of the reserves is negligible):</a:t>
                </a:r>
              </a:p>
              <a:p>
                <a:pPr algn="ctr"/>
                <a:endParaRPr lang="en-US" dirty="0" smtClean="0"/>
              </a:p>
              <a:p>
                <a:pPr algn="ctr"/>
                <a14:m>
                  <m:oMathPara xmlns:m="http://schemas.openxmlformats.org/officeDocument/2006/math">
                    <m:oMathParaPr>
                      <m:jc m:val="centerGroup"/>
                    </m:oMathParaPr>
                    <m:oMath xmlns:m="http://schemas.openxmlformats.org/officeDocument/2006/math">
                      <m:r>
                        <a:rPr lang="en-US" sz="2400" b="1" i="1" smtClean="0">
                          <a:latin typeface="Cambria Math"/>
                        </a:rPr>
                        <m:t>𝑷</m:t>
                      </m:r>
                      <m:r>
                        <a:rPr lang="en-US" sz="2400" b="1" i="1" smtClean="0">
                          <a:latin typeface="Cambria Math"/>
                        </a:rPr>
                        <m:t>=</m:t>
                      </m:r>
                      <m:r>
                        <a:rPr lang="en-US" sz="2400" b="1" i="1" smtClean="0">
                          <a:latin typeface="Cambria Math"/>
                        </a:rPr>
                        <m:t>𝑬</m:t>
                      </m:r>
                      <m:r>
                        <a:rPr lang="en-US" sz="2400" b="1" i="1" smtClean="0">
                          <a:latin typeface="Cambria Math"/>
                        </a:rPr>
                        <m:t>+</m:t>
                      </m:r>
                      <m:r>
                        <a:rPr lang="en-US" sz="2400" b="1" i="1" smtClean="0">
                          <a:latin typeface="Cambria Math"/>
                        </a:rPr>
                        <m:t>𝑹</m:t>
                      </m:r>
                      <m:r>
                        <a:rPr lang="en-US" sz="2400" b="1" i="1" smtClean="0">
                          <a:latin typeface="Cambria Math"/>
                        </a:rPr>
                        <m:t>+</m:t>
                      </m:r>
                      <m:r>
                        <a:rPr lang="en-US" sz="2400" b="1" i="1" smtClean="0">
                          <a:latin typeface="Cambria Math"/>
                        </a:rPr>
                        <m:t>𝑰</m:t>
                      </m:r>
                      <m:r>
                        <a:rPr lang="en-US" sz="2400" b="1" i="1" smtClean="0">
                          <a:latin typeface="Cambria Math"/>
                        </a:rPr>
                        <m:t> </m:t>
                      </m:r>
                    </m:oMath>
                  </m:oMathPara>
                </a14:m>
                <a:endParaRPr lang="en-US" sz="2400" b="1" dirty="0" smtClean="0"/>
              </a:p>
              <a:p>
                <a:pPr algn="ctr"/>
                <a:endParaRPr lang="en-US" sz="2400" b="1" dirty="0" smtClean="0"/>
              </a:p>
              <a:p>
                <a:r>
                  <a:rPr lang="en-US" dirty="0" smtClean="0"/>
                  <a:t>where, P= precipitation, E= evapotranspiration, R= runoff, I= infiltration</a:t>
                </a:r>
              </a:p>
              <a:p>
                <a:pPr algn="just"/>
                <a:endParaRPr lang="en-US" dirty="0" smtClean="0"/>
              </a:p>
              <a:p>
                <a:pPr algn="just"/>
                <a:r>
                  <a:rPr lang="en-US" dirty="0" smtClean="0"/>
                  <a:t>The hydrological balance can be expressed in three different ways. As water height (mm), as water volume (m</a:t>
                </a:r>
                <a:r>
                  <a:rPr lang="en-US" baseline="30000" dirty="0" smtClean="0"/>
                  <a:t>3 </a:t>
                </a:r>
                <a:r>
                  <a:rPr lang="en-US" dirty="0" smtClean="0"/>
                  <a:t>) and finally as  percentage (%).</a:t>
                </a:r>
              </a:p>
              <a:p>
                <a:pPr algn="just"/>
                <a:endParaRPr lang="en-US" dirty="0" smtClean="0"/>
              </a:p>
            </p:txBody>
          </p:sp>
        </mc:Choice>
        <mc:Fallback xmlns="">
          <p:sp>
            <p:nvSpPr>
              <p:cNvPr id="5" name="Ορθογώνιο 4"/>
              <p:cNvSpPr>
                <a:spLocks noRot="1" noChangeAspect="1" noMove="1" noResize="1" noEditPoints="1" noAdjustHandles="1" noChangeArrowheads="1" noChangeShapeType="1" noTextEdit="1"/>
              </p:cNvSpPr>
              <p:nvPr/>
            </p:nvSpPr>
            <p:spPr>
              <a:xfrm>
                <a:off x="251520" y="908720"/>
                <a:ext cx="8640960" cy="5124480"/>
              </a:xfrm>
              <a:prstGeom prst="rect">
                <a:avLst/>
              </a:prstGeom>
              <a:blipFill rotWithShape="1">
                <a:blip r:embed="rId2"/>
                <a:stretch>
                  <a:fillRect l="-422" r="-422"/>
                </a:stretch>
              </a:blipFill>
            </p:spPr>
            <p:txBody>
              <a:bodyPr/>
              <a:lstStyle/>
              <a:p>
                <a:r>
                  <a:rPr lang="el-GR">
                    <a:noFill/>
                  </a:rPr>
                  <a:t> </a:t>
                </a:r>
              </a:p>
            </p:txBody>
          </p:sp>
        </mc:Fallback>
      </mc:AlternateContent>
      <p:sp>
        <p:nvSpPr>
          <p:cNvPr id="7" name="TextBox 6"/>
          <p:cNvSpPr txBox="1"/>
          <p:nvPr/>
        </p:nvSpPr>
        <p:spPr>
          <a:xfrm>
            <a:off x="2518932" y="188640"/>
            <a:ext cx="4454233" cy="584775"/>
          </a:xfrm>
          <a:prstGeom prst="rect">
            <a:avLst/>
          </a:prstGeom>
          <a:noFill/>
        </p:spPr>
        <p:txBody>
          <a:bodyPr wrap="none" rtlCol="0">
            <a:spAutoFit/>
          </a:bodyPr>
          <a:lstStyle/>
          <a:p>
            <a:r>
              <a:rPr lang="el-GR" sz="3200" b="1" dirty="0" err="1" smtClean="0">
                <a:solidFill>
                  <a:schemeClr val="tx2">
                    <a:lumMod val="75000"/>
                  </a:schemeClr>
                </a:solidFill>
              </a:rPr>
              <a:t>The</a:t>
            </a:r>
            <a:r>
              <a:rPr lang="el-GR" sz="3200" b="1" dirty="0" smtClean="0">
                <a:solidFill>
                  <a:schemeClr val="tx2">
                    <a:lumMod val="75000"/>
                  </a:schemeClr>
                </a:solidFill>
              </a:rPr>
              <a:t> </a:t>
            </a:r>
            <a:r>
              <a:rPr lang="el-GR" sz="3200" b="1" dirty="0" err="1" smtClean="0">
                <a:solidFill>
                  <a:schemeClr val="tx2">
                    <a:lumMod val="75000"/>
                  </a:schemeClr>
                </a:solidFill>
              </a:rPr>
              <a:t>Hydrological</a:t>
            </a:r>
            <a:r>
              <a:rPr lang="el-GR" sz="3200" b="1" dirty="0" smtClean="0">
                <a:solidFill>
                  <a:schemeClr val="tx2">
                    <a:lumMod val="75000"/>
                  </a:schemeClr>
                </a:solidFill>
              </a:rPr>
              <a:t> </a:t>
            </a:r>
            <a:r>
              <a:rPr lang="el-GR" sz="3200" b="1" dirty="0" err="1" smtClean="0">
                <a:solidFill>
                  <a:schemeClr val="tx2">
                    <a:lumMod val="75000"/>
                  </a:schemeClr>
                </a:solidFill>
              </a:rPr>
              <a:t>Balance</a:t>
            </a:r>
            <a:endParaRPr lang="el-GR" sz="3200" b="1" dirty="0">
              <a:solidFill>
                <a:schemeClr val="tx2">
                  <a:lumMod val="75000"/>
                </a:schemeClr>
              </a:solidFill>
            </a:endParaRPr>
          </a:p>
        </p:txBody>
      </p:sp>
    </p:spTree>
    <p:extLst>
      <p:ext uri="{BB962C8B-B14F-4D97-AF65-F5344CB8AC3E}">
        <p14:creationId xmlns:p14="http://schemas.microsoft.com/office/powerpoint/2010/main" val="20625288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5" name="Ορθογώνιο 4"/>
              <p:cNvSpPr/>
              <p:nvPr/>
            </p:nvSpPr>
            <p:spPr>
              <a:xfrm>
                <a:off x="425568" y="1196752"/>
                <a:ext cx="8394904" cy="373025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endParaRPr lang="en-US" dirty="0" smtClean="0"/>
              </a:p>
              <a:p>
                <a:pPr algn="just">
                  <a:lnSpc>
                    <a:spcPct val="130000"/>
                  </a:lnSpc>
                </a:pPr>
                <a:r>
                  <a:rPr lang="en-US" dirty="0" smtClean="0"/>
                  <a:t>In case that there is a </a:t>
                </a:r>
                <a:r>
                  <a:rPr lang="en-US" dirty="0" smtClean="0">
                    <a:solidFill>
                      <a:srgbClr val="C00000"/>
                    </a:solidFill>
                  </a:rPr>
                  <a:t>change in the reserves </a:t>
                </a:r>
                <a:r>
                  <a:rPr lang="en-US" dirty="0" smtClean="0"/>
                  <a:t>the equation for the estimation of the hydrological balance is the following:</a:t>
                </a:r>
              </a:p>
              <a:p>
                <a:pPr algn="just">
                  <a:lnSpc>
                    <a:spcPct val="130000"/>
                  </a:lnSpc>
                </a:pPr>
                <a:endParaRPr lang="en-US" b="1" dirty="0" smtClean="0"/>
              </a:p>
              <a:p>
                <a:pPr algn="ctr">
                  <a:lnSpc>
                    <a:spcPct val="130000"/>
                  </a:lnSpc>
                </a:pPr>
                <a14:m>
                  <m:oMathPara xmlns:m="http://schemas.openxmlformats.org/officeDocument/2006/math">
                    <m:oMathParaPr>
                      <m:jc m:val="centerGroup"/>
                    </m:oMathParaPr>
                    <m:oMath xmlns:m="http://schemas.openxmlformats.org/officeDocument/2006/math">
                      <m:r>
                        <a:rPr lang="en-US" sz="2400" b="1" i="1" smtClean="0">
                          <a:latin typeface="Cambria Math"/>
                        </a:rPr>
                        <m:t>𝑷</m:t>
                      </m:r>
                      <m:r>
                        <a:rPr lang="en-US" sz="2400" b="1" i="1" smtClean="0">
                          <a:latin typeface="Cambria Math"/>
                        </a:rPr>
                        <m:t>=</m:t>
                      </m:r>
                      <m:r>
                        <a:rPr lang="en-US" sz="2400" b="1" i="1" smtClean="0">
                          <a:latin typeface="Cambria Math"/>
                        </a:rPr>
                        <m:t>𝑬</m:t>
                      </m:r>
                      <m:r>
                        <a:rPr lang="en-US" sz="2400" b="1" i="1" smtClean="0">
                          <a:latin typeface="Cambria Math"/>
                        </a:rPr>
                        <m:t>+</m:t>
                      </m:r>
                      <m:r>
                        <a:rPr lang="en-US" sz="2400" b="1" i="1" smtClean="0">
                          <a:latin typeface="Cambria Math"/>
                        </a:rPr>
                        <m:t>𝑹</m:t>
                      </m:r>
                      <m:r>
                        <a:rPr lang="en-US" sz="2400" b="1" i="1" smtClean="0">
                          <a:latin typeface="Cambria Math"/>
                        </a:rPr>
                        <m:t>+</m:t>
                      </m:r>
                      <m:r>
                        <a:rPr lang="en-US" sz="2400" b="1" i="1" smtClean="0">
                          <a:latin typeface="Cambria Math"/>
                        </a:rPr>
                        <m:t>𝑰</m:t>
                      </m:r>
                      <m:r>
                        <a:rPr lang="en-US" sz="2400" b="1" i="1" smtClean="0">
                          <a:latin typeface="Cambria Math"/>
                        </a:rPr>
                        <m:t> ±</m:t>
                      </m:r>
                      <m:r>
                        <a:rPr lang="en-US" sz="2400" b="1" i="1" smtClean="0">
                          <a:latin typeface="Cambria Math"/>
                          <a:ea typeface="Cambria Math"/>
                        </a:rPr>
                        <m:t>𝒅𝑾</m:t>
                      </m:r>
                      <m:r>
                        <a:rPr lang="en-US" sz="2400" b="1" i="1" smtClean="0">
                          <a:latin typeface="Cambria Math"/>
                          <a:ea typeface="Cambria Math"/>
                        </a:rPr>
                        <m:t> ±</m:t>
                      </m:r>
                      <m:r>
                        <a:rPr lang="en-US" sz="2400" b="1" i="1" smtClean="0">
                          <a:latin typeface="Cambria Math"/>
                          <a:ea typeface="Cambria Math"/>
                        </a:rPr>
                        <m:t>𝒅𝒒</m:t>
                      </m:r>
                    </m:oMath>
                  </m:oMathPara>
                </a14:m>
                <a:endParaRPr lang="en-US" sz="2400" b="1" dirty="0" smtClean="0">
                  <a:ea typeface="Cambria Math"/>
                </a:endParaRPr>
              </a:p>
              <a:p>
                <a:pPr algn="ctr">
                  <a:lnSpc>
                    <a:spcPct val="130000"/>
                  </a:lnSpc>
                </a:pPr>
                <a:endParaRPr lang="en-US" dirty="0" smtClean="0"/>
              </a:p>
              <a:p>
                <a:pPr>
                  <a:lnSpc>
                    <a:spcPct val="130000"/>
                  </a:lnSpc>
                </a:pPr>
                <a:r>
                  <a:rPr lang="en-US" dirty="0" smtClean="0"/>
                  <a:t>where:  		</a:t>
                </a:r>
              </a:p>
              <a:p>
                <a:pPr>
                  <a:lnSpc>
                    <a:spcPct val="130000"/>
                  </a:lnSpc>
                </a:pPr>
                <a:r>
                  <a:rPr lang="en-US" dirty="0" err="1" smtClean="0"/>
                  <a:t>dW</a:t>
                </a:r>
                <a:r>
                  <a:rPr lang="en-US" dirty="0" smtClean="0"/>
                  <a:t> = groundwater reserves changes</a:t>
                </a:r>
              </a:p>
              <a:p>
                <a:pPr>
                  <a:lnSpc>
                    <a:spcPct val="130000"/>
                  </a:lnSpc>
                </a:pPr>
                <a:r>
                  <a:rPr lang="en-US" dirty="0" err="1" smtClean="0"/>
                  <a:t>dq</a:t>
                </a:r>
                <a:r>
                  <a:rPr lang="en-US" dirty="0" smtClean="0"/>
                  <a:t>= surface or groundwater inflows/outflows (e.g. groundwater pumping or artificial recharge) </a:t>
                </a:r>
              </a:p>
            </p:txBody>
          </p:sp>
        </mc:Choice>
        <mc:Fallback xmlns="">
          <p:sp>
            <p:nvSpPr>
              <p:cNvPr id="5" name="Ορθογώνιο 4"/>
              <p:cNvSpPr>
                <a:spLocks noRot="1" noChangeAspect="1" noMove="1" noResize="1" noEditPoints="1" noAdjustHandles="1" noChangeArrowheads="1" noChangeShapeType="1" noTextEdit="1"/>
              </p:cNvSpPr>
              <p:nvPr/>
            </p:nvSpPr>
            <p:spPr>
              <a:xfrm>
                <a:off x="425568" y="1196752"/>
                <a:ext cx="8394904" cy="3730252"/>
              </a:xfrm>
              <a:prstGeom prst="rect">
                <a:avLst/>
              </a:prstGeom>
              <a:blipFill rotWithShape="1">
                <a:blip r:embed="rId2"/>
                <a:stretch>
                  <a:fillRect l="-507" r="-434" b="-487"/>
                </a:stretch>
              </a:blipFill>
            </p:spPr>
            <p:txBody>
              <a:bodyPr/>
              <a:lstStyle/>
              <a:p>
                <a:r>
                  <a:rPr lang="el-GR">
                    <a:noFill/>
                  </a:rPr>
                  <a:t> </a:t>
                </a:r>
              </a:p>
            </p:txBody>
          </p:sp>
        </mc:Fallback>
      </mc:AlternateContent>
      <p:sp>
        <p:nvSpPr>
          <p:cNvPr id="6" name="TextBox 5"/>
          <p:cNvSpPr txBox="1"/>
          <p:nvPr/>
        </p:nvSpPr>
        <p:spPr>
          <a:xfrm>
            <a:off x="2267741" y="6309320"/>
            <a:ext cx="4956613" cy="307777"/>
          </a:xfrm>
          <a:prstGeom prst="rect">
            <a:avLst/>
          </a:prstGeom>
          <a:noFill/>
        </p:spPr>
        <p:txBody>
          <a:bodyPr wrap="none" rtlCol="0">
            <a:spAutoFit/>
          </a:bodyPr>
          <a:lstStyle/>
          <a:p>
            <a:r>
              <a:rPr lang="el-GR" sz="1400" dirty="0" err="1" smtClean="0"/>
              <a:t>Source</a:t>
            </a:r>
            <a:r>
              <a:rPr lang="el-GR" sz="1400" dirty="0" smtClean="0"/>
              <a:t>: </a:t>
            </a:r>
            <a:r>
              <a:rPr lang="en-US" sz="1400" dirty="0" smtClean="0"/>
              <a:t>http://www.sswm.info/content/water-balance-estimation</a:t>
            </a:r>
            <a:endParaRPr lang="el-GR" sz="1400" dirty="0"/>
          </a:p>
        </p:txBody>
      </p:sp>
      <p:sp>
        <p:nvSpPr>
          <p:cNvPr id="7" name="TextBox 6"/>
          <p:cNvSpPr txBox="1"/>
          <p:nvPr/>
        </p:nvSpPr>
        <p:spPr>
          <a:xfrm>
            <a:off x="2518932" y="188640"/>
            <a:ext cx="4454233" cy="584775"/>
          </a:xfrm>
          <a:prstGeom prst="rect">
            <a:avLst/>
          </a:prstGeom>
          <a:noFill/>
        </p:spPr>
        <p:txBody>
          <a:bodyPr wrap="none" rtlCol="0">
            <a:spAutoFit/>
          </a:bodyPr>
          <a:lstStyle/>
          <a:p>
            <a:r>
              <a:rPr lang="el-GR" sz="3200" b="1" dirty="0" err="1" smtClean="0">
                <a:solidFill>
                  <a:schemeClr val="tx2">
                    <a:lumMod val="75000"/>
                  </a:schemeClr>
                </a:solidFill>
              </a:rPr>
              <a:t>The</a:t>
            </a:r>
            <a:r>
              <a:rPr lang="el-GR" sz="3200" b="1" dirty="0" smtClean="0">
                <a:solidFill>
                  <a:schemeClr val="tx2">
                    <a:lumMod val="75000"/>
                  </a:schemeClr>
                </a:solidFill>
              </a:rPr>
              <a:t> </a:t>
            </a:r>
            <a:r>
              <a:rPr lang="el-GR" sz="3200" b="1" dirty="0" err="1" smtClean="0">
                <a:solidFill>
                  <a:schemeClr val="tx2">
                    <a:lumMod val="75000"/>
                  </a:schemeClr>
                </a:solidFill>
              </a:rPr>
              <a:t>Hydrological</a:t>
            </a:r>
            <a:r>
              <a:rPr lang="el-GR" sz="3200" b="1" dirty="0" smtClean="0">
                <a:solidFill>
                  <a:schemeClr val="tx2">
                    <a:lumMod val="75000"/>
                  </a:schemeClr>
                </a:solidFill>
              </a:rPr>
              <a:t> </a:t>
            </a:r>
            <a:r>
              <a:rPr lang="el-GR" sz="3200" b="1" dirty="0" err="1" smtClean="0">
                <a:solidFill>
                  <a:schemeClr val="tx2">
                    <a:lumMod val="75000"/>
                  </a:schemeClr>
                </a:solidFill>
              </a:rPr>
              <a:t>Balance</a:t>
            </a:r>
            <a:endParaRPr lang="el-GR" sz="3200" b="1" dirty="0">
              <a:solidFill>
                <a:schemeClr val="tx2">
                  <a:lumMod val="75000"/>
                </a:schemeClr>
              </a:solidFill>
            </a:endParaRPr>
          </a:p>
        </p:txBody>
      </p:sp>
    </p:spTree>
    <p:extLst>
      <p:ext uri="{BB962C8B-B14F-4D97-AF65-F5344CB8AC3E}">
        <p14:creationId xmlns:p14="http://schemas.microsoft.com/office/powerpoint/2010/main" val="10141831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26388" y="146441"/>
            <a:ext cx="4547207" cy="584775"/>
          </a:xfrm>
          <a:prstGeom prst="rect">
            <a:avLst/>
          </a:prstGeom>
          <a:noFill/>
        </p:spPr>
        <p:txBody>
          <a:bodyPr wrap="none" rtlCol="0">
            <a:spAutoFit/>
          </a:bodyPr>
          <a:lstStyle/>
          <a:p>
            <a:r>
              <a:rPr lang="el-GR" sz="3200" b="1" dirty="0" err="1" smtClean="0">
                <a:solidFill>
                  <a:schemeClr val="tx2">
                    <a:lumMod val="75000"/>
                  </a:schemeClr>
                </a:solidFill>
              </a:rPr>
              <a:t>The</a:t>
            </a:r>
            <a:r>
              <a:rPr lang="el-GR" sz="3200" b="1" dirty="0" smtClean="0">
                <a:solidFill>
                  <a:schemeClr val="tx2">
                    <a:lumMod val="75000"/>
                  </a:schemeClr>
                </a:solidFill>
              </a:rPr>
              <a:t> </a:t>
            </a:r>
            <a:r>
              <a:rPr lang="el-GR" sz="3200" b="1" dirty="0" err="1" smtClean="0">
                <a:solidFill>
                  <a:schemeClr val="tx2">
                    <a:lumMod val="75000"/>
                  </a:schemeClr>
                </a:solidFill>
              </a:rPr>
              <a:t>Hydrological</a:t>
            </a:r>
            <a:r>
              <a:rPr lang="el-GR" sz="3200" b="1" dirty="0" smtClean="0">
                <a:solidFill>
                  <a:schemeClr val="tx2">
                    <a:lumMod val="75000"/>
                  </a:schemeClr>
                </a:solidFill>
              </a:rPr>
              <a:t> </a:t>
            </a:r>
            <a:r>
              <a:rPr lang="el-GR" sz="3200" b="1" dirty="0" err="1" smtClean="0">
                <a:solidFill>
                  <a:schemeClr val="tx2">
                    <a:lumMod val="75000"/>
                  </a:schemeClr>
                </a:solidFill>
              </a:rPr>
              <a:t>Balance</a:t>
            </a:r>
            <a:r>
              <a:rPr lang="el-GR" sz="3200" b="1" dirty="0" smtClean="0">
                <a:solidFill>
                  <a:schemeClr val="tx2">
                    <a:lumMod val="75000"/>
                  </a:schemeClr>
                </a:solidFill>
              </a:rPr>
              <a:t> </a:t>
            </a:r>
            <a:endParaRPr lang="el-GR" sz="3200" b="1" dirty="0">
              <a:solidFill>
                <a:schemeClr val="tx2">
                  <a:lumMod val="75000"/>
                </a:schemeClr>
              </a:solidFill>
            </a:endParaRPr>
          </a:p>
        </p:txBody>
      </p:sp>
      <p:sp>
        <p:nvSpPr>
          <p:cNvPr id="5" name="TextBox 4"/>
          <p:cNvSpPr txBox="1"/>
          <p:nvPr/>
        </p:nvSpPr>
        <p:spPr>
          <a:xfrm>
            <a:off x="323528" y="836712"/>
            <a:ext cx="8352928" cy="553997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US" smtClean="0"/>
              <a:t>The mass conservation law can be expressed by the general equation:</a:t>
            </a:r>
          </a:p>
          <a:p>
            <a:pPr algn="just"/>
            <a:endParaRPr lang="en-US" smtClean="0"/>
          </a:p>
          <a:p>
            <a:pPr algn="ctr"/>
            <a:r>
              <a:rPr lang="en-US" sz="2400" b="1" smtClean="0">
                <a:solidFill>
                  <a:srgbClr val="C00000"/>
                </a:solidFill>
              </a:rPr>
              <a:t>Inflows = Outflows  ±  Reserves  change  (Inflows)</a:t>
            </a:r>
          </a:p>
          <a:p>
            <a:pPr algn="ctr"/>
            <a:endParaRPr lang="en-US" sz="2000" b="1" smtClean="0">
              <a:solidFill>
                <a:srgbClr val="C00000"/>
              </a:solidFill>
            </a:endParaRPr>
          </a:p>
          <a:p>
            <a:r>
              <a:rPr lang="en-US" b="1" smtClean="0"/>
              <a:t>Inflows</a:t>
            </a:r>
          </a:p>
          <a:p>
            <a:pPr marL="285750" indent="-285750">
              <a:buFont typeface="Arial" panose="020B0604020202020204" pitchFamily="34" charset="0"/>
              <a:buChar char="•"/>
            </a:pPr>
            <a:r>
              <a:rPr lang="en-US" smtClean="0"/>
              <a:t>Precipitation</a:t>
            </a:r>
          </a:p>
          <a:p>
            <a:pPr marL="285750" indent="-285750">
              <a:buFont typeface="Arial" panose="020B0604020202020204" pitchFamily="34" charset="0"/>
              <a:buChar char="•"/>
            </a:pPr>
            <a:r>
              <a:rPr lang="en-US" smtClean="0"/>
              <a:t>Surface and groundwater inflows (from rivers or lateral from aquifers/basins)</a:t>
            </a:r>
          </a:p>
          <a:p>
            <a:pPr marL="285750" indent="-285750">
              <a:buFont typeface="Arial" panose="020B0604020202020204" pitchFamily="34" charset="0"/>
              <a:buChar char="•"/>
            </a:pPr>
            <a:r>
              <a:rPr lang="en-US" smtClean="0"/>
              <a:t>Water that enters the basin by any other way (e.g. artificial recharge or irrigation returns)</a:t>
            </a:r>
          </a:p>
          <a:p>
            <a:pPr marL="285750" indent="-285750">
              <a:buFont typeface="Arial" panose="020B0604020202020204" pitchFamily="34" charset="0"/>
              <a:buChar char="•"/>
            </a:pPr>
            <a:endParaRPr lang="en-US" b="1" smtClean="0"/>
          </a:p>
          <a:p>
            <a:r>
              <a:rPr lang="en-US" b="1" smtClean="0"/>
              <a:t>Outflows</a:t>
            </a:r>
          </a:p>
          <a:p>
            <a:pPr marL="285750" indent="-285750">
              <a:buFont typeface="Arial" panose="020B0604020202020204" pitchFamily="34" charset="0"/>
              <a:buChar char="•"/>
            </a:pPr>
            <a:r>
              <a:rPr lang="en-US" smtClean="0"/>
              <a:t>Surface and groundwater outflows</a:t>
            </a:r>
          </a:p>
          <a:p>
            <a:pPr marL="285750" indent="-285750">
              <a:buFont typeface="Arial" panose="020B0604020202020204" pitchFamily="34" charset="0"/>
              <a:buChar char="•"/>
            </a:pPr>
            <a:r>
              <a:rPr lang="en-US" smtClean="0"/>
              <a:t>Evapotranspiration</a:t>
            </a:r>
          </a:p>
          <a:p>
            <a:pPr marL="285750" indent="-285750">
              <a:buFont typeface="Arial" panose="020B0604020202020204" pitchFamily="34" charset="0"/>
              <a:buChar char="•"/>
            </a:pPr>
            <a:r>
              <a:rPr lang="en-US" smtClean="0"/>
              <a:t>Exported water to other basins by any other way</a:t>
            </a:r>
          </a:p>
          <a:p>
            <a:pPr marL="285750" indent="-285750">
              <a:buFont typeface="Arial" panose="020B0604020202020204" pitchFamily="34" charset="0"/>
              <a:buChar char="•"/>
            </a:pPr>
            <a:endParaRPr lang="en-US" smtClean="0"/>
          </a:p>
          <a:p>
            <a:r>
              <a:rPr lang="en-US" b="1" smtClean="0"/>
              <a:t>Change of the reserves</a:t>
            </a:r>
          </a:p>
          <a:p>
            <a:pPr marL="285750" indent="-285750">
              <a:buFont typeface="Arial" panose="020B0604020202020204" pitchFamily="34" charset="0"/>
              <a:buChar char="•"/>
            </a:pPr>
            <a:r>
              <a:rPr lang="en-US" smtClean="0"/>
              <a:t>Change in groundwater storage</a:t>
            </a:r>
          </a:p>
          <a:p>
            <a:pPr marL="285750" indent="-285750">
              <a:buFont typeface="Arial" panose="020B0604020202020204" pitchFamily="34" charset="0"/>
              <a:buChar char="•"/>
            </a:pPr>
            <a:r>
              <a:rPr lang="en-US" smtClean="0"/>
              <a:t>Change in the soil moisture</a:t>
            </a:r>
          </a:p>
          <a:p>
            <a:pPr marL="285750" indent="-285750">
              <a:buFont typeface="Arial" panose="020B0604020202020204" pitchFamily="34" charset="0"/>
              <a:buChar char="•"/>
            </a:pPr>
            <a:r>
              <a:rPr lang="en-US" smtClean="0"/>
              <a:t>Surface storage (channels, surface reservoirs)</a:t>
            </a:r>
            <a:endParaRPr lang="en-US"/>
          </a:p>
        </p:txBody>
      </p:sp>
    </p:spTree>
    <p:extLst>
      <p:ext uri="{BB962C8B-B14F-4D97-AF65-F5344CB8AC3E}">
        <p14:creationId xmlns:p14="http://schemas.microsoft.com/office/powerpoint/2010/main" val="25334974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232548" y="1124744"/>
            <a:ext cx="8352928" cy="507831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b="1" dirty="0" smtClean="0"/>
              <a:t>In order to estimate a Hydrological Balance of a River Basin the following steps should be followed:</a:t>
            </a:r>
          </a:p>
          <a:p>
            <a:endParaRPr lang="en-US" b="1" dirty="0" smtClean="0"/>
          </a:p>
          <a:p>
            <a:r>
              <a:rPr lang="en-US" b="1" u="sng" dirty="0" smtClean="0">
                <a:solidFill>
                  <a:srgbClr val="C00000"/>
                </a:solidFill>
              </a:rPr>
              <a:t>Step 1</a:t>
            </a:r>
          </a:p>
          <a:p>
            <a:r>
              <a:rPr lang="en-US" dirty="0" smtClean="0"/>
              <a:t>Set the </a:t>
            </a:r>
            <a:r>
              <a:rPr lang="en-US" u="sng" dirty="0" smtClean="0"/>
              <a:t>geographical boundaries  </a:t>
            </a:r>
            <a:r>
              <a:rPr lang="en-US" dirty="0" smtClean="0"/>
              <a:t>of the study area  and define the </a:t>
            </a:r>
            <a:r>
              <a:rPr lang="en-US" u="sng" dirty="0" smtClean="0"/>
              <a:t>precise period </a:t>
            </a:r>
            <a:r>
              <a:rPr lang="en-US" dirty="0" smtClean="0"/>
              <a:t>over which water balance is to be estimated.  An accurate </a:t>
            </a:r>
            <a:r>
              <a:rPr lang="en-US" u="sng" dirty="0" smtClean="0"/>
              <a:t>water divide </a:t>
            </a:r>
            <a:r>
              <a:rPr lang="en-US" dirty="0" smtClean="0"/>
              <a:t>based on reliable GIS data should be designed.</a:t>
            </a:r>
          </a:p>
          <a:p>
            <a:endParaRPr lang="en-US" dirty="0" smtClean="0"/>
          </a:p>
          <a:p>
            <a:r>
              <a:rPr lang="en-US" b="1" u="sng" dirty="0" smtClean="0">
                <a:solidFill>
                  <a:srgbClr val="C00000"/>
                </a:solidFill>
              </a:rPr>
              <a:t>Step 2</a:t>
            </a:r>
          </a:p>
          <a:p>
            <a:r>
              <a:rPr lang="en-US" dirty="0" smtClean="0"/>
              <a:t>Undertake a </a:t>
            </a:r>
            <a:r>
              <a:rPr lang="en-US" u="sng" dirty="0" smtClean="0"/>
              <a:t>needs assessment </a:t>
            </a:r>
            <a:r>
              <a:rPr lang="en-US" dirty="0" smtClean="0"/>
              <a:t>of the water balance information that is required among stakeholders. This  will help the expert that is going to draw the balance to decide the water balance  the water balance components that will be taken into account.</a:t>
            </a:r>
          </a:p>
          <a:p>
            <a:endParaRPr lang="en-US" dirty="0" smtClean="0"/>
          </a:p>
          <a:p>
            <a:r>
              <a:rPr lang="en-US" b="1" u="sng" dirty="0" smtClean="0">
                <a:solidFill>
                  <a:srgbClr val="C00000"/>
                </a:solidFill>
              </a:rPr>
              <a:t>Step 3</a:t>
            </a:r>
          </a:p>
          <a:p>
            <a:r>
              <a:rPr lang="en-US" dirty="0" smtClean="0"/>
              <a:t>The expert must have conceive the </a:t>
            </a:r>
            <a:r>
              <a:rPr lang="en-US" u="sng" dirty="0" smtClean="0"/>
              <a:t>conceptual mo</a:t>
            </a:r>
            <a:r>
              <a:rPr lang="en-US" dirty="0" smtClean="0"/>
              <a:t>del of the study area. All the hydrogeological </a:t>
            </a:r>
            <a:r>
              <a:rPr lang="en-US" u="sng" dirty="0" smtClean="0"/>
              <a:t>regime</a:t>
            </a:r>
            <a:r>
              <a:rPr lang="en-US" dirty="0" smtClean="0"/>
              <a:t> of the area and the </a:t>
            </a:r>
            <a:r>
              <a:rPr lang="en-US" u="sng" dirty="0" smtClean="0"/>
              <a:t>processes</a:t>
            </a:r>
            <a:r>
              <a:rPr lang="en-US" dirty="0" smtClean="0"/>
              <a:t> regarding the inflows and outflows of the basin must be clearly defined. Check that no components are missing and that is no double counting of flows or storage.</a:t>
            </a:r>
          </a:p>
        </p:txBody>
      </p:sp>
      <p:sp>
        <p:nvSpPr>
          <p:cNvPr id="6" name="TextBox 5"/>
          <p:cNvSpPr txBox="1"/>
          <p:nvPr/>
        </p:nvSpPr>
        <p:spPr>
          <a:xfrm>
            <a:off x="797383" y="188640"/>
            <a:ext cx="7223259" cy="523220"/>
          </a:xfrm>
          <a:prstGeom prst="rect">
            <a:avLst/>
          </a:prstGeom>
          <a:noFill/>
        </p:spPr>
        <p:txBody>
          <a:bodyPr wrap="none" rtlCol="0">
            <a:spAutoFit/>
          </a:bodyPr>
          <a:lstStyle/>
          <a:p>
            <a:r>
              <a:rPr lang="el-GR" sz="2800" b="1" dirty="0" err="1">
                <a:solidFill>
                  <a:srgbClr val="002060"/>
                </a:solidFill>
              </a:rPr>
              <a:t>H</a:t>
            </a:r>
            <a:r>
              <a:rPr lang="el-GR" sz="2800" b="1" dirty="0" err="1" smtClean="0">
                <a:solidFill>
                  <a:srgbClr val="002060"/>
                </a:solidFill>
              </a:rPr>
              <a:t>ydrological</a:t>
            </a:r>
            <a:r>
              <a:rPr lang="el-GR" sz="2800" b="1" dirty="0" smtClean="0">
                <a:solidFill>
                  <a:srgbClr val="002060"/>
                </a:solidFill>
              </a:rPr>
              <a:t> </a:t>
            </a:r>
            <a:r>
              <a:rPr lang="el-GR" sz="2800" b="1" dirty="0" err="1" smtClean="0">
                <a:solidFill>
                  <a:srgbClr val="002060"/>
                </a:solidFill>
              </a:rPr>
              <a:t>Balance</a:t>
            </a:r>
            <a:r>
              <a:rPr lang="el-GR" sz="2800" b="1" dirty="0" smtClean="0">
                <a:solidFill>
                  <a:srgbClr val="002060"/>
                </a:solidFill>
              </a:rPr>
              <a:t>-</a:t>
            </a:r>
            <a:r>
              <a:rPr lang="el-GR" sz="2800" b="1" dirty="0" err="1" smtClean="0">
                <a:solidFill>
                  <a:srgbClr val="002060"/>
                </a:solidFill>
              </a:rPr>
              <a:t>Methodological</a:t>
            </a:r>
            <a:r>
              <a:rPr lang="el-GR" sz="2800" b="1" dirty="0" smtClean="0">
                <a:solidFill>
                  <a:srgbClr val="002060"/>
                </a:solidFill>
              </a:rPr>
              <a:t> </a:t>
            </a:r>
            <a:r>
              <a:rPr lang="el-GR" sz="2800" b="1" dirty="0" err="1" smtClean="0">
                <a:solidFill>
                  <a:srgbClr val="002060"/>
                </a:solidFill>
              </a:rPr>
              <a:t>approach</a:t>
            </a:r>
            <a:endParaRPr lang="el-GR" sz="2800" b="1" dirty="0">
              <a:solidFill>
                <a:srgbClr val="002060"/>
              </a:solidFill>
            </a:endParaRPr>
          </a:p>
        </p:txBody>
      </p:sp>
      <p:sp>
        <p:nvSpPr>
          <p:cNvPr id="8" name="Ορθογώνιο 7"/>
          <p:cNvSpPr/>
          <p:nvPr/>
        </p:nvSpPr>
        <p:spPr>
          <a:xfrm>
            <a:off x="1672709" y="6390619"/>
            <a:ext cx="6912768" cy="307777"/>
          </a:xfrm>
          <a:prstGeom prst="rect">
            <a:avLst/>
          </a:prstGeom>
        </p:spPr>
        <p:txBody>
          <a:bodyPr wrap="square">
            <a:spAutoFit/>
          </a:bodyPr>
          <a:lstStyle/>
          <a:p>
            <a:r>
              <a:rPr lang="el-GR" sz="1400" dirty="0" err="1" smtClean="0"/>
              <a:t>Source</a:t>
            </a:r>
            <a:r>
              <a:rPr lang="el-GR" sz="1400" dirty="0" smtClean="0"/>
              <a:t>: </a:t>
            </a:r>
            <a:r>
              <a:rPr lang="en-US" sz="1400" dirty="0" smtClean="0"/>
              <a:t>http://www.sswm.info/content/water-balance-estimation</a:t>
            </a:r>
            <a:endParaRPr lang="el-GR" sz="1400" dirty="0"/>
          </a:p>
        </p:txBody>
      </p:sp>
    </p:spTree>
    <p:extLst>
      <p:ext uri="{BB962C8B-B14F-4D97-AF65-F5344CB8AC3E}">
        <p14:creationId xmlns:p14="http://schemas.microsoft.com/office/powerpoint/2010/main" val="18836302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395536" y="908720"/>
            <a:ext cx="8352928" cy="513986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b="1" u="sng" dirty="0" smtClean="0">
                <a:solidFill>
                  <a:srgbClr val="C00000"/>
                </a:solidFill>
              </a:rPr>
              <a:t>Step 4</a:t>
            </a:r>
          </a:p>
          <a:p>
            <a:r>
              <a:rPr lang="en-US" dirty="0" smtClean="0"/>
              <a:t>Make sure that the available </a:t>
            </a:r>
            <a:r>
              <a:rPr lang="en-US" u="sng" dirty="0" smtClean="0"/>
              <a:t>data</a:t>
            </a:r>
            <a:r>
              <a:rPr lang="en-US" dirty="0" smtClean="0"/>
              <a:t> to be used  (rainfalls, temperatures, discharge measurements, groundwater level </a:t>
            </a:r>
            <a:r>
              <a:rPr lang="en-US" dirty="0" err="1" smtClean="0"/>
              <a:t>e.t.c</a:t>
            </a:r>
            <a:r>
              <a:rPr lang="en-US" dirty="0" smtClean="0"/>
              <a:t>.) are </a:t>
            </a:r>
            <a:r>
              <a:rPr lang="en-US" u="sng" dirty="0" smtClean="0"/>
              <a:t>reliable</a:t>
            </a:r>
            <a:r>
              <a:rPr lang="en-US" dirty="0" smtClean="0"/>
              <a:t> and </a:t>
            </a:r>
            <a:r>
              <a:rPr lang="en-US" u="sng" dirty="0" smtClean="0"/>
              <a:t>adequate</a:t>
            </a:r>
            <a:r>
              <a:rPr lang="en-US" dirty="0" smtClean="0"/>
              <a:t>. The data should always have good spatial distribution and sufficient time-series.</a:t>
            </a:r>
          </a:p>
          <a:p>
            <a:endParaRPr lang="en-US" sz="1000" dirty="0" smtClean="0"/>
          </a:p>
          <a:p>
            <a:r>
              <a:rPr lang="en-US" b="1" u="sng" dirty="0" smtClean="0">
                <a:solidFill>
                  <a:srgbClr val="C00000"/>
                </a:solidFill>
              </a:rPr>
              <a:t>Step 5</a:t>
            </a:r>
          </a:p>
          <a:p>
            <a:r>
              <a:rPr lang="en-US" dirty="0" smtClean="0"/>
              <a:t>If the data are not considered adequate to provide a reliable Hydrological Balance, redefine the boundaries of the water balance and/or modify the water balance equation, since there is flexibility regarding that issue.</a:t>
            </a:r>
          </a:p>
          <a:p>
            <a:endParaRPr lang="en-US" sz="1000" dirty="0" smtClean="0"/>
          </a:p>
          <a:p>
            <a:r>
              <a:rPr lang="en-US" b="1" u="sng" dirty="0" smtClean="0">
                <a:solidFill>
                  <a:srgbClr val="C00000"/>
                </a:solidFill>
              </a:rPr>
              <a:t>Step 6</a:t>
            </a:r>
          </a:p>
          <a:p>
            <a:r>
              <a:rPr lang="en-US" dirty="0" smtClean="0"/>
              <a:t>Produce water balance estimates in a format that is useful for visioning, scenario building and planning with the community.</a:t>
            </a:r>
          </a:p>
          <a:p>
            <a:endParaRPr lang="en-US" sz="1000" dirty="0" smtClean="0"/>
          </a:p>
          <a:p>
            <a:r>
              <a:rPr lang="en-US" b="1" u="sng" dirty="0" smtClean="0">
                <a:solidFill>
                  <a:srgbClr val="C00000"/>
                </a:solidFill>
              </a:rPr>
              <a:t>Step 7</a:t>
            </a:r>
          </a:p>
          <a:p>
            <a:r>
              <a:rPr lang="en-US" dirty="0" smtClean="0"/>
              <a:t>Control these estimates regarding their quality before they are disseminated, using quality control methods.</a:t>
            </a:r>
          </a:p>
          <a:p>
            <a:endParaRPr lang="en-US" sz="1000" dirty="0" smtClean="0"/>
          </a:p>
          <a:p>
            <a:r>
              <a:rPr lang="en-US" b="1" u="sng" dirty="0" smtClean="0">
                <a:solidFill>
                  <a:srgbClr val="C00000"/>
                </a:solidFill>
              </a:rPr>
              <a:t>Step 8</a:t>
            </a:r>
          </a:p>
          <a:p>
            <a:r>
              <a:rPr lang="en-US" dirty="0" smtClean="0"/>
              <a:t>Disseminate findings to stakeholders  in a form that they can understand . </a:t>
            </a:r>
            <a:endParaRPr lang="en-US" dirty="0"/>
          </a:p>
        </p:txBody>
      </p:sp>
      <p:sp>
        <p:nvSpPr>
          <p:cNvPr id="6" name="TextBox 5"/>
          <p:cNvSpPr txBox="1"/>
          <p:nvPr/>
        </p:nvSpPr>
        <p:spPr>
          <a:xfrm>
            <a:off x="797383" y="188640"/>
            <a:ext cx="7223259" cy="523220"/>
          </a:xfrm>
          <a:prstGeom prst="rect">
            <a:avLst/>
          </a:prstGeom>
          <a:noFill/>
        </p:spPr>
        <p:txBody>
          <a:bodyPr wrap="none" rtlCol="0">
            <a:spAutoFit/>
          </a:bodyPr>
          <a:lstStyle/>
          <a:p>
            <a:r>
              <a:rPr lang="el-GR" sz="2800" b="1" dirty="0" err="1">
                <a:solidFill>
                  <a:srgbClr val="002060"/>
                </a:solidFill>
              </a:rPr>
              <a:t>H</a:t>
            </a:r>
            <a:r>
              <a:rPr lang="el-GR" sz="2800" b="1" dirty="0" err="1" smtClean="0">
                <a:solidFill>
                  <a:srgbClr val="002060"/>
                </a:solidFill>
              </a:rPr>
              <a:t>ydrological</a:t>
            </a:r>
            <a:r>
              <a:rPr lang="el-GR" sz="2800" b="1" dirty="0" smtClean="0">
                <a:solidFill>
                  <a:srgbClr val="002060"/>
                </a:solidFill>
              </a:rPr>
              <a:t> </a:t>
            </a:r>
            <a:r>
              <a:rPr lang="el-GR" sz="2800" b="1" dirty="0" err="1" smtClean="0">
                <a:solidFill>
                  <a:srgbClr val="002060"/>
                </a:solidFill>
              </a:rPr>
              <a:t>Balance</a:t>
            </a:r>
            <a:r>
              <a:rPr lang="el-GR" sz="2800" b="1" dirty="0" smtClean="0">
                <a:solidFill>
                  <a:srgbClr val="002060"/>
                </a:solidFill>
              </a:rPr>
              <a:t>-</a:t>
            </a:r>
            <a:r>
              <a:rPr lang="el-GR" sz="2800" b="1" dirty="0" err="1" smtClean="0">
                <a:solidFill>
                  <a:srgbClr val="002060"/>
                </a:solidFill>
              </a:rPr>
              <a:t>Methodological</a:t>
            </a:r>
            <a:r>
              <a:rPr lang="el-GR" sz="2800" b="1" dirty="0" smtClean="0">
                <a:solidFill>
                  <a:srgbClr val="002060"/>
                </a:solidFill>
              </a:rPr>
              <a:t> </a:t>
            </a:r>
            <a:r>
              <a:rPr lang="el-GR" sz="2800" b="1" dirty="0" err="1" smtClean="0">
                <a:solidFill>
                  <a:srgbClr val="002060"/>
                </a:solidFill>
              </a:rPr>
              <a:t>approach</a:t>
            </a:r>
            <a:endParaRPr lang="el-GR" sz="2800" b="1" dirty="0">
              <a:solidFill>
                <a:srgbClr val="002060"/>
              </a:solidFill>
            </a:endParaRPr>
          </a:p>
        </p:txBody>
      </p:sp>
      <p:sp>
        <p:nvSpPr>
          <p:cNvPr id="8" name="Ορθογώνιο 7"/>
          <p:cNvSpPr/>
          <p:nvPr/>
        </p:nvSpPr>
        <p:spPr>
          <a:xfrm>
            <a:off x="1660883" y="6347021"/>
            <a:ext cx="6912768" cy="307777"/>
          </a:xfrm>
          <a:prstGeom prst="rect">
            <a:avLst/>
          </a:prstGeom>
        </p:spPr>
        <p:txBody>
          <a:bodyPr wrap="square">
            <a:spAutoFit/>
          </a:bodyPr>
          <a:lstStyle/>
          <a:p>
            <a:r>
              <a:rPr lang="el-GR" sz="1400" dirty="0" err="1" smtClean="0"/>
              <a:t>Source</a:t>
            </a:r>
            <a:r>
              <a:rPr lang="el-GR" sz="1400" dirty="0" smtClean="0"/>
              <a:t>: </a:t>
            </a:r>
            <a:r>
              <a:rPr lang="en-US" sz="1400" dirty="0" smtClean="0"/>
              <a:t>http://www.sswm.info/content/water-balance-estimation</a:t>
            </a:r>
            <a:endParaRPr lang="el-GR" sz="1400" dirty="0"/>
          </a:p>
        </p:txBody>
      </p:sp>
    </p:spTree>
    <p:extLst>
      <p:ext uri="{BB962C8B-B14F-4D97-AF65-F5344CB8AC3E}">
        <p14:creationId xmlns:p14="http://schemas.microsoft.com/office/powerpoint/2010/main" val="23688264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372974" y="210377"/>
            <a:ext cx="2365135" cy="584775"/>
          </a:xfrm>
          <a:prstGeom prst="rect">
            <a:avLst/>
          </a:prstGeom>
          <a:noFill/>
        </p:spPr>
        <p:txBody>
          <a:bodyPr wrap="none" rtlCol="0">
            <a:spAutoFit/>
          </a:bodyPr>
          <a:lstStyle/>
          <a:p>
            <a:r>
              <a:rPr lang="el-GR" sz="3200" b="1" dirty="0" err="1" smtClean="0">
                <a:solidFill>
                  <a:schemeClr val="tx2">
                    <a:lumMod val="75000"/>
                  </a:schemeClr>
                </a:solidFill>
              </a:rPr>
              <a:t>Precipitation</a:t>
            </a:r>
            <a:endParaRPr lang="el-GR" sz="3200" b="1" dirty="0">
              <a:solidFill>
                <a:schemeClr val="tx2">
                  <a:lumMod val="75000"/>
                </a:schemeClr>
              </a:solidFill>
            </a:endParaRPr>
          </a:p>
        </p:txBody>
      </p:sp>
      <p:sp>
        <p:nvSpPr>
          <p:cNvPr id="5" name="TextBox 4"/>
          <p:cNvSpPr txBox="1"/>
          <p:nvPr/>
        </p:nvSpPr>
        <p:spPr>
          <a:xfrm>
            <a:off x="289378" y="952904"/>
            <a:ext cx="8532326" cy="520757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US" b="1" dirty="0" smtClean="0">
                <a:solidFill>
                  <a:srgbClr val="C00000"/>
                </a:solidFill>
              </a:rPr>
              <a:t>Rainfall</a:t>
            </a:r>
            <a:r>
              <a:rPr lang="en-US" dirty="0" smtClean="0">
                <a:solidFill>
                  <a:schemeClr val="tx2">
                    <a:lumMod val="75000"/>
                  </a:schemeClr>
                </a:solidFill>
              </a:rPr>
              <a:t> </a:t>
            </a:r>
            <a:r>
              <a:rPr lang="en-US" dirty="0" smtClean="0"/>
              <a:t>constitutes the largest proportion of precipitation. Thus,  it is a parameter of major importance for the Hydrological Balance, because it determines the </a:t>
            </a:r>
            <a:r>
              <a:rPr lang="en-US" u="sng" dirty="0" smtClean="0"/>
              <a:t>discharge of the hydrographic network</a:t>
            </a:r>
            <a:r>
              <a:rPr lang="en-US" dirty="0" smtClean="0"/>
              <a:t>, the </a:t>
            </a:r>
            <a:r>
              <a:rPr lang="en-US" u="sng" dirty="0" smtClean="0"/>
              <a:t>recharge of the aquifers</a:t>
            </a:r>
            <a:r>
              <a:rPr lang="en-US" dirty="0" smtClean="0"/>
              <a:t> and the </a:t>
            </a:r>
            <a:r>
              <a:rPr lang="en-US" u="sng" dirty="0" smtClean="0"/>
              <a:t>soil moisture</a:t>
            </a:r>
            <a:r>
              <a:rPr lang="en-US" dirty="0" smtClean="0"/>
              <a:t>. </a:t>
            </a:r>
          </a:p>
          <a:p>
            <a:pPr algn="just"/>
            <a:endParaRPr lang="en-US" dirty="0" smtClean="0"/>
          </a:p>
          <a:p>
            <a:pPr algn="just"/>
            <a:r>
              <a:rPr lang="en-US" dirty="0" smtClean="0"/>
              <a:t>Rainfall is usually </a:t>
            </a:r>
            <a:r>
              <a:rPr lang="en-US" u="sng" dirty="0" smtClean="0"/>
              <a:t>measured</a:t>
            </a:r>
            <a:r>
              <a:rPr lang="en-US" dirty="0" smtClean="0"/>
              <a:t> by:</a:t>
            </a:r>
          </a:p>
          <a:p>
            <a:pPr algn="just"/>
            <a:endParaRPr lang="en-US" sz="1500" dirty="0" smtClean="0"/>
          </a:p>
          <a:p>
            <a:pPr marL="285750" indent="-285750" algn="just">
              <a:buClr>
                <a:srgbClr val="FF0000"/>
              </a:buClr>
              <a:buSzPct val="120000"/>
              <a:buFont typeface="Arial" panose="020B0604020202020204" pitchFamily="34" charset="0"/>
              <a:buChar char="•"/>
            </a:pPr>
            <a:r>
              <a:rPr lang="en-US" altLang="el-GR" b="1" u="sng" dirty="0" smtClean="0"/>
              <a:t>Non-Recording Gauges</a:t>
            </a:r>
            <a:r>
              <a:rPr lang="en-US" altLang="el-GR" b="1" dirty="0" smtClean="0"/>
              <a:t>: </a:t>
            </a:r>
            <a:r>
              <a:rPr lang="en-US" altLang="el-GR" sz="1600" dirty="0" smtClean="0"/>
              <a:t>Manually observed. It is a hollow metal tube with an open top that collects precipitation. The observer uses a ruler to measure the depth of the water in a small inner tube. In the winter, the small tube is taken out, and snow falls directly into the large tube. Then, snow is melted down and poured into the small tube in order to be measured.</a:t>
            </a:r>
          </a:p>
          <a:p>
            <a:pPr marL="285750" indent="-285750" algn="just">
              <a:buClr>
                <a:srgbClr val="FF0000"/>
              </a:buClr>
              <a:buSzPct val="120000"/>
              <a:buFont typeface="Arial" panose="020B0604020202020204" pitchFamily="34" charset="0"/>
              <a:buChar char="•"/>
            </a:pPr>
            <a:endParaRPr lang="en-US" altLang="el-GR" sz="1600" dirty="0" smtClean="0"/>
          </a:p>
          <a:p>
            <a:pPr marL="285750" indent="-285750">
              <a:lnSpc>
                <a:spcPct val="80000"/>
              </a:lnSpc>
              <a:buClr>
                <a:srgbClr val="FF0000"/>
              </a:buClr>
              <a:buSzPct val="120000"/>
              <a:buFont typeface="Arial" panose="020B0604020202020204" pitchFamily="34" charset="0"/>
              <a:buChar char="•"/>
            </a:pPr>
            <a:r>
              <a:rPr lang="en-US" altLang="el-GR" b="1" u="sng" dirty="0" smtClean="0"/>
              <a:t>Recording Gauges</a:t>
            </a:r>
            <a:r>
              <a:rPr lang="en-US" altLang="el-GR" sz="1600" b="1" dirty="0" smtClean="0"/>
              <a:t>: </a:t>
            </a:r>
          </a:p>
          <a:p>
            <a:pPr marL="742950" lvl="1" indent="-285750">
              <a:buFont typeface="Wingdings" panose="05000000000000000000" pitchFamily="2" charset="2"/>
              <a:buChar char="ü"/>
            </a:pPr>
            <a:r>
              <a:rPr lang="en-US" altLang="el-GR" sz="1600" b="1" dirty="0" smtClean="0"/>
              <a:t>Tipping Bucket</a:t>
            </a:r>
            <a:r>
              <a:rPr lang="en-US" altLang="el-GR" sz="1600" dirty="0" smtClean="0"/>
              <a:t>: Automatically tips when a certain amount of precipitation accumulates inside of it. Total precipitation is determined by the number of tips. </a:t>
            </a:r>
          </a:p>
          <a:p>
            <a:pPr marL="742950" lvl="1" indent="-285750">
              <a:buFont typeface="Wingdings" panose="05000000000000000000" pitchFamily="2" charset="2"/>
              <a:buChar char="ü"/>
            </a:pPr>
            <a:r>
              <a:rPr lang="en-US" altLang="el-GR" sz="1600" b="1" dirty="0" smtClean="0"/>
              <a:t>Weighing Gauge</a:t>
            </a:r>
            <a:r>
              <a:rPr lang="en-US" altLang="el-GR" sz="1600" dirty="0" smtClean="0"/>
              <a:t>: Tall and typically cone-shaped. It collects all types of precipitation continuously into a bucket. Its weight presses down on a scale, and every 15 minutes, a hole is punched in a ticker tape or a marking is made on paper by pen to record the bucket's weight. This is useful for hourly collections. </a:t>
            </a:r>
          </a:p>
          <a:p>
            <a:pPr marL="742950" lvl="1" indent="-285750">
              <a:buFont typeface="Wingdings" panose="05000000000000000000" pitchFamily="2" charset="2"/>
              <a:buChar char="ü"/>
            </a:pPr>
            <a:r>
              <a:rPr lang="en-US" altLang="el-GR" sz="1600" b="1" dirty="0" smtClean="0"/>
              <a:t>Optical Gauge</a:t>
            </a:r>
            <a:r>
              <a:rPr lang="en-US" altLang="el-GR" sz="1600" dirty="0" smtClean="0"/>
              <a:t>: Measures precipitation rate proportional to a disturbance to a beam between a light-emitting diode and a sensor</a:t>
            </a:r>
            <a:endParaRPr lang="el-GR" sz="1400" dirty="0"/>
          </a:p>
        </p:txBody>
      </p:sp>
      <p:sp>
        <p:nvSpPr>
          <p:cNvPr id="6" name="Ορθογώνιο 5"/>
          <p:cNvSpPr/>
          <p:nvPr/>
        </p:nvSpPr>
        <p:spPr>
          <a:xfrm>
            <a:off x="395536" y="6258771"/>
            <a:ext cx="7704856" cy="307777"/>
          </a:xfrm>
          <a:prstGeom prst="rect">
            <a:avLst/>
          </a:prstGeom>
        </p:spPr>
        <p:txBody>
          <a:bodyPr wrap="square">
            <a:spAutoFit/>
          </a:bodyPr>
          <a:lstStyle/>
          <a:p>
            <a:pPr algn="just"/>
            <a:r>
              <a:rPr lang="en-US" sz="1400" dirty="0"/>
              <a:t>https://www.slideshare.net/hlksd/methods-of-measuring-rainfall?next_slideshow=1</a:t>
            </a:r>
            <a:endParaRPr lang="el-GR" sz="1400" dirty="0"/>
          </a:p>
        </p:txBody>
      </p:sp>
    </p:spTree>
    <p:extLst>
      <p:ext uri="{BB962C8B-B14F-4D97-AF65-F5344CB8AC3E}">
        <p14:creationId xmlns:p14="http://schemas.microsoft.com/office/powerpoint/2010/main" val="8170085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67544" y="1268760"/>
            <a:ext cx="8064896" cy="369331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US" dirty="0" smtClean="0"/>
              <a:t>The rain gauges should be located in a way that :</a:t>
            </a:r>
          </a:p>
          <a:p>
            <a:pPr algn="just"/>
            <a:endParaRPr lang="en-US" dirty="0" smtClean="0"/>
          </a:p>
          <a:p>
            <a:pPr marL="285750" indent="-285750" algn="just">
              <a:buFont typeface="Arial" panose="020B0604020202020204" pitchFamily="34" charset="0"/>
              <a:buChar char="•"/>
            </a:pPr>
            <a:r>
              <a:rPr lang="en-US" dirty="0" smtClean="0"/>
              <a:t>ensures that the measurements will have good spatial distribution in the basin</a:t>
            </a:r>
          </a:p>
          <a:p>
            <a:pPr marL="285750" indent="-285750" algn="just">
              <a:buFont typeface="Arial" panose="020B0604020202020204" pitchFamily="34" charset="0"/>
              <a:buChar char="•"/>
            </a:pPr>
            <a:endParaRPr lang="en-US" dirty="0" smtClean="0"/>
          </a:p>
          <a:p>
            <a:pPr marL="285750" indent="-285750" algn="just">
              <a:buFont typeface="Arial" panose="020B0604020202020204" pitchFamily="34" charset="0"/>
              <a:buChar char="•"/>
            </a:pPr>
            <a:r>
              <a:rPr lang="en-US" dirty="0" smtClean="0"/>
              <a:t>will be representative of the different elevations in the basin</a:t>
            </a:r>
          </a:p>
          <a:p>
            <a:pPr marL="285750" indent="-285750" algn="just">
              <a:buFont typeface="Arial" panose="020B0604020202020204" pitchFamily="34" charset="0"/>
              <a:buChar char="•"/>
            </a:pPr>
            <a:endParaRPr lang="en-US" dirty="0" smtClean="0"/>
          </a:p>
          <a:p>
            <a:pPr algn="just"/>
            <a:r>
              <a:rPr lang="en-US" dirty="0" smtClean="0"/>
              <a:t>Rainfall is expressed in terms of the depth (in mm) to which the water would stand on an area, if all the water was collected on it. </a:t>
            </a:r>
          </a:p>
          <a:p>
            <a:pPr algn="just"/>
            <a:endParaRPr lang="en-US" dirty="0"/>
          </a:p>
          <a:p>
            <a:pPr algn="just"/>
            <a:r>
              <a:rPr lang="en-US" dirty="0" smtClean="0"/>
              <a:t>Rainfall is also expressed as volume: vertical rain depth x area </a:t>
            </a:r>
          </a:p>
          <a:p>
            <a:pPr algn="just"/>
            <a:endParaRPr lang="en-US" dirty="0" smtClean="0"/>
          </a:p>
          <a:p>
            <a:pPr algn="just"/>
            <a:r>
              <a:rPr lang="en-US" b="1" dirty="0" smtClean="0"/>
              <a:t>For example a rainfall of 500 mm over a basin that covers an area of 1 km</a:t>
            </a:r>
            <a:r>
              <a:rPr lang="en-US" b="1" baseline="30000" dirty="0" smtClean="0"/>
              <a:t>2</a:t>
            </a:r>
            <a:r>
              <a:rPr lang="en-US" b="1" dirty="0" smtClean="0"/>
              <a:t> is equal to a water volume of 0.5×10</a:t>
            </a:r>
            <a:r>
              <a:rPr lang="en-US" b="1" baseline="30000" dirty="0" smtClean="0"/>
              <a:t>6</a:t>
            </a:r>
            <a:r>
              <a:rPr lang="en-US" b="1" dirty="0" smtClean="0"/>
              <a:t> m</a:t>
            </a:r>
            <a:r>
              <a:rPr lang="en-US" b="1" baseline="30000" dirty="0" smtClean="0"/>
              <a:t>3</a:t>
            </a:r>
            <a:r>
              <a:rPr lang="en-US" b="1" dirty="0" smtClean="0"/>
              <a:t>.</a:t>
            </a:r>
            <a:endParaRPr lang="el-GR" dirty="0"/>
          </a:p>
        </p:txBody>
      </p:sp>
      <p:sp>
        <p:nvSpPr>
          <p:cNvPr id="6" name="Ορθογώνιο 5"/>
          <p:cNvSpPr/>
          <p:nvPr/>
        </p:nvSpPr>
        <p:spPr>
          <a:xfrm>
            <a:off x="1904611" y="6381328"/>
            <a:ext cx="6246440" cy="307777"/>
          </a:xfrm>
          <a:prstGeom prst="rect">
            <a:avLst/>
          </a:prstGeom>
        </p:spPr>
        <p:txBody>
          <a:bodyPr wrap="square">
            <a:spAutoFit/>
          </a:bodyPr>
          <a:lstStyle/>
          <a:p>
            <a:r>
              <a:rPr lang="el-GR" sz="1400" dirty="0" err="1" smtClean="0"/>
              <a:t>Source</a:t>
            </a:r>
            <a:r>
              <a:rPr lang="el-GR" sz="1400" dirty="0" smtClean="0"/>
              <a:t>: </a:t>
            </a:r>
            <a:r>
              <a:rPr lang="en-US" sz="1400" dirty="0" smtClean="0"/>
              <a:t>https://www.slideshare.net/pranameshchakraborty/rainfall-measurement</a:t>
            </a:r>
            <a:endParaRPr lang="el-GR" sz="1400" dirty="0"/>
          </a:p>
        </p:txBody>
      </p:sp>
      <p:sp>
        <p:nvSpPr>
          <p:cNvPr id="7" name="TextBox 6"/>
          <p:cNvSpPr txBox="1"/>
          <p:nvPr/>
        </p:nvSpPr>
        <p:spPr>
          <a:xfrm>
            <a:off x="2921379" y="260648"/>
            <a:ext cx="2365135" cy="584775"/>
          </a:xfrm>
          <a:prstGeom prst="rect">
            <a:avLst/>
          </a:prstGeom>
          <a:noFill/>
        </p:spPr>
        <p:txBody>
          <a:bodyPr wrap="none" rtlCol="0">
            <a:spAutoFit/>
          </a:bodyPr>
          <a:lstStyle/>
          <a:p>
            <a:r>
              <a:rPr lang="el-GR" sz="3200" b="1" dirty="0" err="1" smtClean="0">
                <a:solidFill>
                  <a:schemeClr val="tx2">
                    <a:lumMod val="75000"/>
                  </a:schemeClr>
                </a:solidFill>
              </a:rPr>
              <a:t>Precipitation</a:t>
            </a:r>
            <a:endParaRPr lang="el-GR" sz="3200" b="1" dirty="0">
              <a:solidFill>
                <a:schemeClr val="tx2">
                  <a:lumMod val="75000"/>
                </a:schemeClr>
              </a:solidFill>
            </a:endParaRPr>
          </a:p>
        </p:txBody>
      </p:sp>
    </p:spTree>
    <p:extLst>
      <p:ext uri="{BB962C8B-B14F-4D97-AF65-F5344CB8AC3E}">
        <p14:creationId xmlns:p14="http://schemas.microsoft.com/office/powerpoint/2010/main" val="21364364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23527" y="1628800"/>
            <a:ext cx="8508227" cy="2474524"/>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pPr>
              <a:lnSpc>
                <a:spcPct val="130000"/>
              </a:lnSpc>
            </a:pPr>
            <a:r>
              <a:rPr lang="en-US" dirty="0" smtClean="0"/>
              <a:t>In order to convert the point values of precipitation to a mean value for the entire basin,  </a:t>
            </a:r>
          </a:p>
          <a:p>
            <a:pPr>
              <a:lnSpc>
                <a:spcPct val="130000"/>
              </a:lnSpc>
            </a:pPr>
            <a:r>
              <a:rPr lang="en-US" dirty="0" smtClean="0"/>
              <a:t>three main methodologies are followed in the field of Hydrogeology:</a:t>
            </a:r>
          </a:p>
          <a:p>
            <a:endParaRPr lang="en-US" dirty="0" smtClean="0"/>
          </a:p>
          <a:p>
            <a:pPr marL="342900" indent="-342900">
              <a:buFont typeface="+mj-lt"/>
              <a:buAutoNum type="arabicPeriod"/>
            </a:pPr>
            <a:r>
              <a:rPr lang="en-US" dirty="0" smtClean="0"/>
              <a:t>The arithmetic mean method</a:t>
            </a:r>
          </a:p>
          <a:p>
            <a:pPr marL="342900" indent="-342900">
              <a:buFont typeface="+mj-lt"/>
              <a:buAutoNum type="arabicPeriod"/>
            </a:pPr>
            <a:endParaRPr lang="en-US" dirty="0" smtClean="0"/>
          </a:p>
          <a:p>
            <a:pPr marL="342900" indent="-342900">
              <a:buFont typeface="+mj-lt"/>
              <a:buAutoNum type="arabicPeriod"/>
            </a:pPr>
            <a:r>
              <a:rPr lang="en-US" dirty="0" smtClean="0"/>
              <a:t>The </a:t>
            </a:r>
            <a:r>
              <a:rPr lang="en-US" dirty="0" err="1" smtClean="0"/>
              <a:t>Thiessen</a:t>
            </a:r>
            <a:r>
              <a:rPr lang="en-US" dirty="0" smtClean="0"/>
              <a:t> polygons method</a:t>
            </a:r>
          </a:p>
          <a:p>
            <a:pPr marL="342900" indent="-342900">
              <a:buFont typeface="+mj-lt"/>
              <a:buAutoNum type="arabicPeriod"/>
            </a:pPr>
            <a:endParaRPr lang="en-US" dirty="0" smtClean="0"/>
          </a:p>
          <a:p>
            <a:pPr marL="342900" indent="-342900">
              <a:buFont typeface="+mj-lt"/>
              <a:buAutoNum type="arabicPeriod"/>
            </a:pPr>
            <a:r>
              <a:rPr lang="en-US" dirty="0" smtClean="0"/>
              <a:t>The </a:t>
            </a:r>
            <a:r>
              <a:rPr lang="en-US" dirty="0" err="1" smtClean="0"/>
              <a:t>isohyetal</a:t>
            </a:r>
            <a:r>
              <a:rPr lang="en-US" dirty="0" smtClean="0"/>
              <a:t> method</a:t>
            </a:r>
            <a:endParaRPr lang="en-US" dirty="0"/>
          </a:p>
        </p:txBody>
      </p:sp>
      <p:sp>
        <p:nvSpPr>
          <p:cNvPr id="2" name="Ορθογώνιο 1"/>
          <p:cNvSpPr/>
          <p:nvPr/>
        </p:nvSpPr>
        <p:spPr>
          <a:xfrm>
            <a:off x="1115616" y="6309320"/>
            <a:ext cx="6984776" cy="307777"/>
          </a:xfrm>
          <a:prstGeom prst="rect">
            <a:avLst/>
          </a:prstGeom>
        </p:spPr>
        <p:txBody>
          <a:bodyPr wrap="square">
            <a:spAutoFit/>
          </a:bodyPr>
          <a:lstStyle/>
          <a:p>
            <a:r>
              <a:rPr lang="el-GR" sz="1400" dirty="0" err="1" smtClean="0"/>
              <a:t>Source</a:t>
            </a:r>
            <a:r>
              <a:rPr lang="el-GR" sz="1400" dirty="0" smtClean="0"/>
              <a:t>: </a:t>
            </a:r>
            <a:r>
              <a:rPr lang="en-US" sz="1400" dirty="0" smtClean="0"/>
              <a:t>https</a:t>
            </a:r>
            <a:r>
              <a:rPr lang="en-US" sz="1400" dirty="0"/>
              <a:t>://www.slideshare.net/pranameshchakraborty/rainfall-measurement</a:t>
            </a:r>
            <a:endParaRPr lang="el-GR" sz="1400" dirty="0"/>
          </a:p>
        </p:txBody>
      </p:sp>
      <p:sp>
        <p:nvSpPr>
          <p:cNvPr id="6" name="TextBox 5"/>
          <p:cNvSpPr txBox="1"/>
          <p:nvPr/>
        </p:nvSpPr>
        <p:spPr>
          <a:xfrm>
            <a:off x="2947246" y="594078"/>
            <a:ext cx="2365135" cy="584775"/>
          </a:xfrm>
          <a:prstGeom prst="rect">
            <a:avLst/>
          </a:prstGeom>
          <a:noFill/>
        </p:spPr>
        <p:txBody>
          <a:bodyPr wrap="none" rtlCol="0">
            <a:spAutoFit/>
          </a:bodyPr>
          <a:lstStyle/>
          <a:p>
            <a:r>
              <a:rPr lang="el-GR" sz="3200" b="1" dirty="0" err="1" smtClean="0">
                <a:solidFill>
                  <a:schemeClr val="tx2">
                    <a:lumMod val="75000"/>
                  </a:schemeClr>
                </a:solidFill>
              </a:rPr>
              <a:t>Precipitation</a:t>
            </a:r>
            <a:endParaRPr lang="el-GR" sz="3200" b="1" dirty="0">
              <a:solidFill>
                <a:schemeClr val="tx2">
                  <a:lumMod val="75000"/>
                </a:schemeClr>
              </a:solidFill>
            </a:endParaRPr>
          </a:p>
        </p:txBody>
      </p:sp>
    </p:spTree>
    <p:extLst>
      <p:ext uri="{BB962C8B-B14F-4D97-AF65-F5344CB8AC3E}">
        <p14:creationId xmlns:p14="http://schemas.microsoft.com/office/powerpoint/2010/main" val="23252148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91680" y="431468"/>
            <a:ext cx="5970160" cy="523220"/>
          </a:xfrm>
          <a:prstGeom prst="rect">
            <a:avLst/>
          </a:prstGeom>
          <a:noFill/>
        </p:spPr>
        <p:txBody>
          <a:bodyPr wrap="none" rtlCol="0">
            <a:spAutoFit/>
          </a:bodyPr>
          <a:lstStyle/>
          <a:p>
            <a:r>
              <a:rPr lang="el-GR" sz="2800" b="1" dirty="0" err="1" smtClean="0">
                <a:solidFill>
                  <a:schemeClr val="accent1">
                    <a:lumMod val="50000"/>
                  </a:schemeClr>
                </a:solidFill>
              </a:rPr>
              <a:t>Precipitation</a:t>
            </a:r>
            <a:r>
              <a:rPr lang="el-GR" sz="2800" b="1" dirty="0" smtClean="0">
                <a:solidFill>
                  <a:schemeClr val="accent1">
                    <a:lumMod val="50000"/>
                  </a:schemeClr>
                </a:solidFill>
              </a:rPr>
              <a:t>-</a:t>
            </a:r>
            <a:r>
              <a:rPr lang="el-GR" sz="2800" b="1" dirty="0" err="1" smtClean="0">
                <a:solidFill>
                  <a:schemeClr val="accent1">
                    <a:lumMod val="50000"/>
                  </a:schemeClr>
                </a:solidFill>
              </a:rPr>
              <a:t>Arithmetic</a:t>
            </a:r>
            <a:r>
              <a:rPr lang="el-GR" sz="2800" b="1" dirty="0" smtClean="0">
                <a:solidFill>
                  <a:schemeClr val="accent1">
                    <a:lumMod val="50000"/>
                  </a:schemeClr>
                </a:solidFill>
              </a:rPr>
              <a:t> </a:t>
            </a:r>
            <a:r>
              <a:rPr lang="el-GR" sz="2800" b="1" dirty="0" err="1" smtClean="0">
                <a:solidFill>
                  <a:schemeClr val="accent1">
                    <a:lumMod val="50000"/>
                  </a:schemeClr>
                </a:solidFill>
              </a:rPr>
              <a:t>mean</a:t>
            </a:r>
            <a:r>
              <a:rPr lang="el-GR" sz="2800" b="1" dirty="0" smtClean="0">
                <a:solidFill>
                  <a:schemeClr val="accent1">
                    <a:lumMod val="50000"/>
                  </a:schemeClr>
                </a:solidFill>
              </a:rPr>
              <a:t> </a:t>
            </a:r>
            <a:r>
              <a:rPr lang="el-GR" sz="2800" b="1" dirty="0" err="1" smtClean="0">
                <a:solidFill>
                  <a:schemeClr val="accent1">
                    <a:lumMod val="50000"/>
                  </a:schemeClr>
                </a:solidFill>
              </a:rPr>
              <a:t>method</a:t>
            </a:r>
            <a:endParaRPr lang="el-GR" sz="2800" b="1" dirty="0">
              <a:solidFill>
                <a:schemeClr val="accent1">
                  <a:lumMod val="50000"/>
                </a:schemeClr>
              </a:solidFill>
            </a:endParaRPr>
          </a:p>
        </p:txBody>
      </p:sp>
      <p:sp>
        <p:nvSpPr>
          <p:cNvPr id="5" name="TextBox 4"/>
          <p:cNvSpPr txBox="1"/>
          <p:nvPr/>
        </p:nvSpPr>
        <p:spPr>
          <a:xfrm>
            <a:off x="282191" y="1484784"/>
            <a:ext cx="8280920"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smtClean="0"/>
              <a:t>This method is applicable in basins that have uniform morphology and dense monitoring network. </a:t>
            </a:r>
          </a:p>
        </p:txBody>
      </p:sp>
      <p:graphicFrame>
        <p:nvGraphicFramePr>
          <p:cNvPr id="6" name="Αντικείμενο 5"/>
          <p:cNvGraphicFramePr>
            <a:graphicFrameLocks noChangeAspect="1"/>
          </p:cNvGraphicFramePr>
          <p:nvPr>
            <p:extLst>
              <p:ext uri="{D42A27DB-BD31-4B8C-83A1-F6EECF244321}">
                <p14:modId xmlns:p14="http://schemas.microsoft.com/office/powerpoint/2010/main" val="1065104465"/>
              </p:ext>
            </p:extLst>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1309" name="Εξίσωση" r:id="rId3" imgW="114120" imgH="215640" progId="Equation.3">
                  <p:embed/>
                </p:oleObj>
              </mc:Choice>
              <mc:Fallback>
                <p:oleObj name="Εξίσωση" r:id="rId3" imgW="114120" imgH="215640" progId="Equation.3">
                  <p:embed/>
                  <p:pic>
                    <p:nvPicPr>
                      <p:cNvPr id="0" name=""/>
                      <p:cNvPicPr/>
                      <p:nvPr/>
                    </p:nvPicPr>
                    <p:blipFill>
                      <a:blip r:embed="rId4"/>
                      <a:stretch>
                        <a:fillRect/>
                      </a:stretch>
                    </p:blipFill>
                    <p:spPr>
                      <a:xfrm>
                        <a:off x="4514850" y="3321050"/>
                        <a:ext cx="114300" cy="215900"/>
                      </a:xfrm>
                      <a:prstGeom prst="rect">
                        <a:avLst/>
                      </a:prstGeom>
                    </p:spPr>
                  </p:pic>
                </p:oleObj>
              </mc:Fallback>
            </mc:AlternateContent>
          </a:graphicData>
        </a:graphic>
      </p:graphicFrame>
      <p:graphicFrame>
        <p:nvGraphicFramePr>
          <p:cNvPr id="8" name="Αντικείμενο 7"/>
          <p:cNvGraphicFramePr>
            <a:graphicFrameLocks noChangeAspect="1"/>
          </p:cNvGraphicFramePr>
          <p:nvPr>
            <p:extLst>
              <p:ext uri="{D42A27DB-BD31-4B8C-83A1-F6EECF244321}">
                <p14:modId xmlns:p14="http://schemas.microsoft.com/office/powerpoint/2010/main" val="1060766566"/>
              </p:ext>
            </p:extLst>
          </p:nvPr>
        </p:nvGraphicFramePr>
        <p:xfrm>
          <a:off x="2555776" y="3356992"/>
          <a:ext cx="3597905" cy="1149846"/>
        </p:xfrm>
        <a:graphic>
          <a:graphicData uri="http://schemas.openxmlformats.org/presentationml/2006/ole">
            <mc:AlternateContent xmlns:mc="http://schemas.openxmlformats.org/markup-compatibility/2006">
              <mc:Choice xmlns:v="urn:schemas-microsoft-com:vml" Requires="v">
                <p:oleObj spid="_x0000_s1310" name="Εξίσωση" r:id="rId5" imgW="1231560" imgH="393480" progId="Equation.3">
                  <p:embed/>
                </p:oleObj>
              </mc:Choice>
              <mc:Fallback>
                <p:oleObj name="Εξίσωση" r:id="rId5" imgW="1231560" imgH="393480" progId="Equation.3">
                  <p:embed/>
                  <p:pic>
                    <p:nvPicPr>
                      <p:cNvPr id="0" name=""/>
                      <p:cNvPicPr/>
                      <p:nvPr/>
                    </p:nvPicPr>
                    <p:blipFill>
                      <a:blip r:embed="rId6"/>
                      <a:stretch>
                        <a:fillRect/>
                      </a:stretch>
                    </p:blipFill>
                    <p:spPr>
                      <a:xfrm>
                        <a:off x="2555776" y="3356992"/>
                        <a:ext cx="3597905" cy="1149846"/>
                      </a:xfrm>
                      <a:prstGeom prst="rect">
                        <a:avLst/>
                      </a:prstGeom>
                    </p:spPr>
                  </p:pic>
                </p:oleObj>
              </mc:Fallback>
            </mc:AlternateContent>
          </a:graphicData>
        </a:graphic>
      </p:graphicFrame>
      <p:sp>
        <p:nvSpPr>
          <p:cNvPr id="9" name="TextBox 8"/>
          <p:cNvSpPr txBox="1"/>
          <p:nvPr/>
        </p:nvSpPr>
        <p:spPr>
          <a:xfrm>
            <a:off x="1143050" y="5085184"/>
            <a:ext cx="6249981" cy="369332"/>
          </a:xfrm>
          <a:prstGeom prst="rect">
            <a:avLst/>
          </a:prstGeom>
          <a:noFill/>
        </p:spPr>
        <p:txBody>
          <a:bodyPr wrap="none" rtlCol="0">
            <a:spAutoFit/>
          </a:bodyPr>
          <a:lstStyle/>
          <a:p>
            <a:r>
              <a:rPr lang="el-GR" dirty="0" smtClean="0"/>
              <a:t>P</a:t>
            </a:r>
            <a:r>
              <a:rPr lang="el-GR" baseline="-25000" dirty="0" smtClean="0"/>
              <a:t>1</a:t>
            </a:r>
            <a:r>
              <a:rPr lang="el-GR" dirty="0" smtClean="0"/>
              <a:t>, P</a:t>
            </a:r>
            <a:r>
              <a:rPr lang="el-GR" baseline="-25000" dirty="0" smtClean="0"/>
              <a:t>2</a:t>
            </a:r>
            <a:r>
              <a:rPr lang="el-GR" dirty="0" smtClean="0"/>
              <a:t>, </a:t>
            </a:r>
            <a:r>
              <a:rPr lang="el-GR" dirty="0" err="1" smtClean="0"/>
              <a:t>P</a:t>
            </a:r>
            <a:r>
              <a:rPr lang="el-GR" baseline="-25000" dirty="0" err="1" smtClean="0"/>
              <a:t>n</a:t>
            </a:r>
            <a:r>
              <a:rPr lang="el-GR" dirty="0" smtClean="0"/>
              <a:t> </a:t>
            </a:r>
            <a:r>
              <a:rPr lang="en-US" dirty="0" smtClean="0"/>
              <a:t>are </a:t>
            </a:r>
            <a:r>
              <a:rPr lang="el-GR" dirty="0" err="1" smtClean="0"/>
              <a:t>the</a:t>
            </a:r>
            <a:r>
              <a:rPr lang="el-GR" dirty="0" smtClean="0"/>
              <a:t> </a:t>
            </a:r>
            <a:r>
              <a:rPr lang="el-GR" dirty="0" err="1" smtClean="0"/>
              <a:t>precipitation</a:t>
            </a:r>
            <a:r>
              <a:rPr lang="el-GR" dirty="0" smtClean="0"/>
              <a:t> </a:t>
            </a:r>
            <a:r>
              <a:rPr lang="el-GR" dirty="0" err="1" smtClean="0"/>
              <a:t>values</a:t>
            </a:r>
            <a:r>
              <a:rPr lang="el-GR" dirty="0" smtClean="0"/>
              <a:t> </a:t>
            </a:r>
            <a:r>
              <a:rPr lang="el-GR" dirty="0" err="1" smtClean="0"/>
              <a:t>obtained</a:t>
            </a:r>
            <a:r>
              <a:rPr lang="el-GR" dirty="0" smtClean="0"/>
              <a:t> </a:t>
            </a:r>
            <a:r>
              <a:rPr lang="el-GR" dirty="0" err="1" smtClean="0"/>
              <a:t>from</a:t>
            </a:r>
            <a:r>
              <a:rPr lang="el-GR" dirty="0" smtClean="0"/>
              <a:t> </a:t>
            </a:r>
            <a:r>
              <a:rPr lang="el-GR" i="1" dirty="0" smtClean="0">
                <a:latin typeface="Times New Roman" pitchFamily="18" charset="0"/>
                <a:cs typeface="Times New Roman" pitchFamily="18" charset="0"/>
              </a:rPr>
              <a:t>n</a:t>
            </a:r>
            <a:r>
              <a:rPr lang="el-GR" dirty="0" smtClean="0"/>
              <a:t> </a:t>
            </a:r>
            <a:r>
              <a:rPr lang="el-GR" dirty="0" err="1" smtClean="0"/>
              <a:t>raingauges</a:t>
            </a:r>
            <a:endParaRPr lang="el-GR" dirty="0"/>
          </a:p>
        </p:txBody>
      </p:sp>
      <p:sp>
        <p:nvSpPr>
          <p:cNvPr id="2" name="Rectangle 1"/>
          <p:cNvSpPr/>
          <p:nvPr/>
        </p:nvSpPr>
        <p:spPr>
          <a:xfrm>
            <a:off x="734576" y="2611020"/>
            <a:ext cx="7884367" cy="369332"/>
          </a:xfrm>
          <a:prstGeom prst="rect">
            <a:avLst/>
          </a:prstGeom>
        </p:spPr>
        <p:txBody>
          <a:bodyPr wrap="square">
            <a:spAutoFit/>
          </a:bodyPr>
          <a:lstStyle/>
          <a:p>
            <a:r>
              <a:rPr lang="en-US" dirty="0"/>
              <a:t>The mean precipitation value of the basin is given </a:t>
            </a:r>
            <a:r>
              <a:rPr lang="en-US" dirty="0" smtClean="0"/>
              <a:t>by the equation</a:t>
            </a:r>
            <a:endParaRPr lang="en-US" dirty="0"/>
          </a:p>
        </p:txBody>
      </p:sp>
    </p:spTree>
    <p:extLst>
      <p:ext uri="{BB962C8B-B14F-4D97-AF65-F5344CB8AC3E}">
        <p14:creationId xmlns:p14="http://schemas.microsoft.com/office/powerpoint/2010/main" val="35063996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1720" y="106255"/>
            <a:ext cx="5593519" cy="584775"/>
          </a:xfrm>
          <a:prstGeom prst="rect">
            <a:avLst/>
          </a:prstGeom>
          <a:noFill/>
        </p:spPr>
        <p:txBody>
          <a:bodyPr wrap="none" rtlCol="0">
            <a:spAutoFit/>
          </a:bodyPr>
          <a:lstStyle/>
          <a:p>
            <a:r>
              <a:rPr lang="el-GR" sz="3200" b="1" dirty="0" err="1" smtClean="0">
                <a:solidFill>
                  <a:schemeClr val="accent1">
                    <a:lumMod val="50000"/>
                  </a:schemeClr>
                </a:solidFill>
              </a:rPr>
              <a:t>Precipitation</a:t>
            </a:r>
            <a:r>
              <a:rPr lang="el-GR" sz="3200" b="1" dirty="0" smtClean="0">
                <a:solidFill>
                  <a:schemeClr val="accent1">
                    <a:lumMod val="50000"/>
                  </a:schemeClr>
                </a:solidFill>
              </a:rPr>
              <a:t>-</a:t>
            </a:r>
            <a:r>
              <a:rPr lang="el-GR" sz="3200" b="1" dirty="0" err="1" smtClean="0">
                <a:solidFill>
                  <a:schemeClr val="accent1">
                    <a:lumMod val="50000"/>
                  </a:schemeClr>
                </a:solidFill>
              </a:rPr>
              <a:t>Thiessen</a:t>
            </a:r>
            <a:r>
              <a:rPr lang="el-GR" sz="3200" b="1" dirty="0" smtClean="0">
                <a:solidFill>
                  <a:schemeClr val="accent1">
                    <a:lumMod val="50000"/>
                  </a:schemeClr>
                </a:solidFill>
              </a:rPr>
              <a:t> </a:t>
            </a:r>
            <a:r>
              <a:rPr lang="el-GR" sz="3200" b="1" dirty="0" err="1" smtClean="0">
                <a:solidFill>
                  <a:schemeClr val="accent1">
                    <a:lumMod val="50000"/>
                  </a:schemeClr>
                </a:solidFill>
              </a:rPr>
              <a:t>polygons</a:t>
            </a:r>
            <a:endParaRPr lang="el-GR" sz="3200" b="1" dirty="0">
              <a:solidFill>
                <a:schemeClr val="accent1">
                  <a:lumMod val="50000"/>
                </a:schemeClr>
              </a:solidFill>
            </a:endParaRPr>
          </a:p>
        </p:txBody>
      </p:sp>
      <p:sp>
        <p:nvSpPr>
          <p:cNvPr id="5" name="TextBox 4"/>
          <p:cNvSpPr txBox="1"/>
          <p:nvPr/>
        </p:nvSpPr>
        <p:spPr>
          <a:xfrm>
            <a:off x="251520" y="1052736"/>
            <a:ext cx="8529438" cy="397031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US" dirty="0" smtClean="0"/>
              <a:t>According to this method, the basin is separated in polygons. Each polygon contains a rain gauge. It is considered that the mean value precipitation of each polygon corresponds to precipitation measured by its rain gauge. </a:t>
            </a:r>
          </a:p>
          <a:p>
            <a:pPr algn="just"/>
            <a:endParaRPr lang="en-US" dirty="0" smtClean="0"/>
          </a:p>
          <a:p>
            <a:pPr marL="285750" indent="-285750" algn="just">
              <a:buFont typeface="Wingdings" panose="05000000000000000000" pitchFamily="2" charset="2"/>
              <a:buChar char="Ø"/>
            </a:pPr>
            <a:r>
              <a:rPr lang="en-US" dirty="0" smtClean="0"/>
              <a:t>In order to separate the basin in polygons the next steps should be followed:</a:t>
            </a:r>
          </a:p>
          <a:p>
            <a:pPr marL="285750" indent="-285750" algn="just">
              <a:buFont typeface="Wingdings" panose="05000000000000000000" pitchFamily="2" charset="2"/>
              <a:buChar char="Ø"/>
            </a:pPr>
            <a:endParaRPr lang="en-US" dirty="0" smtClean="0"/>
          </a:p>
          <a:p>
            <a:pPr marL="342900" indent="-342900" algn="just">
              <a:buFont typeface="+mj-lt"/>
              <a:buAutoNum type="arabicPeriod"/>
            </a:pPr>
            <a:r>
              <a:rPr lang="en-US" dirty="0" smtClean="0"/>
              <a:t>Design the basin and the rain gauges on a scaled map</a:t>
            </a:r>
          </a:p>
          <a:p>
            <a:pPr marL="342900" indent="-342900" algn="just">
              <a:buFont typeface="+mj-lt"/>
              <a:buAutoNum type="arabicPeriod"/>
            </a:pPr>
            <a:endParaRPr lang="en-US" dirty="0" smtClean="0"/>
          </a:p>
          <a:p>
            <a:pPr marL="342900" indent="-342900" algn="just">
              <a:buFont typeface="+mj-lt"/>
              <a:buAutoNum type="arabicPeriod"/>
            </a:pPr>
            <a:r>
              <a:rPr lang="en-US" dirty="0" smtClean="0"/>
              <a:t>Join with straight lines the rain gauges creating a triangular network</a:t>
            </a:r>
          </a:p>
          <a:p>
            <a:pPr marL="342900" indent="-342900" algn="just">
              <a:buFont typeface="+mj-lt"/>
              <a:buAutoNum type="arabicPeriod"/>
            </a:pPr>
            <a:endParaRPr lang="en-US" dirty="0" smtClean="0"/>
          </a:p>
          <a:p>
            <a:pPr marL="342900" indent="-342900" algn="just">
              <a:buFont typeface="+mj-lt"/>
              <a:buAutoNum type="arabicPeriod"/>
            </a:pPr>
            <a:r>
              <a:rPr lang="en-US" dirty="0" smtClean="0"/>
              <a:t>Draw the perpendicular bisector on each straight line until they intersect with the other bisectors and the basin boundaries. The polygons that represent the influence area of each station are formed. </a:t>
            </a:r>
          </a:p>
          <a:p>
            <a:pPr algn="just"/>
            <a:endParaRPr lang="en-US" dirty="0" smtClean="0"/>
          </a:p>
        </p:txBody>
      </p:sp>
    </p:spTree>
    <p:extLst>
      <p:ext uri="{BB962C8B-B14F-4D97-AF65-F5344CB8AC3E}">
        <p14:creationId xmlns:p14="http://schemas.microsoft.com/office/powerpoint/2010/main" val="11353236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971600" y="6458097"/>
            <a:ext cx="7776864" cy="307777"/>
          </a:xfrm>
          <a:prstGeom prst="rect">
            <a:avLst/>
          </a:prstGeom>
        </p:spPr>
        <p:txBody>
          <a:bodyPr wrap="square">
            <a:spAutoFit/>
          </a:bodyPr>
          <a:lstStyle/>
          <a:p>
            <a:r>
              <a:rPr lang="en-US" sz="1400" dirty="0" smtClean="0"/>
              <a:t>Source</a:t>
            </a:r>
            <a:r>
              <a:rPr lang="el-GR" sz="1400" dirty="0" smtClean="0"/>
              <a:t>: </a:t>
            </a:r>
            <a:r>
              <a:rPr lang="en-US" sz="1400" dirty="0" smtClean="0"/>
              <a:t>http://moodle.digital-campus.org/mod/page/view.php?id=31813</a:t>
            </a:r>
            <a:endParaRPr lang="el-GR" sz="1400" dirty="0"/>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1125799"/>
            <a:ext cx="3388155" cy="4969294"/>
          </a:xfrm>
          <a:prstGeom prst="rect">
            <a:avLst/>
          </a:prstGeom>
          <a:ln>
            <a:noFill/>
          </a:ln>
          <a:effectLst>
            <a:outerShdw blurRad="292100" dist="139700" dir="2700000" algn="tl" rotWithShape="0">
              <a:srgbClr val="333333">
                <a:alpha val="65000"/>
              </a:srgbClr>
            </a:outerShdw>
          </a:effectLst>
        </p:spPr>
      </p:pic>
      <p:sp>
        <p:nvSpPr>
          <p:cNvPr id="6" name="Rectangle 3"/>
          <p:cNvSpPr txBox="1">
            <a:spLocks noRot="1" noChangeArrowheads="1"/>
          </p:cNvSpPr>
          <p:nvPr/>
        </p:nvSpPr>
        <p:spPr>
          <a:xfrm>
            <a:off x="4338255" y="1476624"/>
            <a:ext cx="4410209" cy="4267644"/>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Clr>
                <a:srgbClr val="FF0000"/>
              </a:buClr>
              <a:buNone/>
              <a:defRPr/>
            </a:pPr>
            <a:r>
              <a:rPr lang="el-GR" sz="2400" dirty="0" err="1" smtClean="0">
                <a:solidFill>
                  <a:srgbClr val="540C27"/>
                </a:solidFill>
              </a:rPr>
              <a:t>The</a:t>
            </a:r>
            <a:r>
              <a:rPr lang="el-GR" sz="2400" dirty="0" smtClean="0">
                <a:solidFill>
                  <a:srgbClr val="540C27"/>
                </a:solidFill>
              </a:rPr>
              <a:t> </a:t>
            </a:r>
            <a:r>
              <a:rPr lang="el-GR" sz="2400" dirty="0" err="1" smtClean="0">
                <a:solidFill>
                  <a:srgbClr val="540C27"/>
                </a:solidFill>
              </a:rPr>
              <a:t>total</a:t>
            </a:r>
            <a:r>
              <a:rPr lang="el-GR" sz="2400" dirty="0" smtClean="0">
                <a:solidFill>
                  <a:srgbClr val="540C27"/>
                </a:solidFill>
              </a:rPr>
              <a:t> </a:t>
            </a:r>
            <a:r>
              <a:rPr lang="el-GR" sz="2400" dirty="0" err="1" smtClean="0">
                <a:solidFill>
                  <a:srgbClr val="540C27"/>
                </a:solidFill>
              </a:rPr>
              <a:t>amount</a:t>
            </a:r>
            <a:r>
              <a:rPr lang="el-GR" sz="2400" dirty="0" smtClean="0">
                <a:solidFill>
                  <a:srgbClr val="540C27"/>
                </a:solidFill>
              </a:rPr>
              <a:t> of water </a:t>
            </a:r>
            <a:r>
              <a:rPr lang="el-GR" sz="2400" dirty="0" err="1" smtClean="0">
                <a:solidFill>
                  <a:srgbClr val="540C27"/>
                </a:solidFill>
              </a:rPr>
              <a:t>on</a:t>
            </a:r>
            <a:r>
              <a:rPr lang="el-GR" sz="2400" dirty="0" smtClean="0">
                <a:solidFill>
                  <a:srgbClr val="540C27"/>
                </a:solidFill>
              </a:rPr>
              <a:t> </a:t>
            </a:r>
            <a:r>
              <a:rPr lang="en-US" sz="2400" dirty="0" smtClean="0">
                <a:solidFill>
                  <a:srgbClr val="540C27"/>
                </a:solidFill>
              </a:rPr>
              <a:t>E</a:t>
            </a:r>
            <a:r>
              <a:rPr lang="el-GR" sz="2400" dirty="0" err="1" smtClean="0">
                <a:solidFill>
                  <a:srgbClr val="540C27"/>
                </a:solidFill>
              </a:rPr>
              <a:t>arth</a:t>
            </a:r>
            <a:r>
              <a:rPr lang="el-GR" sz="2400" dirty="0" smtClean="0">
                <a:solidFill>
                  <a:srgbClr val="540C27"/>
                </a:solidFill>
              </a:rPr>
              <a:t> </a:t>
            </a:r>
            <a:r>
              <a:rPr lang="el-GR" sz="2400" dirty="0" err="1" smtClean="0">
                <a:solidFill>
                  <a:srgbClr val="540C27"/>
                </a:solidFill>
              </a:rPr>
              <a:t>is</a:t>
            </a:r>
            <a:r>
              <a:rPr lang="el-GR" sz="2400" dirty="0" smtClean="0">
                <a:solidFill>
                  <a:srgbClr val="540C27"/>
                </a:solidFill>
              </a:rPr>
              <a:t> </a:t>
            </a:r>
            <a:r>
              <a:rPr lang="el-GR" sz="2400" dirty="0" err="1" smtClean="0">
                <a:solidFill>
                  <a:srgbClr val="540C27"/>
                </a:solidFill>
              </a:rPr>
              <a:t>approximately</a:t>
            </a:r>
            <a:r>
              <a:rPr lang="el-GR" sz="2400" dirty="0" smtClean="0">
                <a:solidFill>
                  <a:srgbClr val="540C27"/>
                </a:solidFill>
              </a:rPr>
              <a:t> 1400 </a:t>
            </a:r>
            <a:r>
              <a:rPr lang="el-GR" sz="2400" dirty="0" err="1" smtClean="0">
                <a:solidFill>
                  <a:srgbClr val="540C27"/>
                </a:solidFill>
              </a:rPr>
              <a:t>million</a:t>
            </a:r>
            <a:r>
              <a:rPr lang="el-GR" sz="2400" dirty="0" smtClean="0">
                <a:solidFill>
                  <a:srgbClr val="540C27"/>
                </a:solidFill>
              </a:rPr>
              <a:t> km</a:t>
            </a:r>
            <a:r>
              <a:rPr lang="el-GR" sz="2400" baseline="30000" dirty="0" smtClean="0">
                <a:solidFill>
                  <a:srgbClr val="540C27"/>
                </a:solidFill>
              </a:rPr>
              <a:t>3 </a:t>
            </a:r>
            <a:r>
              <a:rPr lang="el-GR" sz="2400" dirty="0" smtClean="0">
                <a:solidFill>
                  <a:srgbClr val="540C27"/>
                </a:solidFill>
              </a:rPr>
              <a:t>(UNEP, 2002)</a:t>
            </a:r>
            <a:endParaRPr lang="en-US" sz="2400" dirty="0" smtClean="0">
              <a:solidFill>
                <a:srgbClr val="540C27"/>
              </a:solidFill>
            </a:endParaRPr>
          </a:p>
          <a:p>
            <a:pPr marL="0" indent="0">
              <a:buClr>
                <a:srgbClr val="FF0000"/>
              </a:buClr>
              <a:buNone/>
              <a:defRPr/>
            </a:pPr>
            <a:endParaRPr lang="el-GR" sz="2400" dirty="0" smtClean="0">
              <a:solidFill>
                <a:srgbClr val="540C27"/>
              </a:solidFill>
            </a:endParaRPr>
          </a:p>
          <a:p>
            <a:pPr>
              <a:buClr>
                <a:schemeClr val="tx2">
                  <a:lumMod val="50000"/>
                </a:schemeClr>
              </a:buClr>
              <a:buFont typeface="Wingdings" pitchFamily="2" charset="2"/>
              <a:buChar char="Ø"/>
              <a:defRPr/>
            </a:pPr>
            <a:r>
              <a:rPr lang="en-US" sz="2400" dirty="0" smtClean="0">
                <a:solidFill>
                  <a:srgbClr val="540C27"/>
                </a:solidFill>
              </a:rPr>
              <a:t>Saline water in oceans</a:t>
            </a:r>
            <a:r>
              <a:rPr lang="el-GR" sz="2400" dirty="0">
                <a:solidFill>
                  <a:srgbClr val="540C27"/>
                </a:solidFill>
              </a:rPr>
              <a:t> </a:t>
            </a:r>
            <a:r>
              <a:rPr lang="el-GR" sz="2400" dirty="0" smtClean="0">
                <a:solidFill>
                  <a:srgbClr val="540C27"/>
                </a:solidFill>
              </a:rPr>
              <a:t>97,5%</a:t>
            </a:r>
          </a:p>
          <a:p>
            <a:pPr>
              <a:buClr>
                <a:schemeClr val="tx2">
                  <a:lumMod val="50000"/>
                </a:schemeClr>
              </a:buClr>
              <a:buFont typeface="Wingdings" pitchFamily="2" charset="2"/>
              <a:buChar char="Ø"/>
              <a:defRPr/>
            </a:pPr>
            <a:r>
              <a:rPr lang="el-GR" sz="2400" dirty="0" err="1" smtClean="0">
                <a:solidFill>
                  <a:srgbClr val="540C27"/>
                </a:solidFill>
              </a:rPr>
              <a:t>Fresh</a:t>
            </a:r>
            <a:r>
              <a:rPr lang="el-GR" sz="2400" dirty="0" smtClean="0">
                <a:solidFill>
                  <a:srgbClr val="540C27"/>
                </a:solidFill>
              </a:rPr>
              <a:t> water 2,5%</a:t>
            </a:r>
          </a:p>
          <a:p>
            <a:pPr indent="360000">
              <a:buClr>
                <a:schemeClr val="tx2">
                  <a:lumMod val="75000"/>
                </a:schemeClr>
              </a:buClr>
              <a:buFont typeface="Wingdings" panose="05000000000000000000" pitchFamily="2" charset="2"/>
              <a:buChar char="ü"/>
              <a:defRPr/>
            </a:pPr>
            <a:r>
              <a:rPr lang="el-GR" sz="2300" dirty="0" smtClean="0">
                <a:solidFill>
                  <a:srgbClr val="540C27"/>
                </a:solidFill>
              </a:rPr>
              <a:t>G</a:t>
            </a:r>
            <a:r>
              <a:rPr lang="en-US" sz="2300" dirty="0" err="1" smtClean="0">
                <a:solidFill>
                  <a:srgbClr val="540C27"/>
                </a:solidFill>
              </a:rPr>
              <a:t>laciers</a:t>
            </a:r>
            <a:r>
              <a:rPr lang="el-GR" sz="2300" dirty="0" smtClean="0">
                <a:solidFill>
                  <a:srgbClr val="540C27"/>
                </a:solidFill>
              </a:rPr>
              <a:t> 68,7%</a:t>
            </a:r>
          </a:p>
          <a:p>
            <a:pPr indent="360000">
              <a:buClr>
                <a:schemeClr val="tx2">
                  <a:lumMod val="75000"/>
                </a:schemeClr>
              </a:buClr>
              <a:buFont typeface="Wingdings" panose="05000000000000000000" pitchFamily="2" charset="2"/>
              <a:buChar char="ü"/>
              <a:defRPr/>
            </a:pPr>
            <a:r>
              <a:rPr lang="en-US" sz="2300" u="sng" dirty="0" smtClean="0">
                <a:solidFill>
                  <a:srgbClr val="540C27"/>
                </a:solidFill>
              </a:rPr>
              <a:t>Groundwater</a:t>
            </a:r>
            <a:r>
              <a:rPr lang="el-GR" sz="2300" u="sng" dirty="0" smtClean="0">
                <a:solidFill>
                  <a:srgbClr val="540C27"/>
                </a:solidFill>
              </a:rPr>
              <a:t> 30,1%</a:t>
            </a:r>
          </a:p>
          <a:p>
            <a:pPr indent="360000">
              <a:buClr>
                <a:schemeClr val="tx2">
                  <a:lumMod val="75000"/>
                </a:schemeClr>
              </a:buClr>
              <a:buFont typeface="Wingdings" panose="05000000000000000000" pitchFamily="2" charset="2"/>
              <a:buChar char="ü"/>
              <a:defRPr/>
            </a:pPr>
            <a:r>
              <a:rPr lang="el-GR" sz="2300" dirty="0" err="1" smtClean="0">
                <a:solidFill>
                  <a:srgbClr val="540C27"/>
                </a:solidFill>
              </a:rPr>
              <a:t>Permafrost</a:t>
            </a:r>
            <a:r>
              <a:rPr lang="el-GR" sz="2300" dirty="0" smtClean="0">
                <a:solidFill>
                  <a:srgbClr val="540C27"/>
                </a:solidFill>
              </a:rPr>
              <a:t> 0,8%</a:t>
            </a:r>
            <a:endParaRPr lang="en-US" sz="2300" dirty="0" smtClean="0">
              <a:solidFill>
                <a:srgbClr val="540C27"/>
              </a:solidFill>
            </a:endParaRPr>
          </a:p>
          <a:p>
            <a:pPr indent="360000">
              <a:buClr>
                <a:srgbClr val="FF0000"/>
              </a:buClr>
              <a:buFont typeface="Wingdings" panose="05000000000000000000" pitchFamily="2" charset="2"/>
              <a:buChar char="ü"/>
              <a:defRPr/>
            </a:pPr>
            <a:endParaRPr lang="el-GR" sz="2300" dirty="0" smtClean="0">
              <a:solidFill>
                <a:srgbClr val="540C27"/>
              </a:solidFill>
            </a:endParaRPr>
          </a:p>
          <a:p>
            <a:pPr indent="-432000">
              <a:buClr>
                <a:schemeClr val="tx2">
                  <a:lumMod val="50000"/>
                </a:schemeClr>
              </a:buClr>
              <a:buFont typeface="Wingdings" pitchFamily="2" charset="2"/>
              <a:buChar char="Ø"/>
              <a:defRPr/>
            </a:pPr>
            <a:r>
              <a:rPr lang="en-US" sz="2400" dirty="0" smtClean="0">
                <a:solidFill>
                  <a:srgbClr val="540C27"/>
                </a:solidFill>
              </a:rPr>
              <a:t>Surface water</a:t>
            </a:r>
            <a:r>
              <a:rPr lang="el-GR" sz="2400" dirty="0" smtClean="0">
                <a:solidFill>
                  <a:srgbClr val="540C27"/>
                </a:solidFill>
              </a:rPr>
              <a:t> </a:t>
            </a:r>
            <a:r>
              <a:rPr lang="el-GR" sz="2400" dirty="0" err="1" smtClean="0">
                <a:solidFill>
                  <a:srgbClr val="540C27"/>
                </a:solidFill>
              </a:rPr>
              <a:t>and</a:t>
            </a:r>
            <a:r>
              <a:rPr lang="el-GR" sz="2400" dirty="0" smtClean="0">
                <a:solidFill>
                  <a:srgbClr val="540C27"/>
                </a:solidFill>
              </a:rPr>
              <a:t> </a:t>
            </a:r>
            <a:r>
              <a:rPr lang="el-GR" sz="2400" dirty="0" err="1" smtClean="0">
                <a:solidFill>
                  <a:srgbClr val="540C27"/>
                </a:solidFill>
              </a:rPr>
              <a:t>atmospheric</a:t>
            </a:r>
            <a:r>
              <a:rPr lang="el-GR" sz="2400" dirty="0" smtClean="0">
                <a:solidFill>
                  <a:srgbClr val="540C27"/>
                </a:solidFill>
              </a:rPr>
              <a:t> water     0,4%</a:t>
            </a:r>
          </a:p>
          <a:p>
            <a:pPr indent="360000">
              <a:buClr>
                <a:schemeClr val="tx2">
                  <a:lumMod val="50000"/>
                </a:schemeClr>
              </a:buClr>
              <a:buFont typeface="Wingdings" panose="05000000000000000000" pitchFamily="2" charset="2"/>
              <a:buChar char="ü"/>
              <a:defRPr/>
            </a:pPr>
            <a:r>
              <a:rPr lang="el-GR" sz="2300" dirty="0" err="1" smtClean="0">
                <a:solidFill>
                  <a:srgbClr val="540C27"/>
                </a:solidFill>
              </a:rPr>
              <a:t>Freshwater</a:t>
            </a:r>
            <a:r>
              <a:rPr lang="el-GR" sz="2300" dirty="0" smtClean="0">
                <a:solidFill>
                  <a:srgbClr val="540C27"/>
                </a:solidFill>
              </a:rPr>
              <a:t> </a:t>
            </a:r>
            <a:r>
              <a:rPr lang="el-GR" sz="2300" dirty="0" err="1" smtClean="0">
                <a:solidFill>
                  <a:srgbClr val="540C27"/>
                </a:solidFill>
              </a:rPr>
              <a:t>lakes</a:t>
            </a:r>
            <a:r>
              <a:rPr lang="el-GR" sz="2300" dirty="0" smtClean="0">
                <a:solidFill>
                  <a:srgbClr val="540C27"/>
                </a:solidFill>
              </a:rPr>
              <a:t> 67,4%</a:t>
            </a:r>
          </a:p>
          <a:p>
            <a:pPr indent="360000">
              <a:buClr>
                <a:schemeClr val="tx2">
                  <a:lumMod val="50000"/>
                </a:schemeClr>
              </a:buClr>
              <a:buFont typeface="Wingdings" panose="05000000000000000000" pitchFamily="2" charset="2"/>
              <a:buChar char="ü"/>
              <a:defRPr/>
            </a:pPr>
            <a:r>
              <a:rPr lang="el-GR" sz="2300" dirty="0" err="1" smtClean="0">
                <a:solidFill>
                  <a:srgbClr val="540C27"/>
                </a:solidFill>
              </a:rPr>
              <a:t>Soil</a:t>
            </a:r>
            <a:r>
              <a:rPr lang="el-GR" sz="2300" dirty="0" smtClean="0">
                <a:solidFill>
                  <a:srgbClr val="540C27"/>
                </a:solidFill>
              </a:rPr>
              <a:t> </a:t>
            </a:r>
            <a:r>
              <a:rPr lang="el-GR" sz="2300" dirty="0" err="1" smtClean="0">
                <a:solidFill>
                  <a:srgbClr val="540C27"/>
                </a:solidFill>
              </a:rPr>
              <a:t>moisture</a:t>
            </a:r>
            <a:r>
              <a:rPr lang="el-GR" sz="2300" dirty="0" smtClean="0">
                <a:solidFill>
                  <a:srgbClr val="540C27"/>
                </a:solidFill>
              </a:rPr>
              <a:t> 12,2%</a:t>
            </a:r>
          </a:p>
          <a:p>
            <a:pPr indent="360000">
              <a:buClr>
                <a:schemeClr val="tx2">
                  <a:lumMod val="50000"/>
                </a:schemeClr>
              </a:buClr>
              <a:buFont typeface="Wingdings" panose="05000000000000000000" pitchFamily="2" charset="2"/>
              <a:buChar char="ü"/>
              <a:defRPr/>
            </a:pPr>
            <a:r>
              <a:rPr lang="el-GR" sz="2300" dirty="0" err="1" smtClean="0">
                <a:solidFill>
                  <a:srgbClr val="540C27"/>
                </a:solidFill>
              </a:rPr>
              <a:t>Atmosphere</a:t>
            </a:r>
            <a:r>
              <a:rPr lang="el-GR" sz="2300" dirty="0" smtClean="0">
                <a:solidFill>
                  <a:srgbClr val="540C27"/>
                </a:solidFill>
              </a:rPr>
              <a:t> 9,5%</a:t>
            </a:r>
          </a:p>
          <a:p>
            <a:pPr indent="360000">
              <a:buClr>
                <a:schemeClr val="tx2">
                  <a:lumMod val="50000"/>
                </a:schemeClr>
              </a:buClr>
              <a:buFont typeface="Wingdings" panose="05000000000000000000" pitchFamily="2" charset="2"/>
              <a:buChar char="ü"/>
              <a:defRPr/>
            </a:pPr>
            <a:r>
              <a:rPr lang="el-GR" sz="2300" dirty="0" err="1" smtClean="0">
                <a:solidFill>
                  <a:srgbClr val="540C27"/>
                </a:solidFill>
              </a:rPr>
              <a:t>Wetlands</a:t>
            </a:r>
            <a:r>
              <a:rPr lang="el-GR" sz="2300" dirty="0" smtClean="0">
                <a:solidFill>
                  <a:srgbClr val="540C27"/>
                </a:solidFill>
              </a:rPr>
              <a:t> 8.5%</a:t>
            </a:r>
          </a:p>
          <a:p>
            <a:pPr indent="360000">
              <a:buClr>
                <a:schemeClr val="tx2">
                  <a:lumMod val="50000"/>
                </a:schemeClr>
              </a:buClr>
              <a:buFont typeface="Wingdings" panose="05000000000000000000" pitchFamily="2" charset="2"/>
              <a:buChar char="ü"/>
              <a:defRPr/>
            </a:pPr>
            <a:r>
              <a:rPr lang="el-GR" sz="2300" dirty="0" err="1" smtClean="0">
                <a:solidFill>
                  <a:srgbClr val="540C27"/>
                </a:solidFill>
              </a:rPr>
              <a:t>Rivers</a:t>
            </a:r>
            <a:r>
              <a:rPr lang="el-GR" sz="2300" dirty="0" smtClean="0">
                <a:solidFill>
                  <a:srgbClr val="540C27"/>
                </a:solidFill>
              </a:rPr>
              <a:t> 1,6%</a:t>
            </a:r>
          </a:p>
          <a:p>
            <a:pPr indent="360000">
              <a:buClr>
                <a:schemeClr val="tx2">
                  <a:lumMod val="50000"/>
                </a:schemeClr>
              </a:buClr>
              <a:buFont typeface="Wingdings" panose="05000000000000000000" pitchFamily="2" charset="2"/>
              <a:buChar char="ü"/>
              <a:defRPr/>
            </a:pPr>
            <a:r>
              <a:rPr lang="el-GR" sz="2300" dirty="0" err="1" smtClean="0">
                <a:solidFill>
                  <a:srgbClr val="540C27"/>
                </a:solidFill>
              </a:rPr>
              <a:t>Plants</a:t>
            </a:r>
            <a:r>
              <a:rPr lang="el-GR" sz="2300" dirty="0" smtClean="0">
                <a:solidFill>
                  <a:srgbClr val="540C27"/>
                </a:solidFill>
              </a:rPr>
              <a:t> </a:t>
            </a:r>
            <a:r>
              <a:rPr lang="el-GR" sz="2300" dirty="0" err="1" smtClean="0">
                <a:solidFill>
                  <a:srgbClr val="540C27"/>
                </a:solidFill>
              </a:rPr>
              <a:t>and</a:t>
            </a:r>
            <a:r>
              <a:rPr lang="el-GR" sz="2300" dirty="0" smtClean="0">
                <a:solidFill>
                  <a:srgbClr val="540C27"/>
                </a:solidFill>
              </a:rPr>
              <a:t> </a:t>
            </a:r>
            <a:r>
              <a:rPr lang="el-GR" sz="2300" dirty="0" err="1" smtClean="0">
                <a:solidFill>
                  <a:srgbClr val="540C27"/>
                </a:solidFill>
              </a:rPr>
              <a:t>animals</a:t>
            </a:r>
            <a:r>
              <a:rPr lang="el-GR" sz="2300" dirty="0" smtClean="0">
                <a:solidFill>
                  <a:srgbClr val="540C27"/>
                </a:solidFill>
              </a:rPr>
              <a:t> 0,8%</a:t>
            </a:r>
            <a:endParaRPr lang="el-GR" sz="2300" dirty="0">
              <a:solidFill>
                <a:srgbClr val="540C27"/>
              </a:solidFill>
            </a:endParaRPr>
          </a:p>
        </p:txBody>
      </p:sp>
      <p:sp>
        <p:nvSpPr>
          <p:cNvPr id="7" name="TextBox 6"/>
          <p:cNvSpPr txBox="1"/>
          <p:nvPr/>
        </p:nvSpPr>
        <p:spPr>
          <a:xfrm>
            <a:off x="179512" y="102538"/>
            <a:ext cx="8964487" cy="830997"/>
          </a:xfrm>
          <a:prstGeom prst="rect">
            <a:avLst/>
          </a:prstGeom>
          <a:noFill/>
        </p:spPr>
        <p:txBody>
          <a:bodyPr wrap="square" rtlCol="0">
            <a:spAutoFit/>
          </a:bodyPr>
          <a:lstStyle/>
          <a:p>
            <a:pPr algn="ctr"/>
            <a:r>
              <a:rPr lang="el-GR" sz="2400" b="1" dirty="0" smtClean="0">
                <a:solidFill>
                  <a:schemeClr val="tx2">
                    <a:lumMod val="75000"/>
                  </a:schemeClr>
                </a:solidFill>
              </a:rPr>
              <a:t>P</a:t>
            </a:r>
            <a:r>
              <a:rPr lang="en-US" sz="2400" b="1" dirty="0" smtClean="0">
                <a:solidFill>
                  <a:schemeClr val="tx2">
                    <a:lumMod val="75000"/>
                  </a:schemeClr>
                </a:solidFill>
              </a:rPr>
              <a:t>proportions of Earth’s water found in different parts of the environment. </a:t>
            </a:r>
            <a:endParaRPr lang="el-GR" sz="2400" b="1" dirty="0">
              <a:solidFill>
                <a:schemeClr val="tx2">
                  <a:lumMod val="75000"/>
                </a:schemeClr>
              </a:solidFill>
            </a:endParaRPr>
          </a:p>
        </p:txBody>
      </p:sp>
    </p:spTree>
    <p:extLst>
      <p:ext uri="{BB962C8B-B14F-4D97-AF65-F5344CB8AC3E}">
        <p14:creationId xmlns:p14="http://schemas.microsoft.com/office/powerpoint/2010/main" val="12730326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20267" y="630656"/>
            <a:ext cx="5593519" cy="584775"/>
          </a:xfrm>
          <a:prstGeom prst="rect">
            <a:avLst/>
          </a:prstGeom>
          <a:noFill/>
        </p:spPr>
        <p:txBody>
          <a:bodyPr wrap="none" rtlCol="0">
            <a:spAutoFit/>
          </a:bodyPr>
          <a:lstStyle/>
          <a:p>
            <a:r>
              <a:rPr lang="el-GR" sz="3200" b="1" dirty="0" err="1" smtClean="0">
                <a:solidFill>
                  <a:schemeClr val="accent1">
                    <a:lumMod val="50000"/>
                  </a:schemeClr>
                </a:solidFill>
              </a:rPr>
              <a:t>Precipitation</a:t>
            </a:r>
            <a:r>
              <a:rPr lang="el-GR" sz="3200" b="1" dirty="0" smtClean="0">
                <a:solidFill>
                  <a:schemeClr val="accent1">
                    <a:lumMod val="50000"/>
                  </a:schemeClr>
                </a:solidFill>
              </a:rPr>
              <a:t>-</a:t>
            </a:r>
            <a:r>
              <a:rPr lang="el-GR" sz="3200" b="1" dirty="0" err="1" smtClean="0">
                <a:solidFill>
                  <a:schemeClr val="accent1">
                    <a:lumMod val="50000"/>
                  </a:schemeClr>
                </a:solidFill>
              </a:rPr>
              <a:t>Thiessen</a:t>
            </a:r>
            <a:r>
              <a:rPr lang="el-GR" sz="3200" b="1" dirty="0" smtClean="0">
                <a:solidFill>
                  <a:schemeClr val="accent1">
                    <a:lumMod val="50000"/>
                  </a:schemeClr>
                </a:solidFill>
              </a:rPr>
              <a:t> </a:t>
            </a:r>
            <a:r>
              <a:rPr lang="el-GR" sz="3200" b="1" dirty="0" err="1" smtClean="0">
                <a:solidFill>
                  <a:schemeClr val="accent1">
                    <a:lumMod val="50000"/>
                  </a:schemeClr>
                </a:solidFill>
              </a:rPr>
              <a:t>polygons</a:t>
            </a:r>
            <a:endParaRPr lang="el-GR" sz="3200" b="1" dirty="0">
              <a:solidFill>
                <a:schemeClr val="accent1">
                  <a:lumMod val="50000"/>
                </a:schemeClr>
              </a:solidFill>
            </a:endParaRPr>
          </a:p>
        </p:txBody>
      </p:sp>
      <p:sp>
        <p:nvSpPr>
          <p:cNvPr id="5" name="TextBox 4"/>
          <p:cNvSpPr txBox="1"/>
          <p:nvPr/>
        </p:nvSpPr>
        <p:spPr>
          <a:xfrm>
            <a:off x="119600" y="1484784"/>
            <a:ext cx="8856984" cy="424731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endParaRPr lang="el-GR" dirty="0" smtClean="0"/>
          </a:p>
          <a:p>
            <a:pPr algn="just"/>
            <a:r>
              <a:rPr lang="el-GR" dirty="0" err="1" smtClean="0"/>
              <a:t>The</a:t>
            </a:r>
            <a:r>
              <a:rPr lang="el-GR" dirty="0" smtClean="0"/>
              <a:t> </a:t>
            </a:r>
            <a:r>
              <a:rPr lang="el-GR" dirty="0" err="1" smtClean="0"/>
              <a:t>average</a:t>
            </a:r>
            <a:r>
              <a:rPr lang="el-GR" dirty="0" smtClean="0"/>
              <a:t> </a:t>
            </a:r>
            <a:r>
              <a:rPr lang="el-GR" dirty="0" err="1" smtClean="0"/>
              <a:t>precipitation</a:t>
            </a:r>
            <a:r>
              <a:rPr lang="el-GR" dirty="0" smtClean="0"/>
              <a:t> </a:t>
            </a:r>
            <a:r>
              <a:rPr lang="el-GR" dirty="0" err="1" smtClean="0"/>
              <a:t>height</a:t>
            </a:r>
            <a:r>
              <a:rPr lang="el-GR" dirty="0" smtClean="0"/>
              <a:t> of  </a:t>
            </a:r>
            <a:r>
              <a:rPr lang="el-GR" dirty="0" err="1" smtClean="0"/>
              <a:t>the</a:t>
            </a:r>
            <a:r>
              <a:rPr lang="el-GR" dirty="0" smtClean="0"/>
              <a:t> </a:t>
            </a:r>
            <a:r>
              <a:rPr lang="el-GR" dirty="0" err="1" smtClean="0"/>
              <a:t>basin</a:t>
            </a:r>
            <a:r>
              <a:rPr lang="el-GR" dirty="0" smtClean="0"/>
              <a:t> </a:t>
            </a:r>
            <a:r>
              <a:rPr lang="el-GR" dirty="0" err="1" smtClean="0"/>
              <a:t>is</a:t>
            </a:r>
            <a:r>
              <a:rPr lang="el-GR" dirty="0" smtClean="0"/>
              <a:t> </a:t>
            </a:r>
            <a:r>
              <a:rPr lang="el-GR" dirty="0" err="1" smtClean="0"/>
              <a:t>found</a:t>
            </a:r>
            <a:r>
              <a:rPr lang="el-GR" dirty="0" smtClean="0"/>
              <a:t> by </a:t>
            </a:r>
            <a:r>
              <a:rPr lang="el-GR" dirty="0" err="1" smtClean="0"/>
              <a:t>dividing</a:t>
            </a:r>
            <a:r>
              <a:rPr lang="el-GR" dirty="0" smtClean="0"/>
              <a:t> </a:t>
            </a:r>
            <a:r>
              <a:rPr lang="el-GR" dirty="0" err="1" smtClean="0"/>
              <a:t>the</a:t>
            </a:r>
            <a:r>
              <a:rPr lang="el-GR" dirty="0" smtClean="0"/>
              <a:t> </a:t>
            </a:r>
            <a:r>
              <a:rPr lang="el-GR" dirty="0" err="1" smtClean="0"/>
              <a:t>total</a:t>
            </a:r>
            <a:r>
              <a:rPr lang="el-GR" dirty="0" smtClean="0"/>
              <a:t> </a:t>
            </a:r>
            <a:r>
              <a:rPr lang="el-GR" dirty="0" err="1" smtClean="0"/>
              <a:t>volume</a:t>
            </a:r>
            <a:r>
              <a:rPr lang="el-GR" dirty="0" smtClean="0"/>
              <a:t> by </a:t>
            </a:r>
            <a:r>
              <a:rPr lang="el-GR" dirty="0" err="1" smtClean="0"/>
              <a:t>the</a:t>
            </a:r>
            <a:r>
              <a:rPr lang="el-GR" dirty="0" smtClean="0"/>
              <a:t> </a:t>
            </a:r>
            <a:r>
              <a:rPr lang="el-GR" dirty="0" err="1" smtClean="0"/>
              <a:t>area</a:t>
            </a:r>
            <a:r>
              <a:rPr lang="el-GR" dirty="0" smtClean="0"/>
              <a:t> of </a:t>
            </a:r>
            <a:r>
              <a:rPr lang="el-GR" dirty="0" err="1" smtClean="0"/>
              <a:t>the</a:t>
            </a:r>
            <a:r>
              <a:rPr lang="el-GR" dirty="0" smtClean="0"/>
              <a:t> </a:t>
            </a:r>
            <a:r>
              <a:rPr lang="el-GR" dirty="0" err="1" smtClean="0"/>
              <a:t>basin</a:t>
            </a:r>
            <a:endParaRPr lang="el-GR" dirty="0" smtClean="0"/>
          </a:p>
          <a:p>
            <a:pPr algn="just"/>
            <a:endParaRPr lang="el-GR" dirty="0" smtClean="0"/>
          </a:p>
          <a:p>
            <a:pPr algn="just"/>
            <a:r>
              <a:rPr lang="el-GR" dirty="0" smtClean="0"/>
              <a:t> </a:t>
            </a:r>
            <a:r>
              <a:rPr lang="el-GR" dirty="0" err="1" smtClean="0"/>
              <a:t>or</a:t>
            </a:r>
            <a:r>
              <a:rPr lang="el-GR" dirty="0" smtClean="0"/>
              <a:t>  </a:t>
            </a:r>
            <a:r>
              <a:rPr lang="el-GR" dirty="0" err="1" smtClean="0"/>
              <a:t>alternatively</a:t>
            </a:r>
            <a:r>
              <a:rPr lang="el-GR" dirty="0" smtClean="0"/>
              <a:t>   </a:t>
            </a:r>
          </a:p>
          <a:p>
            <a:pPr algn="just"/>
            <a:endParaRPr lang="el-GR" dirty="0"/>
          </a:p>
          <a:p>
            <a:pPr algn="just"/>
            <a:endParaRPr lang="en-US" dirty="0" smtClean="0"/>
          </a:p>
          <a:p>
            <a:pPr algn="just"/>
            <a:endParaRPr lang="en-US" dirty="0"/>
          </a:p>
          <a:p>
            <a:pPr algn="just"/>
            <a:endParaRPr lang="en-US" dirty="0" smtClean="0"/>
          </a:p>
          <a:p>
            <a:pPr algn="just"/>
            <a:endParaRPr lang="en-US" dirty="0" smtClean="0"/>
          </a:p>
          <a:p>
            <a:pPr algn="just"/>
            <a:r>
              <a:rPr lang="el-GR" dirty="0" smtClean="0"/>
              <a:t>P</a:t>
            </a:r>
            <a:r>
              <a:rPr lang="el-GR" baseline="-25000" dirty="0" smtClean="0"/>
              <a:t>1</a:t>
            </a:r>
            <a:r>
              <a:rPr lang="el-GR" dirty="0"/>
              <a:t>, P</a:t>
            </a:r>
            <a:r>
              <a:rPr lang="el-GR" baseline="-25000" dirty="0"/>
              <a:t>2</a:t>
            </a:r>
            <a:r>
              <a:rPr lang="el-GR" dirty="0"/>
              <a:t>, </a:t>
            </a:r>
            <a:r>
              <a:rPr lang="el-GR" dirty="0" err="1"/>
              <a:t>P</a:t>
            </a:r>
            <a:r>
              <a:rPr lang="el-GR" baseline="-25000" dirty="0" err="1"/>
              <a:t>n</a:t>
            </a:r>
            <a:r>
              <a:rPr lang="el-GR" dirty="0"/>
              <a:t> </a:t>
            </a:r>
            <a:r>
              <a:rPr lang="el-GR" dirty="0" err="1"/>
              <a:t>the</a:t>
            </a:r>
            <a:r>
              <a:rPr lang="el-GR" dirty="0"/>
              <a:t> </a:t>
            </a:r>
            <a:r>
              <a:rPr lang="el-GR" dirty="0" err="1"/>
              <a:t>precipitation</a:t>
            </a:r>
            <a:r>
              <a:rPr lang="el-GR" dirty="0"/>
              <a:t> </a:t>
            </a:r>
            <a:r>
              <a:rPr lang="el-GR" dirty="0" err="1"/>
              <a:t>values</a:t>
            </a:r>
            <a:r>
              <a:rPr lang="el-GR" dirty="0"/>
              <a:t> </a:t>
            </a:r>
            <a:r>
              <a:rPr lang="el-GR" dirty="0" smtClean="0"/>
              <a:t>of </a:t>
            </a:r>
            <a:r>
              <a:rPr lang="el-GR" dirty="0" err="1" smtClean="0"/>
              <a:t>each</a:t>
            </a:r>
            <a:r>
              <a:rPr lang="el-GR" dirty="0" smtClean="0"/>
              <a:t> </a:t>
            </a:r>
            <a:r>
              <a:rPr lang="el-GR" dirty="0" err="1" smtClean="0"/>
              <a:t>station</a:t>
            </a:r>
            <a:endParaRPr lang="el-GR" dirty="0" smtClean="0"/>
          </a:p>
          <a:p>
            <a:pPr algn="just"/>
            <a:r>
              <a:rPr lang="el-GR" dirty="0" smtClean="0"/>
              <a:t>A</a:t>
            </a:r>
            <a:r>
              <a:rPr lang="el-GR" baseline="-25000" dirty="0" smtClean="0"/>
              <a:t>1</a:t>
            </a:r>
            <a:r>
              <a:rPr lang="el-GR" dirty="0" smtClean="0"/>
              <a:t>,A</a:t>
            </a:r>
            <a:r>
              <a:rPr lang="el-GR" baseline="-25000" dirty="0" smtClean="0"/>
              <a:t>2</a:t>
            </a:r>
            <a:r>
              <a:rPr lang="el-GR" dirty="0" smtClean="0"/>
              <a:t>, </a:t>
            </a:r>
            <a:r>
              <a:rPr lang="el-GR" dirty="0" err="1" smtClean="0"/>
              <a:t>A</a:t>
            </a:r>
            <a:r>
              <a:rPr lang="el-GR" baseline="-25000" dirty="0" err="1" smtClean="0"/>
              <a:t>n</a:t>
            </a:r>
            <a:r>
              <a:rPr lang="el-GR" dirty="0" smtClean="0"/>
              <a:t> </a:t>
            </a:r>
            <a:r>
              <a:rPr lang="el-GR" dirty="0" err="1" smtClean="0"/>
              <a:t>the</a:t>
            </a:r>
            <a:r>
              <a:rPr lang="el-GR" dirty="0" smtClean="0"/>
              <a:t> </a:t>
            </a:r>
            <a:r>
              <a:rPr lang="el-GR" dirty="0" err="1" smtClean="0"/>
              <a:t>extent</a:t>
            </a:r>
            <a:r>
              <a:rPr lang="el-GR" dirty="0" smtClean="0"/>
              <a:t> of </a:t>
            </a:r>
            <a:r>
              <a:rPr lang="el-GR" dirty="0" err="1" smtClean="0"/>
              <a:t>each</a:t>
            </a:r>
            <a:r>
              <a:rPr lang="el-GR" dirty="0" smtClean="0"/>
              <a:t> </a:t>
            </a:r>
            <a:r>
              <a:rPr lang="el-GR" dirty="0" err="1" smtClean="0"/>
              <a:t>influence</a:t>
            </a:r>
            <a:r>
              <a:rPr lang="el-GR" dirty="0" smtClean="0"/>
              <a:t> </a:t>
            </a:r>
            <a:r>
              <a:rPr lang="el-GR" dirty="0" err="1" smtClean="0"/>
              <a:t>area</a:t>
            </a:r>
            <a:endParaRPr lang="el-GR" dirty="0"/>
          </a:p>
          <a:p>
            <a:pPr algn="ctr"/>
            <a:endParaRPr lang="en-US" b="1" i="1" dirty="0" smtClean="0"/>
          </a:p>
          <a:p>
            <a:pPr algn="ctr"/>
            <a:r>
              <a:rPr lang="en-US" b="1" i="1" dirty="0" smtClean="0"/>
              <a:t>Pay attention to the units’ conversion!!!</a:t>
            </a:r>
            <a:endParaRPr lang="el-GR" b="1" i="1" dirty="0"/>
          </a:p>
          <a:p>
            <a:pPr algn="just"/>
            <a:endParaRPr lang="el-GR" dirty="0"/>
          </a:p>
        </p:txBody>
      </p:sp>
      <p:graphicFrame>
        <p:nvGraphicFramePr>
          <p:cNvPr id="2" name="Αντικείμενο 1"/>
          <p:cNvGraphicFramePr>
            <a:graphicFrameLocks noChangeAspect="1"/>
          </p:cNvGraphicFramePr>
          <p:nvPr>
            <p:extLst>
              <p:ext uri="{D42A27DB-BD31-4B8C-83A1-F6EECF244321}">
                <p14:modId xmlns:p14="http://schemas.microsoft.com/office/powerpoint/2010/main" val="4139966549"/>
              </p:ext>
            </p:extLst>
          </p:nvPr>
        </p:nvGraphicFramePr>
        <p:xfrm>
          <a:off x="2411760" y="3129325"/>
          <a:ext cx="3225800" cy="1257300"/>
        </p:xfrm>
        <a:graphic>
          <a:graphicData uri="http://schemas.openxmlformats.org/presentationml/2006/ole">
            <mc:AlternateContent xmlns:mc="http://schemas.openxmlformats.org/markup-compatibility/2006">
              <mc:Choice xmlns:v="urn:schemas-microsoft-com:vml" Requires="v">
                <p:oleObj spid="_x0000_s7184" name="Εξίσωση" r:id="rId3" imgW="3225600" imgH="1257120" progId="Equation.3">
                  <p:embed/>
                </p:oleObj>
              </mc:Choice>
              <mc:Fallback>
                <p:oleObj name="Εξίσωση" r:id="rId3" imgW="3225600" imgH="1257120" progId="Equation.3">
                  <p:embed/>
                  <p:pic>
                    <p:nvPicPr>
                      <p:cNvPr id="0" name=""/>
                      <p:cNvPicPr>
                        <a:picLocks noChangeAspect="1" noChangeArrowheads="1"/>
                      </p:cNvPicPr>
                      <p:nvPr/>
                    </p:nvPicPr>
                    <p:blipFill>
                      <a:blip r:embed="rId4"/>
                      <a:srcRect/>
                      <a:stretch>
                        <a:fillRect/>
                      </a:stretch>
                    </p:blipFill>
                    <p:spPr bwMode="auto">
                      <a:xfrm>
                        <a:off x="2411760" y="3129325"/>
                        <a:ext cx="322580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6802826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92590" y="2204864"/>
            <a:ext cx="7848871" cy="132343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lnSpc>
                <a:spcPct val="200000"/>
              </a:lnSpc>
            </a:pPr>
            <a:r>
              <a:rPr lang="en-US" sz="2000" dirty="0" smtClean="0"/>
              <a:t>The </a:t>
            </a:r>
            <a:r>
              <a:rPr lang="el-GR" sz="2000" dirty="0" err="1" smtClean="0"/>
              <a:t>next</a:t>
            </a:r>
            <a:r>
              <a:rPr lang="el-GR" sz="2000" dirty="0" smtClean="0"/>
              <a:t> </a:t>
            </a:r>
            <a:r>
              <a:rPr lang="el-GR" sz="2000" dirty="0" err="1" smtClean="0"/>
              <a:t>slide</a:t>
            </a:r>
            <a:r>
              <a:rPr lang="el-GR" sz="2000" dirty="0" smtClean="0"/>
              <a:t> </a:t>
            </a:r>
            <a:r>
              <a:rPr lang="en-US" sz="2000" dirty="0" smtClean="0"/>
              <a:t>presents the </a:t>
            </a:r>
            <a:r>
              <a:rPr lang="el-GR" sz="2000" dirty="0" err="1" smtClean="0"/>
              <a:t>construction</a:t>
            </a:r>
            <a:r>
              <a:rPr lang="el-GR" sz="2000" dirty="0" smtClean="0"/>
              <a:t> </a:t>
            </a:r>
            <a:r>
              <a:rPr lang="el-GR" sz="2000" dirty="0" err="1" smtClean="0"/>
              <a:t>of</a:t>
            </a:r>
            <a:r>
              <a:rPr lang="el-GR" sz="2000" dirty="0" smtClean="0"/>
              <a:t> </a:t>
            </a:r>
            <a:r>
              <a:rPr lang="en-US" sz="2000" dirty="0" smtClean="0"/>
              <a:t>the </a:t>
            </a:r>
            <a:r>
              <a:rPr lang="el-GR" sz="2000" dirty="0" err="1" smtClean="0"/>
              <a:t>Thiessen</a:t>
            </a:r>
            <a:r>
              <a:rPr lang="el-GR" sz="2000" dirty="0" smtClean="0"/>
              <a:t> </a:t>
            </a:r>
            <a:r>
              <a:rPr lang="el-GR" sz="2000" dirty="0" err="1" smtClean="0"/>
              <a:t>polygons</a:t>
            </a:r>
            <a:r>
              <a:rPr lang="el-GR" sz="2000" dirty="0" smtClean="0"/>
              <a:t> </a:t>
            </a:r>
            <a:r>
              <a:rPr lang="el-GR" sz="2000" dirty="0" err="1" smtClean="0"/>
              <a:t>and</a:t>
            </a:r>
            <a:r>
              <a:rPr lang="el-GR" sz="2000" dirty="0" smtClean="0"/>
              <a:t> </a:t>
            </a:r>
            <a:r>
              <a:rPr lang="el-GR" sz="2000" dirty="0" err="1" smtClean="0"/>
              <a:t>the</a:t>
            </a:r>
            <a:r>
              <a:rPr lang="en-US" sz="2000" dirty="0" smtClean="0"/>
              <a:t> calculation of the </a:t>
            </a:r>
            <a:r>
              <a:rPr lang="el-GR" sz="2000" dirty="0" smtClean="0"/>
              <a:t> </a:t>
            </a:r>
            <a:r>
              <a:rPr lang="el-GR" sz="2000" dirty="0" err="1" smtClean="0"/>
              <a:t>precipitation</a:t>
            </a:r>
            <a:r>
              <a:rPr lang="el-GR" sz="2000" dirty="0" smtClean="0"/>
              <a:t> </a:t>
            </a:r>
            <a:r>
              <a:rPr lang="el-GR" sz="2000" dirty="0" err="1" smtClean="0"/>
              <a:t>volume</a:t>
            </a:r>
            <a:r>
              <a:rPr lang="el-GR" sz="2000" dirty="0" smtClean="0"/>
              <a:t> </a:t>
            </a:r>
            <a:r>
              <a:rPr lang="el-GR" sz="2000" dirty="0" err="1" smtClean="0"/>
              <a:t>in</a:t>
            </a:r>
            <a:r>
              <a:rPr lang="el-GR" sz="2000" dirty="0" smtClean="0"/>
              <a:t> </a:t>
            </a:r>
            <a:r>
              <a:rPr lang="el-GR" sz="2000" dirty="0" err="1" smtClean="0"/>
              <a:t>the</a:t>
            </a:r>
            <a:r>
              <a:rPr lang="el-GR" sz="2000" dirty="0" smtClean="0"/>
              <a:t> </a:t>
            </a:r>
            <a:r>
              <a:rPr lang="el-GR" sz="2000" dirty="0" err="1" smtClean="0"/>
              <a:t>basin</a:t>
            </a:r>
            <a:r>
              <a:rPr lang="en-US" sz="2000" dirty="0" smtClean="0"/>
              <a:t>.</a:t>
            </a:r>
            <a:endParaRPr lang="el-GR" sz="2000" dirty="0"/>
          </a:p>
        </p:txBody>
      </p:sp>
      <p:sp>
        <p:nvSpPr>
          <p:cNvPr id="6" name="TextBox 5"/>
          <p:cNvSpPr txBox="1"/>
          <p:nvPr/>
        </p:nvSpPr>
        <p:spPr>
          <a:xfrm>
            <a:off x="1720267" y="630656"/>
            <a:ext cx="5593519" cy="584775"/>
          </a:xfrm>
          <a:prstGeom prst="rect">
            <a:avLst/>
          </a:prstGeom>
          <a:noFill/>
        </p:spPr>
        <p:txBody>
          <a:bodyPr wrap="none" rtlCol="0">
            <a:spAutoFit/>
          </a:bodyPr>
          <a:lstStyle/>
          <a:p>
            <a:r>
              <a:rPr lang="el-GR" sz="3200" b="1" dirty="0" err="1" smtClean="0">
                <a:solidFill>
                  <a:schemeClr val="accent1">
                    <a:lumMod val="50000"/>
                  </a:schemeClr>
                </a:solidFill>
              </a:rPr>
              <a:t>Precipitation</a:t>
            </a:r>
            <a:r>
              <a:rPr lang="el-GR" sz="3200" b="1" dirty="0" smtClean="0">
                <a:solidFill>
                  <a:schemeClr val="accent1">
                    <a:lumMod val="50000"/>
                  </a:schemeClr>
                </a:solidFill>
              </a:rPr>
              <a:t>-</a:t>
            </a:r>
            <a:r>
              <a:rPr lang="el-GR" sz="3200" b="1" dirty="0" err="1" smtClean="0">
                <a:solidFill>
                  <a:schemeClr val="accent1">
                    <a:lumMod val="50000"/>
                  </a:schemeClr>
                </a:solidFill>
              </a:rPr>
              <a:t>Thiessen</a:t>
            </a:r>
            <a:r>
              <a:rPr lang="el-GR" sz="3200" b="1" dirty="0" smtClean="0">
                <a:solidFill>
                  <a:schemeClr val="accent1">
                    <a:lumMod val="50000"/>
                  </a:schemeClr>
                </a:solidFill>
              </a:rPr>
              <a:t> </a:t>
            </a:r>
            <a:r>
              <a:rPr lang="el-GR" sz="3200" b="1" dirty="0" err="1" smtClean="0">
                <a:solidFill>
                  <a:schemeClr val="accent1">
                    <a:lumMod val="50000"/>
                  </a:schemeClr>
                </a:solidFill>
              </a:rPr>
              <a:t>polygons</a:t>
            </a:r>
            <a:endParaRPr lang="el-GR" sz="3200" b="1" dirty="0">
              <a:solidFill>
                <a:schemeClr val="accent1">
                  <a:lumMod val="50000"/>
                </a:schemeClr>
              </a:solidFill>
            </a:endParaRPr>
          </a:p>
        </p:txBody>
      </p:sp>
    </p:spTree>
    <p:extLst>
      <p:ext uri="{BB962C8B-B14F-4D97-AF65-F5344CB8AC3E}">
        <p14:creationId xmlns:p14="http://schemas.microsoft.com/office/powerpoint/2010/main" val="38847174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133 - Ελεύθερη σχεδίαση"/>
          <p:cNvSpPr/>
          <p:nvPr/>
        </p:nvSpPr>
        <p:spPr>
          <a:xfrm>
            <a:off x="2848495" y="2061556"/>
            <a:ext cx="2063942" cy="1318953"/>
          </a:xfrm>
          <a:custGeom>
            <a:avLst/>
            <a:gdLst>
              <a:gd name="connsiteX0" fmla="*/ 0 w 2063942"/>
              <a:gd name="connsiteY0" fmla="*/ 809106 h 1318953"/>
              <a:gd name="connsiteX1" fmla="*/ 22167 w 2063942"/>
              <a:gd name="connsiteY1" fmla="*/ 836815 h 1318953"/>
              <a:gd name="connsiteX2" fmla="*/ 33250 w 2063942"/>
              <a:gd name="connsiteY2" fmla="*/ 853440 h 1318953"/>
              <a:gd name="connsiteX3" fmla="*/ 49876 w 2063942"/>
              <a:gd name="connsiteY3" fmla="*/ 864524 h 1318953"/>
              <a:gd name="connsiteX4" fmla="*/ 60960 w 2063942"/>
              <a:gd name="connsiteY4" fmla="*/ 881149 h 1318953"/>
              <a:gd name="connsiteX5" fmla="*/ 66501 w 2063942"/>
              <a:gd name="connsiteY5" fmla="*/ 897775 h 1318953"/>
              <a:gd name="connsiteX6" fmla="*/ 83127 w 2063942"/>
              <a:gd name="connsiteY6" fmla="*/ 903317 h 1318953"/>
              <a:gd name="connsiteX7" fmla="*/ 99752 w 2063942"/>
              <a:gd name="connsiteY7" fmla="*/ 936568 h 1318953"/>
              <a:gd name="connsiteX8" fmla="*/ 116378 w 2063942"/>
              <a:gd name="connsiteY8" fmla="*/ 942109 h 1318953"/>
              <a:gd name="connsiteX9" fmla="*/ 138545 w 2063942"/>
              <a:gd name="connsiteY9" fmla="*/ 975360 h 1318953"/>
              <a:gd name="connsiteX10" fmla="*/ 160712 w 2063942"/>
              <a:gd name="connsiteY10" fmla="*/ 1003069 h 1318953"/>
              <a:gd name="connsiteX11" fmla="*/ 171796 w 2063942"/>
              <a:gd name="connsiteY11" fmla="*/ 1019695 h 1318953"/>
              <a:gd name="connsiteX12" fmla="*/ 177338 w 2063942"/>
              <a:gd name="connsiteY12" fmla="*/ 1036320 h 1318953"/>
              <a:gd name="connsiteX13" fmla="*/ 193963 w 2063942"/>
              <a:gd name="connsiteY13" fmla="*/ 1041862 h 1318953"/>
              <a:gd name="connsiteX14" fmla="*/ 216130 w 2063942"/>
              <a:gd name="connsiteY14" fmla="*/ 1069571 h 1318953"/>
              <a:gd name="connsiteX15" fmla="*/ 221672 w 2063942"/>
              <a:gd name="connsiteY15" fmla="*/ 1086197 h 1318953"/>
              <a:gd name="connsiteX16" fmla="*/ 238298 w 2063942"/>
              <a:gd name="connsiteY16" fmla="*/ 1102822 h 1318953"/>
              <a:gd name="connsiteX17" fmla="*/ 249381 w 2063942"/>
              <a:gd name="connsiteY17" fmla="*/ 1119448 h 1318953"/>
              <a:gd name="connsiteX18" fmla="*/ 260465 w 2063942"/>
              <a:gd name="connsiteY18" fmla="*/ 1152699 h 1318953"/>
              <a:gd name="connsiteX19" fmla="*/ 277090 w 2063942"/>
              <a:gd name="connsiteY19" fmla="*/ 1169324 h 1318953"/>
              <a:gd name="connsiteX20" fmla="*/ 304800 w 2063942"/>
              <a:gd name="connsiteY20" fmla="*/ 1213659 h 1318953"/>
              <a:gd name="connsiteX21" fmla="*/ 326967 w 2063942"/>
              <a:gd name="connsiteY21" fmla="*/ 1263535 h 1318953"/>
              <a:gd name="connsiteX22" fmla="*/ 343592 w 2063942"/>
              <a:gd name="connsiteY22" fmla="*/ 1274619 h 1318953"/>
              <a:gd name="connsiteX23" fmla="*/ 365760 w 2063942"/>
              <a:gd name="connsiteY23" fmla="*/ 1302328 h 1318953"/>
              <a:gd name="connsiteX24" fmla="*/ 371301 w 2063942"/>
              <a:gd name="connsiteY24" fmla="*/ 1318953 h 1318953"/>
              <a:gd name="connsiteX25" fmla="*/ 526472 w 2063942"/>
              <a:gd name="connsiteY25" fmla="*/ 1313411 h 1318953"/>
              <a:gd name="connsiteX26" fmla="*/ 570807 w 2063942"/>
              <a:gd name="connsiteY26" fmla="*/ 1307869 h 1318953"/>
              <a:gd name="connsiteX27" fmla="*/ 659476 w 2063942"/>
              <a:gd name="connsiteY27" fmla="*/ 1302328 h 1318953"/>
              <a:gd name="connsiteX28" fmla="*/ 698269 w 2063942"/>
              <a:gd name="connsiteY28" fmla="*/ 1296786 h 1318953"/>
              <a:gd name="connsiteX29" fmla="*/ 714894 w 2063942"/>
              <a:gd name="connsiteY29" fmla="*/ 1291244 h 1318953"/>
              <a:gd name="connsiteX30" fmla="*/ 781396 w 2063942"/>
              <a:gd name="connsiteY30" fmla="*/ 1285702 h 1318953"/>
              <a:gd name="connsiteX31" fmla="*/ 925483 w 2063942"/>
              <a:gd name="connsiteY31" fmla="*/ 1274619 h 1318953"/>
              <a:gd name="connsiteX32" fmla="*/ 1019694 w 2063942"/>
              <a:gd name="connsiteY32" fmla="*/ 1263535 h 1318953"/>
              <a:gd name="connsiteX33" fmla="*/ 1058487 w 2063942"/>
              <a:gd name="connsiteY33" fmla="*/ 1257993 h 1318953"/>
              <a:gd name="connsiteX34" fmla="*/ 1091738 w 2063942"/>
              <a:gd name="connsiteY34" fmla="*/ 1252451 h 1318953"/>
              <a:gd name="connsiteX35" fmla="*/ 1263534 w 2063942"/>
              <a:gd name="connsiteY35" fmla="*/ 1241368 h 1318953"/>
              <a:gd name="connsiteX36" fmla="*/ 1352203 w 2063942"/>
              <a:gd name="connsiteY36" fmla="*/ 1235826 h 1318953"/>
              <a:gd name="connsiteX37" fmla="*/ 1562792 w 2063942"/>
              <a:gd name="connsiteY37" fmla="*/ 1224742 h 1318953"/>
              <a:gd name="connsiteX38" fmla="*/ 1584960 w 2063942"/>
              <a:gd name="connsiteY38" fmla="*/ 1219200 h 1318953"/>
              <a:gd name="connsiteX39" fmla="*/ 1618210 w 2063942"/>
              <a:gd name="connsiteY39" fmla="*/ 1208117 h 1318953"/>
              <a:gd name="connsiteX40" fmla="*/ 1634836 w 2063942"/>
              <a:gd name="connsiteY40" fmla="*/ 1174866 h 1318953"/>
              <a:gd name="connsiteX41" fmla="*/ 1645920 w 2063942"/>
              <a:gd name="connsiteY41" fmla="*/ 1158240 h 1318953"/>
              <a:gd name="connsiteX42" fmla="*/ 1657003 w 2063942"/>
              <a:gd name="connsiteY42" fmla="*/ 1124989 h 1318953"/>
              <a:gd name="connsiteX43" fmla="*/ 1668087 w 2063942"/>
              <a:gd name="connsiteY43" fmla="*/ 1108364 h 1318953"/>
              <a:gd name="connsiteX44" fmla="*/ 1673629 w 2063942"/>
              <a:gd name="connsiteY44" fmla="*/ 1091739 h 1318953"/>
              <a:gd name="connsiteX45" fmla="*/ 1684712 w 2063942"/>
              <a:gd name="connsiteY45" fmla="*/ 1075113 h 1318953"/>
              <a:gd name="connsiteX46" fmla="*/ 1706880 w 2063942"/>
              <a:gd name="connsiteY46" fmla="*/ 1025237 h 1318953"/>
              <a:gd name="connsiteX47" fmla="*/ 1723505 w 2063942"/>
              <a:gd name="connsiteY47" fmla="*/ 991986 h 1318953"/>
              <a:gd name="connsiteX48" fmla="*/ 1729047 w 2063942"/>
              <a:gd name="connsiteY48" fmla="*/ 975360 h 1318953"/>
              <a:gd name="connsiteX49" fmla="*/ 1740130 w 2063942"/>
              <a:gd name="connsiteY49" fmla="*/ 958735 h 1318953"/>
              <a:gd name="connsiteX50" fmla="*/ 1745672 w 2063942"/>
              <a:gd name="connsiteY50" fmla="*/ 942109 h 1318953"/>
              <a:gd name="connsiteX51" fmla="*/ 1756756 w 2063942"/>
              <a:gd name="connsiteY51" fmla="*/ 925484 h 1318953"/>
              <a:gd name="connsiteX52" fmla="*/ 1773381 w 2063942"/>
              <a:gd name="connsiteY52" fmla="*/ 875608 h 1318953"/>
              <a:gd name="connsiteX53" fmla="*/ 1778923 w 2063942"/>
              <a:gd name="connsiteY53" fmla="*/ 858982 h 1318953"/>
              <a:gd name="connsiteX54" fmla="*/ 1790007 w 2063942"/>
              <a:gd name="connsiteY54" fmla="*/ 842357 h 1318953"/>
              <a:gd name="connsiteX55" fmla="*/ 1801090 w 2063942"/>
              <a:gd name="connsiteY55" fmla="*/ 809106 h 1318953"/>
              <a:gd name="connsiteX56" fmla="*/ 1812174 w 2063942"/>
              <a:gd name="connsiteY56" fmla="*/ 792480 h 1318953"/>
              <a:gd name="connsiteX57" fmla="*/ 1817716 w 2063942"/>
              <a:gd name="connsiteY57" fmla="*/ 775855 h 1318953"/>
              <a:gd name="connsiteX58" fmla="*/ 1839883 w 2063942"/>
              <a:gd name="connsiteY58" fmla="*/ 742604 h 1318953"/>
              <a:gd name="connsiteX59" fmla="*/ 1850967 w 2063942"/>
              <a:gd name="connsiteY59" fmla="*/ 725979 h 1318953"/>
              <a:gd name="connsiteX60" fmla="*/ 1878676 w 2063942"/>
              <a:gd name="connsiteY60" fmla="*/ 692728 h 1318953"/>
              <a:gd name="connsiteX61" fmla="*/ 1906385 w 2063942"/>
              <a:gd name="connsiteY61" fmla="*/ 642851 h 1318953"/>
              <a:gd name="connsiteX62" fmla="*/ 1928552 w 2063942"/>
              <a:gd name="connsiteY62" fmla="*/ 609600 h 1318953"/>
              <a:gd name="connsiteX63" fmla="*/ 1939636 w 2063942"/>
              <a:gd name="connsiteY63" fmla="*/ 592975 h 1318953"/>
              <a:gd name="connsiteX64" fmla="*/ 1956261 w 2063942"/>
              <a:gd name="connsiteY64" fmla="*/ 559724 h 1318953"/>
              <a:gd name="connsiteX65" fmla="*/ 1961803 w 2063942"/>
              <a:gd name="connsiteY65" fmla="*/ 543099 h 1318953"/>
              <a:gd name="connsiteX66" fmla="*/ 1978429 w 2063942"/>
              <a:gd name="connsiteY66" fmla="*/ 532015 h 1318953"/>
              <a:gd name="connsiteX67" fmla="*/ 1995054 w 2063942"/>
              <a:gd name="connsiteY67" fmla="*/ 498764 h 1318953"/>
              <a:gd name="connsiteX68" fmla="*/ 2006138 w 2063942"/>
              <a:gd name="connsiteY68" fmla="*/ 482139 h 1318953"/>
              <a:gd name="connsiteX69" fmla="*/ 2017221 w 2063942"/>
              <a:gd name="connsiteY69" fmla="*/ 448888 h 1318953"/>
              <a:gd name="connsiteX70" fmla="*/ 2028305 w 2063942"/>
              <a:gd name="connsiteY70" fmla="*/ 432262 h 1318953"/>
              <a:gd name="connsiteX71" fmla="*/ 2033847 w 2063942"/>
              <a:gd name="connsiteY71" fmla="*/ 415637 h 1318953"/>
              <a:gd name="connsiteX72" fmla="*/ 2056014 w 2063942"/>
              <a:gd name="connsiteY72" fmla="*/ 382386 h 1318953"/>
              <a:gd name="connsiteX73" fmla="*/ 2056014 w 2063942"/>
              <a:gd name="connsiteY73" fmla="*/ 338051 h 1318953"/>
              <a:gd name="connsiteX74" fmla="*/ 2050472 w 2063942"/>
              <a:gd name="connsiteY74" fmla="*/ 321426 h 1318953"/>
              <a:gd name="connsiteX75" fmla="*/ 2033847 w 2063942"/>
              <a:gd name="connsiteY75" fmla="*/ 310342 h 1318953"/>
              <a:gd name="connsiteX76" fmla="*/ 2022763 w 2063942"/>
              <a:gd name="connsiteY76" fmla="*/ 293717 h 1318953"/>
              <a:gd name="connsiteX77" fmla="*/ 2006138 w 2063942"/>
              <a:gd name="connsiteY77" fmla="*/ 288175 h 1318953"/>
              <a:gd name="connsiteX78" fmla="*/ 1972887 w 2063942"/>
              <a:gd name="connsiteY78" fmla="*/ 271549 h 1318953"/>
              <a:gd name="connsiteX79" fmla="*/ 1945178 w 2063942"/>
              <a:gd name="connsiteY79" fmla="*/ 238299 h 1318953"/>
              <a:gd name="connsiteX80" fmla="*/ 1928552 w 2063942"/>
              <a:gd name="connsiteY80" fmla="*/ 232757 h 1318953"/>
              <a:gd name="connsiteX81" fmla="*/ 1906385 w 2063942"/>
              <a:gd name="connsiteY81" fmla="*/ 210589 h 1318953"/>
              <a:gd name="connsiteX82" fmla="*/ 1895301 w 2063942"/>
              <a:gd name="connsiteY82" fmla="*/ 193964 h 1318953"/>
              <a:gd name="connsiteX83" fmla="*/ 1878676 w 2063942"/>
              <a:gd name="connsiteY83" fmla="*/ 188422 h 1318953"/>
              <a:gd name="connsiteX84" fmla="*/ 1845425 w 2063942"/>
              <a:gd name="connsiteY84" fmla="*/ 171797 h 1318953"/>
              <a:gd name="connsiteX85" fmla="*/ 1834341 w 2063942"/>
              <a:gd name="connsiteY85" fmla="*/ 155171 h 1318953"/>
              <a:gd name="connsiteX86" fmla="*/ 1801090 w 2063942"/>
              <a:gd name="connsiteY86" fmla="*/ 144088 h 1318953"/>
              <a:gd name="connsiteX87" fmla="*/ 1751214 w 2063942"/>
              <a:gd name="connsiteY87" fmla="*/ 121920 h 1318953"/>
              <a:gd name="connsiteX88" fmla="*/ 1734589 w 2063942"/>
              <a:gd name="connsiteY88" fmla="*/ 116379 h 1318953"/>
              <a:gd name="connsiteX89" fmla="*/ 1717963 w 2063942"/>
              <a:gd name="connsiteY89" fmla="*/ 110837 h 1318953"/>
              <a:gd name="connsiteX90" fmla="*/ 1701338 w 2063942"/>
              <a:gd name="connsiteY90" fmla="*/ 99753 h 1318953"/>
              <a:gd name="connsiteX91" fmla="*/ 1684712 w 2063942"/>
              <a:gd name="connsiteY91" fmla="*/ 94211 h 1318953"/>
              <a:gd name="connsiteX92" fmla="*/ 1651461 w 2063942"/>
              <a:gd name="connsiteY92" fmla="*/ 72044 h 1318953"/>
              <a:gd name="connsiteX93" fmla="*/ 1634836 w 2063942"/>
              <a:gd name="connsiteY93" fmla="*/ 60960 h 1318953"/>
              <a:gd name="connsiteX94" fmla="*/ 1618210 w 2063942"/>
              <a:gd name="connsiteY94" fmla="*/ 55419 h 1318953"/>
              <a:gd name="connsiteX95" fmla="*/ 1607127 w 2063942"/>
              <a:gd name="connsiteY95" fmla="*/ 38793 h 1318953"/>
              <a:gd name="connsiteX96" fmla="*/ 1573876 w 2063942"/>
              <a:gd name="connsiteY96" fmla="*/ 27709 h 1318953"/>
              <a:gd name="connsiteX97" fmla="*/ 1540625 w 2063942"/>
              <a:gd name="connsiteY97" fmla="*/ 16626 h 1318953"/>
              <a:gd name="connsiteX98" fmla="*/ 1524000 w 2063942"/>
              <a:gd name="connsiteY98" fmla="*/ 11084 h 1318953"/>
              <a:gd name="connsiteX99" fmla="*/ 1485207 w 2063942"/>
              <a:gd name="connsiteY99" fmla="*/ 0 h 1318953"/>
              <a:gd name="connsiteX100" fmla="*/ 1241367 w 2063942"/>
              <a:gd name="connsiteY100" fmla="*/ 16626 h 1318953"/>
              <a:gd name="connsiteX101" fmla="*/ 1180407 w 2063942"/>
              <a:gd name="connsiteY101" fmla="*/ 22168 h 1318953"/>
              <a:gd name="connsiteX102" fmla="*/ 1147156 w 2063942"/>
              <a:gd name="connsiteY102" fmla="*/ 38793 h 1318953"/>
              <a:gd name="connsiteX103" fmla="*/ 1141614 w 2063942"/>
              <a:gd name="connsiteY103" fmla="*/ 55419 h 1318953"/>
              <a:gd name="connsiteX104" fmla="*/ 1124989 w 2063942"/>
              <a:gd name="connsiteY104" fmla="*/ 72044 h 1318953"/>
              <a:gd name="connsiteX105" fmla="*/ 1097280 w 2063942"/>
              <a:gd name="connsiteY105" fmla="*/ 94211 h 1318953"/>
              <a:gd name="connsiteX106" fmla="*/ 1091738 w 2063942"/>
              <a:gd name="connsiteY106" fmla="*/ 110837 h 1318953"/>
              <a:gd name="connsiteX107" fmla="*/ 1058487 w 2063942"/>
              <a:gd name="connsiteY107" fmla="*/ 133004 h 1318953"/>
              <a:gd name="connsiteX108" fmla="*/ 1047403 w 2063942"/>
              <a:gd name="connsiteY108" fmla="*/ 149629 h 1318953"/>
              <a:gd name="connsiteX109" fmla="*/ 1014152 w 2063942"/>
              <a:gd name="connsiteY109" fmla="*/ 171797 h 1318953"/>
              <a:gd name="connsiteX110" fmla="*/ 980901 w 2063942"/>
              <a:gd name="connsiteY110" fmla="*/ 188422 h 1318953"/>
              <a:gd name="connsiteX111" fmla="*/ 931025 w 2063942"/>
              <a:gd name="connsiteY111" fmla="*/ 227215 h 1318953"/>
              <a:gd name="connsiteX112" fmla="*/ 919941 w 2063942"/>
              <a:gd name="connsiteY112" fmla="*/ 243840 h 1318953"/>
              <a:gd name="connsiteX113" fmla="*/ 886690 w 2063942"/>
              <a:gd name="connsiteY113" fmla="*/ 254924 h 1318953"/>
              <a:gd name="connsiteX114" fmla="*/ 853440 w 2063942"/>
              <a:gd name="connsiteY114" fmla="*/ 277091 h 1318953"/>
              <a:gd name="connsiteX115" fmla="*/ 836814 w 2063942"/>
              <a:gd name="connsiteY115" fmla="*/ 288175 h 1318953"/>
              <a:gd name="connsiteX116" fmla="*/ 825730 w 2063942"/>
              <a:gd name="connsiteY116" fmla="*/ 304800 h 1318953"/>
              <a:gd name="connsiteX117" fmla="*/ 809105 w 2063942"/>
              <a:gd name="connsiteY117" fmla="*/ 310342 h 1318953"/>
              <a:gd name="connsiteX118" fmla="*/ 775854 w 2063942"/>
              <a:gd name="connsiteY118" fmla="*/ 326968 h 1318953"/>
              <a:gd name="connsiteX119" fmla="*/ 764770 w 2063942"/>
              <a:gd name="connsiteY119" fmla="*/ 343593 h 1318953"/>
              <a:gd name="connsiteX120" fmla="*/ 731520 w 2063942"/>
              <a:gd name="connsiteY120" fmla="*/ 354677 h 1318953"/>
              <a:gd name="connsiteX121" fmla="*/ 714894 w 2063942"/>
              <a:gd name="connsiteY121" fmla="*/ 360219 h 1318953"/>
              <a:gd name="connsiteX122" fmla="*/ 665018 w 2063942"/>
              <a:gd name="connsiteY122" fmla="*/ 387928 h 1318953"/>
              <a:gd name="connsiteX123" fmla="*/ 637309 w 2063942"/>
              <a:gd name="connsiteY123" fmla="*/ 410095 h 1318953"/>
              <a:gd name="connsiteX124" fmla="*/ 609600 w 2063942"/>
              <a:gd name="connsiteY124" fmla="*/ 432262 h 1318953"/>
              <a:gd name="connsiteX125" fmla="*/ 592974 w 2063942"/>
              <a:gd name="connsiteY125" fmla="*/ 465513 h 1318953"/>
              <a:gd name="connsiteX126" fmla="*/ 576349 w 2063942"/>
              <a:gd name="connsiteY126" fmla="*/ 471055 h 1318953"/>
              <a:gd name="connsiteX127" fmla="*/ 570807 w 2063942"/>
              <a:gd name="connsiteY127" fmla="*/ 487680 h 1318953"/>
              <a:gd name="connsiteX128" fmla="*/ 554181 w 2063942"/>
              <a:gd name="connsiteY128" fmla="*/ 493222 h 1318953"/>
              <a:gd name="connsiteX129" fmla="*/ 498763 w 2063942"/>
              <a:gd name="connsiteY129" fmla="*/ 509848 h 1318953"/>
              <a:gd name="connsiteX130" fmla="*/ 465512 w 2063942"/>
              <a:gd name="connsiteY130" fmla="*/ 532015 h 1318953"/>
              <a:gd name="connsiteX131" fmla="*/ 448887 w 2063942"/>
              <a:gd name="connsiteY131" fmla="*/ 543099 h 1318953"/>
              <a:gd name="connsiteX132" fmla="*/ 432261 w 2063942"/>
              <a:gd name="connsiteY132" fmla="*/ 548640 h 1318953"/>
              <a:gd name="connsiteX133" fmla="*/ 382385 w 2063942"/>
              <a:gd name="connsiteY133" fmla="*/ 581891 h 1318953"/>
              <a:gd name="connsiteX134" fmla="*/ 349134 w 2063942"/>
              <a:gd name="connsiteY134" fmla="*/ 604059 h 1318953"/>
              <a:gd name="connsiteX135" fmla="*/ 332509 w 2063942"/>
              <a:gd name="connsiteY135" fmla="*/ 609600 h 1318953"/>
              <a:gd name="connsiteX136" fmla="*/ 321425 w 2063942"/>
              <a:gd name="connsiteY136" fmla="*/ 626226 h 1318953"/>
              <a:gd name="connsiteX137" fmla="*/ 288174 w 2063942"/>
              <a:gd name="connsiteY137" fmla="*/ 637309 h 1318953"/>
              <a:gd name="connsiteX138" fmla="*/ 260465 w 2063942"/>
              <a:gd name="connsiteY138" fmla="*/ 665019 h 1318953"/>
              <a:gd name="connsiteX139" fmla="*/ 232756 w 2063942"/>
              <a:gd name="connsiteY139" fmla="*/ 687186 h 1318953"/>
              <a:gd name="connsiteX140" fmla="*/ 205047 w 2063942"/>
              <a:gd name="connsiteY140" fmla="*/ 709353 h 1318953"/>
              <a:gd name="connsiteX141" fmla="*/ 188421 w 2063942"/>
              <a:gd name="connsiteY141" fmla="*/ 720437 h 1318953"/>
              <a:gd name="connsiteX142" fmla="*/ 155170 w 2063942"/>
              <a:gd name="connsiteY142" fmla="*/ 731520 h 1318953"/>
              <a:gd name="connsiteX143" fmla="*/ 138545 w 2063942"/>
              <a:gd name="connsiteY143" fmla="*/ 737062 h 1318953"/>
              <a:gd name="connsiteX144" fmla="*/ 38792 w 2063942"/>
              <a:gd name="connsiteY144" fmla="*/ 803564 h 1318953"/>
              <a:gd name="connsiteX145" fmla="*/ 22167 w 2063942"/>
              <a:gd name="connsiteY145" fmla="*/ 814648 h 1318953"/>
              <a:gd name="connsiteX146" fmla="*/ 0 w 2063942"/>
              <a:gd name="connsiteY146" fmla="*/ 809106 h 1318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Lst>
            <a:rect l="l" t="t" r="r" b="b"/>
            <a:pathLst>
              <a:path w="2063942" h="1318953">
                <a:moveTo>
                  <a:pt x="0" y="809106"/>
                </a:moveTo>
                <a:cubicBezTo>
                  <a:pt x="0" y="812800"/>
                  <a:pt x="15070" y="827352"/>
                  <a:pt x="22167" y="836815"/>
                </a:cubicBezTo>
                <a:cubicBezTo>
                  <a:pt x="26163" y="842143"/>
                  <a:pt x="28541" y="848731"/>
                  <a:pt x="33250" y="853440"/>
                </a:cubicBezTo>
                <a:cubicBezTo>
                  <a:pt x="37960" y="858150"/>
                  <a:pt x="44334" y="860829"/>
                  <a:pt x="49876" y="864524"/>
                </a:cubicBezTo>
                <a:cubicBezTo>
                  <a:pt x="53571" y="870066"/>
                  <a:pt x="57981" y="875192"/>
                  <a:pt x="60960" y="881149"/>
                </a:cubicBezTo>
                <a:cubicBezTo>
                  <a:pt x="63572" y="886374"/>
                  <a:pt x="62370" y="893644"/>
                  <a:pt x="66501" y="897775"/>
                </a:cubicBezTo>
                <a:cubicBezTo>
                  <a:pt x="70632" y="901906"/>
                  <a:pt x="77585" y="901470"/>
                  <a:pt x="83127" y="903317"/>
                </a:cubicBezTo>
                <a:cubicBezTo>
                  <a:pt x="86777" y="914267"/>
                  <a:pt x="89988" y="928757"/>
                  <a:pt x="99752" y="936568"/>
                </a:cubicBezTo>
                <a:cubicBezTo>
                  <a:pt x="104314" y="940217"/>
                  <a:pt x="110836" y="940262"/>
                  <a:pt x="116378" y="942109"/>
                </a:cubicBezTo>
                <a:cubicBezTo>
                  <a:pt x="129556" y="981642"/>
                  <a:pt x="110870" y="933847"/>
                  <a:pt x="138545" y="975360"/>
                </a:cubicBezTo>
                <a:cubicBezTo>
                  <a:pt x="159959" y="1007481"/>
                  <a:pt x="123532" y="978283"/>
                  <a:pt x="160712" y="1003069"/>
                </a:cubicBezTo>
                <a:cubicBezTo>
                  <a:pt x="164407" y="1008611"/>
                  <a:pt x="168817" y="1013738"/>
                  <a:pt x="171796" y="1019695"/>
                </a:cubicBezTo>
                <a:cubicBezTo>
                  <a:pt x="174408" y="1024920"/>
                  <a:pt x="173207" y="1032189"/>
                  <a:pt x="177338" y="1036320"/>
                </a:cubicBezTo>
                <a:cubicBezTo>
                  <a:pt x="181469" y="1040451"/>
                  <a:pt x="188421" y="1040015"/>
                  <a:pt x="193963" y="1041862"/>
                </a:cubicBezTo>
                <a:cubicBezTo>
                  <a:pt x="207893" y="1083653"/>
                  <a:pt x="187482" y="1033761"/>
                  <a:pt x="216130" y="1069571"/>
                </a:cubicBezTo>
                <a:cubicBezTo>
                  <a:pt x="219779" y="1074133"/>
                  <a:pt x="218431" y="1081336"/>
                  <a:pt x="221672" y="1086197"/>
                </a:cubicBezTo>
                <a:cubicBezTo>
                  <a:pt x="226019" y="1092718"/>
                  <a:pt x="233281" y="1096801"/>
                  <a:pt x="238298" y="1102822"/>
                </a:cubicBezTo>
                <a:cubicBezTo>
                  <a:pt x="242562" y="1107939"/>
                  <a:pt x="246676" y="1113362"/>
                  <a:pt x="249381" y="1119448"/>
                </a:cubicBezTo>
                <a:cubicBezTo>
                  <a:pt x="254126" y="1130124"/>
                  <a:pt x="252204" y="1144438"/>
                  <a:pt x="260465" y="1152699"/>
                </a:cubicBezTo>
                <a:lnTo>
                  <a:pt x="277090" y="1169324"/>
                </a:lnTo>
                <a:cubicBezTo>
                  <a:pt x="290280" y="1208894"/>
                  <a:pt x="278453" y="1196094"/>
                  <a:pt x="304800" y="1213659"/>
                </a:cubicBezTo>
                <a:cubicBezTo>
                  <a:pt x="310288" y="1230123"/>
                  <a:pt x="313793" y="1250361"/>
                  <a:pt x="326967" y="1263535"/>
                </a:cubicBezTo>
                <a:cubicBezTo>
                  <a:pt x="331677" y="1268245"/>
                  <a:pt x="338050" y="1270924"/>
                  <a:pt x="343592" y="1274619"/>
                </a:cubicBezTo>
                <a:cubicBezTo>
                  <a:pt x="357522" y="1316408"/>
                  <a:pt x="337111" y="1266516"/>
                  <a:pt x="365760" y="1302328"/>
                </a:cubicBezTo>
                <a:cubicBezTo>
                  <a:pt x="369409" y="1306889"/>
                  <a:pt x="369454" y="1313411"/>
                  <a:pt x="371301" y="1318953"/>
                </a:cubicBezTo>
                <a:lnTo>
                  <a:pt x="526472" y="1313411"/>
                </a:lnTo>
                <a:cubicBezTo>
                  <a:pt x="541342" y="1312585"/>
                  <a:pt x="555965" y="1309106"/>
                  <a:pt x="570807" y="1307869"/>
                </a:cubicBezTo>
                <a:cubicBezTo>
                  <a:pt x="600319" y="1305410"/>
                  <a:pt x="629920" y="1304175"/>
                  <a:pt x="659476" y="1302328"/>
                </a:cubicBezTo>
                <a:cubicBezTo>
                  <a:pt x="672407" y="1300481"/>
                  <a:pt x="685460" y="1299348"/>
                  <a:pt x="698269" y="1296786"/>
                </a:cubicBezTo>
                <a:cubicBezTo>
                  <a:pt x="703997" y="1295640"/>
                  <a:pt x="709104" y="1292016"/>
                  <a:pt x="714894" y="1291244"/>
                </a:cubicBezTo>
                <a:cubicBezTo>
                  <a:pt x="736943" y="1288304"/>
                  <a:pt x="759243" y="1287716"/>
                  <a:pt x="781396" y="1285702"/>
                </a:cubicBezTo>
                <a:cubicBezTo>
                  <a:pt x="893434" y="1275516"/>
                  <a:pt x="774971" y="1284025"/>
                  <a:pt x="925483" y="1274619"/>
                </a:cubicBezTo>
                <a:cubicBezTo>
                  <a:pt x="1016351" y="1261638"/>
                  <a:pt x="903387" y="1277219"/>
                  <a:pt x="1019694" y="1263535"/>
                </a:cubicBezTo>
                <a:cubicBezTo>
                  <a:pt x="1032667" y="1262009"/>
                  <a:pt x="1045577" y="1259979"/>
                  <a:pt x="1058487" y="1257993"/>
                </a:cubicBezTo>
                <a:cubicBezTo>
                  <a:pt x="1069593" y="1256284"/>
                  <a:pt x="1080570" y="1253692"/>
                  <a:pt x="1091738" y="1252451"/>
                </a:cubicBezTo>
                <a:cubicBezTo>
                  <a:pt x="1147765" y="1246226"/>
                  <a:pt x="1207919" y="1244546"/>
                  <a:pt x="1263534" y="1241368"/>
                </a:cubicBezTo>
                <a:lnTo>
                  <a:pt x="1352203" y="1235826"/>
                </a:lnTo>
                <a:lnTo>
                  <a:pt x="1562792" y="1224742"/>
                </a:lnTo>
                <a:cubicBezTo>
                  <a:pt x="1570181" y="1222895"/>
                  <a:pt x="1577664" y="1221389"/>
                  <a:pt x="1584960" y="1219200"/>
                </a:cubicBezTo>
                <a:cubicBezTo>
                  <a:pt x="1596150" y="1215843"/>
                  <a:pt x="1618210" y="1208117"/>
                  <a:pt x="1618210" y="1208117"/>
                </a:cubicBezTo>
                <a:cubicBezTo>
                  <a:pt x="1649976" y="1160468"/>
                  <a:pt x="1611891" y="1220755"/>
                  <a:pt x="1634836" y="1174866"/>
                </a:cubicBezTo>
                <a:cubicBezTo>
                  <a:pt x="1637815" y="1168909"/>
                  <a:pt x="1642225" y="1163782"/>
                  <a:pt x="1645920" y="1158240"/>
                </a:cubicBezTo>
                <a:cubicBezTo>
                  <a:pt x="1649614" y="1147156"/>
                  <a:pt x="1650522" y="1134710"/>
                  <a:pt x="1657003" y="1124989"/>
                </a:cubicBezTo>
                <a:cubicBezTo>
                  <a:pt x="1660698" y="1119447"/>
                  <a:pt x="1665108" y="1114321"/>
                  <a:pt x="1668087" y="1108364"/>
                </a:cubicBezTo>
                <a:cubicBezTo>
                  <a:pt x="1670700" y="1103139"/>
                  <a:pt x="1671017" y="1096964"/>
                  <a:pt x="1673629" y="1091739"/>
                </a:cubicBezTo>
                <a:cubicBezTo>
                  <a:pt x="1676608" y="1085782"/>
                  <a:pt x="1682007" y="1081199"/>
                  <a:pt x="1684712" y="1075113"/>
                </a:cubicBezTo>
                <a:cubicBezTo>
                  <a:pt x="1711087" y="1015767"/>
                  <a:pt x="1681798" y="1062857"/>
                  <a:pt x="1706880" y="1025237"/>
                </a:cubicBezTo>
                <a:cubicBezTo>
                  <a:pt x="1720805" y="983454"/>
                  <a:pt x="1702022" y="1034950"/>
                  <a:pt x="1723505" y="991986"/>
                </a:cubicBezTo>
                <a:cubicBezTo>
                  <a:pt x="1726118" y="986761"/>
                  <a:pt x="1726435" y="980585"/>
                  <a:pt x="1729047" y="975360"/>
                </a:cubicBezTo>
                <a:cubicBezTo>
                  <a:pt x="1732025" y="969403"/>
                  <a:pt x="1737152" y="964692"/>
                  <a:pt x="1740130" y="958735"/>
                </a:cubicBezTo>
                <a:cubicBezTo>
                  <a:pt x="1742742" y="953510"/>
                  <a:pt x="1743059" y="947334"/>
                  <a:pt x="1745672" y="942109"/>
                </a:cubicBezTo>
                <a:cubicBezTo>
                  <a:pt x="1748651" y="936152"/>
                  <a:pt x="1754051" y="931570"/>
                  <a:pt x="1756756" y="925484"/>
                </a:cubicBezTo>
                <a:cubicBezTo>
                  <a:pt x="1756765" y="925464"/>
                  <a:pt x="1770607" y="883932"/>
                  <a:pt x="1773381" y="875608"/>
                </a:cubicBezTo>
                <a:cubicBezTo>
                  <a:pt x="1775228" y="870066"/>
                  <a:pt x="1775682" y="863843"/>
                  <a:pt x="1778923" y="858982"/>
                </a:cubicBezTo>
                <a:lnTo>
                  <a:pt x="1790007" y="842357"/>
                </a:lnTo>
                <a:cubicBezTo>
                  <a:pt x="1793701" y="831273"/>
                  <a:pt x="1794609" y="818827"/>
                  <a:pt x="1801090" y="809106"/>
                </a:cubicBezTo>
                <a:cubicBezTo>
                  <a:pt x="1804785" y="803564"/>
                  <a:pt x="1809195" y="798437"/>
                  <a:pt x="1812174" y="792480"/>
                </a:cubicBezTo>
                <a:cubicBezTo>
                  <a:pt x="1814786" y="787255"/>
                  <a:pt x="1814879" y="780961"/>
                  <a:pt x="1817716" y="775855"/>
                </a:cubicBezTo>
                <a:cubicBezTo>
                  <a:pt x="1824185" y="764210"/>
                  <a:pt x="1832494" y="753688"/>
                  <a:pt x="1839883" y="742604"/>
                </a:cubicBezTo>
                <a:cubicBezTo>
                  <a:pt x="1843578" y="737062"/>
                  <a:pt x="1846258" y="730689"/>
                  <a:pt x="1850967" y="725979"/>
                </a:cubicBezTo>
                <a:cubicBezTo>
                  <a:pt x="1872301" y="704643"/>
                  <a:pt x="1863244" y="715874"/>
                  <a:pt x="1878676" y="692728"/>
                </a:cubicBezTo>
                <a:cubicBezTo>
                  <a:pt x="1898422" y="633493"/>
                  <a:pt x="1877351" y="680181"/>
                  <a:pt x="1906385" y="642851"/>
                </a:cubicBezTo>
                <a:cubicBezTo>
                  <a:pt x="1914563" y="632336"/>
                  <a:pt x="1921163" y="620684"/>
                  <a:pt x="1928552" y="609600"/>
                </a:cubicBezTo>
                <a:lnTo>
                  <a:pt x="1939636" y="592975"/>
                </a:lnTo>
                <a:cubicBezTo>
                  <a:pt x="1953565" y="551187"/>
                  <a:pt x="1934777" y="602693"/>
                  <a:pt x="1956261" y="559724"/>
                </a:cubicBezTo>
                <a:cubicBezTo>
                  <a:pt x="1958873" y="554499"/>
                  <a:pt x="1958154" y="547660"/>
                  <a:pt x="1961803" y="543099"/>
                </a:cubicBezTo>
                <a:cubicBezTo>
                  <a:pt x="1965964" y="537898"/>
                  <a:pt x="1972887" y="535710"/>
                  <a:pt x="1978429" y="532015"/>
                </a:cubicBezTo>
                <a:cubicBezTo>
                  <a:pt x="2010201" y="484352"/>
                  <a:pt x="1972102" y="544665"/>
                  <a:pt x="1995054" y="498764"/>
                </a:cubicBezTo>
                <a:cubicBezTo>
                  <a:pt x="1998033" y="492807"/>
                  <a:pt x="2002443" y="487681"/>
                  <a:pt x="2006138" y="482139"/>
                </a:cubicBezTo>
                <a:cubicBezTo>
                  <a:pt x="2009832" y="471055"/>
                  <a:pt x="2010740" y="458609"/>
                  <a:pt x="2017221" y="448888"/>
                </a:cubicBezTo>
                <a:cubicBezTo>
                  <a:pt x="2020916" y="443346"/>
                  <a:pt x="2025326" y="438219"/>
                  <a:pt x="2028305" y="432262"/>
                </a:cubicBezTo>
                <a:cubicBezTo>
                  <a:pt x="2030917" y="427037"/>
                  <a:pt x="2031010" y="420743"/>
                  <a:pt x="2033847" y="415637"/>
                </a:cubicBezTo>
                <a:cubicBezTo>
                  <a:pt x="2040316" y="403992"/>
                  <a:pt x="2056014" y="382386"/>
                  <a:pt x="2056014" y="382386"/>
                </a:cubicBezTo>
                <a:cubicBezTo>
                  <a:pt x="2063942" y="358602"/>
                  <a:pt x="2063657" y="368622"/>
                  <a:pt x="2056014" y="338051"/>
                </a:cubicBezTo>
                <a:cubicBezTo>
                  <a:pt x="2054597" y="332384"/>
                  <a:pt x="2054121" y="325987"/>
                  <a:pt x="2050472" y="321426"/>
                </a:cubicBezTo>
                <a:cubicBezTo>
                  <a:pt x="2046311" y="316225"/>
                  <a:pt x="2039389" y="314037"/>
                  <a:pt x="2033847" y="310342"/>
                </a:cubicBezTo>
                <a:cubicBezTo>
                  <a:pt x="2030152" y="304800"/>
                  <a:pt x="2027964" y="297878"/>
                  <a:pt x="2022763" y="293717"/>
                </a:cubicBezTo>
                <a:cubicBezTo>
                  <a:pt x="2018202" y="290068"/>
                  <a:pt x="2011363" y="290787"/>
                  <a:pt x="2006138" y="288175"/>
                </a:cubicBezTo>
                <a:cubicBezTo>
                  <a:pt x="1963167" y="266689"/>
                  <a:pt x="2014673" y="285479"/>
                  <a:pt x="1972887" y="271549"/>
                </a:cubicBezTo>
                <a:cubicBezTo>
                  <a:pt x="1964709" y="259283"/>
                  <a:pt x="1957978" y="246832"/>
                  <a:pt x="1945178" y="238299"/>
                </a:cubicBezTo>
                <a:cubicBezTo>
                  <a:pt x="1940317" y="235059"/>
                  <a:pt x="1934094" y="234604"/>
                  <a:pt x="1928552" y="232757"/>
                </a:cubicBezTo>
                <a:cubicBezTo>
                  <a:pt x="1916461" y="196483"/>
                  <a:pt x="1933254" y="232084"/>
                  <a:pt x="1906385" y="210589"/>
                </a:cubicBezTo>
                <a:cubicBezTo>
                  <a:pt x="1901184" y="206428"/>
                  <a:pt x="1900502" y="198125"/>
                  <a:pt x="1895301" y="193964"/>
                </a:cubicBezTo>
                <a:cubicBezTo>
                  <a:pt x="1890740" y="190315"/>
                  <a:pt x="1883901" y="191034"/>
                  <a:pt x="1878676" y="188422"/>
                </a:cubicBezTo>
                <a:cubicBezTo>
                  <a:pt x="1835704" y="166937"/>
                  <a:pt x="1887212" y="185727"/>
                  <a:pt x="1845425" y="171797"/>
                </a:cubicBezTo>
                <a:cubicBezTo>
                  <a:pt x="1841730" y="166255"/>
                  <a:pt x="1839989" y="158701"/>
                  <a:pt x="1834341" y="155171"/>
                </a:cubicBezTo>
                <a:cubicBezTo>
                  <a:pt x="1824434" y="148979"/>
                  <a:pt x="1801090" y="144088"/>
                  <a:pt x="1801090" y="144088"/>
                </a:cubicBezTo>
                <a:cubicBezTo>
                  <a:pt x="1774745" y="126524"/>
                  <a:pt x="1790782" y="135109"/>
                  <a:pt x="1751214" y="121920"/>
                </a:cubicBezTo>
                <a:lnTo>
                  <a:pt x="1734589" y="116379"/>
                </a:lnTo>
                <a:lnTo>
                  <a:pt x="1717963" y="110837"/>
                </a:lnTo>
                <a:cubicBezTo>
                  <a:pt x="1712421" y="107142"/>
                  <a:pt x="1707295" y="102732"/>
                  <a:pt x="1701338" y="99753"/>
                </a:cubicBezTo>
                <a:cubicBezTo>
                  <a:pt x="1696113" y="97140"/>
                  <a:pt x="1689819" y="97048"/>
                  <a:pt x="1684712" y="94211"/>
                </a:cubicBezTo>
                <a:cubicBezTo>
                  <a:pt x="1673067" y="87742"/>
                  <a:pt x="1662545" y="79433"/>
                  <a:pt x="1651461" y="72044"/>
                </a:cubicBezTo>
                <a:cubicBezTo>
                  <a:pt x="1645919" y="68349"/>
                  <a:pt x="1641155" y="63066"/>
                  <a:pt x="1634836" y="60960"/>
                </a:cubicBezTo>
                <a:lnTo>
                  <a:pt x="1618210" y="55419"/>
                </a:lnTo>
                <a:cubicBezTo>
                  <a:pt x="1614516" y="49877"/>
                  <a:pt x="1612775" y="42323"/>
                  <a:pt x="1607127" y="38793"/>
                </a:cubicBezTo>
                <a:cubicBezTo>
                  <a:pt x="1597220" y="32601"/>
                  <a:pt x="1584960" y="31403"/>
                  <a:pt x="1573876" y="27709"/>
                </a:cubicBezTo>
                <a:lnTo>
                  <a:pt x="1540625" y="16626"/>
                </a:lnTo>
                <a:cubicBezTo>
                  <a:pt x="1535083" y="14779"/>
                  <a:pt x="1529667" y="12501"/>
                  <a:pt x="1524000" y="11084"/>
                </a:cubicBezTo>
                <a:cubicBezTo>
                  <a:pt x="1496165" y="4125"/>
                  <a:pt x="1509058" y="7951"/>
                  <a:pt x="1485207" y="0"/>
                </a:cubicBezTo>
                <a:cubicBezTo>
                  <a:pt x="1330993" y="7344"/>
                  <a:pt x="1402288" y="2427"/>
                  <a:pt x="1241367" y="16626"/>
                </a:cubicBezTo>
                <a:lnTo>
                  <a:pt x="1180407" y="22168"/>
                </a:lnTo>
                <a:cubicBezTo>
                  <a:pt x="1169453" y="25819"/>
                  <a:pt x="1154970" y="29025"/>
                  <a:pt x="1147156" y="38793"/>
                </a:cubicBezTo>
                <a:cubicBezTo>
                  <a:pt x="1143507" y="43355"/>
                  <a:pt x="1144854" y="50558"/>
                  <a:pt x="1141614" y="55419"/>
                </a:cubicBezTo>
                <a:cubicBezTo>
                  <a:pt x="1137267" y="61940"/>
                  <a:pt x="1130006" y="66023"/>
                  <a:pt x="1124989" y="72044"/>
                </a:cubicBezTo>
                <a:cubicBezTo>
                  <a:pt x="1105707" y="95182"/>
                  <a:pt x="1124572" y="85113"/>
                  <a:pt x="1097280" y="94211"/>
                </a:cubicBezTo>
                <a:cubicBezTo>
                  <a:pt x="1095433" y="99753"/>
                  <a:pt x="1095869" y="106706"/>
                  <a:pt x="1091738" y="110837"/>
                </a:cubicBezTo>
                <a:cubicBezTo>
                  <a:pt x="1082319" y="120256"/>
                  <a:pt x="1058487" y="133004"/>
                  <a:pt x="1058487" y="133004"/>
                </a:cubicBezTo>
                <a:cubicBezTo>
                  <a:pt x="1054792" y="138546"/>
                  <a:pt x="1052415" y="145243"/>
                  <a:pt x="1047403" y="149629"/>
                </a:cubicBezTo>
                <a:cubicBezTo>
                  <a:pt x="1037378" y="158401"/>
                  <a:pt x="1025236" y="164408"/>
                  <a:pt x="1014152" y="171797"/>
                </a:cubicBezTo>
                <a:cubicBezTo>
                  <a:pt x="992668" y="186120"/>
                  <a:pt x="1003844" y="180774"/>
                  <a:pt x="980901" y="188422"/>
                </a:cubicBezTo>
                <a:cubicBezTo>
                  <a:pt x="957724" y="203873"/>
                  <a:pt x="947305" y="207678"/>
                  <a:pt x="931025" y="227215"/>
                </a:cubicBezTo>
                <a:cubicBezTo>
                  <a:pt x="926761" y="232332"/>
                  <a:pt x="925589" y="240310"/>
                  <a:pt x="919941" y="243840"/>
                </a:cubicBezTo>
                <a:cubicBezTo>
                  <a:pt x="910034" y="250032"/>
                  <a:pt x="886690" y="254924"/>
                  <a:pt x="886690" y="254924"/>
                </a:cubicBezTo>
                <a:lnTo>
                  <a:pt x="853440" y="277091"/>
                </a:lnTo>
                <a:lnTo>
                  <a:pt x="836814" y="288175"/>
                </a:lnTo>
                <a:cubicBezTo>
                  <a:pt x="833119" y="293717"/>
                  <a:pt x="830931" y="300639"/>
                  <a:pt x="825730" y="304800"/>
                </a:cubicBezTo>
                <a:cubicBezTo>
                  <a:pt x="821169" y="308449"/>
                  <a:pt x="814330" y="307729"/>
                  <a:pt x="809105" y="310342"/>
                </a:cubicBezTo>
                <a:cubicBezTo>
                  <a:pt x="766136" y="331828"/>
                  <a:pt x="817641" y="313039"/>
                  <a:pt x="775854" y="326968"/>
                </a:cubicBezTo>
                <a:cubicBezTo>
                  <a:pt x="772159" y="332510"/>
                  <a:pt x="770418" y="340063"/>
                  <a:pt x="764770" y="343593"/>
                </a:cubicBezTo>
                <a:cubicBezTo>
                  <a:pt x="754863" y="349785"/>
                  <a:pt x="742603" y="350982"/>
                  <a:pt x="731520" y="354677"/>
                </a:cubicBezTo>
                <a:cubicBezTo>
                  <a:pt x="725978" y="356524"/>
                  <a:pt x="719755" y="356979"/>
                  <a:pt x="714894" y="360219"/>
                </a:cubicBezTo>
                <a:cubicBezTo>
                  <a:pt x="676783" y="385626"/>
                  <a:pt x="694280" y="378173"/>
                  <a:pt x="665018" y="387928"/>
                </a:cubicBezTo>
                <a:cubicBezTo>
                  <a:pt x="633253" y="435573"/>
                  <a:pt x="675549" y="379503"/>
                  <a:pt x="637309" y="410095"/>
                </a:cubicBezTo>
                <a:cubicBezTo>
                  <a:pt x="601499" y="438743"/>
                  <a:pt x="651387" y="418332"/>
                  <a:pt x="609600" y="432262"/>
                </a:cubicBezTo>
                <a:cubicBezTo>
                  <a:pt x="605949" y="443215"/>
                  <a:pt x="602741" y="457699"/>
                  <a:pt x="592974" y="465513"/>
                </a:cubicBezTo>
                <a:cubicBezTo>
                  <a:pt x="588413" y="469162"/>
                  <a:pt x="581891" y="469208"/>
                  <a:pt x="576349" y="471055"/>
                </a:cubicBezTo>
                <a:cubicBezTo>
                  <a:pt x="574502" y="476597"/>
                  <a:pt x="574938" y="483550"/>
                  <a:pt x="570807" y="487680"/>
                </a:cubicBezTo>
                <a:cubicBezTo>
                  <a:pt x="566676" y="491811"/>
                  <a:pt x="559798" y="491617"/>
                  <a:pt x="554181" y="493222"/>
                </a:cubicBezTo>
                <a:cubicBezTo>
                  <a:pt x="540627" y="497095"/>
                  <a:pt x="508641" y="503263"/>
                  <a:pt x="498763" y="509848"/>
                </a:cubicBezTo>
                <a:lnTo>
                  <a:pt x="465512" y="532015"/>
                </a:lnTo>
                <a:cubicBezTo>
                  <a:pt x="459970" y="535710"/>
                  <a:pt x="455206" y="540993"/>
                  <a:pt x="448887" y="543099"/>
                </a:cubicBezTo>
                <a:lnTo>
                  <a:pt x="432261" y="548640"/>
                </a:lnTo>
                <a:lnTo>
                  <a:pt x="382385" y="581891"/>
                </a:lnTo>
                <a:lnTo>
                  <a:pt x="349134" y="604059"/>
                </a:lnTo>
                <a:lnTo>
                  <a:pt x="332509" y="609600"/>
                </a:lnTo>
                <a:cubicBezTo>
                  <a:pt x="328814" y="615142"/>
                  <a:pt x="327073" y="622696"/>
                  <a:pt x="321425" y="626226"/>
                </a:cubicBezTo>
                <a:cubicBezTo>
                  <a:pt x="311518" y="632418"/>
                  <a:pt x="288174" y="637309"/>
                  <a:pt x="288174" y="637309"/>
                </a:cubicBezTo>
                <a:cubicBezTo>
                  <a:pt x="258619" y="681642"/>
                  <a:pt x="297408" y="628076"/>
                  <a:pt x="260465" y="665019"/>
                </a:cubicBezTo>
                <a:cubicBezTo>
                  <a:pt x="235399" y="690085"/>
                  <a:pt x="265121" y="676397"/>
                  <a:pt x="232756" y="687186"/>
                </a:cubicBezTo>
                <a:cubicBezTo>
                  <a:pt x="214071" y="715211"/>
                  <a:pt x="231815" y="695969"/>
                  <a:pt x="205047" y="709353"/>
                </a:cubicBezTo>
                <a:cubicBezTo>
                  <a:pt x="199090" y="712332"/>
                  <a:pt x="194508" y="717732"/>
                  <a:pt x="188421" y="720437"/>
                </a:cubicBezTo>
                <a:cubicBezTo>
                  <a:pt x="177745" y="725182"/>
                  <a:pt x="166254" y="727826"/>
                  <a:pt x="155170" y="731520"/>
                </a:cubicBezTo>
                <a:cubicBezTo>
                  <a:pt x="149628" y="733367"/>
                  <a:pt x="143405" y="733822"/>
                  <a:pt x="138545" y="737062"/>
                </a:cubicBezTo>
                <a:lnTo>
                  <a:pt x="38792" y="803564"/>
                </a:lnTo>
                <a:cubicBezTo>
                  <a:pt x="33250" y="807259"/>
                  <a:pt x="28486" y="812542"/>
                  <a:pt x="22167" y="814648"/>
                </a:cubicBezTo>
                <a:cubicBezTo>
                  <a:pt x="3063" y="821015"/>
                  <a:pt x="0" y="805412"/>
                  <a:pt x="0" y="809106"/>
                </a:cubicBezTo>
                <a:close/>
              </a:path>
            </a:pathLst>
          </a:custGeom>
          <a:solidFill>
            <a:srgbClr val="FFFF00">
              <a:alpha val="7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46" name="145 - Ευθεία γραμμή σύνδεσης"/>
          <p:cNvCxnSpPr>
            <a:stCxn id="134" idx="23"/>
          </p:cNvCxnSpPr>
          <p:nvPr/>
        </p:nvCxnSpPr>
        <p:spPr>
          <a:xfrm flipV="1">
            <a:off x="3214255" y="3284984"/>
            <a:ext cx="1274618" cy="78900"/>
          </a:xfrm>
          <a:prstGeom prst="line">
            <a:avLst/>
          </a:prstGeom>
          <a:ln w="254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48" name="147 - Ευθεία γραμμή σύνδεσης"/>
          <p:cNvCxnSpPr>
            <a:stCxn id="142" idx="145"/>
          </p:cNvCxnSpPr>
          <p:nvPr/>
        </p:nvCxnSpPr>
        <p:spPr>
          <a:xfrm flipV="1">
            <a:off x="4472247" y="2204864"/>
            <a:ext cx="531801" cy="1059267"/>
          </a:xfrm>
          <a:prstGeom prst="line">
            <a:avLst/>
          </a:prstGeom>
          <a:ln w="254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44" name="143 - Ευθεία γραμμή σύνδεσης"/>
          <p:cNvCxnSpPr>
            <a:endCxn id="139" idx="0"/>
          </p:cNvCxnSpPr>
          <p:nvPr/>
        </p:nvCxnSpPr>
        <p:spPr>
          <a:xfrm>
            <a:off x="2267744" y="2060848"/>
            <a:ext cx="968678" cy="1336287"/>
          </a:xfrm>
          <a:prstGeom prst="line">
            <a:avLst/>
          </a:prstGeom>
          <a:ln w="25400">
            <a:solidFill>
              <a:srgbClr val="7030A0"/>
            </a:solidFill>
          </a:ln>
        </p:spPr>
        <p:style>
          <a:lnRef idx="1">
            <a:schemeClr val="accent1"/>
          </a:lnRef>
          <a:fillRef idx="0">
            <a:schemeClr val="accent1"/>
          </a:fillRef>
          <a:effectRef idx="0">
            <a:schemeClr val="accent1"/>
          </a:effectRef>
          <a:fontRef idx="minor">
            <a:schemeClr val="tx1"/>
          </a:fontRef>
        </p:style>
      </p:cxnSp>
      <p:sp>
        <p:nvSpPr>
          <p:cNvPr id="138" name="137 - Ελεύθερη σχεδίαση"/>
          <p:cNvSpPr/>
          <p:nvPr/>
        </p:nvSpPr>
        <p:spPr>
          <a:xfrm>
            <a:off x="1895302" y="4461147"/>
            <a:ext cx="2133600" cy="665386"/>
          </a:xfrm>
          <a:custGeom>
            <a:avLst/>
            <a:gdLst>
              <a:gd name="connsiteX0" fmla="*/ 55418 w 2133600"/>
              <a:gd name="connsiteY0" fmla="*/ 288191 h 665386"/>
              <a:gd name="connsiteX1" fmla="*/ 77585 w 2133600"/>
              <a:gd name="connsiteY1" fmla="*/ 315900 h 665386"/>
              <a:gd name="connsiteX2" fmla="*/ 94211 w 2133600"/>
              <a:gd name="connsiteY2" fmla="*/ 326984 h 665386"/>
              <a:gd name="connsiteX3" fmla="*/ 99753 w 2133600"/>
              <a:gd name="connsiteY3" fmla="*/ 343609 h 665386"/>
              <a:gd name="connsiteX4" fmla="*/ 116378 w 2133600"/>
              <a:gd name="connsiteY4" fmla="*/ 349151 h 665386"/>
              <a:gd name="connsiteX5" fmla="*/ 149629 w 2133600"/>
              <a:gd name="connsiteY5" fmla="*/ 371318 h 665386"/>
              <a:gd name="connsiteX6" fmla="*/ 160713 w 2133600"/>
              <a:gd name="connsiteY6" fmla="*/ 387944 h 665386"/>
              <a:gd name="connsiteX7" fmla="*/ 210589 w 2133600"/>
              <a:gd name="connsiteY7" fmla="*/ 404569 h 665386"/>
              <a:gd name="connsiteX8" fmla="*/ 277091 w 2133600"/>
              <a:gd name="connsiteY8" fmla="*/ 426737 h 665386"/>
              <a:gd name="connsiteX9" fmla="*/ 293716 w 2133600"/>
              <a:gd name="connsiteY9" fmla="*/ 432278 h 665386"/>
              <a:gd name="connsiteX10" fmla="*/ 332509 w 2133600"/>
              <a:gd name="connsiteY10" fmla="*/ 443362 h 665386"/>
              <a:gd name="connsiteX11" fmla="*/ 376843 w 2133600"/>
              <a:gd name="connsiteY11" fmla="*/ 448904 h 665386"/>
              <a:gd name="connsiteX12" fmla="*/ 415636 w 2133600"/>
              <a:gd name="connsiteY12" fmla="*/ 459988 h 665386"/>
              <a:gd name="connsiteX13" fmla="*/ 448887 w 2133600"/>
              <a:gd name="connsiteY13" fmla="*/ 471071 h 665386"/>
              <a:gd name="connsiteX14" fmla="*/ 520931 w 2133600"/>
              <a:gd name="connsiteY14" fmla="*/ 476613 h 665386"/>
              <a:gd name="connsiteX15" fmla="*/ 604058 w 2133600"/>
              <a:gd name="connsiteY15" fmla="*/ 487697 h 665386"/>
              <a:gd name="connsiteX16" fmla="*/ 648393 w 2133600"/>
              <a:gd name="connsiteY16" fmla="*/ 493238 h 665386"/>
              <a:gd name="connsiteX17" fmla="*/ 670560 w 2133600"/>
              <a:gd name="connsiteY17" fmla="*/ 498780 h 665386"/>
              <a:gd name="connsiteX18" fmla="*/ 687185 w 2133600"/>
              <a:gd name="connsiteY18" fmla="*/ 504322 h 665386"/>
              <a:gd name="connsiteX19" fmla="*/ 809105 w 2133600"/>
              <a:gd name="connsiteY19" fmla="*/ 509864 h 665386"/>
              <a:gd name="connsiteX20" fmla="*/ 925483 w 2133600"/>
              <a:gd name="connsiteY20" fmla="*/ 520948 h 665386"/>
              <a:gd name="connsiteX21" fmla="*/ 1075113 w 2133600"/>
              <a:gd name="connsiteY21" fmla="*/ 532031 h 665386"/>
              <a:gd name="connsiteX22" fmla="*/ 1108363 w 2133600"/>
              <a:gd name="connsiteY22" fmla="*/ 537573 h 665386"/>
              <a:gd name="connsiteX23" fmla="*/ 1141614 w 2133600"/>
              <a:gd name="connsiteY23" fmla="*/ 548657 h 665386"/>
              <a:gd name="connsiteX24" fmla="*/ 1163782 w 2133600"/>
              <a:gd name="connsiteY24" fmla="*/ 554198 h 665386"/>
              <a:gd name="connsiteX25" fmla="*/ 1197033 w 2133600"/>
              <a:gd name="connsiteY25" fmla="*/ 565282 h 665386"/>
              <a:gd name="connsiteX26" fmla="*/ 1213658 w 2133600"/>
              <a:gd name="connsiteY26" fmla="*/ 570824 h 665386"/>
              <a:gd name="connsiteX27" fmla="*/ 1246909 w 2133600"/>
              <a:gd name="connsiteY27" fmla="*/ 587449 h 665386"/>
              <a:gd name="connsiteX28" fmla="*/ 1263534 w 2133600"/>
              <a:gd name="connsiteY28" fmla="*/ 598533 h 665386"/>
              <a:gd name="connsiteX29" fmla="*/ 1330036 w 2133600"/>
              <a:gd name="connsiteY29" fmla="*/ 615158 h 665386"/>
              <a:gd name="connsiteX30" fmla="*/ 1734589 w 2133600"/>
              <a:gd name="connsiteY30" fmla="*/ 631784 h 665386"/>
              <a:gd name="connsiteX31" fmla="*/ 1900843 w 2133600"/>
              <a:gd name="connsiteY31" fmla="*/ 631784 h 665386"/>
              <a:gd name="connsiteX32" fmla="*/ 1923011 w 2133600"/>
              <a:gd name="connsiteY32" fmla="*/ 626242 h 665386"/>
              <a:gd name="connsiteX33" fmla="*/ 2133600 w 2133600"/>
              <a:gd name="connsiteY33" fmla="*/ 620700 h 665386"/>
              <a:gd name="connsiteX34" fmla="*/ 2094807 w 2133600"/>
              <a:gd name="connsiteY34" fmla="*/ 615158 h 665386"/>
              <a:gd name="connsiteX35" fmla="*/ 2061556 w 2133600"/>
              <a:gd name="connsiteY35" fmla="*/ 604075 h 665386"/>
              <a:gd name="connsiteX36" fmla="*/ 2044931 w 2133600"/>
              <a:gd name="connsiteY36" fmla="*/ 592991 h 665386"/>
              <a:gd name="connsiteX37" fmla="*/ 2022763 w 2133600"/>
              <a:gd name="connsiteY37" fmla="*/ 570824 h 665386"/>
              <a:gd name="connsiteX38" fmla="*/ 2000596 w 2133600"/>
              <a:gd name="connsiteY38" fmla="*/ 548657 h 665386"/>
              <a:gd name="connsiteX39" fmla="*/ 1967345 w 2133600"/>
              <a:gd name="connsiteY39" fmla="*/ 526489 h 665386"/>
              <a:gd name="connsiteX40" fmla="*/ 1950720 w 2133600"/>
              <a:gd name="connsiteY40" fmla="*/ 515406 h 665386"/>
              <a:gd name="connsiteX41" fmla="*/ 1934094 w 2133600"/>
              <a:gd name="connsiteY41" fmla="*/ 509864 h 665386"/>
              <a:gd name="connsiteX42" fmla="*/ 1900843 w 2133600"/>
              <a:gd name="connsiteY42" fmla="*/ 487697 h 665386"/>
              <a:gd name="connsiteX43" fmla="*/ 1884218 w 2133600"/>
              <a:gd name="connsiteY43" fmla="*/ 476613 h 665386"/>
              <a:gd name="connsiteX44" fmla="*/ 1834342 w 2133600"/>
              <a:gd name="connsiteY44" fmla="*/ 448904 h 665386"/>
              <a:gd name="connsiteX45" fmla="*/ 1817716 w 2133600"/>
              <a:gd name="connsiteY45" fmla="*/ 437820 h 665386"/>
              <a:gd name="connsiteX46" fmla="*/ 1801091 w 2133600"/>
              <a:gd name="connsiteY46" fmla="*/ 426737 h 665386"/>
              <a:gd name="connsiteX47" fmla="*/ 1756756 w 2133600"/>
              <a:gd name="connsiteY47" fmla="*/ 387944 h 665386"/>
              <a:gd name="connsiteX48" fmla="*/ 1740131 w 2133600"/>
              <a:gd name="connsiteY48" fmla="*/ 376860 h 665386"/>
              <a:gd name="connsiteX49" fmla="*/ 1723505 w 2133600"/>
              <a:gd name="connsiteY49" fmla="*/ 371318 h 665386"/>
              <a:gd name="connsiteX50" fmla="*/ 1690254 w 2133600"/>
              <a:gd name="connsiteY50" fmla="*/ 349151 h 665386"/>
              <a:gd name="connsiteX51" fmla="*/ 1673629 w 2133600"/>
              <a:gd name="connsiteY51" fmla="*/ 338068 h 665386"/>
              <a:gd name="connsiteX52" fmla="*/ 1640378 w 2133600"/>
              <a:gd name="connsiteY52" fmla="*/ 326984 h 665386"/>
              <a:gd name="connsiteX53" fmla="*/ 1590502 w 2133600"/>
              <a:gd name="connsiteY53" fmla="*/ 293733 h 665386"/>
              <a:gd name="connsiteX54" fmla="*/ 1573876 w 2133600"/>
              <a:gd name="connsiteY54" fmla="*/ 282649 h 665386"/>
              <a:gd name="connsiteX55" fmla="*/ 1557251 w 2133600"/>
              <a:gd name="connsiteY55" fmla="*/ 271566 h 665386"/>
              <a:gd name="connsiteX56" fmla="*/ 1546167 w 2133600"/>
              <a:gd name="connsiteY56" fmla="*/ 254940 h 665386"/>
              <a:gd name="connsiteX57" fmla="*/ 1512916 w 2133600"/>
              <a:gd name="connsiteY57" fmla="*/ 232773 h 665386"/>
              <a:gd name="connsiteX58" fmla="*/ 1468582 w 2133600"/>
              <a:gd name="connsiteY58" fmla="*/ 193980 h 665386"/>
              <a:gd name="connsiteX59" fmla="*/ 1451956 w 2133600"/>
              <a:gd name="connsiteY59" fmla="*/ 182897 h 665386"/>
              <a:gd name="connsiteX60" fmla="*/ 1418705 w 2133600"/>
              <a:gd name="connsiteY60" fmla="*/ 171813 h 665386"/>
              <a:gd name="connsiteX61" fmla="*/ 1402080 w 2133600"/>
              <a:gd name="connsiteY61" fmla="*/ 160729 h 665386"/>
              <a:gd name="connsiteX62" fmla="*/ 1385454 w 2133600"/>
              <a:gd name="connsiteY62" fmla="*/ 155188 h 665386"/>
              <a:gd name="connsiteX63" fmla="*/ 1352203 w 2133600"/>
              <a:gd name="connsiteY63" fmla="*/ 133020 h 665386"/>
              <a:gd name="connsiteX64" fmla="*/ 1341120 w 2133600"/>
              <a:gd name="connsiteY64" fmla="*/ 116395 h 665386"/>
              <a:gd name="connsiteX65" fmla="*/ 1291243 w 2133600"/>
              <a:gd name="connsiteY65" fmla="*/ 88686 h 665386"/>
              <a:gd name="connsiteX66" fmla="*/ 1285702 w 2133600"/>
              <a:gd name="connsiteY66" fmla="*/ 72060 h 665386"/>
              <a:gd name="connsiteX67" fmla="*/ 1269076 w 2133600"/>
              <a:gd name="connsiteY67" fmla="*/ 66518 h 665386"/>
              <a:gd name="connsiteX68" fmla="*/ 1235825 w 2133600"/>
              <a:gd name="connsiteY68" fmla="*/ 44351 h 665386"/>
              <a:gd name="connsiteX69" fmla="*/ 1219200 w 2133600"/>
              <a:gd name="connsiteY69" fmla="*/ 33268 h 665386"/>
              <a:gd name="connsiteX70" fmla="*/ 1185949 w 2133600"/>
              <a:gd name="connsiteY70" fmla="*/ 22184 h 665386"/>
              <a:gd name="connsiteX71" fmla="*/ 1174865 w 2133600"/>
              <a:gd name="connsiteY71" fmla="*/ 5558 h 665386"/>
              <a:gd name="connsiteX72" fmla="*/ 1080654 w 2133600"/>
              <a:gd name="connsiteY72" fmla="*/ 22184 h 665386"/>
              <a:gd name="connsiteX73" fmla="*/ 1064029 w 2133600"/>
              <a:gd name="connsiteY73" fmla="*/ 27726 h 665386"/>
              <a:gd name="connsiteX74" fmla="*/ 986443 w 2133600"/>
              <a:gd name="connsiteY74" fmla="*/ 38809 h 665386"/>
              <a:gd name="connsiteX75" fmla="*/ 942109 w 2133600"/>
              <a:gd name="connsiteY75" fmla="*/ 49893 h 665386"/>
              <a:gd name="connsiteX76" fmla="*/ 881149 w 2133600"/>
              <a:gd name="connsiteY76" fmla="*/ 55435 h 665386"/>
              <a:gd name="connsiteX77" fmla="*/ 836814 w 2133600"/>
              <a:gd name="connsiteY77" fmla="*/ 60977 h 665386"/>
              <a:gd name="connsiteX78" fmla="*/ 786938 w 2133600"/>
              <a:gd name="connsiteY78" fmla="*/ 66518 h 665386"/>
              <a:gd name="connsiteX79" fmla="*/ 709353 w 2133600"/>
              <a:gd name="connsiteY79" fmla="*/ 77602 h 665386"/>
              <a:gd name="connsiteX80" fmla="*/ 676102 w 2133600"/>
              <a:gd name="connsiteY80" fmla="*/ 88686 h 665386"/>
              <a:gd name="connsiteX81" fmla="*/ 659476 w 2133600"/>
              <a:gd name="connsiteY81" fmla="*/ 99769 h 665386"/>
              <a:gd name="connsiteX82" fmla="*/ 626225 w 2133600"/>
              <a:gd name="connsiteY82" fmla="*/ 110853 h 665386"/>
              <a:gd name="connsiteX83" fmla="*/ 609600 w 2133600"/>
              <a:gd name="connsiteY83" fmla="*/ 116395 h 665386"/>
              <a:gd name="connsiteX84" fmla="*/ 559723 w 2133600"/>
              <a:gd name="connsiteY84" fmla="*/ 133020 h 665386"/>
              <a:gd name="connsiteX85" fmla="*/ 543098 w 2133600"/>
              <a:gd name="connsiteY85" fmla="*/ 138562 h 665386"/>
              <a:gd name="connsiteX86" fmla="*/ 465513 w 2133600"/>
              <a:gd name="connsiteY86" fmla="*/ 155188 h 665386"/>
              <a:gd name="connsiteX87" fmla="*/ 443345 w 2133600"/>
              <a:gd name="connsiteY87" fmla="*/ 160729 h 665386"/>
              <a:gd name="connsiteX88" fmla="*/ 399011 w 2133600"/>
              <a:gd name="connsiteY88" fmla="*/ 166271 h 665386"/>
              <a:gd name="connsiteX89" fmla="*/ 354676 w 2133600"/>
              <a:gd name="connsiteY89" fmla="*/ 177355 h 665386"/>
              <a:gd name="connsiteX90" fmla="*/ 321425 w 2133600"/>
              <a:gd name="connsiteY90" fmla="*/ 188438 h 665386"/>
              <a:gd name="connsiteX91" fmla="*/ 260465 w 2133600"/>
              <a:gd name="connsiteY91" fmla="*/ 193980 h 665386"/>
              <a:gd name="connsiteX92" fmla="*/ 238298 w 2133600"/>
              <a:gd name="connsiteY92" fmla="*/ 199522 h 665386"/>
              <a:gd name="connsiteX93" fmla="*/ 133003 w 2133600"/>
              <a:gd name="connsiteY93" fmla="*/ 210606 h 665386"/>
              <a:gd name="connsiteX94" fmla="*/ 99753 w 2133600"/>
              <a:gd name="connsiteY94" fmla="*/ 221689 h 665386"/>
              <a:gd name="connsiteX95" fmla="*/ 83127 w 2133600"/>
              <a:gd name="connsiteY95" fmla="*/ 227231 h 665386"/>
              <a:gd name="connsiteX96" fmla="*/ 33251 w 2133600"/>
              <a:gd name="connsiteY96" fmla="*/ 249398 h 665386"/>
              <a:gd name="connsiteX97" fmla="*/ 16625 w 2133600"/>
              <a:gd name="connsiteY97" fmla="*/ 254940 h 665386"/>
              <a:gd name="connsiteX98" fmla="*/ 0 w 2133600"/>
              <a:gd name="connsiteY98" fmla="*/ 266024 h 665386"/>
              <a:gd name="connsiteX99" fmla="*/ 16625 w 2133600"/>
              <a:gd name="connsiteY99" fmla="*/ 277108 h 665386"/>
              <a:gd name="connsiteX100" fmla="*/ 66502 w 2133600"/>
              <a:gd name="connsiteY100" fmla="*/ 288191 h 665386"/>
              <a:gd name="connsiteX101" fmla="*/ 55418 w 2133600"/>
              <a:gd name="connsiteY101" fmla="*/ 288191 h 6653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133600" h="665386">
                <a:moveTo>
                  <a:pt x="55418" y="288191"/>
                </a:moveTo>
                <a:cubicBezTo>
                  <a:pt x="57265" y="292809"/>
                  <a:pt x="69221" y="307536"/>
                  <a:pt x="77585" y="315900"/>
                </a:cubicBezTo>
                <a:cubicBezTo>
                  <a:pt x="82295" y="320610"/>
                  <a:pt x="90050" y="321783"/>
                  <a:pt x="94211" y="326984"/>
                </a:cubicBezTo>
                <a:cubicBezTo>
                  <a:pt x="97860" y="331545"/>
                  <a:pt x="95622" y="339478"/>
                  <a:pt x="99753" y="343609"/>
                </a:cubicBezTo>
                <a:cubicBezTo>
                  <a:pt x="103884" y="347740"/>
                  <a:pt x="111272" y="346314"/>
                  <a:pt x="116378" y="349151"/>
                </a:cubicBezTo>
                <a:cubicBezTo>
                  <a:pt x="128023" y="355620"/>
                  <a:pt x="149629" y="371318"/>
                  <a:pt x="149629" y="371318"/>
                </a:cubicBezTo>
                <a:cubicBezTo>
                  <a:pt x="153324" y="376860"/>
                  <a:pt x="155065" y="384414"/>
                  <a:pt x="160713" y="387944"/>
                </a:cubicBezTo>
                <a:cubicBezTo>
                  <a:pt x="160726" y="387952"/>
                  <a:pt x="202270" y="401796"/>
                  <a:pt x="210589" y="404569"/>
                </a:cubicBezTo>
                <a:lnTo>
                  <a:pt x="277091" y="426737"/>
                </a:lnTo>
                <a:lnTo>
                  <a:pt x="293716" y="432278"/>
                </a:lnTo>
                <a:cubicBezTo>
                  <a:pt x="306894" y="436670"/>
                  <a:pt x="318591" y="441042"/>
                  <a:pt x="332509" y="443362"/>
                </a:cubicBezTo>
                <a:cubicBezTo>
                  <a:pt x="347199" y="445811"/>
                  <a:pt x="362065" y="447057"/>
                  <a:pt x="376843" y="448904"/>
                </a:cubicBezTo>
                <a:cubicBezTo>
                  <a:pt x="432699" y="467523"/>
                  <a:pt x="346075" y="439120"/>
                  <a:pt x="415636" y="459988"/>
                </a:cubicBezTo>
                <a:cubicBezTo>
                  <a:pt x="426826" y="463345"/>
                  <a:pt x="437238" y="470175"/>
                  <a:pt x="448887" y="471071"/>
                </a:cubicBezTo>
                <a:lnTo>
                  <a:pt x="520931" y="476613"/>
                </a:lnTo>
                <a:cubicBezTo>
                  <a:pt x="560014" y="489642"/>
                  <a:pt x="526572" y="479949"/>
                  <a:pt x="604058" y="487697"/>
                </a:cubicBezTo>
                <a:cubicBezTo>
                  <a:pt x="618877" y="489179"/>
                  <a:pt x="633615" y="491391"/>
                  <a:pt x="648393" y="493238"/>
                </a:cubicBezTo>
                <a:cubicBezTo>
                  <a:pt x="655782" y="495085"/>
                  <a:pt x="663237" y="496688"/>
                  <a:pt x="670560" y="498780"/>
                </a:cubicBezTo>
                <a:cubicBezTo>
                  <a:pt x="676177" y="500385"/>
                  <a:pt x="681362" y="503856"/>
                  <a:pt x="687185" y="504322"/>
                </a:cubicBezTo>
                <a:cubicBezTo>
                  <a:pt x="727737" y="507566"/>
                  <a:pt x="768465" y="508017"/>
                  <a:pt x="809105" y="509864"/>
                </a:cubicBezTo>
                <a:cubicBezTo>
                  <a:pt x="869353" y="516558"/>
                  <a:pt x="857919" y="515751"/>
                  <a:pt x="925483" y="520948"/>
                </a:cubicBezTo>
                <a:lnTo>
                  <a:pt x="1075113" y="532031"/>
                </a:lnTo>
                <a:cubicBezTo>
                  <a:pt x="1086196" y="533878"/>
                  <a:pt x="1097462" y="534848"/>
                  <a:pt x="1108363" y="537573"/>
                </a:cubicBezTo>
                <a:cubicBezTo>
                  <a:pt x="1119697" y="540407"/>
                  <a:pt x="1130279" y="545824"/>
                  <a:pt x="1141614" y="548657"/>
                </a:cubicBezTo>
                <a:cubicBezTo>
                  <a:pt x="1149003" y="550504"/>
                  <a:pt x="1156487" y="552009"/>
                  <a:pt x="1163782" y="554198"/>
                </a:cubicBezTo>
                <a:cubicBezTo>
                  <a:pt x="1174973" y="557555"/>
                  <a:pt x="1185949" y="561587"/>
                  <a:pt x="1197033" y="565282"/>
                </a:cubicBezTo>
                <a:cubicBezTo>
                  <a:pt x="1202575" y="567129"/>
                  <a:pt x="1208798" y="567584"/>
                  <a:pt x="1213658" y="570824"/>
                </a:cubicBezTo>
                <a:cubicBezTo>
                  <a:pt x="1235143" y="585149"/>
                  <a:pt x="1223964" y="579802"/>
                  <a:pt x="1246909" y="587449"/>
                </a:cubicBezTo>
                <a:cubicBezTo>
                  <a:pt x="1252451" y="591144"/>
                  <a:pt x="1257448" y="595828"/>
                  <a:pt x="1263534" y="598533"/>
                </a:cubicBezTo>
                <a:cubicBezTo>
                  <a:pt x="1289882" y="610244"/>
                  <a:pt x="1302152" y="610511"/>
                  <a:pt x="1330036" y="615158"/>
                </a:cubicBezTo>
                <a:cubicBezTo>
                  <a:pt x="1480716" y="665386"/>
                  <a:pt x="1351605" y="626068"/>
                  <a:pt x="1734589" y="631784"/>
                </a:cubicBezTo>
                <a:cubicBezTo>
                  <a:pt x="1813352" y="640536"/>
                  <a:pt x="1790306" y="640627"/>
                  <a:pt x="1900843" y="631784"/>
                </a:cubicBezTo>
                <a:cubicBezTo>
                  <a:pt x="1908435" y="631177"/>
                  <a:pt x="1915403" y="626604"/>
                  <a:pt x="1923011" y="626242"/>
                </a:cubicBezTo>
                <a:cubicBezTo>
                  <a:pt x="1993152" y="622902"/>
                  <a:pt x="2063404" y="622547"/>
                  <a:pt x="2133600" y="620700"/>
                </a:cubicBezTo>
                <a:cubicBezTo>
                  <a:pt x="2120669" y="618853"/>
                  <a:pt x="2107535" y="618095"/>
                  <a:pt x="2094807" y="615158"/>
                </a:cubicBezTo>
                <a:cubicBezTo>
                  <a:pt x="2083423" y="612531"/>
                  <a:pt x="2061556" y="604075"/>
                  <a:pt x="2061556" y="604075"/>
                </a:cubicBezTo>
                <a:cubicBezTo>
                  <a:pt x="2056014" y="600380"/>
                  <a:pt x="2049092" y="598192"/>
                  <a:pt x="2044931" y="592991"/>
                </a:cubicBezTo>
                <a:cubicBezTo>
                  <a:pt x="2023436" y="566122"/>
                  <a:pt x="2059037" y="582915"/>
                  <a:pt x="2022763" y="570824"/>
                </a:cubicBezTo>
                <a:cubicBezTo>
                  <a:pt x="2013360" y="542609"/>
                  <a:pt x="2024779" y="562092"/>
                  <a:pt x="2000596" y="548657"/>
                </a:cubicBezTo>
                <a:cubicBezTo>
                  <a:pt x="1988951" y="542188"/>
                  <a:pt x="1978429" y="533878"/>
                  <a:pt x="1967345" y="526489"/>
                </a:cubicBezTo>
                <a:cubicBezTo>
                  <a:pt x="1961803" y="522795"/>
                  <a:pt x="1957038" y="517512"/>
                  <a:pt x="1950720" y="515406"/>
                </a:cubicBezTo>
                <a:lnTo>
                  <a:pt x="1934094" y="509864"/>
                </a:lnTo>
                <a:lnTo>
                  <a:pt x="1900843" y="487697"/>
                </a:lnTo>
                <a:cubicBezTo>
                  <a:pt x="1895301" y="484002"/>
                  <a:pt x="1890537" y="478719"/>
                  <a:pt x="1884218" y="476613"/>
                </a:cubicBezTo>
                <a:cubicBezTo>
                  <a:pt x="1854956" y="466858"/>
                  <a:pt x="1872453" y="474311"/>
                  <a:pt x="1834342" y="448904"/>
                </a:cubicBezTo>
                <a:lnTo>
                  <a:pt x="1817716" y="437820"/>
                </a:lnTo>
                <a:lnTo>
                  <a:pt x="1801091" y="426737"/>
                </a:lnTo>
                <a:cubicBezTo>
                  <a:pt x="1782618" y="399027"/>
                  <a:pt x="1795550" y="413807"/>
                  <a:pt x="1756756" y="387944"/>
                </a:cubicBezTo>
                <a:cubicBezTo>
                  <a:pt x="1751214" y="384249"/>
                  <a:pt x="1746450" y="378966"/>
                  <a:pt x="1740131" y="376860"/>
                </a:cubicBezTo>
                <a:cubicBezTo>
                  <a:pt x="1734589" y="375013"/>
                  <a:pt x="1728612" y="374155"/>
                  <a:pt x="1723505" y="371318"/>
                </a:cubicBezTo>
                <a:cubicBezTo>
                  <a:pt x="1711860" y="364849"/>
                  <a:pt x="1701338" y="356540"/>
                  <a:pt x="1690254" y="349151"/>
                </a:cubicBezTo>
                <a:cubicBezTo>
                  <a:pt x="1684712" y="345457"/>
                  <a:pt x="1679947" y="340174"/>
                  <a:pt x="1673629" y="338068"/>
                </a:cubicBezTo>
                <a:cubicBezTo>
                  <a:pt x="1662545" y="334373"/>
                  <a:pt x="1650099" y="333465"/>
                  <a:pt x="1640378" y="326984"/>
                </a:cubicBezTo>
                <a:lnTo>
                  <a:pt x="1590502" y="293733"/>
                </a:lnTo>
                <a:lnTo>
                  <a:pt x="1573876" y="282649"/>
                </a:lnTo>
                <a:lnTo>
                  <a:pt x="1557251" y="271566"/>
                </a:lnTo>
                <a:cubicBezTo>
                  <a:pt x="1553556" y="266024"/>
                  <a:pt x="1551180" y="259326"/>
                  <a:pt x="1546167" y="254940"/>
                </a:cubicBezTo>
                <a:cubicBezTo>
                  <a:pt x="1536142" y="246168"/>
                  <a:pt x="1512916" y="232773"/>
                  <a:pt x="1512916" y="232773"/>
                </a:cubicBezTo>
                <a:cubicBezTo>
                  <a:pt x="1494445" y="205065"/>
                  <a:pt x="1507373" y="219841"/>
                  <a:pt x="1468582" y="193980"/>
                </a:cubicBezTo>
                <a:cubicBezTo>
                  <a:pt x="1463040" y="190285"/>
                  <a:pt x="1458275" y="185003"/>
                  <a:pt x="1451956" y="182897"/>
                </a:cubicBezTo>
                <a:lnTo>
                  <a:pt x="1418705" y="171813"/>
                </a:lnTo>
                <a:cubicBezTo>
                  <a:pt x="1413163" y="168118"/>
                  <a:pt x="1408037" y="163708"/>
                  <a:pt x="1402080" y="160729"/>
                </a:cubicBezTo>
                <a:cubicBezTo>
                  <a:pt x="1396855" y="158117"/>
                  <a:pt x="1390561" y="158025"/>
                  <a:pt x="1385454" y="155188"/>
                </a:cubicBezTo>
                <a:cubicBezTo>
                  <a:pt x="1373809" y="148719"/>
                  <a:pt x="1352203" y="133020"/>
                  <a:pt x="1352203" y="133020"/>
                </a:cubicBezTo>
                <a:cubicBezTo>
                  <a:pt x="1348509" y="127478"/>
                  <a:pt x="1346132" y="120781"/>
                  <a:pt x="1341120" y="116395"/>
                </a:cubicBezTo>
                <a:cubicBezTo>
                  <a:pt x="1317667" y="95874"/>
                  <a:pt x="1314078" y="96298"/>
                  <a:pt x="1291243" y="88686"/>
                </a:cubicBezTo>
                <a:cubicBezTo>
                  <a:pt x="1289396" y="83144"/>
                  <a:pt x="1289833" y="76191"/>
                  <a:pt x="1285702" y="72060"/>
                </a:cubicBezTo>
                <a:cubicBezTo>
                  <a:pt x="1281571" y="67929"/>
                  <a:pt x="1274183" y="69355"/>
                  <a:pt x="1269076" y="66518"/>
                </a:cubicBezTo>
                <a:cubicBezTo>
                  <a:pt x="1257431" y="60049"/>
                  <a:pt x="1246909" y="51740"/>
                  <a:pt x="1235825" y="44351"/>
                </a:cubicBezTo>
                <a:cubicBezTo>
                  <a:pt x="1230283" y="40657"/>
                  <a:pt x="1225518" y="35374"/>
                  <a:pt x="1219200" y="33268"/>
                </a:cubicBezTo>
                <a:lnTo>
                  <a:pt x="1185949" y="22184"/>
                </a:lnTo>
                <a:cubicBezTo>
                  <a:pt x="1182254" y="16642"/>
                  <a:pt x="1181448" y="6571"/>
                  <a:pt x="1174865" y="5558"/>
                </a:cubicBezTo>
                <a:cubicBezTo>
                  <a:pt x="1138741" y="0"/>
                  <a:pt x="1112378" y="11609"/>
                  <a:pt x="1080654" y="22184"/>
                </a:cubicBezTo>
                <a:cubicBezTo>
                  <a:pt x="1075112" y="24031"/>
                  <a:pt x="1069825" y="27001"/>
                  <a:pt x="1064029" y="27726"/>
                </a:cubicBezTo>
                <a:cubicBezTo>
                  <a:pt x="1008544" y="34662"/>
                  <a:pt x="1034385" y="30820"/>
                  <a:pt x="986443" y="38809"/>
                </a:cubicBezTo>
                <a:cubicBezTo>
                  <a:pt x="968347" y="44841"/>
                  <a:pt x="963509" y="47218"/>
                  <a:pt x="942109" y="49893"/>
                </a:cubicBezTo>
                <a:cubicBezTo>
                  <a:pt x="921863" y="52424"/>
                  <a:pt x="901441" y="53299"/>
                  <a:pt x="881149" y="55435"/>
                </a:cubicBezTo>
                <a:cubicBezTo>
                  <a:pt x="866337" y="56994"/>
                  <a:pt x="851605" y="59237"/>
                  <a:pt x="836814" y="60977"/>
                </a:cubicBezTo>
                <a:lnTo>
                  <a:pt x="786938" y="66518"/>
                </a:lnTo>
                <a:cubicBezTo>
                  <a:pt x="761033" y="69897"/>
                  <a:pt x="709353" y="77602"/>
                  <a:pt x="709353" y="77602"/>
                </a:cubicBezTo>
                <a:cubicBezTo>
                  <a:pt x="698269" y="81297"/>
                  <a:pt x="685823" y="82206"/>
                  <a:pt x="676102" y="88686"/>
                </a:cubicBezTo>
                <a:cubicBezTo>
                  <a:pt x="670560" y="92380"/>
                  <a:pt x="665562" y="97064"/>
                  <a:pt x="659476" y="99769"/>
                </a:cubicBezTo>
                <a:cubicBezTo>
                  <a:pt x="648800" y="104514"/>
                  <a:pt x="637309" y="107158"/>
                  <a:pt x="626225" y="110853"/>
                </a:cubicBezTo>
                <a:lnTo>
                  <a:pt x="609600" y="116395"/>
                </a:lnTo>
                <a:lnTo>
                  <a:pt x="559723" y="133020"/>
                </a:lnTo>
                <a:cubicBezTo>
                  <a:pt x="554181" y="134867"/>
                  <a:pt x="548765" y="137145"/>
                  <a:pt x="543098" y="138562"/>
                </a:cubicBezTo>
                <a:cubicBezTo>
                  <a:pt x="444272" y="163269"/>
                  <a:pt x="545942" y="139103"/>
                  <a:pt x="465513" y="155188"/>
                </a:cubicBezTo>
                <a:cubicBezTo>
                  <a:pt x="458044" y="156682"/>
                  <a:pt x="450858" y="159477"/>
                  <a:pt x="443345" y="160729"/>
                </a:cubicBezTo>
                <a:cubicBezTo>
                  <a:pt x="428655" y="163177"/>
                  <a:pt x="413649" y="163526"/>
                  <a:pt x="399011" y="166271"/>
                </a:cubicBezTo>
                <a:cubicBezTo>
                  <a:pt x="384039" y="169078"/>
                  <a:pt x="369128" y="172538"/>
                  <a:pt x="354676" y="177355"/>
                </a:cubicBezTo>
                <a:cubicBezTo>
                  <a:pt x="343592" y="181049"/>
                  <a:pt x="333060" y="187380"/>
                  <a:pt x="321425" y="188438"/>
                </a:cubicBezTo>
                <a:lnTo>
                  <a:pt x="260465" y="193980"/>
                </a:lnTo>
                <a:cubicBezTo>
                  <a:pt x="253076" y="195827"/>
                  <a:pt x="245792" y="198159"/>
                  <a:pt x="238298" y="199522"/>
                </a:cubicBezTo>
                <a:cubicBezTo>
                  <a:pt x="201543" y="206205"/>
                  <a:pt x="171552" y="207393"/>
                  <a:pt x="133003" y="210606"/>
                </a:cubicBezTo>
                <a:lnTo>
                  <a:pt x="99753" y="221689"/>
                </a:lnTo>
                <a:lnTo>
                  <a:pt x="83127" y="227231"/>
                </a:lnTo>
                <a:cubicBezTo>
                  <a:pt x="56781" y="244796"/>
                  <a:pt x="72821" y="236208"/>
                  <a:pt x="33251" y="249398"/>
                </a:cubicBezTo>
                <a:lnTo>
                  <a:pt x="16625" y="254940"/>
                </a:lnTo>
                <a:cubicBezTo>
                  <a:pt x="11083" y="258635"/>
                  <a:pt x="0" y="259364"/>
                  <a:pt x="0" y="266024"/>
                </a:cubicBezTo>
                <a:cubicBezTo>
                  <a:pt x="0" y="272684"/>
                  <a:pt x="10668" y="274129"/>
                  <a:pt x="16625" y="277108"/>
                </a:cubicBezTo>
                <a:cubicBezTo>
                  <a:pt x="30264" y="283927"/>
                  <a:pt x="53740" y="286064"/>
                  <a:pt x="66502" y="288191"/>
                </a:cubicBezTo>
                <a:cubicBezTo>
                  <a:pt x="87046" y="295039"/>
                  <a:pt x="53571" y="283573"/>
                  <a:pt x="55418" y="288191"/>
                </a:cubicBezTo>
                <a:close/>
              </a:path>
            </a:pathLst>
          </a:custGeom>
          <a:solidFill>
            <a:srgbClr val="FB05D2">
              <a:alpha val="7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9" name="138 - Ελεύθερη σχεδίαση"/>
          <p:cNvSpPr/>
          <p:nvPr/>
        </p:nvSpPr>
        <p:spPr>
          <a:xfrm>
            <a:off x="3081251" y="3296100"/>
            <a:ext cx="1631759" cy="1796831"/>
          </a:xfrm>
          <a:custGeom>
            <a:avLst/>
            <a:gdLst>
              <a:gd name="connsiteX0" fmla="*/ 155171 w 1631759"/>
              <a:gd name="connsiteY0" fmla="*/ 101035 h 1796831"/>
              <a:gd name="connsiteX1" fmla="*/ 310342 w 1631759"/>
              <a:gd name="connsiteY1" fmla="*/ 89951 h 1796831"/>
              <a:gd name="connsiteX2" fmla="*/ 360218 w 1631759"/>
              <a:gd name="connsiteY2" fmla="*/ 84409 h 1796831"/>
              <a:gd name="connsiteX3" fmla="*/ 448887 w 1631759"/>
              <a:gd name="connsiteY3" fmla="*/ 73325 h 1796831"/>
              <a:gd name="connsiteX4" fmla="*/ 471054 w 1631759"/>
              <a:gd name="connsiteY4" fmla="*/ 67784 h 1796831"/>
              <a:gd name="connsiteX5" fmla="*/ 504305 w 1631759"/>
              <a:gd name="connsiteY5" fmla="*/ 62242 h 1796831"/>
              <a:gd name="connsiteX6" fmla="*/ 554182 w 1631759"/>
              <a:gd name="connsiteY6" fmla="*/ 51158 h 1796831"/>
              <a:gd name="connsiteX7" fmla="*/ 642851 w 1631759"/>
              <a:gd name="connsiteY7" fmla="*/ 40075 h 1796831"/>
              <a:gd name="connsiteX8" fmla="*/ 836814 w 1631759"/>
              <a:gd name="connsiteY8" fmla="*/ 28991 h 1796831"/>
              <a:gd name="connsiteX9" fmla="*/ 931025 w 1631759"/>
              <a:gd name="connsiteY9" fmla="*/ 17907 h 1796831"/>
              <a:gd name="connsiteX10" fmla="*/ 1285702 w 1631759"/>
              <a:gd name="connsiteY10" fmla="*/ 6824 h 1796831"/>
              <a:gd name="connsiteX11" fmla="*/ 1302327 w 1631759"/>
              <a:gd name="connsiteY11" fmla="*/ 1282 h 1796831"/>
              <a:gd name="connsiteX12" fmla="*/ 1396538 w 1631759"/>
              <a:gd name="connsiteY12" fmla="*/ 6824 h 1796831"/>
              <a:gd name="connsiteX13" fmla="*/ 1402080 w 1631759"/>
              <a:gd name="connsiteY13" fmla="*/ 23449 h 1796831"/>
              <a:gd name="connsiteX14" fmla="*/ 1407622 w 1631759"/>
              <a:gd name="connsiteY14" fmla="*/ 45616 h 1796831"/>
              <a:gd name="connsiteX15" fmla="*/ 1435331 w 1631759"/>
              <a:gd name="connsiteY15" fmla="*/ 95493 h 1796831"/>
              <a:gd name="connsiteX16" fmla="*/ 1435331 w 1631759"/>
              <a:gd name="connsiteY16" fmla="*/ 95493 h 1796831"/>
              <a:gd name="connsiteX17" fmla="*/ 1440873 w 1631759"/>
              <a:gd name="connsiteY17" fmla="*/ 112118 h 1796831"/>
              <a:gd name="connsiteX18" fmla="*/ 1457498 w 1631759"/>
              <a:gd name="connsiteY18" fmla="*/ 123202 h 1796831"/>
              <a:gd name="connsiteX19" fmla="*/ 1468582 w 1631759"/>
              <a:gd name="connsiteY19" fmla="*/ 173078 h 1796831"/>
              <a:gd name="connsiteX20" fmla="*/ 1479665 w 1631759"/>
              <a:gd name="connsiteY20" fmla="*/ 206329 h 1796831"/>
              <a:gd name="connsiteX21" fmla="*/ 1490749 w 1631759"/>
              <a:gd name="connsiteY21" fmla="*/ 239580 h 1796831"/>
              <a:gd name="connsiteX22" fmla="*/ 1496291 w 1631759"/>
              <a:gd name="connsiteY22" fmla="*/ 256205 h 1796831"/>
              <a:gd name="connsiteX23" fmla="*/ 1507374 w 1631759"/>
              <a:gd name="connsiteY23" fmla="*/ 272831 h 1796831"/>
              <a:gd name="connsiteX24" fmla="*/ 1524000 w 1631759"/>
              <a:gd name="connsiteY24" fmla="*/ 367042 h 1796831"/>
              <a:gd name="connsiteX25" fmla="*/ 1535084 w 1631759"/>
              <a:gd name="connsiteY25" fmla="*/ 383667 h 1796831"/>
              <a:gd name="connsiteX26" fmla="*/ 1546167 w 1631759"/>
              <a:gd name="connsiteY26" fmla="*/ 416918 h 1796831"/>
              <a:gd name="connsiteX27" fmla="*/ 1551709 w 1631759"/>
              <a:gd name="connsiteY27" fmla="*/ 433544 h 1796831"/>
              <a:gd name="connsiteX28" fmla="*/ 1562793 w 1631759"/>
              <a:gd name="connsiteY28" fmla="*/ 450169 h 1796831"/>
              <a:gd name="connsiteX29" fmla="*/ 1579418 w 1631759"/>
              <a:gd name="connsiteY29" fmla="*/ 483420 h 1796831"/>
              <a:gd name="connsiteX30" fmla="*/ 1596044 w 1631759"/>
              <a:gd name="connsiteY30" fmla="*/ 516671 h 1796831"/>
              <a:gd name="connsiteX31" fmla="*/ 1618211 w 1631759"/>
              <a:gd name="connsiteY31" fmla="*/ 566547 h 1796831"/>
              <a:gd name="connsiteX32" fmla="*/ 1623753 w 1631759"/>
              <a:gd name="connsiteY32" fmla="*/ 583173 h 1796831"/>
              <a:gd name="connsiteX33" fmla="*/ 1601585 w 1631759"/>
              <a:gd name="connsiteY33" fmla="*/ 666300 h 1796831"/>
              <a:gd name="connsiteX34" fmla="*/ 1584960 w 1631759"/>
              <a:gd name="connsiteY34" fmla="*/ 671842 h 1796831"/>
              <a:gd name="connsiteX35" fmla="*/ 1573876 w 1631759"/>
              <a:gd name="connsiteY35" fmla="*/ 705093 h 1796831"/>
              <a:gd name="connsiteX36" fmla="*/ 1568334 w 1631759"/>
              <a:gd name="connsiteY36" fmla="*/ 721718 h 1796831"/>
              <a:gd name="connsiteX37" fmla="*/ 1551709 w 1631759"/>
              <a:gd name="connsiteY37" fmla="*/ 732802 h 1796831"/>
              <a:gd name="connsiteX38" fmla="*/ 1529542 w 1631759"/>
              <a:gd name="connsiteY38" fmla="*/ 754969 h 1796831"/>
              <a:gd name="connsiteX39" fmla="*/ 1524000 w 1631759"/>
              <a:gd name="connsiteY39" fmla="*/ 771595 h 1796831"/>
              <a:gd name="connsiteX40" fmla="*/ 1512916 w 1631759"/>
              <a:gd name="connsiteY40" fmla="*/ 788220 h 1796831"/>
              <a:gd name="connsiteX41" fmla="*/ 1501833 w 1631759"/>
              <a:gd name="connsiteY41" fmla="*/ 821471 h 1796831"/>
              <a:gd name="connsiteX42" fmla="*/ 1485207 w 1631759"/>
              <a:gd name="connsiteY42" fmla="*/ 871347 h 1796831"/>
              <a:gd name="connsiteX43" fmla="*/ 1457498 w 1631759"/>
              <a:gd name="connsiteY43" fmla="*/ 921224 h 1796831"/>
              <a:gd name="connsiteX44" fmla="*/ 1440873 w 1631759"/>
              <a:gd name="connsiteY44" fmla="*/ 932307 h 1796831"/>
              <a:gd name="connsiteX45" fmla="*/ 1424247 w 1631759"/>
              <a:gd name="connsiteY45" fmla="*/ 965558 h 1796831"/>
              <a:gd name="connsiteX46" fmla="*/ 1407622 w 1631759"/>
              <a:gd name="connsiteY46" fmla="*/ 976642 h 1796831"/>
              <a:gd name="connsiteX47" fmla="*/ 1390996 w 1631759"/>
              <a:gd name="connsiteY47" fmla="*/ 1009893 h 1796831"/>
              <a:gd name="connsiteX48" fmla="*/ 1418705 w 1631759"/>
              <a:gd name="connsiteY48" fmla="*/ 1015435 h 1796831"/>
              <a:gd name="connsiteX49" fmla="*/ 1396538 w 1631759"/>
              <a:gd name="connsiteY49" fmla="*/ 1043144 h 1796831"/>
              <a:gd name="connsiteX50" fmla="*/ 1374371 w 1631759"/>
              <a:gd name="connsiteY50" fmla="*/ 1065311 h 1796831"/>
              <a:gd name="connsiteX51" fmla="*/ 1363287 w 1631759"/>
              <a:gd name="connsiteY51" fmla="*/ 1081936 h 1796831"/>
              <a:gd name="connsiteX52" fmla="*/ 1346662 w 1631759"/>
              <a:gd name="connsiteY52" fmla="*/ 1087478 h 1796831"/>
              <a:gd name="connsiteX53" fmla="*/ 1335578 w 1631759"/>
              <a:gd name="connsiteY53" fmla="*/ 1120729 h 1796831"/>
              <a:gd name="connsiteX54" fmla="*/ 1291244 w 1631759"/>
              <a:gd name="connsiteY54" fmla="*/ 1187231 h 1796831"/>
              <a:gd name="connsiteX55" fmla="*/ 1280160 w 1631759"/>
              <a:gd name="connsiteY55" fmla="*/ 1203856 h 1796831"/>
              <a:gd name="connsiteX56" fmla="*/ 1269076 w 1631759"/>
              <a:gd name="connsiteY56" fmla="*/ 1220482 h 1796831"/>
              <a:gd name="connsiteX57" fmla="*/ 1252451 w 1631759"/>
              <a:gd name="connsiteY57" fmla="*/ 1237107 h 1796831"/>
              <a:gd name="connsiteX58" fmla="*/ 1241367 w 1631759"/>
              <a:gd name="connsiteY58" fmla="*/ 1270358 h 1796831"/>
              <a:gd name="connsiteX59" fmla="*/ 1235825 w 1631759"/>
              <a:gd name="connsiteY59" fmla="*/ 1286984 h 1796831"/>
              <a:gd name="connsiteX60" fmla="*/ 1213658 w 1631759"/>
              <a:gd name="connsiteY60" fmla="*/ 1320235 h 1796831"/>
              <a:gd name="connsiteX61" fmla="*/ 1202574 w 1631759"/>
              <a:gd name="connsiteY61" fmla="*/ 1336860 h 1796831"/>
              <a:gd name="connsiteX62" fmla="*/ 1174865 w 1631759"/>
              <a:gd name="connsiteY62" fmla="*/ 1386736 h 1796831"/>
              <a:gd name="connsiteX63" fmla="*/ 1152698 w 1631759"/>
              <a:gd name="connsiteY63" fmla="*/ 1419987 h 1796831"/>
              <a:gd name="connsiteX64" fmla="*/ 1141614 w 1631759"/>
              <a:gd name="connsiteY64" fmla="*/ 1436613 h 1796831"/>
              <a:gd name="connsiteX65" fmla="*/ 1119447 w 1631759"/>
              <a:gd name="connsiteY65" fmla="*/ 1447696 h 1796831"/>
              <a:gd name="connsiteX66" fmla="*/ 1113905 w 1631759"/>
              <a:gd name="connsiteY66" fmla="*/ 1464322 h 1796831"/>
              <a:gd name="connsiteX67" fmla="*/ 1091738 w 1631759"/>
              <a:gd name="connsiteY67" fmla="*/ 1497573 h 1796831"/>
              <a:gd name="connsiteX68" fmla="*/ 1086196 w 1631759"/>
              <a:gd name="connsiteY68" fmla="*/ 1514198 h 1796831"/>
              <a:gd name="connsiteX69" fmla="*/ 1069571 w 1631759"/>
              <a:gd name="connsiteY69" fmla="*/ 1525282 h 1796831"/>
              <a:gd name="connsiteX70" fmla="*/ 1058487 w 1631759"/>
              <a:gd name="connsiteY70" fmla="*/ 1558533 h 1796831"/>
              <a:gd name="connsiteX71" fmla="*/ 1052945 w 1631759"/>
              <a:gd name="connsiteY71" fmla="*/ 1575158 h 1796831"/>
              <a:gd name="connsiteX72" fmla="*/ 1036320 w 1631759"/>
              <a:gd name="connsiteY72" fmla="*/ 1608409 h 1796831"/>
              <a:gd name="connsiteX73" fmla="*/ 1025236 w 1631759"/>
              <a:gd name="connsiteY73" fmla="*/ 1625035 h 1796831"/>
              <a:gd name="connsiteX74" fmla="*/ 1014153 w 1631759"/>
              <a:gd name="connsiteY74" fmla="*/ 1663827 h 1796831"/>
              <a:gd name="connsiteX75" fmla="*/ 991985 w 1631759"/>
              <a:gd name="connsiteY75" fmla="*/ 1713704 h 1796831"/>
              <a:gd name="connsiteX76" fmla="*/ 986444 w 1631759"/>
              <a:gd name="connsiteY76" fmla="*/ 1730329 h 1796831"/>
              <a:gd name="connsiteX77" fmla="*/ 964276 w 1631759"/>
              <a:gd name="connsiteY77" fmla="*/ 1763580 h 1796831"/>
              <a:gd name="connsiteX78" fmla="*/ 958734 w 1631759"/>
              <a:gd name="connsiteY78" fmla="*/ 1780205 h 1796831"/>
              <a:gd name="connsiteX79" fmla="*/ 942109 w 1631759"/>
              <a:gd name="connsiteY79" fmla="*/ 1785747 h 1796831"/>
              <a:gd name="connsiteX80" fmla="*/ 925484 w 1631759"/>
              <a:gd name="connsiteY80" fmla="*/ 1796831 h 1796831"/>
              <a:gd name="connsiteX81" fmla="*/ 886691 w 1631759"/>
              <a:gd name="connsiteY81" fmla="*/ 1785747 h 1796831"/>
              <a:gd name="connsiteX82" fmla="*/ 875607 w 1631759"/>
              <a:gd name="connsiteY82" fmla="*/ 1769122 h 1796831"/>
              <a:gd name="connsiteX83" fmla="*/ 842356 w 1631759"/>
              <a:gd name="connsiteY83" fmla="*/ 1758038 h 1796831"/>
              <a:gd name="connsiteX84" fmla="*/ 809105 w 1631759"/>
              <a:gd name="connsiteY84" fmla="*/ 1741413 h 1796831"/>
              <a:gd name="connsiteX85" fmla="*/ 792480 w 1631759"/>
              <a:gd name="connsiteY85" fmla="*/ 1730329 h 1796831"/>
              <a:gd name="connsiteX86" fmla="*/ 764771 w 1631759"/>
              <a:gd name="connsiteY86" fmla="*/ 1702620 h 1796831"/>
              <a:gd name="connsiteX87" fmla="*/ 753687 w 1631759"/>
              <a:gd name="connsiteY87" fmla="*/ 1685995 h 1796831"/>
              <a:gd name="connsiteX88" fmla="*/ 720436 w 1631759"/>
              <a:gd name="connsiteY88" fmla="*/ 1669369 h 1796831"/>
              <a:gd name="connsiteX89" fmla="*/ 714894 w 1631759"/>
              <a:gd name="connsiteY89" fmla="*/ 1652744 h 1796831"/>
              <a:gd name="connsiteX90" fmla="*/ 698269 w 1631759"/>
              <a:gd name="connsiteY90" fmla="*/ 1647202 h 1796831"/>
              <a:gd name="connsiteX91" fmla="*/ 665018 w 1631759"/>
              <a:gd name="connsiteY91" fmla="*/ 1625035 h 1796831"/>
              <a:gd name="connsiteX92" fmla="*/ 648393 w 1631759"/>
              <a:gd name="connsiteY92" fmla="*/ 1613951 h 1796831"/>
              <a:gd name="connsiteX93" fmla="*/ 626225 w 1631759"/>
              <a:gd name="connsiteY93" fmla="*/ 1591784 h 1796831"/>
              <a:gd name="connsiteX94" fmla="*/ 615142 w 1631759"/>
              <a:gd name="connsiteY94" fmla="*/ 1575158 h 1796831"/>
              <a:gd name="connsiteX95" fmla="*/ 581891 w 1631759"/>
              <a:gd name="connsiteY95" fmla="*/ 1564075 h 1796831"/>
              <a:gd name="connsiteX96" fmla="*/ 565265 w 1631759"/>
              <a:gd name="connsiteY96" fmla="*/ 1552991 h 1796831"/>
              <a:gd name="connsiteX97" fmla="*/ 548640 w 1631759"/>
              <a:gd name="connsiteY97" fmla="*/ 1547449 h 1796831"/>
              <a:gd name="connsiteX98" fmla="*/ 537556 w 1631759"/>
              <a:gd name="connsiteY98" fmla="*/ 1530824 h 1796831"/>
              <a:gd name="connsiteX99" fmla="*/ 515389 w 1631759"/>
              <a:gd name="connsiteY99" fmla="*/ 1525282 h 1796831"/>
              <a:gd name="connsiteX100" fmla="*/ 498764 w 1631759"/>
              <a:gd name="connsiteY100" fmla="*/ 1519740 h 1796831"/>
              <a:gd name="connsiteX101" fmla="*/ 482138 w 1631759"/>
              <a:gd name="connsiteY101" fmla="*/ 1508656 h 1796831"/>
              <a:gd name="connsiteX102" fmla="*/ 454429 w 1631759"/>
              <a:gd name="connsiteY102" fmla="*/ 1497573 h 1796831"/>
              <a:gd name="connsiteX103" fmla="*/ 437804 w 1631759"/>
              <a:gd name="connsiteY103" fmla="*/ 1486489 h 1796831"/>
              <a:gd name="connsiteX104" fmla="*/ 421178 w 1631759"/>
              <a:gd name="connsiteY104" fmla="*/ 1480947 h 1796831"/>
              <a:gd name="connsiteX105" fmla="*/ 387927 w 1631759"/>
              <a:gd name="connsiteY105" fmla="*/ 1464322 h 1796831"/>
              <a:gd name="connsiteX106" fmla="*/ 371302 w 1631759"/>
              <a:gd name="connsiteY106" fmla="*/ 1453238 h 1796831"/>
              <a:gd name="connsiteX107" fmla="*/ 338051 w 1631759"/>
              <a:gd name="connsiteY107" fmla="*/ 1442155 h 1796831"/>
              <a:gd name="connsiteX108" fmla="*/ 321425 w 1631759"/>
              <a:gd name="connsiteY108" fmla="*/ 1436613 h 1796831"/>
              <a:gd name="connsiteX109" fmla="*/ 304800 w 1631759"/>
              <a:gd name="connsiteY109" fmla="*/ 1431071 h 1796831"/>
              <a:gd name="connsiteX110" fmla="*/ 288174 w 1631759"/>
              <a:gd name="connsiteY110" fmla="*/ 1425529 h 1796831"/>
              <a:gd name="connsiteX111" fmla="*/ 254924 w 1631759"/>
              <a:gd name="connsiteY111" fmla="*/ 1403362 h 1796831"/>
              <a:gd name="connsiteX112" fmla="*/ 249382 w 1631759"/>
              <a:gd name="connsiteY112" fmla="*/ 1386736 h 1796831"/>
              <a:gd name="connsiteX113" fmla="*/ 232756 w 1631759"/>
              <a:gd name="connsiteY113" fmla="*/ 1375653 h 1796831"/>
              <a:gd name="connsiteX114" fmla="*/ 216131 w 1631759"/>
              <a:gd name="connsiteY114" fmla="*/ 1359027 h 1796831"/>
              <a:gd name="connsiteX115" fmla="*/ 177338 w 1631759"/>
              <a:gd name="connsiteY115" fmla="*/ 1320235 h 1796831"/>
              <a:gd name="connsiteX116" fmla="*/ 138545 w 1631759"/>
              <a:gd name="connsiteY116" fmla="*/ 1281442 h 1796831"/>
              <a:gd name="connsiteX117" fmla="*/ 105294 w 1631759"/>
              <a:gd name="connsiteY117" fmla="*/ 1259275 h 1796831"/>
              <a:gd name="connsiteX118" fmla="*/ 88669 w 1631759"/>
              <a:gd name="connsiteY118" fmla="*/ 1248191 h 1796831"/>
              <a:gd name="connsiteX119" fmla="*/ 72044 w 1631759"/>
              <a:gd name="connsiteY119" fmla="*/ 1242649 h 1796831"/>
              <a:gd name="connsiteX120" fmla="*/ 38793 w 1631759"/>
              <a:gd name="connsiteY120" fmla="*/ 1226024 h 1796831"/>
              <a:gd name="connsiteX121" fmla="*/ 22167 w 1631759"/>
              <a:gd name="connsiteY121" fmla="*/ 1214940 h 1796831"/>
              <a:gd name="connsiteX122" fmla="*/ 5542 w 1631759"/>
              <a:gd name="connsiteY122" fmla="*/ 1209398 h 1796831"/>
              <a:gd name="connsiteX123" fmla="*/ 0 w 1631759"/>
              <a:gd name="connsiteY123" fmla="*/ 1192773 h 1796831"/>
              <a:gd name="connsiteX124" fmla="*/ 5542 w 1631759"/>
              <a:gd name="connsiteY124" fmla="*/ 1126271 h 1796831"/>
              <a:gd name="connsiteX125" fmla="*/ 11084 w 1631759"/>
              <a:gd name="connsiteY125" fmla="*/ 1109645 h 1796831"/>
              <a:gd name="connsiteX126" fmla="*/ 16625 w 1631759"/>
              <a:gd name="connsiteY126" fmla="*/ 1065311 h 1796831"/>
              <a:gd name="connsiteX127" fmla="*/ 27709 w 1631759"/>
              <a:gd name="connsiteY127" fmla="*/ 998809 h 1796831"/>
              <a:gd name="connsiteX128" fmla="*/ 33251 w 1631759"/>
              <a:gd name="connsiteY128" fmla="*/ 716176 h 1796831"/>
              <a:gd name="connsiteX129" fmla="*/ 44334 w 1631759"/>
              <a:gd name="connsiteY129" fmla="*/ 682925 h 1796831"/>
              <a:gd name="connsiteX130" fmla="*/ 55418 w 1631759"/>
              <a:gd name="connsiteY130" fmla="*/ 649675 h 1796831"/>
              <a:gd name="connsiteX131" fmla="*/ 60960 w 1631759"/>
              <a:gd name="connsiteY131" fmla="*/ 633049 h 1796831"/>
              <a:gd name="connsiteX132" fmla="*/ 66502 w 1631759"/>
              <a:gd name="connsiteY132" fmla="*/ 616424 h 1796831"/>
              <a:gd name="connsiteX133" fmla="*/ 77585 w 1631759"/>
              <a:gd name="connsiteY133" fmla="*/ 538838 h 1796831"/>
              <a:gd name="connsiteX134" fmla="*/ 83127 w 1631759"/>
              <a:gd name="connsiteY134" fmla="*/ 500045 h 1796831"/>
              <a:gd name="connsiteX135" fmla="*/ 94211 w 1631759"/>
              <a:gd name="connsiteY135" fmla="*/ 378125 h 1796831"/>
              <a:gd name="connsiteX136" fmla="*/ 99753 w 1631759"/>
              <a:gd name="connsiteY136" fmla="*/ 355958 h 1796831"/>
              <a:gd name="connsiteX137" fmla="*/ 110836 w 1631759"/>
              <a:gd name="connsiteY137" fmla="*/ 289456 h 1796831"/>
              <a:gd name="connsiteX138" fmla="*/ 116378 w 1631759"/>
              <a:gd name="connsiteY138" fmla="*/ 267289 h 1796831"/>
              <a:gd name="connsiteX139" fmla="*/ 133004 w 1631759"/>
              <a:gd name="connsiteY139" fmla="*/ 189704 h 1796831"/>
              <a:gd name="connsiteX140" fmla="*/ 138545 w 1631759"/>
              <a:gd name="connsiteY140" fmla="*/ 173078 h 1796831"/>
              <a:gd name="connsiteX141" fmla="*/ 144087 w 1631759"/>
              <a:gd name="connsiteY141" fmla="*/ 156453 h 1796831"/>
              <a:gd name="connsiteX142" fmla="*/ 149629 w 1631759"/>
              <a:gd name="connsiteY142" fmla="*/ 84409 h 1796831"/>
              <a:gd name="connsiteX143" fmla="*/ 199505 w 1631759"/>
              <a:gd name="connsiteY143" fmla="*/ 89951 h 1796831"/>
              <a:gd name="connsiteX144" fmla="*/ 249382 w 1631759"/>
              <a:gd name="connsiteY144" fmla="*/ 101035 h 17968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Lst>
            <a:rect l="l" t="t" r="r" b="b"/>
            <a:pathLst>
              <a:path w="1631759" h="1796831">
                <a:moveTo>
                  <a:pt x="155171" y="101035"/>
                </a:moveTo>
                <a:cubicBezTo>
                  <a:pt x="219558" y="97011"/>
                  <a:pt x="249243" y="95770"/>
                  <a:pt x="310342" y="89951"/>
                </a:cubicBezTo>
                <a:cubicBezTo>
                  <a:pt x="326994" y="88365"/>
                  <a:pt x="343593" y="86256"/>
                  <a:pt x="360218" y="84409"/>
                </a:cubicBezTo>
                <a:cubicBezTo>
                  <a:pt x="412418" y="71358"/>
                  <a:pt x="350107" y="85672"/>
                  <a:pt x="448887" y="73325"/>
                </a:cubicBezTo>
                <a:cubicBezTo>
                  <a:pt x="456445" y="72380"/>
                  <a:pt x="463586" y="69278"/>
                  <a:pt x="471054" y="67784"/>
                </a:cubicBezTo>
                <a:cubicBezTo>
                  <a:pt x="482072" y="65580"/>
                  <a:pt x="493336" y="64680"/>
                  <a:pt x="504305" y="62242"/>
                </a:cubicBezTo>
                <a:cubicBezTo>
                  <a:pt x="559737" y="49923"/>
                  <a:pt x="461029" y="63860"/>
                  <a:pt x="554182" y="51158"/>
                </a:cubicBezTo>
                <a:cubicBezTo>
                  <a:pt x="583695" y="47134"/>
                  <a:pt x="613140" y="42197"/>
                  <a:pt x="642851" y="40075"/>
                </a:cubicBezTo>
                <a:cubicBezTo>
                  <a:pt x="759174" y="31766"/>
                  <a:pt x="694538" y="35766"/>
                  <a:pt x="836814" y="28991"/>
                </a:cubicBezTo>
                <a:cubicBezTo>
                  <a:pt x="855089" y="26707"/>
                  <a:pt x="914259" y="19105"/>
                  <a:pt x="931025" y="17907"/>
                </a:cubicBezTo>
                <a:cubicBezTo>
                  <a:pt x="1047416" y="9593"/>
                  <a:pt x="1171364" y="9364"/>
                  <a:pt x="1285702" y="6824"/>
                </a:cubicBezTo>
                <a:cubicBezTo>
                  <a:pt x="1291244" y="4977"/>
                  <a:pt x="1296486" y="1282"/>
                  <a:pt x="1302327" y="1282"/>
                </a:cubicBezTo>
                <a:cubicBezTo>
                  <a:pt x="1333785" y="1282"/>
                  <a:pt x="1365829" y="0"/>
                  <a:pt x="1396538" y="6824"/>
                </a:cubicBezTo>
                <a:cubicBezTo>
                  <a:pt x="1402240" y="8091"/>
                  <a:pt x="1400475" y="17832"/>
                  <a:pt x="1402080" y="23449"/>
                </a:cubicBezTo>
                <a:cubicBezTo>
                  <a:pt x="1404172" y="30772"/>
                  <a:pt x="1405530" y="38293"/>
                  <a:pt x="1407622" y="45616"/>
                </a:cubicBezTo>
                <a:cubicBezTo>
                  <a:pt x="1414938" y="71222"/>
                  <a:pt x="1415484" y="65721"/>
                  <a:pt x="1435331" y="95493"/>
                </a:cubicBezTo>
                <a:lnTo>
                  <a:pt x="1435331" y="95493"/>
                </a:lnTo>
                <a:cubicBezTo>
                  <a:pt x="1437178" y="101035"/>
                  <a:pt x="1437224" y="107557"/>
                  <a:pt x="1440873" y="112118"/>
                </a:cubicBezTo>
                <a:cubicBezTo>
                  <a:pt x="1445034" y="117319"/>
                  <a:pt x="1451956" y="119507"/>
                  <a:pt x="1457498" y="123202"/>
                </a:cubicBezTo>
                <a:cubicBezTo>
                  <a:pt x="1460663" y="139026"/>
                  <a:pt x="1463885" y="157422"/>
                  <a:pt x="1468582" y="173078"/>
                </a:cubicBezTo>
                <a:cubicBezTo>
                  <a:pt x="1471939" y="184268"/>
                  <a:pt x="1475971" y="195245"/>
                  <a:pt x="1479665" y="206329"/>
                </a:cubicBezTo>
                <a:lnTo>
                  <a:pt x="1490749" y="239580"/>
                </a:lnTo>
                <a:cubicBezTo>
                  <a:pt x="1492596" y="245122"/>
                  <a:pt x="1493051" y="251344"/>
                  <a:pt x="1496291" y="256205"/>
                </a:cubicBezTo>
                <a:lnTo>
                  <a:pt x="1507374" y="272831"/>
                </a:lnTo>
                <a:cubicBezTo>
                  <a:pt x="1509138" y="292234"/>
                  <a:pt x="1509233" y="344892"/>
                  <a:pt x="1524000" y="367042"/>
                </a:cubicBezTo>
                <a:lnTo>
                  <a:pt x="1535084" y="383667"/>
                </a:lnTo>
                <a:lnTo>
                  <a:pt x="1546167" y="416918"/>
                </a:lnTo>
                <a:cubicBezTo>
                  <a:pt x="1548014" y="422460"/>
                  <a:pt x="1548468" y="428683"/>
                  <a:pt x="1551709" y="433544"/>
                </a:cubicBezTo>
                <a:lnTo>
                  <a:pt x="1562793" y="450169"/>
                </a:lnTo>
                <a:cubicBezTo>
                  <a:pt x="1576717" y="491949"/>
                  <a:pt x="1557936" y="440459"/>
                  <a:pt x="1579418" y="483420"/>
                </a:cubicBezTo>
                <a:cubicBezTo>
                  <a:pt x="1602366" y="529313"/>
                  <a:pt x="1564275" y="469017"/>
                  <a:pt x="1596044" y="516671"/>
                </a:cubicBezTo>
                <a:cubicBezTo>
                  <a:pt x="1609233" y="556241"/>
                  <a:pt x="1600646" y="540201"/>
                  <a:pt x="1618211" y="566547"/>
                </a:cubicBezTo>
                <a:cubicBezTo>
                  <a:pt x="1620058" y="572089"/>
                  <a:pt x="1623753" y="577331"/>
                  <a:pt x="1623753" y="583173"/>
                </a:cubicBezTo>
                <a:cubicBezTo>
                  <a:pt x="1623753" y="622751"/>
                  <a:pt x="1631759" y="646185"/>
                  <a:pt x="1601585" y="666300"/>
                </a:cubicBezTo>
                <a:cubicBezTo>
                  <a:pt x="1596725" y="669540"/>
                  <a:pt x="1590502" y="669995"/>
                  <a:pt x="1584960" y="671842"/>
                </a:cubicBezTo>
                <a:lnTo>
                  <a:pt x="1573876" y="705093"/>
                </a:lnTo>
                <a:cubicBezTo>
                  <a:pt x="1572029" y="710635"/>
                  <a:pt x="1573194" y="718478"/>
                  <a:pt x="1568334" y="721718"/>
                </a:cubicBezTo>
                <a:lnTo>
                  <a:pt x="1551709" y="732802"/>
                </a:lnTo>
                <a:cubicBezTo>
                  <a:pt x="1536930" y="777137"/>
                  <a:pt x="1559099" y="725411"/>
                  <a:pt x="1529542" y="754969"/>
                </a:cubicBezTo>
                <a:cubicBezTo>
                  <a:pt x="1525411" y="759100"/>
                  <a:pt x="1526613" y="766370"/>
                  <a:pt x="1524000" y="771595"/>
                </a:cubicBezTo>
                <a:cubicBezTo>
                  <a:pt x="1521021" y="777552"/>
                  <a:pt x="1515621" y="782134"/>
                  <a:pt x="1512916" y="788220"/>
                </a:cubicBezTo>
                <a:cubicBezTo>
                  <a:pt x="1508171" y="798896"/>
                  <a:pt x="1505527" y="810387"/>
                  <a:pt x="1501833" y="821471"/>
                </a:cubicBezTo>
                <a:lnTo>
                  <a:pt x="1485207" y="871347"/>
                </a:lnTo>
                <a:cubicBezTo>
                  <a:pt x="1479432" y="888672"/>
                  <a:pt x="1473831" y="910335"/>
                  <a:pt x="1457498" y="921224"/>
                </a:cubicBezTo>
                <a:lnTo>
                  <a:pt x="1440873" y="932307"/>
                </a:lnTo>
                <a:cubicBezTo>
                  <a:pt x="1436365" y="945830"/>
                  <a:pt x="1434991" y="954814"/>
                  <a:pt x="1424247" y="965558"/>
                </a:cubicBezTo>
                <a:cubicBezTo>
                  <a:pt x="1419537" y="970268"/>
                  <a:pt x="1413164" y="972947"/>
                  <a:pt x="1407622" y="976642"/>
                </a:cubicBezTo>
                <a:cubicBezTo>
                  <a:pt x="1407250" y="977200"/>
                  <a:pt x="1386407" y="1005304"/>
                  <a:pt x="1390996" y="1009893"/>
                </a:cubicBezTo>
                <a:cubicBezTo>
                  <a:pt x="1397656" y="1016554"/>
                  <a:pt x="1409469" y="1013588"/>
                  <a:pt x="1418705" y="1015435"/>
                </a:cubicBezTo>
                <a:cubicBezTo>
                  <a:pt x="1404779" y="1057219"/>
                  <a:pt x="1425184" y="1007338"/>
                  <a:pt x="1396538" y="1043144"/>
                </a:cubicBezTo>
                <a:cubicBezTo>
                  <a:pt x="1375042" y="1070013"/>
                  <a:pt x="1410644" y="1053219"/>
                  <a:pt x="1374371" y="1065311"/>
                </a:cubicBezTo>
                <a:cubicBezTo>
                  <a:pt x="1370676" y="1070853"/>
                  <a:pt x="1368488" y="1077775"/>
                  <a:pt x="1363287" y="1081936"/>
                </a:cubicBezTo>
                <a:cubicBezTo>
                  <a:pt x="1358726" y="1085585"/>
                  <a:pt x="1350057" y="1082725"/>
                  <a:pt x="1346662" y="1087478"/>
                </a:cubicBezTo>
                <a:cubicBezTo>
                  <a:pt x="1339871" y="1096985"/>
                  <a:pt x="1342059" y="1111008"/>
                  <a:pt x="1335578" y="1120729"/>
                </a:cubicBezTo>
                <a:lnTo>
                  <a:pt x="1291244" y="1187231"/>
                </a:lnTo>
                <a:lnTo>
                  <a:pt x="1280160" y="1203856"/>
                </a:lnTo>
                <a:cubicBezTo>
                  <a:pt x="1276465" y="1209398"/>
                  <a:pt x="1273786" y="1215772"/>
                  <a:pt x="1269076" y="1220482"/>
                </a:cubicBezTo>
                <a:lnTo>
                  <a:pt x="1252451" y="1237107"/>
                </a:lnTo>
                <a:lnTo>
                  <a:pt x="1241367" y="1270358"/>
                </a:lnTo>
                <a:cubicBezTo>
                  <a:pt x="1239520" y="1275900"/>
                  <a:pt x="1239065" y="1282123"/>
                  <a:pt x="1235825" y="1286984"/>
                </a:cubicBezTo>
                <a:lnTo>
                  <a:pt x="1213658" y="1320235"/>
                </a:lnTo>
                <a:lnTo>
                  <a:pt x="1202574" y="1336860"/>
                </a:lnTo>
                <a:cubicBezTo>
                  <a:pt x="1192821" y="1366124"/>
                  <a:pt x="1200274" y="1348622"/>
                  <a:pt x="1174865" y="1386736"/>
                </a:cubicBezTo>
                <a:lnTo>
                  <a:pt x="1152698" y="1419987"/>
                </a:lnTo>
                <a:cubicBezTo>
                  <a:pt x="1149003" y="1425529"/>
                  <a:pt x="1147572" y="1433634"/>
                  <a:pt x="1141614" y="1436613"/>
                </a:cubicBezTo>
                <a:lnTo>
                  <a:pt x="1119447" y="1447696"/>
                </a:lnTo>
                <a:cubicBezTo>
                  <a:pt x="1117600" y="1453238"/>
                  <a:pt x="1116742" y="1459215"/>
                  <a:pt x="1113905" y="1464322"/>
                </a:cubicBezTo>
                <a:cubicBezTo>
                  <a:pt x="1107436" y="1475967"/>
                  <a:pt x="1095951" y="1484936"/>
                  <a:pt x="1091738" y="1497573"/>
                </a:cubicBezTo>
                <a:cubicBezTo>
                  <a:pt x="1089891" y="1503115"/>
                  <a:pt x="1089845" y="1509637"/>
                  <a:pt x="1086196" y="1514198"/>
                </a:cubicBezTo>
                <a:cubicBezTo>
                  <a:pt x="1082035" y="1519399"/>
                  <a:pt x="1075113" y="1521587"/>
                  <a:pt x="1069571" y="1525282"/>
                </a:cubicBezTo>
                <a:lnTo>
                  <a:pt x="1058487" y="1558533"/>
                </a:lnTo>
                <a:cubicBezTo>
                  <a:pt x="1056640" y="1564075"/>
                  <a:pt x="1056185" y="1570297"/>
                  <a:pt x="1052945" y="1575158"/>
                </a:cubicBezTo>
                <a:cubicBezTo>
                  <a:pt x="1021176" y="1622816"/>
                  <a:pt x="1059269" y="1562512"/>
                  <a:pt x="1036320" y="1608409"/>
                </a:cubicBezTo>
                <a:cubicBezTo>
                  <a:pt x="1033341" y="1614366"/>
                  <a:pt x="1028215" y="1619078"/>
                  <a:pt x="1025236" y="1625035"/>
                </a:cubicBezTo>
                <a:cubicBezTo>
                  <a:pt x="1020577" y="1634352"/>
                  <a:pt x="1016818" y="1654942"/>
                  <a:pt x="1014153" y="1663827"/>
                </a:cubicBezTo>
                <a:cubicBezTo>
                  <a:pt x="1003362" y="1699798"/>
                  <a:pt x="1008182" y="1689409"/>
                  <a:pt x="991985" y="1713704"/>
                </a:cubicBezTo>
                <a:cubicBezTo>
                  <a:pt x="990138" y="1719246"/>
                  <a:pt x="989281" y="1725223"/>
                  <a:pt x="986444" y="1730329"/>
                </a:cubicBezTo>
                <a:cubicBezTo>
                  <a:pt x="979975" y="1741974"/>
                  <a:pt x="968489" y="1750943"/>
                  <a:pt x="964276" y="1763580"/>
                </a:cubicBezTo>
                <a:cubicBezTo>
                  <a:pt x="962429" y="1769122"/>
                  <a:pt x="962865" y="1776074"/>
                  <a:pt x="958734" y="1780205"/>
                </a:cubicBezTo>
                <a:cubicBezTo>
                  <a:pt x="954603" y="1784336"/>
                  <a:pt x="947334" y="1783134"/>
                  <a:pt x="942109" y="1785747"/>
                </a:cubicBezTo>
                <a:cubicBezTo>
                  <a:pt x="936152" y="1788726"/>
                  <a:pt x="931026" y="1793136"/>
                  <a:pt x="925484" y="1796831"/>
                </a:cubicBezTo>
                <a:cubicBezTo>
                  <a:pt x="924035" y="1796469"/>
                  <a:pt x="890306" y="1788639"/>
                  <a:pt x="886691" y="1785747"/>
                </a:cubicBezTo>
                <a:cubicBezTo>
                  <a:pt x="881490" y="1781586"/>
                  <a:pt x="881255" y="1772652"/>
                  <a:pt x="875607" y="1769122"/>
                </a:cubicBezTo>
                <a:cubicBezTo>
                  <a:pt x="865700" y="1762930"/>
                  <a:pt x="852077" y="1764519"/>
                  <a:pt x="842356" y="1758038"/>
                </a:cubicBezTo>
                <a:cubicBezTo>
                  <a:pt x="820870" y="1743715"/>
                  <a:pt x="832049" y="1749061"/>
                  <a:pt x="809105" y="1741413"/>
                </a:cubicBezTo>
                <a:cubicBezTo>
                  <a:pt x="803563" y="1737718"/>
                  <a:pt x="797190" y="1735039"/>
                  <a:pt x="792480" y="1730329"/>
                </a:cubicBezTo>
                <a:cubicBezTo>
                  <a:pt x="755535" y="1693384"/>
                  <a:pt x="809104" y="1732177"/>
                  <a:pt x="764771" y="1702620"/>
                </a:cubicBezTo>
                <a:cubicBezTo>
                  <a:pt x="761076" y="1697078"/>
                  <a:pt x="758397" y="1690705"/>
                  <a:pt x="753687" y="1685995"/>
                </a:cubicBezTo>
                <a:cubicBezTo>
                  <a:pt x="742943" y="1675251"/>
                  <a:pt x="733959" y="1673877"/>
                  <a:pt x="720436" y="1669369"/>
                </a:cubicBezTo>
                <a:cubicBezTo>
                  <a:pt x="718589" y="1663827"/>
                  <a:pt x="719025" y="1656875"/>
                  <a:pt x="714894" y="1652744"/>
                </a:cubicBezTo>
                <a:cubicBezTo>
                  <a:pt x="710763" y="1648613"/>
                  <a:pt x="703375" y="1650039"/>
                  <a:pt x="698269" y="1647202"/>
                </a:cubicBezTo>
                <a:cubicBezTo>
                  <a:pt x="686624" y="1640733"/>
                  <a:pt x="676102" y="1632424"/>
                  <a:pt x="665018" y="1625035"/>
                </a:cubicBezTo>
                <a:lnTo>
                  <a:pt x="648393" y="1613951"/>
                </a:lnTo>
                <a:cubicBezTo>
                  <a:pt x="636301" y="1577674"/>
                  <a:pt x="653096" y="1613281"/>
                  <a:pt x="626225" y="1591784"/>
                </a:cubicBezTo>
                <a:cubicBezTo>
                  <a:pt x="621024" y="1587623"/>
                  <a:pt x="620790" y="1578688"/>
                  <a:pt x="615142" y="1575158"/>
                </a:cubicBezTo>
                <a:cubicBezTo>
                  <a:pt x="605235" y="1568966"/>
                  <a:pt x="581891" y="1564075"/>
                  <a:pt x="581891" y="1564075"/>
                </a:cubicBezTo>
                <a:cubicBezTo>
                  <a:pt x="576349" y="1560380"/>
                  <a:pt x="571222" y="1555970"/>
                  <a:pt x="565265" y="1552991"/>
                </a:cubicBezTo>
                <a:cubicBezTo>
                  <a:pt x="560040" y="1550379"/>
                  <a:pt x="553201" y="1551098"/>
                  <a:pt x="548640" y="1547449"/>
                </a:cubicBezTo>
                <a:cubicBezTo>
                  <a:pt x="543439" y="1543288"/>
                  <a:pt x="543098" y="1534518"/>
                  <a:pt x="537556" y="1530824"/>
                </a:cubicBezTo>
                <a:cubicBezTo>
                  <a:pt x="531219" y="1526599"/>
                  <a:pt x="522712" y="1527374"/>
                  <a:pt x="515389" y="1525282"/>
                </a:cubicBezTo>
                <a:cubicBezTo>
                  <a:pt x="509772" y="1523677"/>
                  <a:pt x="503989" y="1522352"/>
                  <a:pt x="498764" y="1519740"/>
                </a:cubicBezTo>
                <a:cubicBezTo>
                  <a:pt x="492807" y="1516761"/>
                  <a:pt x="488095" y="1511635"/>
                  <a:pt x="482138" y="1508656"/>
                </a:cubicBezTo>
                <a:cubicBezTo>
                  <a:pt x="473240" y="1504207"/>
                  <a:pt x="463327" y="1502022"/>
                  <a:pt x="454429" y="1497573"/>
                </a:cubicBezTo>
                <a:cubicBezTo>
                  <a:pt x="448472" y="1494594"/>
                  <a:pt x="443761" y="1489468"/>
                  <a:pt x="437804" y="1486489"/>
                </a:cubicBezTo>
                <a:cubicBezTo>
                  <a:pt x="432579" y="1483876"/>
                  <a:pt x="426403" y="1483559"/>
                  <a:pt x="421178" y="1480947"/>
                </a:cubicBezTo>
                <a:cubicBezTo>
                  <a:pt x="378205" y="1459461"/>
                  <a:pt x="429718" y="1478252"/>
                  <a:pt x="387927" y="1464322"/>
                </a:cubicBezTo>
                <a:cubicBezTo>
                  <a:pt x="382385" y="1460627"/>
                  <a:pt x="377388" y="1455943"/>
                  <a:pt x="371302" y="1453238"/>
                </a:cubicBezTo>
                <a:cubicBezTo>
                  <a:pt x="360626" y="1448493"/>
                  <a:pt x="349135" y="1445849"/>
                  <a:pt x="338051" y="1442155"/>
                </a:cubicBezTo>
                <a:lnTo>
                  <a:pt x="321425" y="1436613"/>
                </a:lnTo>
                <a:lnTo>
                  <a:pt x="304800" y="1431071"/>
                </a:lnTo>
                <a:lnTo>
                  <a:pt x="288174" y="1425529"/>
                </a:lnTo>
                <a:cubicBezTo>
                  <a:pt x="277091" y="1418140"/>
                  <a:pt x="259136" y="1415999"/>
                  <a:pt x="254924" y="1403362"/>
                </a:cubicBezTo>
                <a:cubicBezTo>
                  <a:pt x="253077" y="1397820"/>
                  <a:pt x="253031" y="1391298"/>
                  <a:pt x="249382" y="1386736"/>
                </a:cubicBezTo>
                <a:cubicBezTo>
                  <a:pt x="245221" y="1381535"/>
                  <a:pt x="237873" y="1379917"/>
                  <a:pt x="232756" y="1375653"/>
                </a:cubicBezTo>
                <a:cubicBezTo>
                  <a:pt x="226735" y="1370636"/>
                  <a:pt x="220943" y="1365213"/>
                  <a:pt x="216131" y="1359027"/>
                </a:cubicBezTo>
                <a:cubicBezTo>
                  <a:pt x="185008" y="1319011"/>
                  <a:pt x="209108" y="1330823"/>
                  <a:pt x="177338" y="1320235"/>
                </a:cubicBezTo>
                <a:cubicBezTo>
                  <a:pt x="167583" y="1290971"/>
                  <a:pt x="176657" y="1306850"/>
                  <a:pt x="138545" y="1281442"/>
                </a:cubicBezTo>
                <a:lnTo>
                  <a:pt x="105294" y="1259275"/>
                </a:lnTo>
                <a:cubicBezTo>
                  <a:pt x="99752" y="1255581"/>
                  <a:pt x="94988" y="1250297"/>
                  <a:pt x="88669" y="1248191"/>
                </a:cubicBezTo>
                <a:cubicBezTo>
                  <a:pt x="83127" y="1246344"/>
                  <a:pt x="77269" y="1245261"/>
                  <a:pt x="72044" y="1242649"/>
                </a:cubicBezTo>
                <a:cubicBezTo>
                  <a:pt x="29080" y="1221167"/>
                  <a:pt x="80572" y="1239949"/>
                  <a:pt x="38793" y="1226024"/>
                </a:cubicBezTo>
                <a:cubicBezTo>
                  <a:pt x="33251" y="1222329"/>
                  <a:pt x="28124" y="1217919"/>
                  <a:pt x="22167" y="1214940"/>
                </a:cubicBezTo>
                <a:cubicBezTo>
                  <a:pt x="16942" y="1212328"/>
                  <a:pt x="9673" y="1213529"/>
                  <a:pt x="5542" y="1209398"/>
                </a:cubicBezTo>
                <a:cubicBezTo>
                  <a:pt x="1411" y="1205267"/>
                  <a:pt x="1847" y="1198315"/>
                  <a:pt x="0" y="1192773"/>
                </a:cubicBezTo>
                <a:cubicBezTo>
                  <a:pt x="1847" y="1170606"/>
                  <a:pt x="2602" y="1148320"/>
                  <a:pt x="5542" y="1126271"/>
                </a:cubicBezTo>
                <a:cubicBezTo>
                  <a:pt x="6314" y="1120480"/>
                  <a:pt x="10039" y="1115393"/>
                  <a:pt x="11084" y="1109645"/>
                </a:cubicBezTo>
                <a:cubicBezTo>
                  <a:pt x="13748" y="1094992"/>
                  <a:pt x="14416" y="1080039"/>
                  <a:pt x="16625" y="1065311"/>
                </a:cubicBezTo>
                <a:cubicBezTo>
                  <a:pt x="19959" y="1043087"/>
                  <a:pt x="24014" y="1020976"/>
                  <a:pt x="27709" y="998809"/>
                </a:cubicBezTo>
                <a:cubicBezTo>
                  <a:pt x="29556" y="904598"/>
                  <a:pt x="28299" y="810275"/>
                  <a:pt x="33251" y="716176"/>
                </a:cubicBezTo>
                <a:cubicBezTo>
                  <a:pt x="33865" y="704509"/>
                  <a:pt x="40640" y="694009"/>
                  <a:pt x="44334" y="682925"/>
                </a:cubicBezTo>
                <a:lnTo>
                  <a:pt x="55418" y="649675"/>
                </a:lnTo>
                <a:lnTo>
                  <a:pt x="60960" y="633049"/>
                </a:lnTo>
                <a:lnTo>
                  <a:pt x="66502" y="616424"/>
                </a:lnTo>
                <a:lnTo>
                  <a:pt x="77585" y="538838"/>
                </a:lnTo>
                <a:lnTo>
                  <a:pt x="83127" y="500045"/>
                </a:lnTo>
                <a:cubicBezTo>
                  <a:pt x="86359" y="451566"/>
                  <a:pt x="86237" y="421982"/>
                  <a:pt x="94211" y="378125"/>
                </a:cubicBezTo>
                <a:cubicBezTo>
                  <a:pt x="95574" y="370631"/>
                  <a:pt x="98349" y="363444"/>
                  <a:pt x="99753" y="355958"/>
                </a:cubicBezTo>
                <a:cubicBezTo>
                  <a:pt x="103894" y="333870"/>
                  <a:pt x="105385" y="311258"/>
                  <a:pt x="110836" y="289456"/>
                </a:cubicBezTo>
                <a:cubicBezTo>
                  <a:pt x="112683" y="282067"/>
                  <a:pt x="115126" y="274802"/>
                  <a:pt x="116378" y="267289"/>
                </a:cubicBezTo>
                <a:cubicBezTo>
                  <a:pt x="128032" y="197369"/>
                  <a:pt x="113553" y="248061"/>
                  <a:pt x="133004" y="189704"/>
                </a:cubicBezTo>
                <a:lnTo>
                  <a:pt x="138545" y="173078"/>
                </a:lnTo>
                <a:lnTo>
                  <a:pt x="144087" y="156453"/>
                </a:lnTo>
                <a:cubicBezTo>
                  <a:pt x="145934" y="132438"/>
                  <a:pt x="134210" y="102912"/>
                  <a:pt x="149629" y="84409"/>
                </a:cubicBezTo>
                <a:cubicBezTo>
                  <a:pt x="160338" y="71558"/>
                  <a:pt x="183102" y="86670"/>
                  <a:pt x="199505" y="89951"/>
                </a:cubicBezTo>
                <a:cubicBezTo>
                  <a:pt x="263686" y="102788"/>
                  <a:pt x="208895" y="101035"/>
                  <a:pt x="249382" y="101035"/>
                </a:cubicBezTo>
              </a:path>
            </a:pathLst>
          </a:custGeom>
          <a:solidFill>
            <a:schemeClr val="accent4">
              <a:lumMod val="60000"/>
              <a:lumOff val="40000"/>
              <a:alpha val="70000"/>
            </a:schemeClr>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142" name="141 - Ελεύθερη σχεδίαση"/>
          <p:cNvSpPr/>
          <p:nvPr/>
        </p:nvSpPr>
        <p:spPr>
          <a:xfrm>
            <a:off x="4468634" y="2443942"/>
            <a:ext cx="1943410" cy="1915158"/>
          </a:xfrm>
          <a:custGeom>
            <a:avLst/>
            <a:gdLst>
              <a:gd name="connsiteX0" fmla="*/ 491293 w 1943410"/>
              <a:gd name="connsiteY0" fmla="*/ 5542 h 1915158"/>
              <a:gd name="connsiteX1" fmla="*/ 524544 w 1943410"/>
              <a:gd name="connsiteY1" fmla="*/ 49876 h 1915158"/>
              <a:gd name="connsiteX2" fmla="*/ 530086 w 1943410"/>
              <a:gd name="connsiteY2" fmla="*/ 66502 h 1915158"/>
              <a:gd name="connsiteX3" fmla="*/ 552253 w 1943410"/>
              <a:gd name="connsiteY3" fmla="*/ 99753 h 1915158"/>
              <a:gd name="connsiteX4" fmla="*/ 568879 w 1943410"/>
              <a:gd name="connsiteY4" fmla="*/ 133003 h 1915158"/>
              <a:gd name="connsiteX5" fmla="*/ 591046 w 1943410"/>
              <a:gd name="connsiteY5" fmla="*/ 160713 h 1915158"/>
              <a:gd name="connsiteX6" fmla="*/ 596588 w 1943410"/>
              <a:gd name="connsiteY6" fmla="*/ 177338 h 1915158"/>
              <a:gd name="connsiteX7" fmla="*/ 629839 w 1943410"/>
              <a:gd name="connsiteY7" fmla="*/ 210589 h 1915158"/>
              <a:gd name="connsiteX8" fmla="*/ 635381 w 1943410"/>
              <a:gd name="connsiteY8" fmla="*/ 227214 h 1915158"/>
              <a:gd name="connsiteX9" fmla="*/ 652006 w 1943410"/>
              <a:gd name="connsiteY9" fmla="*/ 238298 h 1915158"/>
              <a:gd name="connsiteX10" fmla="*/ 668631 w 1943410"/>
              <a:gd name="connsiteY10" fmla="*/ 254923 h 1915158"/>
              <a:gd name="connsiteX11" fmla="*/ 690799 w 1943410"/>
              <a:gd name="connsiteY11" fmla="*/ 282633 h 1915158"/>
              <a:gd name="connsiteX12" fmla="*/ 729591 w 1943410"/>
              <a:gd name="connsiteY12" fmla="*/ 326967 h 1915158"/>
              <a:gd name="connsiteX13" fmla="*/ 751759 w 1943410"/>
              <a:gd name="connsiteY13" fmla="*/ 354676 h 1915158"/>
              <a:gd name="connsiteX14" fmla="*/ 796093 w 1943410"/>
              <a:gd name="connsiteY14" fmla="*/ 393469 h 1915158"/>
              <a:gd name="connsiteX15" fmla="*/ 812719 w 1943410"/>
              <a:gd name="connsiteY15" fmla="*/ 404553 h 1915158"/>
              <a:gd name="connsiteX16" fmla="*/ 829344 w 1943410"/>
              <a:gd name="connsiteY16" fmla="*/ 410094 h 1915158"/>
              <a:gd name="connsiteX17" fmla="*/ 857053 w 1943410"/>
              <a:gd name="connsiteY17" fmla="*/ 432262 h 1915158"/>
              <a:gd name="connsiteX18" fmla="*/ 873679 w 1943410"/>
              <a:gd name="connsiteY18" fmla="*/ 448887 h 1915158"/>
              <a:gd name="connsiteX19" fmla="*/ 890304 w 1943410"/>
              <a:gd name="connsiteY19" fmla="*/ 459971 h 1915158"/>
              <a:gd name="connsiteX20" fmla="*/ 895846 w 1943410"/>
              <a:gd name="connsiteY20" fmla="*/ 476596 h 1915158"/>
              <a:gd name="connsiteX21" fmla="*/ 929097 w 1943410"/>
              <a:gd name="connsiteY21" fmla="*/ 504305 h 1915158"/>
              <a:gd name="connsiteX22" fmla="*/ 940181 w 1943410"/>
              <a:gd name="connsiteY22" fmla="*/ 520931 h 1915158"/>
              <a:gd name="connsiteX23" fmla="*/ 956806 w 1943410"/>
              <a:gd name="connsiteY23" fmla="*/ 526473 h 1915158"/>
              <a:gd name="connsiteX24" fmla="*/ 990057 w 1943410"/>
              <a:gd name="connsiteY24" fmla="*/ 543098 h 1915158"/>
              <a:gd name="connsiteX25" fmla="*/ 1023308 w 1943410"/>
              <a:gd name="connsiteY25" fmla="*/ 565265 h 1915158"/>
              <a:gd name="connsiteX26" fmla="*/ 1051017 w 1943410"/>
              <a:gd name="connsiteY26" fmla="*/ 592974 h 1915158"/>
              <a:gd name="connsiteX27" fmla="*/ 1056559 w 1943410"/>
              <a:gd name="connsiteY27" fmla="*/ 609600 h 1915158"/>
              <a:gd name="connsiteX28" fmla="*/ 1073184 w 1943410"/>
              <a:gd name="connsiteY28" fmla="*/ 620683 h 1915158"/>
              <a:gd name="connsiteX29" fmla="*/ 1084268 w 1943410"/>
              <a:gd name="connsiteY29" fmla="*/ 653934 h 1915158"/>
              <a:gd name="connsiteX30" fmla="*/ 1106435 w 1943410"/>
              <a:gd name="connsiteY30" fmla="*/ 687185 h 1915158"/>
              <a:gd name="connsiteX31" fmla="*/ 1128602 w 1943410"/>
              <a:gd name="connsiteY31" fmla="*/ 753687 h 1915158"/>
              <a:gd name="connsiteX32" fmla="*/ 1134144 w 1943410"/>
              <a:gd name="connsiteY32" fmla="*/ 770313 h 1915158"/>
              <a:gd name="connsiteX33" fmla="*/ 1145228 w 1943410"/>
              <a:gd name="connsiteY33" fmla="*/ 786938 h 1915158"/>
              <a:gd name="connsiteX34" fmla="*/ 1150770 w 1943410"/>
              <a:gd name="connsiteY34" fmla="*/ 803563 h 1915158"/>
              <a:gd name="connsiteX35" fmla="*/ 1167395 w 1943410"/>
              <a:gd name="connsiteY35" fmla="*/ 814647 h 1915158"/>
              <a:gd name="connsiteX36" fmla="*/ 1189562 w 1943410"/>
              <a:gd name="connsiteY36" fmla="*/ 836814 h 1915158"/>
              <a:gd name="connsiteX37" fmla="*/ 1228355 w 1943410"/>
              <a:gd name="connsiteY37" fmla="*/ 881149 h 1915158"/>
              <a:gd name="connsiteX38" fmla="*/ 1239439 w 1943410"/>
              <a:gd name="connsiteY38" fmla="*/ 897774 h 1915158"/>
              <a:gd name="connsiteX39" fmla="*/ 1256064 w 1943410"/>
              <a:gd name="connsiteY39" fmla="*/ 903316 h 1915158"/>
              <a:gd name="connsiteX40" fmla="*/ 1272690 w 1943410"/>
              <a:gd name="connsiteY40" fmla="*/ 914400 h 1915158"/>
              <a:gd name="connsiteX41" fmla="*/ 1305941 w 1943410"/>
              <a:gd name="connsiteY41" fmla="*/ 936567 h 1915158"/>
              <a:gd name="connsiteX42" fmla="*/ 1339191 w 1943410"/>
              <a:gd name="connsiteY42" fmla="*/ 958734 h 1915158"/>
              <a:gd name="connsiteX43" fmla="*/ 1355817 w 1943410"/>
              <a:gd name="connsiteY43" fmla="*/ 969818 h 1915158"/>
              <a:gd name="connsiteX44" fmla="*/ 1377984 w 1943410"/>
              <a:gd name="connsiteY44" fmla="*/ 991985 h 1915158"/>
              <a:gd name="connsiteX45" fmla="*/ 1389068 w 1943410"/>
              <a:gd name="connsiteY45" fmla="*/ 1008611 h 1915158"/>
              <a:gd name="connsiteX46" fmla="*/ 1422319 w 1943410"/>
              <a:gd name="connsiteY46" fmla="*/ 1030778 h 1915158"/>
              <a:gd name="connsiteX47" fmla="*/ 1444486 w 1943410"/>
              <a:gd name="connsiteY47" fmla="*/ 1052945 h 1915158"/>
              <a:gd name="connsiteX48" fmla="*/ 1466653 w 1943410"/>
              <a:gd name="connsiteY48" fmla="*/ 1086196 h 1915158"/>
              <a:gd name="connsiteX49" fmla="*/ 1499904 w 1943410"/>
              <a:gd name="connsiteY49" fmla="*/ 1108363 h 1915158"/>
              <a:gd name="connsiteX50" fmla="*/ 1516530 w 1943410"/>
              <a:gd name="connsiteY50" fmla="*/ 1141614 h 1915158"/>
              <a:gd name="connsiteX51" fmla="*/ 1527613 w 1943410"/>
              <a:gd name="connsiteY51" fmla="*/ 1174865 h 1915158"/>
              <a:gd name="connsiteX52" fmla="*/ 1533155 w 1943410"/>
              <a:gd name="connsiteY52" fmla="*/ 1191491 h 1915158"/>
              <a:gd name="connsiteX53" fmla="*/ 1538697 w 1943410"/>
              <a:gd name="connsiteY53" fmla="*/ 1208116 h 1915158"/>
              <a:gd name="connsiteX54" fmla="*/ 1555322 w 1943410"/>
              <a:gd name="connsiteY54" fmla="*/ 1219200 h 1915158"/>
              <a:gd name="connsiteX55" fmla="*/ 1571948 w 1943410"/>
              <a:gd name="connsiteY55" fmla="*/ 1252451 h 1915158"/>
              <a:gd name="connsiteX56" fmla="*/ 1594115 w 1943410"/>
              <a:gd name="connsiteY56" fmla="*/ 1263534 h 1915158"/>
              <a:gd name="connsiteX57" fmla="*/ 1621824 w 1943410"/>
              <a:gd name="connsiteY57" fmla="*/ 1291243 h 1915158"/>
              <a:gd name="connsiteX58" fmla="*/ 1632908 w 1943410"/>
              <a:gd name="connsiteY58" fmla="*/ 1307869 h 1915158"/>
              <a:gd name="connsiteX59" fmla="*/ 1666159 w 1943410"/>
              <a:gd name="connsiteY59" fmla="*/ 1324494 h 1915158"/>
              <a:gd name="connsiteX60" fmla="*/ 1699410 w 1943410"/>
              <a:gd name="connsiteY60" fmla="*/ 1352203 h 1915158"/>
              <a:gd name="connsiteX61" fmla="*/ 1716035 w 1943410"/>
              <a:gd name="connsiteY61" fmla="*/ 1363287 h 1915158"/>
              <a:gd name="connsiteX62" fmla="*/ 1727119 w 1943410"/>
              <a:gd name="connsiteY62" fmla="*/ 1379913 h 1915158"/>
              <a:gd name="connsiteX63" fmla="*/ 1738202 w 1943410"/>
              <a:gd name="connsiteY63" fmla="*/ 1413163 h 1915158"/>
              <a:gd name="connsiteX64" fmla="*/ 1765911 w 1943410"/>
              <a:gd name="connsiteY64" fmla="*/ 1463040 h 1915158"/>
              <a:gd name="connsiteX65" fmla="*/ 1782537 w 1943410"/>
              <a:gd name="connsiteY65" fmla="*/ 1474123 h 1915158"/>
              <a:gd name="connsiteX66" fmla="*/ 1788079 w 1943410"/>
              <a:gd name="connsiteY66" fmla="*/ 1490749 h 1915158"/>
              <a:gd name="connsiteX67" fmla="*/ 1804704 w 1943410"/>
              <a:gd name="connsiteY67" fmla="*/ 1496291 h 1915158"/>
              <a:gd name="connsiteX68" fmla="*/ 1821330 w 1943410"/>
              <a:gd name="connsiteY68" fmla="*/ 1507374 h 1915158"/>
              <a:gd name="connsiteX69" fmla="*/ 1843497 w 1943410"/>
              <a:gd name="connsiteY69" fmla="*/ 1540625 h 1915158"/>
              <a:gd name="connsiteX70" fmla="*/ 1854581 w 1943410"/>
              <a:gd name="connsiteY70" fmla="*/ 1562793 h 1915158"/>
              <a:gd name="connsiteX71" fmla="*/ 1876748 w 1943410"/>
              <a:gd name="connsiteY71" fmla="*/ 1596043 h 1915158"/>
              <a:gd name="connsiteX72" fmla="*/ 1887831 w 1943410"/>
              <a:gd name="connsiteY72" fmla="*/ 1612669 h 1915158"/>
              <a:gd name="connsiteX73" fmla="*/ 1893373 w 1943410"/>
              <a:gd name="connsiteY73" fmla="*/ 1629294 h 1915158"/>
              <a:gd name="connsiteX74" fmla="*/ 1915541 w 1943410"/>
              <a:gd name="connsiteY74" fmla="*/ 1662545 h 1915158"/>
              <a:gd name="connsiteX75" fmla="*/ 1932166 w 1943410"/>
              <a:gd name="connsiteY75" fmla="*/ 1712422 h 1915158"/>
              <a:gd name="connsiteX76" fmla="*/ 1937708 w 1943410"/>
              <a:gd name="connsiteY76" fmla="*/ 1729047 h 1915158"/>
              <a:gd name="connsiteX77" fmla="*/ 1943250 w 1943410"/>
              <a:gd name="connsiteY77" fmla="*/ 1895302 h 1915158"/>
              <a:gd name="connsiteX78" fmla="*/ 1937708 w 1943410"/>
              <a:gd name="connsiteY78" fmla="*/ 1911927 h 1915158"/>
              <a:gd name="connsiteX79" fmla="*/ 1893373 w 1943410"/>
              <a:gd name="connsiteY79" fmla="*/ 1906385 h 1915158"/>
              <a:gd name="connsiteX80" fmla="*/ 1860122 w 1943410"/>
              <a:gd name="connsiteY80" fmla="*/ 1895302 h 1915158"/>
              <a:gd name="connsiteX81" fmla="*/ 1810246 w 1943410"/>
              <a:gd name="connsiteY81" fmla="*/ 1884218 h 1915158"/>
              <a:gd name="connsiteX82" fmla="*/ 1776995 w 1943410"/>
              <a:gd name="connsiteY82" fmla="*/ 1873134 h 1915158"/>
              <a:gd name="connsiteX83" fmla="*/ 1727119 w 1943410"/>
              <a:gd name="connsiteY83" fmla="*/ 1856509 h 1915158"/>
              <a:gd name="connsiteX84" fmla="*/ 1710493 w 1943410"/>
              <a:gd name="connsiteY84" fmla="*/ 1850967 h 1915158"/>
              <a:gd name="connsiteX85" fmla="*/ 1693868 w 1943410"/>
              <a:gd name="connsiteY85" fmla="*/ 1839883 h 1915158"/>
              <a:gd name="connsiteX86" fmla="*/ 1632908 w 1943410"/>
              <a:gd name="connsiteY86" fmla="*/ 1823258 h 1915158"/>
              <a:gd name="connsiteX87" fmla="*/ 1610741 w 1943410"/>
              <a:gd name="connsiteY87" fmla="*/ 1817716 h 1915158"/>
              <a:gd name="connsiteX88" fmla="*/ 1583031 w 1943410"/>
              <a:gd name="connsiteY88" fmla="*/ 1812174 h 1915158"/>
              <a:gd name="connsiteX89" fmla="*/ 1549781 w 1943410"/>
              <a:gd name="connsiteY89" fmla="*/ 1801091 h 1915158"/>
              <a:gd name="connsiteX90" fmla="*/ 1522071 w 1943410"/>
              <a:gd name="connsiteY90" fmla="*/ 1795549 h 1915158"/>
              <a:gd name="connsiteX91" fmla="*/ 1505446 w 1943410"/>
              <a:gd name="connsiteY91" fmla="*/ 1790007 h 1915158"/>
              <a:gd name="connsiteX92" fmla="*/ 1444486 w 1943410"/>
              <a:gd name="connsiteY92" fmla="*/ 1778923 h 1915158"/>
              <a:gd name="connsiteX93" fmla="*/ 1427861 w 1943410"/>
              <a:gd name="connsiteY93" fmla="*/ 1773382 h 1915158"/>
              <a:gd name="connsiteX94" fmla="*/ 1366901 w 1943410"/>
              <a:gd name="connsiteY94" fmla="*/ 1762298 h 1915158"/>
              <a:gd name="connsiteX95" fmla="*/ 1339191 w 1943410"/>
              <a:gd name="connsiteY95" fmla="*/ 1756756 h 1915158"/>
              <a:gd name="connsiteX96" fmla="*/ 1305941 w 1943410"/>
              <a:gd name="connsiteY96" fmla="*/ 1745673 h 1915158"/>
              <a:gd name="connsiteX97" fmla="*/ 1272690 w 1943410"/>
              <a:gd name="connsiteY97" fmla="*/ 1734589 h 1915158"/>
              <a:gd name="connsiteX98" fmla="*/ 1256064 w 1943410"/>
              <a:gd name="connsiteY98" fmla="*/ 1729047 h 1915158"/>
              <a:gd name="connsiteX99" fmla="*/ 1217271 w 1943410"/>
              <a:gd name="connsiteY99" fmla="*/ 1723505 h 1915158"/>
              <a:gd name="connsiteX100" fmla="*/ 1167395 w 1943410"/>
              <a:gd name="connsiteY100" fmla="*/ 1712422 h 1915158"/>
              <a:gd name="connsiteX101" fmla="*/ 1134144 w 1943410"/>
              <a:gd name="connsiteY101" fmla="*/ 1701338 h 1915158"/>
              <a:gd name="connsiteX102" fmla="*/ 1100893 w 1943410"/>
              <a:gd name="connsiteY102" fmla="*/ 1690254 h 1915158"/>
              <a:gd name="connsiteX103" fmla="*/ 1067642 w 1943410"/>
              <a:gd name="connsiteY103" fmla="*/ 1679171 h 1915158"/>
              <a:gd name="connsiteX104" fmla="*/ 1051017 w 1943410"/>
              <a:gd name="connsiteY104" fmla="*/ 1673629 h 1915158"/>
              <a:gd name="connsiteX105" fmla="*/ 1034391 w 1943410"/>
              <a:gd name="connsiteY105" fmla="*/ 1662545 h 1915158"/>
              <a:gd name="connsiteX106" fmla="*/ 1017766 w 1943410"/>
              <a:gd name="connsiteY106" fmla="*/ 1657003 h 1915158"/>
              <a:gd name="connsiteX107" fmla="*/ 990057 w 1943410"/>
              <a:gd name="connsiteY107" fmla="*/ 1645920 h 1915158"/>
              <a:gd name="connsiteX108" fmla="*/ 956806 w 1943410"/>
              <a:gd name="connsiteY108" fmla="*/ 1634836 h 1915158"/>
              <a:gd name="connsiteX109" fmla="*/ 940181 w 1943410"/>
              <a:gd name="connsiteY109" fmla="*/ 1629294 h 1915158"/>
              <a:gd name="connsiteX110" fmla="*/ 724050 w 1943410"/>
              <a:gd name="connsiteY110" fmla="*/ 1618211 h 1915158"/>
              <a:gd name="connsiteX111" fmla="*/ 707424 w 1943410"/>
              <a:gd name="connsiteY111" fmla="*/ 1612669 h 1915158"/>
              <a:gd name="connsiteX112" fmla="*/ 674173 w 1943410"/>
              <a:gd name="connsiteY112" fmla="*/ 1607127 h 1915158"/>
              <a:gd name="connsiteX113" fmla="*/ 646464 w 1943410"/>
              <a:gd name="connsiteY113" fmla="*/ 1601585 h 1915158"/>
              <a:gd name="connsiteX114" fmla="*/ 629839 w 1943410"/>
              <a:gd name="connsiteY114" fmla="*/ 1590502 h 1915158"/>
              <a:gd name="connsiteX115" fmla="*/ 596588 w 1943410"/>
              <a:gd name="connsiteY115" fmla="*/ 1579418 h 1915158"/>
              <a:gd name="connsiteX116" fmla="*/ 579962 w 1943410"/>
              <a:gd name="connsiteY116" fmla="*/ 1568334 h 1915158"/>
              <a:gd name="connsiteX117" fmla="*/ 541170 w 1943410"/>
              <a:gd name="connsiteY117" fmla="*/ 1557251 h 1915158"/>
              <a:gd name="connsiteX118" fmla="*/ 524544 w 1943410"/>
              <a:gd name="connsiteY118" fmla="*/ 1551709 h 1915158"/>
              <a:gd name="connsiteX119" fmla="*/ 502377 w 1943410"/>
              <a:gd name="connsiteY119" fmla="*/ 1546167 h 1915158"/>
              <a:gd name="connsiteX120" fmla="*/ 452501 w 1943410"/>
              <a:gd name="connsiteY120" fmla="*/ 1529542 h 1915158"/>
              <a:gd name="connsiteX121" fmla="*/ 435875 w 1943410"/>
              <a:gd name="connsiteY121" fmla="*/ 1524000 h 1915158"/>
              <a:gd name="connsiteX122" fmla="*/ 402624 w 1943410"/>
              <a:gd name="connsiteY122" fmla="*/ 1518458 h 1915158"/>
              <a:gd name="connsiteX123" fmla="*/ 369373 w 1943410"/>
              <a:gd name="connsiteY123" fmla="*/ 1507374 h 1915158"/>
              <a:gd name="connsiteX124" fmla="*/ 347206 w 1943410"/>
              <a:gd name="connsiteY124" fmla="*/ 1501833 h 1915158"/>
              <a:gd name="connsiteX125" fmla="*/ 313955 w 1943410"/>
              <a:gd name="connsiteY125" fmla="*/ 1490749 h 1915158"/>
              <a:gd name="connsiteX126" fmla="*/ 264079 w 1943410"/>
              <a:gd name="connsiteY126" fmla="*/ 1479665 h 1915158"/>
              <a:gd name="connsiteX127" fmla="*/ 247453 w 1943410"/>
              <a:gd name="connsiteY127" fmla="*/ 1474123 h 1915158"/>
              <a:gd name="connsiteX128" fmla="*/ 230828 w 1943410"/>
              <a:gd name="connsiteY128" fmla="*/ 1463040 h 1915158"/>
              <a:gd name="connsiteX129" fmla="*/ 225286 w 1943410"/>
              <a:gd name="connsiteY129" fmla="*/ 1446414 h 1915158"/>
              <a:gd name="connsiteX130" fmla="*/ 214202 w 1943410"/>
              <a:gd name="connsiteY130" fmla="*/ 1429789 h 1915158"/>
              <a:gd name="connsiteX131" fmla="*/ 192035 w 1943410"/>
              <a:gd name="connsiteY131" fmla="*/ 1379913 h 1915158"/>
              <a:gd name="connsiteX132" fmla="*/ 186493 w 1943410"/>
              <a:gd name="connsiteY132" fmla="*/ 1357745 h 1915158"/>
              <a:gd name="connsiteX133" fmla="*/ 169868 w 1943410"/>
              <a:gd name="connsiteY133" fmla="*/ 1307869 h 1915158"/>
              <a:gd name="connsiteX134" fmla="*/ 158784 w 1943410"/>
              <a:gd name="connsiteY134" fmla="*/ 1274618 h 1915158"/>
              <a:gd name="connsiteX135" fmla="*/ 125533 w 1943410"/>
              <a:gd name="connsiteY135" fmla="*/ 1208116 h 1915158"/>
              <a:gd name="connsiteX136" fmla="*/ 114450 w 1943410"/>
              <a:gd name="connsiteY136" fmla="*/ 1174865 h 1915158"/>
              <a:gd name="connsiteX137" fmla="*/ 108908 w 1943410"/>
              <a:gd name="connsiteY137" fmla="*/ 1141614 h 1915158"/>
              <a:gd name="connsiteX138" fmla="*/ 97824 w 1943410"/>
              <a:gd name="connsiteY138" fmla="*/ 1102822 h 1915158"/>
              <a:gd name="connsiteX139" fmla="*/ 81199 w 1943410"/>
              <a:gd name="connsiteY139" fmla="*/ 1041862 h 1915158"/>
              <a:gd name="connsiteX140" fmla="*/ 70115 w 1943410"/>
              <a:gd name="connsiteY140" fmla="*/ 1008611 h 1915158"/>
              <a:gd name="connsiteX141" fmla="*/ 59031 w 1943410"/>
              <a:gd name="connsiteY141" fmla="*/ 991985 h 1915158"/>
              <a:gd name="connsiteX142" fmla="*/ 47948 w 1943410"/>
              <a:gd name="connsiteY142" fmla="*/ 947651 h 1915158"/>
              <a:gd name="connsiteX143" fmla="*/ 36864 w 1943410"/>
              <a:gd name="connsiteY143" fmla="*/ 931025 h 1915158"/>
              <a:gd name="connsiteX144" fmla="*/ 20239 w 1943410"/>
              <a:gd name="connsiteY144" fmla="*/ 875607 h 1915158"/>
              <a:gd name="connsiteX145" fmla="*/ 3613 w 1943410"/>
              <a:gd name="connsiteY145" fmla="*/ 820189 h 1915158"/>
              <a:gd name="connsiteX146" fmla="*/ 14697 w 1943410"/>
              <a:gd name="connsiteY146" fmla="*/ 737062 h 1915158"/>
              <a:gd name="connsiteX147" fmla="*/ 25781 w 1943410"/>
              <a:gd name="connsiteY147" fmla="*/ 720436 h 1915158"/>
              <a:gd name="connsiteX148" fmla="*/ 42406 w 1943410"/>
              <a:gd name="connsiteY148" fmla="*/ 709353 h 1915158"/>
              <a:gd name="connsiteX149" fmla="*/ 53490 w 1943410"/>
              <a:gd name="connsiteY149" fmla="*/ 692727 h 1915158"/>
              <a:gd name="connsiteX150" fmla="*/ 70115 w 1943410"/>
              <a:gd name="connsiteY150" fmla="*/ 687185 h 1915158"/>
              <a:gd name="connsiteX151" fmla="*/ 92282 w 1943410"/>
              <a:gd name="connsiteY151" fmla="*/ 653934 h 1915158"/>
              <a:gd name="connsiteX152" fmla="*/ 103366 w 1943410"/>
              <a:gd name="connsiteY152" fmla="*/ 637309 h 1915158"/>
              <a:gd name="connsiteX153" fmla="*/ 114450 w 1943410"/>
              <a:gd name="connsiteY153" fmla="*/ 620683 h 1915158"/>
              <a:gd name="connsiteX154" fmla="*/ 136617 w 1943410"/>
              <a:gd name="connsiteY154" fmla="*/ 554182 h 1915158"/>
              <a:gd name="connsiteX155" fmla="*/ 142159 w 1943410"/>
              <a:gd name="connsiteY155" fmla="*/ 537556 h 1915158"/>
              <a:gd name="connsiteX156" fmla="*/ 153242 w 1943410"/>
              <a:gd name="connsiteY156" fmla="*/ 520931 h 1915158"/>
              <a:gd name="connsiteX157" fmla="*/ 164326 w 1943410"/>
              <a:gd name="connsiteY157" fmla="*/ 487680 h 1915158"/>
              <a:gd name="connsiteX158" fmla="*/ 192035 w 1943410"/>
              <a:gd name="connsiteY158" fmla="*/ 404553 h 1915158"/>
              <a:gd name="connsiteX159" fmla="*/ 203119 w 1943410"/>
              <a:gd name="connsiteY159" fmla="*/ 371302 h 1915158"/>
              <a:gd name="connsiteX160" fmla="*/ 230828 w 1943410"/>
              <a:gd name="connsiteY160" fmla="*/ 321425 h 1915158"/>
              <a:gd name="connsiteX161" fmla="*/ 247453 w 1943410"/>
              <a:gd name="connsiteY161" fmla="*/ 304800 h 1915158"/>
              <a:gd name="connsiteX162" fmla="*/ 264079 w 1943410"/>
              <a:gd name="connsiteY162" fmla="*/ 299258 h 1915158"/>
              <a:gd name="connsiteX163" fmla="*/ 275162 w 1943410"/>
              <a:gd name="connsiteY163" fmla="*/ 266007 h 1915158"/>
              <a:gd name="connsiteX164" fmla="*/ 291788 w 1943410"/>
              <a:gd name="connsiteY164" fmla="*/ 232756 h 1915158"/>
              <a:gd name="connsiteX165" fmla="*/ 308413 w 1943410"/>
              <a:gd name="connsiteY165" fmla="*/ 216131 h 1915158"/>
              <a:gd name="connsiteX166" fmla="*/ 336122 w 1943410"/>
              <a:gd name="connsiteY166" fmla="*/ 166254 h 1915158"/>
              <a:gd name="connsiteX167" fmla="*/ 347206 w 1943410"/>
              <a:gd name="connsiteY167" fmla="*/ 149629 h 1915158"/>
              <a:gd name="connsiteX168" fmla="*/ 363831 w 1943410"/>
              <a:gd name="connsiteY168" fmla="*/ 116378 h 1915158"/>
              <a:gd name="connsiteX169" fmla="*/ 369373 w 1943410"/>
              <a:gd name="connsiteY169" fmla="*/ 99753 h 1915158"/>
              <a:gd name="connsiteX170" fmla="*/ 391541 w 1943410"/>
              <a:gd name="connsiteY170" fmla="*/ 66502 h 1915158"/>
              <a:gd name="connsiteX171" fmla="*/ 402624 w 1943410"/>
              <a:gd name="connsiteY171" fmla="*/ 49876 h 1915158"/>
              <a:gd name="connsiteX172" fmla="*/ 408166 w 1943410"/>
              <a:gd name="connsiteY172" fmla="*/ 33251 h 1915158"/>
              <a:gd name="connsiteX173" fmla="*/ 441417 w 1943410"/>
              <a:gd name="connsiteY173" fmla="*/ 11083 h 1915158"/>
              <a:gd name="connsiteX174" fmla="*/ 458042 w 1943410"/>
              <a:gd name="connsiteY174" fmla="*/ 0 h 1915158"/>
              <a:gd name="connsiteX175" fmla="*/ 507919 w 1943410"/>
              <a:gd name="connsiteY175" fmla="*/ 22167 h 1915158"/>
              <a:gd name="connsiteX176" fmla="*/ 524544 w 1943410"/>
              <a:gd name="connsiteY176" fmla="*/ 27709 h 1915158"/>
              <a:gd name="connsiteX177" fmla="*/ 530086 w 1943410"/>
              <a:gd name="connsiteY177" fmla="*/ 44334 h 1915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Lst>
            <a:rect l="l" t="t" r="r" b="b"/>
            <a:pathLst>
              <a:path w="1943410" h="1915158">
                <a:moveTo>
                  <a:pt x="491293" y="5542"/>
                </a:moveTo>
                <a:cubicBezTo>
                  <a:pt x="496733" y="12342"/>
                  <a:pt x="518661" y="38110"/>
                  <a:pt x="524544" y="49876"/>
                </a:cubicBezTo>
                <a:cubicBezTo>
                  <a:pt x="527156" y="55101"/>
                  <a:pt x="527249" y="61395"/>
                  <a:pt x="530086" y="66502"/>
                </a:cubicBezTo>
                <a:cubicBezTo>
                  <a:pt x="536555" y="78147"/>
                  <a:pt x="548040" y="87116"/>
                  <a:pt x="552253" y="99753"/>
                </a:cubicBezTo>
                <a:cubicBezTo>
                  <a:pt x="559901" y="122697"/>
                  <a:pt x="554555" y="111518"/>
                  <a:pt x="568879" y="133003"/>
                </a:cubicBezTo>
                <a:cubicBezTo>
                  <a:pt x="582809" y="174792"/>
                  <a:pt x="562399" y="124904"/>
                  <a:pt x="591046" y="160713"/>
                </a:cubicBezTo>
                <a:cubicBezTo>
                  <a:pt x="594695" y="165274"/>
                  <a:pt x="593976" y="172113"/>
                  <a:pt x="596588" y="177338"/>
                </a:cubicBezTo>
                <a:cubicBezTo>
                  <a:pt x="606312" y="196787"/>
                  <a:pt x="611332" y="196709"/>
                  <a:pt x="629839" y="210589"/>
                </a:cubicBezTo>
                <a:cubicBezTo>
                  <a:pt x="631686" y="216131"/>
                  <a:pt x="631732" y="222653"/>
                  <a:pt x="635381" y="227214"/>
                </a:cubicBezTo>
                <a:cubicBezTo>
                  <a:pt x="639542" y="232415"/>
                  <a:pt x="646889" y="234034"/>
                  <a:pt x="652006" y="238298"/>
                </a:cubicBezTo>
                <a:cubicBezTo>
                  <a:pt x="658027" y="243315"/>
                  <a:pt x="663089" y="249381"/>
                  <a:pt x="668631" y="254923"/>
                </a:cubicBezTo>
                <a:cubicBezTo>
                  <a:pt x="681111" y="292363"/>
                  <a:pt x="663803" y="251781"/>
                  <a:pt x="690799" y="282633"/>
                </a:cubicBezTo>
                <a:cubicBezTo>
                  <a:pt x="736059" y="334358"/>
                  <a:pt x="692183" y="302027"/>
                  <a:pt x="729591" y="326967"/>
                </a:cubicBezTo>
                <a:cubicBezTo>
                  <a:pt x="742072" y="364409"/>
                  <a:pt x="724762" y="323823"/>
                  <a:pt x="751759" y="354676"/>
                </a:cubicBezTo>
                <a:cubicBezTo>
                  <a:pt x="788709" y="396904"/>
                  <a:pt x="754966" y="383187"/>
                  <a:pt x="796093" y="393469"/>
                </a:cubicBezTo>
                <a:cubicBezTo>
                  <a:pt x="801635" y="397164"/>
                  <a:pt x="806761" y="401574"/>
                  <a:pt x="812719" y="404553"/>
                </a:cubicBezTo>
                <a:cubicBezTo>
                  <a:pt x="817944" y="407165"/>
                  <a:pt x="824783" y="406445"/>
                  <a:pt x="829344" y="410094"/>
                </a:cubicBezTo>
                <a:cubicBezTo>
                  <a:pt x="865156" y="438743"/>
                  <a:pt x="815264" y="418332"/>
                  <a:pt x="857053" y="432262"/>
                </a:cubicBezTo>
                <a:cubicBezTo>
                  <a:pt x="862595" y="437804"/>
                  <a:pt x="867658" y="443870"/>
                  <a:pt x="873679" y="448887"/>
                </a:cubicBezTo>
                <a:cubicBezTo>
                  <a:pt x="878796" y="453151"/>
                  <a:pt x="886143" y="454770"/>
                  <a:pt x="890304" y="459971"/>
                </a:cubicBezTo>
                <a:cubicBezTo>
                  <a:pt x="893953" y="464532"/>
                  <a:pt x="892606" y="471736"/>
                  <a:pt x="895846" y="476596"/>
                </a:cubicBezTo>
                <a:cubicBezTo>
                  <a:pt x="904382" y="489400"/>
                  <a:pt x="916826" y="496125"/>
                  <a:pt x="929097" y="504305"/>
                </a:cubicBezTo>
                <a:cubicBezTo>
                  <a:pt x="932792" y="509847"/>
                  <a:pt x="934980" y="516770"/>
                  <a:pt x="940181" y="520931"/>
                </a:cubicBezTo>
                <a:cubicBezTo>
                  <a:pt x="944742" y="524580"/>
                  <a:pt x="951581" y="523861"/>
                  <a:pt x="956806" y="526473"/>
                </a:cubicBezTo>
                <a:cubicBezTo>
                  <a:pt x="999775" y="547957"/>
                  <a:pt x="948269" y="529169"/>
                  <a:pt x="990057" y="543098"/>
                </a:cubicBezTo>
                <a:cubicBezTo>
                  <a:pt x="1001141" y="550487"/>
                  <a:pt x="1015919" y="554181"/>
                  <a:pt x="1023308" y="565265"/>
                </a:cubicBezTo>
                <a:cubicBezTo>
                  <a:pt x="1038085" y="587433"/>
                  <a:pt x="1028849" y="578197"/>
                  <a:pt x="1051017" y="592974"/>
                </a:cubicBezTo>
                <a:cubicBezTo>
                  <a:pt x="1052864" y="598516"/>
                  <a:pt x="1052910" y="605038"/>
                  <a:pt x="1056559" y="609600"/>
                </a:cubicBezTo>
                <a:cubicBezTo>
                  <a:pt x="1060720" y="614801"/>
                  <a:pt x="1069654" y="615035"/>
                  <a:pt x="1073184" y="620683"/>
                </a:cubicBezTo>
                <a:cubicBezTo>
                  <a:pt x="1079376" y="630590"/>
                  <a:pt x="1077787" y="644213"/>
                  <a:pt x="1084268" y="653934"/>
                </a:cubicBezTo>
                <a:lnTo>
                  <a:pt x="1106435" y="687185"/>
                </a:lnTo>
                <a:lnTo>
                  <a:pt x="1128602" y="753687"/>
                </a:lnTo>
                <a:cubicBezTo>
                  <a:pt x="1130449" y="759229"/>
                  <a:pt x="1130903" y="765452"/>
                  <a:pt x="1134144" y="770313"/>
                </a:cubicBezTo>
                <a:cubicBezTo>
                  <a:pt x="1137839" y="775855"/>
                  <a:pt x="1142249" y="780981"/>
                  <a:pt x="1145228" y="786938"/>
                </a:cubicBezTo>
                <a:cubicBezTo>
                  <a:pt x="1147841" y="792163"/>
                  <a:pt x="1147121" y="799002"/>
                  <a:pt x="1150770" y="803563"/>
                </a:cubicBezTo>
                <a:cubicBezTo>
                  <a:pt x="1154931" y="808764"/>
                  <a:pt x="1161853" y="810952"/>
                  <a:pt x="1167395" y="814647"/>
                </a:cubicBezTo>
                <a:cubicBezTo>
                  <a:pt x="1182174" y="858983"/>
                  <a:pt x="1160006" y="807259"/>
                  <a:pt x="1189562" y="836814"/>
                </a:cubicBezTo>
                <a:cubicBezTo>
                  <a:pt x="1254225" y="901475"/>
                  <a:pt x="1181247" y="849742"/>
                  <a:pt x="1228355" y="881149"/>
                </a:cubicBezTo>
                <a:cubicBezTo>
                  <a:pt x="1232050" y="886691"/>
                  <a:pt x="1234238" y="893613"/>
                  <a:pt x="1239439" y="897774"/>
                </a:cubicBezTo>
                <a:cubicBezTo>
                  <a:pt x="1244000" y="901423"/>
                  <a:pt x="1250839" y="900704"/>
                  <a:pt x="1256064" y="903316"/>
                </a:cubicBezTo>
                <a:cubicBezTo>
                  <a:pt x="1262021" y="906295"/>
                  <a:pt x="1267573" y="910136"/>
                  <a:pt x="1272690" y="914400"/>
                </a:cubicBezTo>
                <a:cubicBezTo>
                  <a:pt x="1300365" y="937462"/>
                  <a:pt x="1276723" y="926828"/>
                  <a:pt x="1305941" y="936567"/>
                </a:cubicBezTo>
                <a:lnTo>
                  <a:pt x="1339191" y="958734"/>
                </a:lnTo>
                <a:lnTo>
                  <a:pt x="1355817" y="969818"/>
                </a:lnTo>
                <a:cubicBezTo>
                  <a:pt x="1367909" y="1006091"/>
                  <a:pt x="1351115" y="970489"/>
                  <a:pt x="1377984" y="991985"/>
                </a:cubicBezTo>
                <a:cubicBezTo>
                  <a:pt x="1383185" y="996146"/>
                  <a:pt x="1384055" y="1004225"/>
                  <a:pt x="1389068" y="1008611"/>
                </a:cubicBezTo>
                <a:cubicBezTo>
                  <a:pt x="1399093" y="1017383"/>
                  <a:pt x="1422319" y="1030778"/>
                  <a:pt x="1422319" y="1030778"/>
                </a:cubicBezTo>
                <a:cubicBezTo>
                  <a:pt x="1437098" y="1075112"/>
                  <a:pt x="1414930" y="1023388"/>
                  <a:pt x="1444486" y="1052945"/>
                </a:cubicBezTo>
                <a:cubicBezTo>
                  <a:pt x="1453905" y="1062364"/>
                  <a:pt x="1455569" y="1078807"/>
                  <a:pt x="1466653" y="1086196"/>
                </a:cubicBezTo>
                <a:lnTo>
                  <a:pt x="1499904" y="1108363"/>
                </a:lnTo>
                <a:cubicBezTo>
                  <a:pt x="1520118" y="1169005"/>
                  <a:pt x="1487879" y="1077148"/>
                  <a:pt x="1516530" y="1141614"/>
                </a:cubicBezTo>
                <a:cubicBezTo>
                  <a:pt x="1521275" y="1152290"/>
                  <a:pt x="1523919" y="1163781"/>
                  <a:pt x="1527613" y="1174865"/>
                </a:cubicBezTo>
                <a:lnTo>
                  <a:pt x="1533155" y="1191491"/>
                </a:lnTo>
                <a:cubicBezTo>
                  <a:pt x="1535002" y="1197033"/>
                  <a:pt x="1533837" y="1204876"/>
                  <a:pt x="1538697" y="1208116"/>
                </a:cubicBezTo>
                <a:lnTo>
                  <a:pt x="1555322" y="1219200"/>
                </a:lnTo>
                <a:cubicBezTo>
                  <a:pt x="1559105" y="1230547"/>
                  <a:pt x="1562032" y="1244187"/>
                  <a:pt x="1571948" y="1252451"/>
                </a:cubicBezTo>
                <a:cubicBezTo>
                  <a:pt x="1578294" y="1257740"/>
                  <a:pt x="1586726" y="1259840"/>
                  <a:pt x="1594115" y="1263534"/>
                </a:cubicBezTo>
                <a:cubicBezTo>
                  <a:pt x="1623673" y="1307872"/>
                  <a:pt x="1584878" y="1254297"/>
                  <a:pt x="1621824" y="1291243"/>
                </a:cubicBezTo>
                <a:cubicBezTo>
                  <a:pt x="1626534" y="1295953"/>
                  <a:pt x="1628198" y="1303159"/>
                  <a:pt x="1632908" y="1307869"/>
                </a:cubicBezTo>
                <a:cubicBezTo>
                  <a:pt x="1643652" y="1318614"/>
                  <a:pt x="1652635" y="1319987"/>
                  <a:pt x="1666159" y="1324494"/>
                </a:cubicBezTo>
                <a:cubicBezTo>
                  <a:pt x="1707436" y="1352013"/>
                  <a:pt x="1656740" y="1316645"/>
                  <a:pt x="1699410" y="1352203"/>
                </a:cubicBezTo>
                <a:cubicBezTo>
                  <a:pt x="1704527" y="1356467"/>
                  <a:pt x="1710493" y="1359592"/>
                  <a:pt x="1716035" y="1363287"/>
                </a:cubicBezTo>
                <a:cubicBezTo>
                  <a:pt x="1719730" y="1368829"/>
                  <a:pt x="1724414" y="1373826"/>
                  <a:pt x="1727119" y="1379913"/>
                </a:cubicBezTo>
                <a:cubicBezTo>
                  <a:pt x="1731864" y="1390589"/>
                  <a:pt x="1734508" y="1402080"/>
                  <a:pt x="1738202" y="1413163"/>
                </a:cubicBezTo>
                <a:cubicBezTo>
                  <a:pt x="1743977" y="1430487"/>
                  <a:pt x="1749579" y="1452153"/>
                  <a:pt x="1765911" y="1463040"/>
                </a:cubicBezTo>
                <a:lnTo>
                  <a:pt x="1782537" y="1474123"/>
                </a:lnTo>
                <a:cubicBezTo>
                  <a:pt x="1784384" y="1479665"/>
                  <a:pt x="1783948" y="1486618"/>
                  <a:pt x="1788079" y="1490749"/>
                </a:cubicBezTo>
                <a:cubicBezTo>
                  <a:pt x="1792209" y="1494880"/>
                  <a:pt x="1799479" y="1493679"/>
                  <a:pt x="1804704" y="1496291"/>
                </a:cubicBezTo>
                <a:cubicBezTo>
                  <a:pt x="1810661" y="1499270"/>
                  <a:pt x="1815788" y="1503680"/>
                  <a:pt x="1821330" y="1507374"/>
                </a:cubicBezTo>
                <a:cubicBezTo>
                  <a:pt x="1828719" y="1518458"/>
                  <a:pt x="1837540" y="1528710"/>
                  <a:pt x="1843497" y="1540625"/>
                </a:cubicBezTo>
                <a:cubicBezTo>
                  <a:pt x="1847192" y="1548014"/>
                  <a:pt x="1850330" y="1555709"/>
                  <a:pt x="1854581" y="1562793"/>
                </a:cubicBezTo>
                <a:cubicBezTo>
                  <a:pt x="1861434" y="1574215"/>
                  <a:pt x="1869359" y="1584960"/>
                  <a:pt x="1876748" y="1596043"/>
                </a:cubicBezTo>
                <a:cubicBezTo>
                  <a:pt x="1880443" y="1601585"/>
                  <a:pt x="1885725" y="1606350"/>
                  <a:pt x="1887831" y="1612669"/>
                </a:cubicBezTo>
                <a:cubicBezTo>
                  <a:pt x="1889678" y="1618211"/>
                  <a:pt x="1890536" y="1624188"/>
                  <a:pt x="1893373" y="1629294"/>
                </a:cubicBezTo>
                <a:cubicBezTo>
                  <a:pt x="1899842" y="1640939"/>
                  <a:pt x="1915541" y="1662545"/>
                  <a:pt x="1915541" y="1662545"/>
                </a:cubicBezTo>
                <a:lnTo>
                  <a:pt x="1932166" y="1712422"/>
                </a:lnTo>
                <a:lnTo>
                  <a:pt x="1937708" y="1729047"/>
                </a:lnTo>
                <a:cubicBezTo>
                  <a:pt x="1939555" y="1784465"/>
                  <a:pt x="1943250" y="1839853"/>
                  <a:pt x="1943250" y="1895302"/>
                </a:cubicBezTo>
                <a:cubicBezTo>
                  <a:pt x="1943250" y="1901143"/>
                  <a:pt x="1943410" y="1910660"/>
                  <a:pt x="1937708" y="1911927"/>
                </a:cubicBezTo>
                <a:cubicBezTo>
                  <a:pt x="1923169" y="1915158"/>
                  <a:pt x="1908151" y="1908232"/>
                  <a:pt x="1893373" y="1906385"/>
                </a:cubicBezTo>
                <a:cubicBezTo>
                  <a:pt x="1882289" y="1902691"/>
                  <a:pt x="1871578" y="1897593"/>
                  <a:pt x="1860122" y="1895302"/>
                </a:cubicBezTo>
                <a:cubicBezTo>
                  <a:pt x="1844301" y="1892138"/>
                  <a:pt x="1825899" y="1888914"/>
                  <a:pt x="1810246" y="1884218"/>
                </a:cubicBezTo>
                <a:cubicBezTo>
                  <a:pt x="1799056" y="1880861"/>
                  <a:pt x="1788079" y="1876828"/>
                  <a:pt x="1776995" y="1873134"/>
                </a:cubicBezTo>
                <a:lnTo>
                  <a:pt x="1727119" y="1856509"/>
                </a:lnTo>
                <a:lnTo>
                  <a:pt x="1710493" y="1850967"/>
                </a:lnTo>
                <a:cubicBezTo>
                  <a:pt x="1704951" y="1847272"/>
                  <a:pt x="1699954" y="1842588"/>
                  <a:pt x="1693868" y="1839883"/>
                </a:cubicBezTo>
                <a:cubicBezTo>
                  <a:pt x="1667921" y="1828351"/>
                  <a:pt x="1658981" y="1829052"/>
                  <a:pt x="1632908" y="1823258"/>
                </a:cubicBezTo>
                <a:cubicBezTo>
                  <a:pt x="1625473" y="1821606"/>
                  <a:pt x="1618176" y="1819368"/>
                  <a:pt x="1610741" y="1817716"/>
                </a:cubicBezTo>
                <a:cubicBezTo>
                  <a:pt x="1601546" y="1815673"/>
                  <a:pt x="1592119" y="1814652"/>
                  <a:pt x="1583031" y="1812174"/>
                </a:cubicBezTo>
                <a:cubicBezTo>
                  <a:pt x="1571760" y="1809100"/>
                  <a:pt x="1561237" y="1803382"/>
                  <a:pt x="1549781" y="1801091"/>
                </a:cubicBezTo>
                <a:cubicBezTo>
                  <a:pt x="1540544" y="1799244"/>
                  <a:pt x="1531209" y="1797834"/>
                  <a:pt x="1522071" y="1795549"/>
                </a:cubicBezTo>
                <a:cubicBezTo>
                  <a:pt x="1516404" y="1794132"/>
                  <a:pt x="1511148" y="1791274"/>
                  <a:pt x="1505446" y="1790007"/>
                </a:cubicBezTo>
                <a:cubicBezTo>
                  <a:pt x="1460940" y="1780116"/>
                  <a:pt x="1484860" y="1789016"/>
                  <a:pt x="1444486" y="1778923"/>
                </a:cubicBezTo>
                <a:cubicBezTo>
                  <a:pt x="1438819" y="1777506"/>
                  <a:pt x="1433528" y="1774799"/>
                  <a:pt x="1427861" y="1773382"/>
                </a:cubicBezTo>
                <a:cubicBezTo>
                  <a:pt x="1409608" y="1768819"/>
                  <a:pt x="1385019" y="1765592"/>
                  <a:pt x="1366901" y="1762298"/>
                </a:cubicBezTo>
                <a:cubicBezTo>
                  <a:pt x="1357633" y="1760613"/>
                  <a:pt x="1348279" y="1759234"/>
                  <a:pt x="1339191" y="1756756"/>
                </a:cubicBezTo>
                <a:cubicBezTo>
                  <a:pt x="1327920" y="1753682"/>
                  <a:pt x="1317024" y="1749367"/>
                  <a:pt x="1305941" y="1745673"/>
                </a:cubicBezTo>
                <a:lnTo>
                  <a:pt x="1272690" y="1734589"/>
                </a:lnTo>
                <a:cubicBezTo>
                  <a:pt x="1267148" y="1732742"/>
                  <a:pt x="1261847" y="1729873"/>
                  <a:pt x="1256064" y="1729047"/>
                </a:cubicBezTo>
                <a:lnTo>
                  <a:pt x="1217271" y="1723505"/>
                </a:lnTo>
                <a:cubicBezTo>
                  <a:pt x="1169707" y="1707649"/>
                  <a:pt x="1245416" y="1731927"/>
                  <a:pt x="1167395" y="1712422"/>
                </a:cubicBezTo>
                <a:cubicBezTo>
                  <a:pt x="1156061" y="1709588"/>
                  <a:pt x="1145228" y="1705033"/>
                  <a:pt x="1134144" y="1701338"/>
                </a:cubicBezTo>
                <a:lnTo>
                  <a:pt x="1100893" y="1690254"/>
                </a:lnTo>
                <a:lnTo>
                  <a:pt x="1067642" y="1679171"/>
                </a:lnTo>
                <a:cubicBezTo>
                  <a:pt x="1062100" y="1677324"/>
                  <a:pt x="1055877" y="1676869"/>
                  <a:pt x="1051017" y="1673629"/>
                </a:cubicBezTo>
                <a:cubicBezTo>
                  <a:pt x="1045475" y="1669934"/>
                  <a:pt x="1040348" y="1665524"/>
                  <a:pt x="1034391" y="1662545"/>
                </a:cubicBezTo>
                <a:cubicBezTo>
                  <a:pt x="1029166" y="1659933"/>
                  <a:pt x="1023236" y="1659054"/>
                  <a:pt x="1017766" y="1657003"/>
                </a:cubicBezTo>
                <a:cubicBezTo>
                  <a:pt x="1008452" y="1653510"/>
                  <a:pt x="999406" y="1649320"/>
                  <a:pt x="990057" y="1645920"/>
                </a:cubicBezTo>
                <a:cubicBezTo>
                  <a:pt x="979077" y="1641927"/>
                  <a:pt x="967890" y="1638531"/>
                  <a:pt x="956806" y="1634836"/>
                </a:cubicBezTo>
                <a:cubicBezTo>
                  <a:pt x="951264" y="1632989"/>
                  <a:pt x="946017" y="1629548"/>
                  <a:pt x="940181" y="1629294"/>
                </a:cubicBezTo>
                <a:cubicBezTo>
                  <a:pt x="783133" y="1622467"/>
                  <a:pt x="855164" y="1626406"/>
                  <a:pt x="724050" y="1618211"/>
                </a:cubicBezTo>
                <a:cubicBezTo>
                  <a:pt x="718508" y="1616364"/>
                  <a:pt x="713127" y="1613936"/>
                  <a:pt x="707424" y="1612669"/>
                </a:cubicBezTo>
                <a:cubicBezTo>
                  <a:pt x="696455" y="1610231"/>
                  <a:pt x="685228" y="1609137"/>
                  <a:pt x="674173" y="1607127"/>
                </a:cubicBezTo>
                <a:cubicBezTo>
                  <a:pt x="664906" y="1605442"/>
                  <a:pt x="655700" y="1603432"/>
                  <a:pt x="646464" y="1601585"/>
                </a:cubicBezTo>
                <a:cubicBezTo>
                  <a:pt x="640922" y="1597891"/>
                  <a:pt x="635925" y="1593207"/>
                  <a:pt x="629839" y="1590502"/>
                </a:cubicBezTo>
                <a:cubicBezTo>
                  <a:pt x="619163" y="1585757"/>
                  <a:pt x="606309" y="1585899"/>
                  <a:pt x="596588" y="1579418"/>
                </a:cubicBezTo>
                <a:cubicBezTo>
                  <a:pt x="591046" y="1575723"/>
                  <a:pt x="585920" y="1571313"/>
                  <a:pt x="579962" y="1568334"/>
                </a:cubicBezTo>
                <a:cubicBezTo>
                  <a:pt x="571109" y="1563908"/>
                  <a:pt x="549449" y="1559617"/>
                  <a:pt x="541170" y="1557251"/>
                </a:cubicBezTo>
                <a:cubicBezTo>
                  <a:pt x="535553" y="1555646"/>
                  <a:pt x="530161" y="1553314"/>
                  <a:pt x="524544" y="1551709"/>
                </a:cubicBezTo>
                <a:cubicBezTo>
                  <a:pt x="517221" y="1549617"/>
                  <a:pt x="509672" y="1548356"/>
                  <a:pt x="502377" y="1546167"/>
                </a:cubicBezTo>
                <a:cubicBezTo>
                  <a:pt x="485592" y="1541131"/>
                  <a:pt x="469126" y="1535083"/>
                  <a:pt x="452501" y="1529542"/>
                </a:cubicBezTo>
                <a:cubicBezTo>
                  <a:pt x="446959" y="1527695"/>
                  <a:pt x="441637" y="1524960"/>
                  <a:pt x="435875" y="1524000"/>
                </a:cubicBezTo>
                <a:lnTo>
                  <a:pt x="402624" y="1518458"/>
                </a:lnTo>
                <a:cubicBezTo>
                  <a:pt x="391540" y="1514763"/>
                  <a:pt x="380708" y="1510207"/>
                  <a:pt x="369373" y="1507374"/>
                </a:cubicBezTo>
                <a:cubicBezTo>
                  <a:pt x="361984" y="1505527"/>
                  <a:pt x="354501" y="1504021"/>
                  <a:pt x="347206" y="1501833"/>
                </a:cubicBezTo>
                <a:cubicBezTo>
                  <a:pt x="336015" y="1498476"/>
                  <a:pt x="325411" y="1493040"/>
                  <a:pt x="313955" y="1490749"/>
                </a:cubicBezTo>
                <a:cubicBezTo>
                  <a:pt x="294907" y="1486939"/>
                  <a:pt x="282342" y="1484883"/>
                  <a:pt x="264079" y="1479665"/>
                </a:cubicBezTo>
                <a:cubicBezTo>
                  <a:pt x="258462" y="1478060"/>
                  <a:pt x="252678" y="1476735"/>
                  <a:pt x="247453" y="1474123"/>
                </a:cubicBezTo>
                <a:cubicBezTo>
                  <a:pt x="241496" y="1471145"/>
                  <a:pt x="236370" y="1466734"/>
                  <a:pt x="230828" y="1463040"/>
                </a:cubicBezTo>
                <a:cubicBezTo>
                  <a:pt x="228981" y="1457498"/>
                  <a:pt x="227899" y="1451639"/>
                  <a:pt x="225286" y="1446414"/>
                </a:cubicBezTo>
                <a:cubicBezTo>
                  <a:pt x="222307" y="1440457"/>
                  <a:pt x="216907" y="1435875"/>
                  <a:pt x="214202" y="1429789"/>
                </a:cubicBezTo>
                <a:cubicBezTo>
                  <a:pt x="187823" y="1370435"/>
                  <a:pt x="217119" y="1417537"/>
                  <a:pt x="192035" y="1379913"/>
                </a:cubicBezTo>
                <a:cubicBezTo>
                  <a:pt x="190188" y="1372524"/>
                  <a:pt x="188682" y="1365041"/>
                  <a:pt x="186493" y="1357745"/>
                </a:cubicBezTo>
                <a:cubicBezTo>
                  <a:pt x="186478" y="1357693"/>
                  <a:pt x="172648" y="1316207"/>
                  <a:pt x="169868" y="1307869"/>
                </a:cubicBezTo>
                <a:cubicBezTo>
                  <a:pt x="169868" y="1307868"/>
                  <a:pt x="158785" y="1274619"/>
                  <a:pt x="158784" y="1274618"/>
                </a:cubicBezTo>
                <a:cubicBezTo>
                  <a:pt x="130136" y="1231645"/>
                  <a:pt x="140830" y="1254005"/>
                  <a:pt x="125533" y="1208116"/>
                </a:cubicBezTo>
                <a:cubicBezTo>
                  <a:pt x="125529" y="1208105"/>
                  <a:pt x="114452" y="1174876"/>
                  <a:pt x="114450" y="1174865"/>
                </a:cubicBezTo>
                <a:cubicBezTo>
                  <a:pt x="112603" y="1163781"/>
                  <a:pt x="111112" y="1152632"/>
                  <a:pt x="108908" y="1141614"/>
                </a:cubicBezTo>
                <a:cubicBezTo>
                  <a:pt x="98541" y="1089783"/>
                  <a:pt x="108388" y="1145077"/>
                  <a:pt x="97824" y="1102822"/>
                </a:cubicBezTo>
                <a:cubicBezTo>
                  <a:pt x="82156" y="1040151"/>
                  <a:pt x="104979" y="1113204"/>
                  <a:pt x="81199" y="1041862"/>
                </a:cubicBezTo>
                <a:cubicBezTo>
                  <a:pt x="81199" y="1041861"/>
                  <a:pt x="70116" y="1008612"/>
                  <a:pt x="70115" y="1008611"/>
                </a:cubicBezTo>
                <a:lnTo>
                  <a:pt x="59031" y="991985"/>
                </a:lnTo>
                <a:cubicBezTo>
                  <a:pt x="56923" y="981442"/>
                  <a:pt x="53630" y="959014"/>
                  <a:pt x="47948" y="947651"/>
                </a:cubicBezTo>
                <a:cubicBezTo>
                  <a:pt x="44969" y="941694"/>
                  <a:pt x="39569" y="937112"/>
                  <a:pt x="36864" y="931025"/>
                </a:cubicBezTo>
                <a:cubicBezTo>
                  <a:pt x="24809" y="903900"/>
                  <a:pt x="27678" y="900404"/>
                  <a:pt x="20239" y="875607"/>
                </a:cubicBezTo>
                <a:cubicBezTo>
                  <a:pt x="0" y="808146"/>
                  <a:pt x="16387" y="871282"/>
                  <a:pt x="3613" y="820189"/>
                </a:cubicBezTo>
                <a:cubicBezTo>
                  <a:pt x="4851" y="805329"/>
                  <a:pt x="3378" y="759699"/>
                  <a:pt x="14697" y="737062"/>
                </a:cubicBezTo>
                <a:cubicBezTo>
                  <a:pt x="17676" y="731105"/>
                  <a:pt x="21071" y="725146"/>
                  <a:pt x="25781" y="720436"/>
                </a:cubicBezTo>
                <a:cubicBezTo>
                  <a:pt x="30490" y="715727"/>
                  <a:pt x="36864" y="713047"/>
                  <a:pt x="42406" y="709353"/>
                </a:cubicBezTo>
                <a:cubicBezTo>
                  <a:pt x="46101" y="703811"/>
                  <a:pt x="48289" y="696888"/>
                  <a:pt x="53490" y="692727"/>
                </a:cubicBezTo>
                <a:cubicBezTo>
                  <a:pt x="58051" y="689078"/>
                  <a:pt x="65985" y="691316"/>
                  <a:pt x="70115" y="687185"/>
                </a:cubicBezTo>
                <a:cubicBezTo>
                  <a:pt x="79534" y="677766"/>
                  <a:pt x="84893" y="665018"/>
                  <a:pt x="92282" y="653934"/>
                </a:cubicBezTo>
                <a:lnTo>
                  <a:pt x="103366" y="637309"/>
                </a:lnTo>
                <a:lnTo>
                  <a:pt x="114450" y="620683"/>
                </a:lnTo>
                <a:lnTo>
                  <a:pt x="136617" y="554182"/>
                </a:lnTo>
                <a:cubicBezTo>
                  <a:pt x="138464" y="548640"/>
                  <a:pt x="138919" y="542417"/>
                  <a:pt x="142159" y="537556"/>
                </a:cubicBezTo>
                <a:cubicBezTo>
                  <a:pt x="145853" y="532014"/>
                  <a:pt x="150537" y="527017"/>
                  <a:pt x="153242" y="520931"/>
                </a:cubicBezTo>
                <a:cubicBezTo>
                  <a:pt x="157987" y="510255"/>
                  <a:pt x="160631" y="498764"/>
                  <a:pt x="164326" y="487680"/>
                </a:cubicBezTo>
                <a:lnTo>
                  <a:pt x="192035" y="404553"/>
                </a:lnTo>
                <a:lnTo>
                  <a:pt x="203119" y="371302"/>
                </a:lnTo>
                <a:cubicBezTo>
                  <a:pt x="210088" y="350395"/>
                  <a:pt x="211772" y="340481"/>
                  <a:pt x="230828" y="321425"/>
                </a:cubicBezTo>
                <a:cubicBezTo>
                  <a:pt x="236370" y="315883"/>
                  <a:pt x="240932" y="309147"/>
                  <a:pt x="247453" y="304800"/>
                </a:cubicBezTo>
                <a:cubicBezTo>
                  <a:pt x="252314" y="301560"/>
                  <a:pt x="258537" y="301105"/>
                  <a:pt x="264079" y="299258"/>
                </a:cubicBezTo>
                <a:lnTo>
                  <a:pt x="275162" y="266007"/>
                </a:lnTo>
                <a:cubicBezTo>
                  <a:pt x="280716" y="249345"/>
                  <a:pt x="279852" y="247079"/>
                  <a:pt x="291788" y="232756"/>
                </a:cubicBezTo>
                <a:cubicBezTo>
                  <a:pt x="296805" y="226735"/>
                  <a:pt x="302871" y="221673"/>
                  <a:pt x="308413" y="216131"/>
                </a:cubicBezTo>
                <a:cubicBezTo>
                  <a:pt x="318167" y="186869"/>
                  <a:pt x="310715" y="204364"/>
                  <a:pt x="336122" y="166254"/>
                </a:cubicBezTo>
                <a:lnTo>
                  <a:pt x="347206" y="149629"/>
                </a:lnTo>
                <a:cubicBezTo>
                  <a:pt x="361135" y="107841"/>
                  <a:pt x="342347" y="159347"/>
                  <a:pt x="363831" y="116378"/>
                </a:cubicBezTo>
                <a:cubicBezTo>
                  <a:pt x="366443" y="111153"/>
                  <a:pt x="366536" y="104859"/>
                  <a:pt x="369373" y="99753"/>
                </a:cubicBezTo>
                <a:cubicBezTo>
                  <a:pt x="375842" y="88108"/>
                  <a:pt x="384152" y="77586"/>
                  <a:pt x="391541" y="66502"/>
                </a:cubicBezTo>
                <a:cubicBezTo>
                  <a:pt x="395236" y="60960"/>
                  <a:pt x="400518" y="56195"/>
                  <a:pt x="402624" y="49876"/>
                </a:cubicBezTo>
                <a:cubicBezTo>
                  <a:pt x="404471" y="44334"/>
                  <a:pt x="404035" y="37382"/>
                  <a:pt x="408166" y="33251"/>
                </a:cubicBezTo>
                <a:cubicBezTo>
                  <a:pt x="417585" y="23832"/>
                  <a:pt x="430333" y="18472"/>
                  <a:pt x="441417" y="11083"/>
                </a:cubicBezTo>
                <a:lnTo>
                  <a:pt x="458042" y="0"/>
                </a:lnTo>
                <a:cubicBezTo>
                  <a:pt x="484390" y="17563"/>
                  <a:pt x="468349" y="8976"/>
                  <a:pt x="507919" y="22167"/>
                </a:cubicBezTo>
                <a:lnTo>
                  <a:pt x="524544" y="27709"/>
                </a:lnTo>
                <a:lnTo>
                  <a:pt x="530086" y="44334"/>
                </a:lnTo>
              </a:path>
            </a:pathLst>
          </a:custGeom>
          <a:solidFill>
            <a:srgbClr val="808080">
              <a:alpha val="70000"/>
            </a:srgbClr>
          </a:solidFill>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137" name="136 - Ελεύθερη σχεδίαση"/>
          <p:cNvSpPr/>
          <p:nvPr/>
        </p:nvSpPr>
        <p:spPr>
          <a:xfrm>
            <a:off x="1269076" y="2875280"/>
            <a:ext cx="1959026" cy="1824182"/>
          </a:xfrm>
          <a:custGeom>
            <a:avLst/>
            <a:gdLst>
              <a:gd name="connsiteX0" fmla="*/ 1584960 w 1959026"/>
              <a:gd name="connsiteY0" fmla="*/ 924 h 1824182"/>
              <a:gd name="connsiteX1" fmla="*/ 1607128 w 1959026"/>
              <a:gd name="connsiteY1" fmla="*/ 28633 h 1824182"/>
              <a:gd name="connsiteX2" fmla="*/ 1623753 w 1959026"/>
              <a:gd name="connsiteY2" fmla="*/ 61884 h 1824182"/>
              <a:gd name="connsiteX3" fmla="*/ 1640379 w 1959026"/>
              <a:gd name="connsiteY3" fmla="*/ 67425 h 1824182"/>
              <a:gd name="connsiteX4" fmla="*/ 1679171 w 1959026"/>
              <a:gd name="connsiteY4" fmla="*/ 111760 h 1824182"/>
              <a:gd name="connsiteX5" fmla="*/ 1684713 w 1959026"/>
              <a:gd name="connsiteY5" fmla="*/ 128385 h 1824182"/>
              <a:gd name="connsiteX6" fmla="*/ 1706880 w 1959026"/>
              <a:gd name="connsiteY6" fmla="*/ 161636 h 1824182"/>
              <a:gd name="connsiteX7" fmla="*/ 1734589 w 1959026"/>
              <a:gd name="connsiteY7" fmla="*/ 205971 h 1824182"/>
              <a:gd name="connsiteX8" fmla="*/ 1756757 w 1959026"/>
              <a:gd name="connsiteY8" fmla="*/ 239222 h 1824182"/>
              <a:gd name="connsiteX9" fmla="*/ 1762299 w 1959026"/>
              <a:gd name="connsiteY9" fmla="*/ 255847 h 1824182"/>
              <a:gd name="connsiteX10" fmla="*/ 1778924 w 1959026"/>
              <a:gd name="connsiteY10" fmla="*/ 266931 h 1824182"/>
              <a:gd name="connsiteX11" fmla="*/ 1801091 w 1959026"/>
              <a:gd name="connsiteY11" fmla="*/ 289098 h 1824182"/>
              <a:gd name="connsiteX12" fmla="*/ 1823259 w 1959026"/>
              <a:gd name="connsiteY12" fmla="*/ 311265 h 1824182"/>
              <a:gd name="connsiteX13" fmla="*/ 1834342 w 1959026"/>
              <a:gd name="connsiteY13" fmla="*/ 327891 h 1824182"/>
              <a:gd name="connsiteX14" fmla="*/ 1862051 w 1959026"/>
              <a:gd name="connsiteY14" fmla="*/ 350058 h 1824182"/>
              <a:gd name="connsiteX15" fmla="*/ 1878677 w 1959026"/>
              <a:gd name="connsiteY15" fmla="*/ 399935 h 1824182"/>
              <a:gd name="connsiteX16" fmla="*/ 1884219 w 1959026"/>
              <a:gd name="connsiteY16" fmla="*/ 416560 h 1824182"/>
              <a:gd name="connsiteX17" fmla="*/ 1900844 w 1959026"/>
              <a:gd name="connsiteY17" fmla="*/ 433185 h 1824182"/>
              <a:gd name="connsiteX18" fmla="*/ 1917469 w 1959026"/>
              <a:gd name="connsiteY18" fmla="*/ 466436 h 1824182"/>
              <a:gd name="connsiteX19" fmla="*/ 1934095 w 1959026"/>
              <a:gd name="connsiteY19" fmla="*/ 477520 h 1824182"/>
              <a:gd name="connsiteX20" fmla="*/ 1939637 w 1959026"/>
              <a:gd name="connsiteY20" fmla="*/ 494145 h 1824182"/>
              <a:gd name="connsiteX21" fmla="*/ 1956262 w 1959026"/>
              <a:gd name="connsiteY21" fmla="*/ 505229 h 1824182"/>
              <a:gd name="connsiteX22" fmla="*/ 1939637 w 1959026"/>
              <a:gd name="connsiteY22" fmla="*/ 699193 h 1824182"/>
              <a:gd name="connsiteX23" fmla="*/ 1928553 w 1959026"/>
              <a:gd name="connsiteY23" fmla="*/ 771236 h 1824182"/>
              <a:gd name="connsiteX24" fmla="*/ 1923011 w 1959026"/>
              <a:gd name="connsiteY24" fmla="*/ 787862 h 1824182"/>
              <a:gd name="connsiteX25" fmla="*/ 1917469 w 1959026"/>
              <a:gd name="connsiteY25" fmla="*/ 815571 h 1824182"/>
              <a:gd name="connsiteX26" fmla="*/ 1906386 w 1959026"/>
              <a:gd name="connsiteY26" fmla="*/ 848822 h 1824182"/>
              <a:gd name="connsiteX27" fmla="*/ 1900844 w 1959026"/>
              <a:gd name="connsiteY27" fmla="*/ 870989 h 1824182"/>
              <a:gd name="connsiteX28" fmla="*/ 1895302 w 1959026"/>
              <a:gd name="connsiteY28" fmla="*/ 887615 h 1824182"/>
              <a:gd name="connsiteX29" fmla="*/ 1884219 w 1959026"/>
              <a:gd name="connsiteY29" fmla="*/ 970742 h 1824182"/>
              <a:gd name="connsiteX30" fmla="*/ 1878677 w 1959026"/>
              <a:gd name="connsiteY30" fmla="*/ 1109287 h 1824182"/>
              <a:gd name="connsiteX31" fmla="*/ 1873135 w 1959026"/>
              <a:gd name="connsiteY31" fmla="*/ 1131455 h 1824182"/>
              <a:gd name="connsiteX32" fmla="*/ 1867593 w 1959026"/>
              <a:gd name="connsiteY32" fmla="*/ 1164705 h 1824182"/>
              <a:gd name="connsiteX33" fmla="*/ 1856509 w 1959026"/>
              <a:gd name="connsiteY33" fmla="*/ 1242291 h 1824182"/>
              <a:gd name="connsiteX34" fmla="*/ 1850968 w 1959026"/>
              <a:gd name="connsiteY34" fmla="*/ 1258916 h 1824182"/>
              <a:gd name="connsiteX35" fmla="*/ 1845426 w 1959026"/>
              <a:gd name="connsiteY35" fmla="*/ 1325418 h 1824182"/>
              <a:gd name="connsiteX36" fmla="*/ 1839884 w 1959026"/>
              <a:gd name="connsiteY36" fmla="*/ 1347585 h 1824182"/>
              <a:gd name="connsiteX37" fmla="*/ 1834342 w 1959026"/>
              <a:gd name="connsiteY37" fmla="*/ 1425171 h 1824182"/>
              <a:gd name="connsiteX38" fmla="*/ 1828800 w 1959026"/>
              <a:gd name="connsiteY38" fmla="*/ 1558175 h 1824182"/>
              <a:gd name="connsiteX39" fmla="*/ 1823259 w 1959026"/>
              <a:gd name="connsiteY39" fmla="*/ 1585884 h 1824182"/>
              <a:gd name="connsiteX40" fmla="*/ 1806633 w 1959026"/>
              <a:gd name="connsiteY40" fmla="*/ 1596967 h 1824182"/>
              <a:gd name="connsiteX41" fmla="*/ 1723506 w 1959026"/>
              <a:gd name="connsiteY41" fmla="*/ 1608051 h 1824182"/>
              <a:gd name="connsiteX42" fmla="*/ 1612669 w 1959026"/>
              <a:gd name="connsiteY42" fmla="*/ 1613593 h 1824182"/>
              <a:gd name="connsiteX43" fmla="*/ 1540626 w 1959026"/>
              <a:gd name="connsiteY43" fmla="*/ 1619135 h 1824182"/>
              <a:gd name="connsiteX44" fmla="*/ 1512917 w 1959026"/>
              <a:gd name="connsiteY44" fmla="*/ 1624676 h 1824182"/>
              <a:gd name="connsiteX45" fmla="*/ 1457499 w 1959026"/>
              <a:gd name="connsiteY45" fmla="*/ 1641302 h 1824182"/>
              <a:gd name="connsiteX46" fmla="*/ 1418706 w 1959026"/>
              <a:gd name="connsiteY46" fmla="*/ 1646844 h 1824182"/>
              <a:gd name="connsiteX47" fmla="*/ 1374371 w 1959026"/>
              <a:gd name="connsiteY47" fmla="*/ 1657927 h 1824182"/>
              <a:gd name="connsiteX48" fmla="*/ 1307869 w 1959026"/>
              <a:gd name="connsiteY48" fmla="*/ 1669011 h 1824182"/>
              <a:gd name="connsiteX49" fmla="*/ 1274619 w 1959026"/>
              <a:gd name="connsiteY49" fmla="*/ 1674553 h 1824182"/>
              <a:gd name="connsiteX50" fmla="*/ 1257993 w 1959026"/>
              <a:gd name="connsiteY50" fmla="*/ 1680095 h 1824182"/>
              <a:gd name="connsiteX51" fmla="*/ 1224742 w 1959026"/>
              <a:gd name="connsiteY51" fmla="*/ 1685636 h 1824182"/>
              <a:gd name="connsiteX52" fmla="*/ 1208117 w 1959026"/>
              <a:gd name="connsiteY52" fmla="*/ 1691178 h 1824182"/>
              <a:gd name="connsiteX53" fmla="*/ 1174866 w 1959026"/>
              <a:gd name="connsiteY53" fmla="*/ 1713345 h 1824182"/>
              <a:gd name="connsiteX54" fmla="*/ 1113906 w 1959026"/>
              <a:gd name="connsiteY54" fmla="*/ 1729971 h 1824182"/>
              <a:gd name="connsiteX55" fmla="*/ 1113906 w 1959026"/>
              <a:gd name="connsiteY55" fmla="*/ 1729971 h 1824182"/>
              <a:gd name="connsiteX56" fmla="*/ 1091739 w 1959026"/>
              <a:gd name="connsiteY56" fmla="*/ 1735513 h 1824182"/>
              <a:gd name="connsiteX57" fmla="*/ 1058488 w 1959026"/>
              <a:gd name="connsiteY57" fmla="*/ 1746596 h 1824182"/>
              <a:gd name="connsiteX58" fmla="*/ 1036320 w 1959026"/>
              <a:gd name="connsiteY58" fmla="*/ 1752138 h 1824182"/>
              <a:gd name="connsiteX59" fmla="*/ 986444 w 1959026"/>
              <a:gd name="connsiteY59" fmla="*/ 1768764 h 1824182"/>
              <a:gd name="connsiteX60" fmla="*/ 969819 w 1959026"/>
              <a:gd name="connsiteY60" fmla="*/ 1774305 h 1824182"/>
              <a:gd name="connsiteX61" fmla="*/ 897775 w 1959026"/>
              <a:gd name="connsiteY61" fmla="*/ 1779847 h 1824182"/>
              <a:gd name="connsiteX62" fmla="*/ 864524 w 1959026"/>
              <a:gd name="connsiteY62" fmla="*/ 1790931 h 1824182"/>
              <a:gd name="connsiteX63" fmla="*/ 814648 w 1959026"/>
              <a:gd name="connsiteY63" fmla="*/ 1802015 h 1824182"/>
              <a:gd name="connsiteX64" fmla="*/ 792480 w 1959026"/>
              <a:gd name="connsiteY64" fmla="*/ 1807556 h 1824182"/>
              <a:gd name="connsiteX65" fmla="*/ 692728 w 1959026"/>
              <a:gd name="connsiteY65" fmla="*/ 1818640 h 1824182"/>
              <a:gd name="connsiteX66" fmla="*/ 670560 w 1959026"/>
              <a:gd name="connsiteY66" fmla="*/ 1824182 h 1824182"/>
              <a:gd name="connsiteX67" fmla="*/ 604059 w 1959026"/>
              <a:gd name="connsiteY67" fmla="*/ 1807556 h 1824182"/>
              <a:gd name="connsiteX68" fmla="*/ 587433 w 1959026"/>
              <a:gd name="connsiteY68" fmla="*/ 1796473 h 1824182"/>
              <a:gd name="connsiteX69" fmla="*/ 554182 w 1959026"/>
              <a:gd name="connsiteY69" fmla="*/ 1779847 h 1824182"/>
              <a:gd name="connsiteX70" fmla="*/ 548640 w 1959026"/>
              <a:gd name="connsiteY70" fmla="*/ 1763222 h 1824182"/>
              <a:gd name="connsiteX71" fmla="*/ 515389 w 1959026"/>
              <a:gd name="connsiteY71" fmla="*/ 1741055 h 1824182"/>
              <a:gd name="connsiteX72" fmla="*/ 504306 w 1959026"/>
              <a:gd name="connsiteY72" fmla="*/ 1724429 h 1824182"/>
              <a:gd name="connsiteX73" fmla="*/ 487680 w 1959026"/>
              <a:gd name="connsiteY73" fmla="*/ 1718887 h 1824182"/>
              <a:gd name="connsiteX74" fmla="*/ 471055 w 1959026"/>
              <a:gd name="connsiteY74" fmla="*/ 1707804 h 1824182"/>
              <a:gd name="connsiteX75" fmla="*/ 465513 w 1959026"/>
              <a:gd name="connsiteY75" fmla="*/ 1691178 h 1824182"/>
              <a:gd name="connsiteX76" fmla="*/ 432262 w 1959026"/>
              <a:gd name="connsiteY76" fmla="*/ 1669011 h 1824182"/>
              <a:gd name="connsiteX77" fmla="*/ 426720 w 1959026"/>
              <a:gd name="connsiteY77" fmla="*/ 1652385 h 1824182"/>
              <a:gd name="connsiteX78" fmla="*/ 393469 w 1959026"/>
              <a:gd name="connsiteY78" fmla="*/ 1630218 h 1824182"/>
              <a:gd name="connsiteX79" fmla="*/ 382386 w 1959026"/>
              <a:gd name="connsiteY79" fmla="*/ 1613593 h 1824182"/>
              <a:gd name="connsiteX80" fmla="*/ 349135 w 1959026"/>
              <a:gd name="connsiteY80" fmla="*/ 1580342 h 1824182"/>
              <a:gd name="connsiteX81" fmla="*/ 338051 w 1959026"/>
              <a:gd name="connsiteY81" fmla="*/ 1563716 h 1824182"/>
              <a:gd name="connsiteX82" fmla="*/ 332509 w 1959026"/>
              <a:gd name="connsiteY82" fmla="*/ 1547091 h 1824182"/>
              <a:gd name="connsiteX83" fmla="*/ 299259 w 1959026"/>
              <a:gd name="connsiteY83" fmla="*/ 1524924 h 1824182"/>
              <a:gd name="connsiteX84" fmla="*/ 282633 w 1959026"/>
              <a:gd name="connsiteY84" fmla="*/ 1513840 h 1824182"/>
              <a:gd name="connsiteX85" fmla="*/ 266008 w 1959026"/>
              <a:gd name="connsiteY85" fmla="*/ 1502756 h 1824182"/>
              <a:gd name="connsiteX86" fmla="*/ 249382 w 1959026"/>
              <a:gd name="connsiteY86" fmla="*/ 1497215 h 1824182"/>
              <a:gd name="connsiteX87" fmla="*/ 221673 w 1959026"/>
              <a:gd name="connsiteY87" fmla="*/ 1475047 h 1824182"/>
              <a:gd name="connsiteX88" fmla="*/ 210589 w 1959026"/>
              <a:gd name="connsiteY88" fmla="*/ 1458422 h 1824182"/>
              <a:gd name="connsiteX89" fmla="*/ 193964 w 1959026"/>
              <a:gd name="connsiteY89" fmla="*/ 1452880 h 1824182"/>
              <a:gd name="connsiteX90" fmla="*/ 144088 w 1959026"/>
              <a:gd name="connsiteY90" fmla="*/ 1425171 h 1824182"/>
              <a:gd name="connsiteX91" fmla="*/ 110837 w 1959026"/>
              <a:gd name="connsiteY91" fmla="*/ 1375295 h 1824182"/>
              <a:gd name="connsiteX92" fmla="*/ 99753 w 1959026"/>
              <a:gd name="connsiteY92" fmla="*/ 1358669 h 1824182"/>
              <a:gd name="connsiteX93" fmla="*/ 94211 w 1959026"/>
              <a:gd name="connsiteY93" fmla="*/ 1342044 h 1824182"/>
              <a:gd name="connsiteX94" fmla="*/ 83128 w 1959026"/>
              <a:gd name="connsiteY94" fmla="*/ 1325418 h 1824182"/>
              <a:gd name="connsiteX95" fmla="*/ 77586 w 1959026"/>
              <a:gd name="connsiteY95" fmla="*/ 1308793 h 1824182"/>
              <a:gd name="connsiteX96" fmla="*/ 66502 w 1959026"/>
              <a:gd name="connsiteY96" fmla="*/ 1292167 h 1824182"/>
              <a:gd name="connsiteX97" fmla="*/ 55419 w 1959026"/>
              <a:gd name="connsiteY97" fmla="*/ 1258916 h 1824182"/>
              <a:gd name="connsiteX98" fmla="*/ 38793 w 1959026"/>
              <a:gd name="connsiteY98" fmla="*/ 1247833 h 1824182"/>
              <a:gd name="connsiteX99" fmla="*/ 22168 w 1959026"/>
              <a:gd name="connsiteY99" fmla="*/ 1214582 h 1824182"/>
              <a:gd name="connsiteX100" fmla="*/ 5542 w 1959026"/>
              <a:gd name="connsiteY100" fmla="*/ 1159164 h 1824182"/>
              <a:gd name="connsiteX101" fmla="*/ 0 w 1959026"/>
              <a:gd name="connsiteY101" fmla="*/ 1125913 h 1824182"/>
              <a:gd name="connsiteX102" fmla="*/ 5542 w 1959026"/>
              <a:gd name="connsiteY102" fmla="*/ 970742 h 1824182"/>
              <a:gd name="connsiteX103" fmla="*/ 16626 w 1959026"/>
              <a:gd name="connsiteY103" fmla="*/ 937491 h 1824182"/>
              <a:gd name="connsiteX104" fmla="*/ 33251 w 1959026"/>
              <a:gd name="connsiteY104" fmla="*/ 926407 h 1824182"/>
              <a:gd name="connsiteX105" fmla="*/ 49877 w 1959026"/>
              <a:gd name="connsiteY105" fmla="*/ 887615 h 1824182"/>
              <a:gd name="connsiteX106" fmla="*/ 66502 w 1959026"/>
              <a:gd name="connsiteY106" fmla="*/ 876531 h 1824182"/>
              <a:gd name="connsiteX107" fmla="*/ 83128 w 1959026"/>
              <a:gd name="connsiteY107" fmla="*/ 843280 h 1824182"/>
              <a:gd name="connsiteX108" fmla="*/ 88669 w 1959026"/>
              <a:gd name="connsiteY108" fmla="*/ 826655 h 1824182"/>
              <a:gd name="connsiteX109" fmla="*/ 99753 w 1959026"/>
              <a:gd name="connsiteY109" fmla="*/ 810029 h 1824182"/>
              <a:gd name="connsiteX110" fmla="*/ 116379 w 1959026"/>
              <a:gd name="connsiteY110" fmla="*/ 776778 h 1824182"/>
              <a:gd name="connsiteX111" fmla="*/ 133004 w 1959026"/>
              <a:gd name="connsiteY111" fmla="*/ 771236 h 1824182"/>
              <a:gd name="connsiteX112" fmla="*/ 144088 w 1959026"/>
              <a:gd name="connsiteY112" fmla="*/ 754611 h 1824182"/>
              <a:gd name="connsiteX113" fmla="*/ 160713 w 1959026"/>
              <a:gd name="connsiteY113" fmla="*/ 749069 h 1824182"/>
              <a:gd name="connsiteX114" fmla="*/ 177339 w 1959026"/>
              <a:gd name="connsiteY114" fmla="*/ 737985 h 1824182"/>
              <a:gd name="connsiteX115" fmla="*/ 210589 w 1959026"/>
              <a:gd name="connsiteY115" fmla="*/ 715818 h 1824182"/>
              <a:gd name="connsiteX116" fmla="*/ 232757 w 1959026"/>
              <a:gd name="connsiteY116" fmla="*/ 665942 h 1824182"/>
              <a:gd name="connsiteX117" fmla="*/ 249382 w 1959026"/>
              <a:gd name="connsiteY117" fmla="*/ 660400 h 1824182"/>
              <a:gd name="connsiteX118" fmla="*/ 260466 w 1959026"/>
              <a:gd name="connsiteY118" fmla="*/ 643775 h 1824182"/>
              <a:gd name="connsiteX119" fmla="*/ 293717 w 1959026"/>
              <a:gd name="connsiteY119" fmla="*/ 621607 h 1824182"/>
              <a:gd name="connsiteX120" fmla="*/ 304800 w 1959026"/>
              <a:gd name="connsiteY120" fmla="*/ 604982 h 1824182"/>
              <a:gd name="connsiteX121" fmla="*/ 321426 w 1959026"/>
              <a:gd name="connsiteY121" fmla="*/ 599440 h 1824182"/>
              <a:gd name="connsiteX122" fmla="*/ 326968 w 1959026"/>
              <a:gd name="connsiteY122" fmla="*/ 582815 h 1824182"/>
              <a:gd name="connsiteX123" fmla="*/ 343593 w 1959026"/>
              <a:gd name="connsiteY123" fmla="*/ 577273 h 1824182"/>
              <a:gd name="connsiteX124" fmla="*/ 376844 w 1959026"/>
              <a:gd name="connsiteY124" fmla="*/ 555105 h 1824182"/>
              <a:gd name="connsiteX125" fmla="*/ 393469 w 1959026"/>
              <a:gd name="connsiteY125" fmla="*/ 544022 h 1824182"/>
              <a:gd name="connsiteX126" fmla="*/ 443346 w 1959026"/>
              <a:gd name="connsiteY126" fmla="*/ 527396 h 1824182"/>
              <a:gd name="connsiteX127" fmla="*/ 476597 w 1959026"/>
              <a:gd name="connsiteY127" fmla="*/ 516313 h 1824182"/>
              <a:gd name="connsiteX128" fmla="*/ 504306 w 1959026"/>
              <a:gd name="connsiteY128" fmla="*/ 505229 h 1824182"/>
              <a:gd name="connsiteX129" fmla="*/ 537557 w 1959026"/>
              <a:gd name="connsiteY129" fmla="*/ 494145 h 1824182"/>
              <a:gd name="connsiteX130" fmla="*/ 587433 w 1959026"/>
              <a:gd name="connsiteY130" fmla="*/ 460895 h 1824182"/>
              <a:gd name="connsiteX131" fmla="*/ 604059 w 1959026"/>
              <a:gd name="connsiteY131" fmla="*/ 449811 h 1824182"/>
              <a:gd name="connsiteX132" fmla="*/ 620684 w 1959026"/>
              <a:gd name="connsiteY132" fmla="*/ 438727 h 1824182"/>
              <a:gd name="connsiteX133" fmla="*/ 648393 w 1959026"/>
              <a:gd name="connsiteY133" fmla="*/ 416560 h 1824182"/>
              <a:gd name="connsiteX134" fmla="*/ 659477 w 1959026"/>
              <a:gd name="connsiteY134" fmla="*/ 399935 h 1824182"/>
              <a:gd name="connsiteX135" fmla="*/ 692728 w 1959026"/>
              <a:gd name="connsiteY135" fmla="*/ 388851 h 1824182"/>
              <a:gd name="connsiteX136" fmla="*/ 709353 w 1959026"/>
              <a:gd name="connsiteY136" fmla="*/ 383309 h 1824182"/>
              <a:gd name="connsiteX137" fmla="*/ 725979 w 1959026"/>
              <a:gd name="connsiteY137" fmla="*/ 377767 h 1824182"/>
              <a:gd name="connsiteX138" fmla="*/ 742604 w 1959026"/>
              <a:gd name="connsiteY138" fmla="*/ 366684 h 1824182"/>
              <a:gd name="connsiteX139" fmla="*/ 775855 w 1959026"/>
              <a:gd name="connsiteY139" fmla="*/ 355600 h 1824182"/>
              <a:gd name="connsiteX140" fmla="*/ 792480 w 1959026"/>
              <a:gd name="connsiteY140" fmla="*/ 350058 h 1824182"/>
              <a:gd name="connsiteX141" fmla="*/ 809106 w 1959026"/>
              <a:gd name="connsiteY141" fmla="*/ 344516 h 1824182"/>
              <a:gd name="connsiteX142" fmla="*/ 858982 w 1959026"/>
              <a:gd name="connsiteY142" fmla="*/ 311265 h 1824182"/>
              <a:gd name="connsiteX143" fmla="*/ 875608 w 1959026"/>
              <a:gd name="connsiteY143" fmla="*/ 300182 h 1824182"/>
              <a:gd name="connsiteX144" fmla="*/ 908859 w 1959026"/>
              <a:gd name="connsiteY144" fmla="*/ 289098 h 1824182"/>
              <a:gd name="connsiteX145" fmla="*/ 925484 w 1959026"/>
              <a:gd name="connsiteY145" fmla="*/ 278015 h 1824182"/>
              <a:gd name="connsiteX146" fmla="*/ 942109 w 1959026"/>
              <a:gd name="connsiteY146" fmla="*/ 272473 h 1824182"/>
              <a:gd name="connsiteX147" fmla="*/ 975360 w 1959026"/>
              <a:gd name="connsiteY147" fmla="*/ 250305 h 1824182"/>
              <a:gd name="connsiteX148" fmla="*/ 1041862 w 1959026"/>
              <a:gd name="connsiteY148" fmla="*/ 228138 h 1824182"/>
              <a:gd name="connsiteX149" fmla="*/ 1058488 w 1959026"/>
              <a:gd name="connsiteY149" fmla="*/ 222596 h 1824182"/>
              <a:gd name="connsiteX150" fmla="*/ 1091739 w 1959026"/>
              <a:gd name="connsiteY150" fmla="*/ 205971 h 1824182"/>
              <a:gd name="connsiteX151" fmla="*/ 1108364 w 1959026"/>
              <a:gd name="connsiteY151" fmla="*/ 194887 h 1824182"/>
              <a:gd name="connsiteX152" fmla="*/ 1124989 w 1959026"/>
              <a:gd name="connsiteY152" fmla="*/ 189345 h 1824182"/>
              <a:gd name="connsiteX153" fmla="*/ 1147157 w 1959026"/>
              <a:gd name="connsiteY153" fmla="*/ 183804 h 1824182"/>
              <a:gd name="connsiteX154" fmla="*/ 1174866 w 1959026"/>
              <a:gd name="connsiteY154" fmla="*/ 178262 h 1824182"/>
              <a:gd name="connsiteX155" fmla="*/ 1208117 w 1959026"/>
              <a:gd name="connsiteY155" fmla="*/ 167178 h 1824182"/>
              <a:gd name="connsiteX156" fmla="*/ 1257993 w 1959026"/>
              <a:gd name="connsiteY156" fmla="*/ 150553 h 1824182"/>
              <a:gd name="connsiteX157" fmla="*/ 1296786 w 1959026"/>
              <a:gd name="connsiteY157" fmla="*/ 139469 h 1824182"/>
              <a:gd name="connsiteX158" fmla="*/ 1313411 w 1959026"/>
              <a:gd name="connsiteY158" fmla="*/ 133927 h 1824182"/>
              <a:gd name="connsiteX159" fmla="*/ 1324495 w 1959026"/>
              <a:gd name="connsiteY159" fmla="*/ 117302 h 1824182"/>
              <a:gd name="connsiteX160" fmla="*/ 1357746 w 1959026"/>
              <a:gd name="connsiteY160" fmla="*/ 106218 h 1824182"/>
              <a:gd name="connsiteX161" fmla="*/ 1390997 w 1959026"/>
              <a:gd name="connsiteY161" fmla="*/ 89593 h 1824182"/>
              <a:gd name="connsiteX162" fmla="*/ 1407622 w 1959026"/>
              <a:gd name="connsiteY162" fmla="*/ 78509 h 1824182"/>
              <a:gd name="connsiteX163" fmla="*/ 1457499 w 1959026"/>
              <a:gd name="connsiteY163" fmla="*/ 61884 h 1824182"/>
              <a:gd name="connsiteX164" fmla="*/ 1474124 w 1959026"/>
              <a:gd name="connsiteY164" fmla="*/ 56342 h 1824182"/>
              <a:gd name="connsiteX165" fmla="*/ 1490749 w 1959026"/>
              <a:gd name="connsiteY165" fmla="*/ 50800 h 1824182"/>
              <a:gd name="connsiteX166" fmla="*/ 1507375 w 1959026"/>
              <a:gd name="connsiteY166" fmla="*/ 39716 h 1824182"/>
              <a:gd name="connsiteX167" fmla="*/ 1540626 w 1959026"/>
              <a:gd name="connsiteY167" fmla="*/ 28633 h 1824182"/>
              <a:gd name="connsiteX168" fmla="*/ 1557251 w 1959026"/>
              <a:gd name="connsiteY168" fmla="*/ 23091 h 1824182"/>
              <a:gd name="connsiteX169" fmla="*/ 1584960 w 1959026"/>
              <a:gd name="connsiteY169" fmla="*/ 924 h 1824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Lst>
            <a:rect l="l" t="t" r="r" b="b"/>
            <a:pathLst>
              <a:path w="1959026" h="1824182">
                <a:moveTo>
                  <a:pt x="1584960" y="924"/>
                </a:moveTo>
                <a:cubicBezTo>
                  <a:pt x="1593273" y="1848"/>
                  <a:pt x="1600859" y="18603"/>
                  <a:pt x="1607128" y="28633"/>
                </a:cubicBezTo>
                <a:cubicBezTo>
                  <a:pt x="1617168" y="44697"/>
                  <a:pt x="1606700" y="48242"/>
                  <a:pt x="1623753" y="61884"/>
                </a:cubicBezTo>
                <a:cubicBezTo>
                  <a:pt x="1628315" y="65533"/>
                  <a:pt x="1634837" y="65578"/>
                  <a:pt x="1640379" y="67425"/>
                </a:cubicBezTo>
                <a:cubicBezTo>
                  <a:pt x="1666240" y="106218"/>
                  <a:pt x="1651463" y="93287"/>
                  <a:pt x="1679171" y="111760"/>
                </a:cubicBezTo>
                <a:cubicBezTo>
                  <a:pt x="1681018" y="117302"/>
                  <a:pt x="1681876" y="123279"/>
                  <a:pt x="1684713" y="128385"/>
                </a:cubicBezTo>
                <a:cubicBezTo>
                  <a:pt x="1691182" y="140030"/>
                  <a:pt x="1702667" y="148999"/>
                  <a:pt x="1706880" y="161636"/>
                </a:cubicBezTo>
                <a:cubicBezTo>
                  <a:pt x="1720070" y="201206"/>
                  <a:pt x="1708243" y="188406"/>
                  <a:pt x="1734589" y="205971"/>
                </a:cubicBezTo>
                <a:cubicBezTo>
                  <a:pt x="1741978" y="217055"/>
                  <a:pt x="1752544" y="226585"/>
                  <a:pt x="1756757" y="239222"/>
                </a:cubicBezTo>
                <a:cubicBezTo>
                  <a:pt x="1758604" y="244764"/>
                  <a:pt x="1758650" y="251286"/>
                  <a:pt x="1762299" y="255847"/>
                </a:cubicBezTo>
                <a:cubicBezTo>
                  <a:pt x="1766460" y="261048"/>
                  <a:pt x="1773382" y="263236"/>
                  <a:pt x="1778924" y="266931"/>
                </a:cubicBezTo>
                <a:cubicBezTo>
                  <a:pt x="1793703" y="311266"/>
                  <a:pt x="1771534" y="259540"/>
                  <a:pt x="1801091" y="289098"/>
                </a:cubicBezTo>
                <a:cubicBezTo>
                  <a:pt x="1830644" y="318653"/>
                  <a:pt x="1778927" y="296490"/>
                  <a:pt x="1823259" y="311265"/>
                </a:cubicBezTo>
                <a:cubicBezTo>
                  <a:pt x="1826953" y="316807"/>
                  <a:pt x="1829141" y="323730"/>
                  <a:pt x="1834342" y="327891"/>
                </a:cubicBezTo>
                <a:cubicBezTo>
                  <a:pt x="1858173" y="346957"/>
                  <a:pt x="1846716" y="315555"/>
                  <a:pt x="1862051" y="350058"/>
                </a:cubicBezTo>
                <a:cubicBezTo>
                  <a:pt x="1862053" y="350063"/>
                  <a:pt x="1875905" y="391620"/>
                  <a:pt x="1878677" y="399935"/>
                </a:cubicBezTo>
                <a:cubicBezTo>
                  <a:pt x="1880524" y="405477"/>
                  <a:pt x="1880088" y="412429"/>
                  <a:pt x="1884219" y="416560"/>
                </a:cubicBezTo>
                <a:lnTo>
                  <a:pt x="1900844" y="433185"/>
                </a:lnTo>
                <a:cubicBezTo>
                  <a:pt x="1905351" y="446706"/>
                  <a:pt x="1906727" y="455694"/>
                  <a:pt x="1917469" y="466436"/>
                </a:cubicBezTo>
                <a:cubicBezTo>
                  <a:pt x="1922179" y="471146"/>
                  <a:pt x="1928553" y="473825"/>
                  <a:pt x="1934095" y="477520"/>
                </a:cubicBezTo>
                <a:cubicBezTo>
                  <a:pt x="1935942" y="483062"/>
                  <a:pt x="1935988" y="489584"/>
                  <a:pt x="1939637" y="494145"/>
                </a:cubicBezTo>
                <a:cubicBezTo>
                  <a:pt x="1943798" y="499346"/>
                  <a:pt x="1956040" y="498572"/>
                  <a:pt x="1956262" y="505229"/>
                </a:cubicBezTo>
                <a:cubicBezTo>
                  <a:pt x="1959026" y="588152"/>
                  <a:pt x="1948790" y="630547"/>
                  <a:pt x="1939637" y="699193"/>
                </a:cubicBezTo>
                <a:cubicBezTo>
                  <a:pt x="1935791" y="728036"/>
                  <a:pt x="1935204" y="744632"/>
                  <a:pt x="1928553" y="771236"/>
                </a:cubicBezTo>
                <a:cubicBezTo>
                  <a:pt x="1927136" y="776903"/>
                  <a:pt x="1924428" y="782195"/>
                  <a:pt x="1923011" y="787862"/>
                </a:cubicBezTo>
                <a:cubicBezTo>
                  <a:pt x="1920726" y="797000"/>
                  <a:pt x="1919947" y="806484"/>
                  <a:pt x="1917469" y="815571"/>
                </a:cubicBezTo>
                <a:cubicBezTo>
                  <a:pt x="1914395" y="826842"/>
                  <a:pt x="1909220" y="837488"/>
                  <a:pt x="1906386" y="848822"/>
                </a:cubicBezTo>
                <a:cubicBezTo>
                  <a:pt x="1904539" y="856211"/>
                  <a:pt x="1902936" y="863666"/>
                  <a:pt x="1900844" y="870989"/>
                </a:cubicBezTo>
                <a:cubicBezTo>
                  <a:pt x="1899239" y="876606"/>
                  <a:pt x="1896569" y="881912"/>
                  <a:pt x="1895302" y="887615"/>
                </a:cubicBezTo>
                <a:cubicBezTo>
                  <a:pt x="1889773" y="912497"/>
                  <a:pt x="1886888" y="946721"/>
                  <a:pt x="1884219" y="970742"/>
                </a:cubicBezTo>
                <a:cubicBezTo>
                  <a:pt x="1882372" y="1016924"/>
                  <a:pt x="1881857" y="1063178"/>
                  <a:pt x="1878677" y="1109287"/>
                </a:cubicBezTo>
                <a:cubicBezTo>
                  <a:pt x="1878153" y="1116886"/>
                  <a:pt x="1874629" y="1123986"/>
                  <a:pt x="1873135" y="1131455"/>
                </a:cubicBezTo>
                <a:cubicBezTo>
                  <a:pt x="1870931" y="1142473"/>
                  <a:pt x="1869182" y="1153582"/>
                  <a:pt x="1867593" y="1164705"/>
                </a:cubicBezTo>
                <a:cubicBezTo>
                  <a:pt x="1864236" y="1188201"/>
                  <a:pt x="1861799" y="1218484"/>
                  <a:pt x="1856509" y="1242291"/>
                </a:cubicBezTo>
                <a:cubicBezTo>
                  <a:pt x="1855242" y="1247993"/>
                  <a:pt x="1852815" y="1253374"/>
                  <a:pt x="1850968" y="1258916"/>
                </a:cubicBezTo>
                <a:cubicBezTo>
                  <a:pt x="1849121" y="1281083"/>
                  <a:pt x="1848185" y="1303346"/>
                  <a:pt x="1845426" y="1325418"/>
                </a:cubicBezTo>
                <a:cubicBezTo>
                  <a:pt x="1844481" y="1332976"/>
                  <a:pt x="1840725" y="1340015"/>
                  <a:pt x="1839884" y="1347585"/>
                </a:cubicBezTo>
                <a:cubicBezTo>
                  <a:pt x="1837021" y="1373354"/>
                  <a:pt x="1835705" y="1399279"/>
                  <a:pt x="1834342" y="1425171"/>
                </a:cubicBezTo>
                <a:cubicBezTo>
                  <a:pt x="1832010" y="1469483"/>
                  <a:pt x="1831853" y="1513907"/>
                  <a:pt x="1828800" y="1558175"/>
                </a:cubicBezTo>
                <a:cubicBezTo>
                  <a:pt x="1828152" y="1567572"/>
                  <a:pt x="1827932" y="1577706"/>
                  <a:pt x="1823259" y="1585884"/>
                </a:cubicBezTo>
                <a:cubicBezTo>
                  <a:pt x="1819954" y="1591667"/>
                  <a:pt x="1812590" y="1593988"/>
                  <a:pt x="1806633" y="1596967"/>
                </a:cubicBezTo>
                <a:cubicBezTo>
                  <a:pt x="1784180" y="1608193"/>
                  <a:pt x="1737665" y="1607166"/>
                  <a:pt x="1723506" y="1608051"/>
                </a:cubicBezTo>
                <a:cubicBezTo>
                  <a:pt x="1686586" y="1610359"/>
                  <a:pt x="1649593" y="1611355"/>
                  <a:pt x="1612669" y="1613593"/>
                </a:cubicBezTo>
                <a:cubicBezTo>
                  <a:pt x="1588628" y="1615050"/>
                  <a:pt x="1564640" y="1617288"/>
                  <a:pt x="1540626" y="1619135"/>
                </a:cubicBezTo>
                <a:cubicBezTo>
                  <a:pt x="1531390" y="1620982"/>
                  <a:pt x="1522004" y="1622198"/>
                  <a:pt x="1512917" y="1624676"/>
                </a:cubicBezTo>
                <a:cubicBezTo>
                  <a:pt x="1483995" y="1632564"/>
                  <a:pt x="1483468" y="1636580"/>
                  <a:pt x="1457499" y="1641302"/>
                </a:cubicBezTo>
                <a:cubicBezTo>
                  <a:pt x="1444647" y="1643639"/>
                  <a:pt x="1431515" y="1644282"/>
                  <a:pt x="1418706" y="1646844"/>
                </a:cubicBezTo>
                <a:cubicBezTo>
                  <a:pt x="1403769" y="1649831"/>
                  <a:pt x="1389451" y="1655773"/>
                  <a:pt x="1374371" y="1657927"/>
                </a:cubicBezTo>
                <a:cubicBezTo>
                  <a:pt x="1300042" y="1668546"/>
                  <a:pt x="1367290" y="1658207"/>
                  <a:pt x="1307869" y="1669011"/>
                </a:cubicBezTo>
                <a:cubicBezTo>
                  <a:pt x="1296814" y="1671021"/>
                  <a:pt x="1285588" y="1672115"/>
                  <a:pt x="1274619" y="1674553"/>
                </a:cubicBezTo>
                <a:cubicBezTo>
                  <a:pt x="1268916" y="1675820"/>
                  <a:pt x="1263696" y="1678828"/>
                  <a:pt x="1257993" y="1680095"/>
                </a:cubicBezTo>
                <a:cubicBezTo>
                  <a:pt x="1247024" y="1682532"/>
                  <a:pt x="1235826" y="1683789"/>
                  <a:pt x="1224742" y="1685636"/>
                </a:cubicBezTo>
                <a:cubicBezTo>
                  <a:pt x="1219200" y="1687483"/>
                  <a:pt x="1213223" y="1688341"/>
                  <a:pt x="1208117" y="1691178"/>
                </a:cubicBezTo>
                <a:cubicBezTo>
                  <a:pt x="1196472" y="1697647"/>
                  <a:pt x="1187928" y="1710732"/>
                  <a:pt x="1174866" y="1713345"/>
                </a:cubicBezTo>
                <a:cubicBezTo>
                  <a:pt x="1135701" y="1721178"/>
                  <a:pt x="1156093" y="1715908"/>
                  <a:pt x="1113906" y="1729971"/>
                </a:cubicBezTo>
                <a:lnTo>
                  <a:pt x="1113906" y="1729971"/>
                </a:lnTo>
                <a:cubicBezTo>
                  <a:pt x="1106517" y="1731818"/>
                  <a:pt x="1099034" y="1733324"/>
                  <a:pt x="1091739" y="1735513"/>
                </a:cubicBezTo>
                <a:cubicBezTo>
                  <a:pt x="1080549" y="1738870"/>
                  <a:pt x="1069822" y="1743762"/>
                  <a:pt x="1058488" y="1746596"/>
                </a:cubicBezTo>
                <a:cubicBezTo>
                  <a:pt x="1051099" y="1748443"/>
                  <a:pt x="1043616" y="1749949"/>
                  <a:pt x="1036320" y="1752138"/>
                </a:cubicBezTo>
                <a:cubicBezTo>
                  <a:pt x="1036293" y="1752146"/>
                  <a:pt x="994770" y="1765989"/>
                  <a:pt x="986444" y="1768764"/>
                </a:cubicBezTo>
                <a:cubicBezTo>
                  <a:pt x="980902" y="1770611"/>
                  <a:pt x="975643" y="1773857"/>
                  <a:pt x="969819" y="1774305"/>
                </a:cubicBezTo>
                <a:lnTo>
                  <a:pt x="897775" y="1779847"/>
                </a:lnTo>
                <a:cubicBezTo>
                  <a:pt x="886691" y="1783542"/>
                  <a:pt x="875858" y="1788097"/>
                  <a:pt x="864524" y="1790931"/>
                </a:cubicBezTo>
                <a:cubicBezTo>
                  <a:pt x="810509" y="1804435"/>
                  <a:pt x="877911" y="1787957"/>
                  <a:pt x="814648" y="1802015"/>
                </a:cubicBezTo>
                <a:cubicBezTo>
                  <a:pt x="807213" y="1803667"/>
                  <a:pt x="799993" y="1806304"/>
                  <a:pt x="792480" y="1807556"/>
                </a:cubicBezTo>
                <a:cubicBezTo>
                  <a:pt x="768940" y="1811479"/>
                  <a:pt x="714081" y="1816505"/>
                  <a:pt x="692728" y="1818640"/>
                </a:cubicBezTo>
                <a:cubicBezTo>
                  <a:pt x="685339" y="1820487"/>
                  <a:pt x="678177" y="1824182"/>
                  <a:pt x="670560" y="1824182"/>
                </a:cubicBezTo>
                <a:cubicBezTo>
                  <a:pt x="658093" y="1824182"/>
                  <a:pt x="614377" y="1814434"/>
                  <a:pt x="604059" y="1807556"/>
                </a:cubicBezTo>
                <a:cubicBezTo>
                  <a:pt x="598517" y="1803862"/>
                  <a:pt x="593390" y="1799452"/>
                  <a:pt x="587433" y="1796473"/>
                </a:cubicBezTo>
                <a:cubicBezTo>
                  <a:pt x="541552" y="1773533"/>
                  <a:pt x="601822" y="1811607"/>
                  <a:pt x="554182" y="1779847"/>
                </a:cubicBezTo>
                <a:cubicBezTo>
                  <a:pt x="552335" y="1774305"/>
                  <a:pt x="552771" y="1767352"/>
                  <a:pt x="548640" y="1763222"/>
                </a:cubicBezTo>
                <a:cubicBezTo>
                  <a:pt x="539221" y="1753803"/>
                  <a:pt x="515389" y="1741055"/>
                  <a:pt x="515389" y="1741055"/>
                </a:cubicBezTo>
                <a:cubicBezTo>
                  <a:pt x="511695" y="1735513"/>
                  <a:pt x="509507" y="1728590"/>
                  <a:pt x="504306" y="1724429"/>
                </a:cubicBezTo>
                <a:cubicBezTo>
                  <a:pt x="499744" y="1720780"/>
                  <a:pt x="492905" y="1721499"/>
                  <a:pt x="487680" y="1718887"/>
                </a:cubicBezTo>
                <a:cubicBezTo>
                  <a:pt x="481723" y="1715909"/>
                  <a:pt x="476597" y="1711498"/>
                  <a:pt x="471055" y="1707804"/>
                </a:cubicBezTo>
                <a:cubicBezTo>
                  <a:pt x="469208" y="1702262"/>
                  <a:pt x="469644" y="1695309"/>
                  <a:pt x="465513" y="1691178"/>
                </a:cubicBezTo>
                <a:cubicBezTo>
                  <a:pt x="456094" y="1681759"/>
                  <a:pt x="432262" y="1669011"/>
                  <a:pt x="432262" y="1669011"/>
                </a:cubicBezTo>
                <a:cubicBezTo>
                  <a:pt x="430415" y="1663469"/>
                  <a:pt x="430851" y="1656516"/>
                  <a:pt x="426720" y="1652385"/>
                </a:cubicBezTo>
                <a:cubicBezTo>
                  <a:pt x="417301" y="1642966"/>
                  <a:pt x="393469" y="1630218"/>
                  <a:pt x="393469" y="1630218"/>
                </a:cubicBezTo>
                <a:cubicBezTo>
                  <a:pt x="389775" y="1624676"/>
                  <a:pt x="386811" y="1618571"/>
                  <a:pt x="382386" y="1613593"/>
                </a:cubicBezTo>
                <a:cubicBezTo>
                  <a:pt x="371972" y="1601878"/>
                  <a:pt x="357830" y="1593384"/>
                  <a:pt x="349135" y="1580342"/>
                </a:cubicBezTo>
                <a:cubicBezTo>
                  <a:pt x="345440" y="1574800"/>
                  <a:pt x="341030" y="1569673"/>
                  <a:pt x="338051" y="1563716"/>
                </a:cubicBezTo>
                <a:cubicBezTo>
                  <a:pt x="335439" y="1558491"/>
                  <a:pt x="336640" y="1551222"/>
                  <a:pt x="332509" y="1547091"/>
                </a:cubicBezTo>
                <a:cubicBezTo>
                  <a:pt x="323090" y="1537672"/>
                  <a:pt x="310342" y="1532313"/>
                  <a:pt x="299259" y="1524924"/>
                </a:cubicBezTo>
                <a:lnTo>
                  <a:pt x="282633" y="1513840"/>
                </a:lnTo>
                <a:cubicBezTo>
                  <a:pt x="277091" y="1510145"/>
                  <a:pt x="272327" y="1504862"/>
                  <a:pt x="266008" y="1502756"/>
                </a:cubicBezTo>
                <a:lnTo>
                  <a:pt x="249382" y="1497215"/>
                </a:lnTo>
                <a:cubicBezTo>
                  <a:pt x="217624" y="1449574"/>
                  <a:pt x="259909" y="1505635"/>
                  <a:pt x="221673" y="1475047"/>
                </a:cubicBezTo>
                <a:cubicBezTo>
                  <a:pt x="216472" y="1470886"/>
                  <a:pt x="215790" y="1462583"/>
                  <a:pt x="210589" y="1458422"/>
                </a:cubicBezTo>
                <a:cubicBezTo>
                  <a:pt x="206028" y="1454773"/>
                  <a:pt x="199070" y="1455717"/>
                  <a:pt x="193964" y="1452880"/>
                </a:cubicBezTo>
                <a:cubicBezTo>
                  <a:pt x="136797" y="1421121"/>
                  <a:pt x="181706" y="1437711"/>
                  <a:pt x="144088" y="1425171"/>
                </a:cubicBezTo>
                <a:lnTo>
                  <a:pt x="110837" y="1375295"/>
                </a:lnTo>
                <a:cubicBezTo>
                  <a:pt x="107142" y="1369753"/>
                  <a:pt x="101859" y="1364988"/>
                  <a:pt x="99753" y="1358669"/>
                </a:cubicBezTo>
                <a:cubicBezTo>
                  <a:pt x="97906" y="1353127"/>
                  <a:pt x="96823" y="1347269"/>
                  <a:pt x="94211" y="1342044"/>
                </a:cubicBezTo>
                <a:cubicBezTo>
                  <a:pt x="91232" y="1336087"/>
                  <a:pt x="86107" y="1331375"/>
                  <a:pt x="83128" y="1325418"/>
                </a:cubicBezTo>
                <a:cubicBezTo>
                  <a:pt x="80516" y="1320193"/>
                  <a:pt x="80198" y="1314018"/>
                  <a:pt x="77586" y="1308793"/>
                </a:cubicBezTo>
                <a:cubicBezTo>
                  <a:pt x="74607" y="1302836"/>
                  <a:pt x="69207" y="1298254"/>
                  <a:pt x="66502" y="1292167"/>
                </a:cubicBezTo>
                <a:cubicBezTo>
                  <a:pt x="61757" y="1281491"/>
                  <a:pt x="65140" y="1265396"/>
                  <a:pt x="55419" y="1258916"/>
                </a:cubicBezTo>
                <a:lnTo>
                  <a:pt x="38793" y="1247833"/>
                </a:lnTo>
                <a:cubicBezTo>
                  <a:pt x="18582" y="1187200"/>
                  <a:pt x="50814" y="1279037"/>
                  <a:pt x="22168" y="1214582"/>
                </a:cubicBezTo>
                <a:cubicBezTo>
                  <a:pt x="17027" y="1203015"/>
                  <a:pt x="8473" y="1173819"/>
                  <a:pt x="5542" y="1159164"/>
                </a:cubicBezTo>
                <a:cubicBezTo>
                  <a:pt x="3338" y="1148146"/>
                  <a:pt x="1847" y="1136997"/>
                  <a:pt x="0" y="1125913"/>
                </a:cubicBezTo>
                <a:cubicBezTo>
                  <a:pt x="1847" y="1074189"/>
                  <a:pt x="993" y="1022298"/>
                  <a:pt x="5542" y="970742"/>
                </a:cubicBezTo>
                <a:cubicBezTo>
                  <a:pt x="6569" y="959104"/>
                  <a:pt x="6905" y="943972"/>
                  <a:pt x="16626" y="937491"/>
                </a:cubicBezTo>
                <a:lnTo>
                  <a:pt x="33251" y="926407"/>
                </a:lnTo>
                <a:cubicBezTo>
                  <a:pt x="37491" y="909448"/>
                  <a:pt x="37119" y="900373"/>
                  <a:pt x="49877" y="887615"/>
                </a:cubicBezTo>
                <a:cubicBezTo>
                  <a:pt x="54587" y="882905"/>
                  <a:pt x="60960" y="880226"/>
                  <a:pt x="66502" y="876531"/>
                </a:cubicBezTo>
                <a:cubicBezTo>
                  <a:pt x="80433" y="834737"/>
                  <a:pt x="61640" y="886256"/>
                  <a:pt x="83128" y="843280"/>
                </a:cubicBezTo>
                <a:cubicBezTo>
                  <a:pt x="85740" y="838055"/>
                  <a:pt x="86057" y="831880"/>
                  <a:pt x="88669" y="826655"/>
                </a:cubicBezTo>
                <a:cubicBezTo>
                  <a:pt x="91648" y="820697"/>
                  <a:pt x="96774" y="815986"/>
                  <a:pt x="99753" y="810029"/>
                </a:cubicBezTo>
                <a:cubicBezTo>
                  <a:pt x="106446" y="796643"/>
                  <a:pt x="103144" y="787367"/>
                  <a:pt x="116379" y="776778"/>
                </a:cubicBezTo>
                <a:cubicBezTo>
                  <a:pt x="120940" y="773129"/>
                  <a:pt x="127462" y="773083"/>
                  <a:pt x="133004" y="771236"/>
                </a:cubicBezTo>
                <a:cubicBezTo>
                  <a:pt x="136699" y="765694"/>
                  <a:pt x="138887" y="758772"/>
                  <a:pt x="144088" y="754611"/>
                </a:cubicBezTo>
                <a:cubicBezTo>
                  <a:pt x="148649" y="750962"/>
                  <a:pt x="155488" y="751681"/>
                  <a:pt x="160713" y="749069"/>
                </a:cubicBezTo>
                <a:cubicBezTo>
                  <a:pt x="166670" y="746090"/>
                  <a:pt x="172222" y="742249"/>
                  <a:pt x="177339" y="737985"/>
                </a:cubicBezTo>
                <a:cubicBezTo>
                  <a:pt x="205014" y="714923"/>
                  <a:pt x="181372" y="725558"/>
                  <a:pt x="210589" y="715818"/>
                </a:cubicBezTo>
                <a:cubicBezTo>
                  <a:pt x="213976" y="705656"/>
                  <a:pt x="220780" y="675523"/>
                  <a:pt x="232757" y="665942"/>
                </a:cubicBezTo>
                <a:cubicBezTo>
                  <a:pt x="237318" y="662293"/>
                  <a:pt x="243840" y="662247"/>
                  <a:pt x="249382" y="660400"/>
                </a:cubicBezTo>
                <a:cubicBezTo>
                  <a:pt x="253077" y="654858"/>
                  <a:pt x="255454" y="648161"/>
                  <a:pt x="260466" y="643775"/>
                </a:cubicBezTo>
                <a:cubicBezTo>
                  <a:pt x="270491" y="635003"/>
                  <a:pt x="293717" y="621607"/>
                  <a:pt x="293717" y="621607"/>
                </a:cubicBezTo>
                <a:cubicBezTo>
                  <a:pt x="297411" y="616065"/>
                  <a:pt x="299599" y="609143"/>
                  <a:pt x="304800" y="604982"/>
                </a:cubicBezTo>
                <a:cubicBezTo>
                  <a:pt x="309362" y="601333"/>
                  <a:pt x="317295" y="603571"/>
                  <a:pt x="321426" y="599440"/>
                </a:cubicBezTo>
                <a:cubicBezTo>
                  <a:pt x="325557" y="595310"/>
                  <a:pt x="322837" y="586946"/>
                  <a:pt x="326968" y="582815"/>
                </a:cubicBezTo>
                <a:cubicBezTo>
                  <a:pt x="331099" y="578684"/>
                  <a:pt x="338487" y="580110"/>
                  <a:pt x="343593" y="577273"/>
                </a:cubicBezTo>
                <a:cubicBezTo>
                  <a:pt x="355238" y="570804"/>
                  <a:pt x="365760" y="562494"/>
                  <a:pt x="376844" y="555105"/>
                </a:cubicBezTo>
                <a:cubicBezTo>
                  <a:pt x="382386" y="551411"/>
                  <a:pt x="387151" y="546128"/>
                  <a:pt x="393469" y="544022"/>
                </a:cubicBezTo>
                <a:lnTo>
                  <a:pt x="443346" y="527396"/>
                </a:lnTo>
                <a:cubicBezTo>
                  <a:pt x="443360" y="527391"/>
                  <a:pt x="476584" y="516318"/>
                  <a:pt x="476597" y="516313"/>
                </a:cubicBezTo>
                <a:cubicBezTo>
                  <a:pt x="485833" y="512618"/>
                  <a:pt x="494957" y="508629"/>
                  <a:pt x="504306" y="505229"/>
                </a:cubicBezTo>
                <a:cubicBezTo>
                  <a:pt x="515286" y="501236"/>
                  <a:pt x="527836" y="500626"/>
                  <a:pt x="537557" y="494145"/>
                </a:cubicBezTo>
                <a:lnTo>
                  <a:pt x="587433" y="460895"/>
                </a:lnTo>
                <a:lnTo>
                  <a:pt x="604059" y="449811"/>
                </a:lnTo>
                <a:lnTo>
                  <a:pt x="620684" y="438727"/>
                </a:lnTo>
                <a:cubicBezTo>
                  <a:pt x="652449" y="391082"/>
                  <a:pt x="610153" y="447152"/>
                  <a:pt x="648393" y="416560"/>
                </a:cubicBezTo>
                <a:cubicBezTo>
                  <a:pt x="653594" y="412399"/>
                  <a:pt x="653829" y="403465"/>
                  <a:pt x="659477" y="399935"/>
                </a:cubicBezTo>
                <a:cubicBezTo>
                  <a:pt x="669384" y="393743"/>
                  <a:pt x="681644" y="392546"/>
                  <a:pt x="692728" y="388851"/>
                </a:cubicBezTo>
                <a:lnTo>
                  <a:pt x="709353" y="383309"/>
                </a:lnTo>
                <a:cubicBezTo>
                  <a:pt x="714895" y="381462"/>
                  <a:pt x="721118" y="381007"/>
                  <a:pt x="725979" y="377767"/>
                </a:cubicBezTo>
                <a:cubicBezTo>
                  <a:pt x="731521" y="374073"/>
                  <a:pt x="736518" y="369389"/>
                  <a:pt x="742604" y="366684"/>
                </a:cubicBezTo>
                <a:cubicBezTo>
                  <a:pt x="753280" y="361939"/>
                  <a:pt x="764771" y="359295"/>
                  <a:pt x="775855" y="355600"/>
                </a:cubicBezTo>
                <a:lnTo>
                  <a:pt x="792480" y="350058"/>
                </a:lnTo>
                <a:cubicBezTo>
                  <a:pt x="798022" y="348211"/>
                  <a:pt x="804245" y="347756"/>
                  <a:pt x="809106" y="344516"/>
                </a:cubicBezTo>
                <a:lnTo>
                  <a:pt x="858982" y="311265"/>
                </a:lnTo>
                <a:cubicBezTo>
                  <a:pt x="864524" y="307570"/>
                  <a:pt x="869289" y="302288"/>
                  <a:pt x="875608" y="300182"/>
                </a:cubicBezTo>
                <a:cubicBezTo>
                  <a:pt x="886692" y="296487"/>
                  <a:pt x="899138" y="295579"/>
                  <a:pt x="908859" y="289098"/>
                </a:cubicBezTo>
                <a:cubicBezTo>
                  <a:pt x="914401" y="285404"/>
                  <a:pt x="919527" y="280994"/>
                  <a:pt x="925484" y="278015"/>
                </a:cubicBezTo>
                <a:cubicBezTo>
                  <a:pt x="930709" y="275403"/>
                  <a:pt x="937003" y="275310"/>
                  <a:pt x="942109" y="272473"/>
                </a:cubicBezTo>
                <a:cubicBezTo>
                  <a:pt x="953754" y="266004"/>
                  <a:pt x="962722" y="254517"/>
                  <a:pt x="975360" y="250305"/>
                </a:cubicBezTo>
                <a:lnTo>
                  <a:pt x="1041862" y="228138"/>
                </a:lnTo>
                <a:cubicBezTo>
                  <a:pt x="1047404" y="226291"/>
                  <a:pt x="1053627" y="225836"/>
                  <a:pt x="1058488" y="222596"/>
                </a:cubicBezTo>
                <a:cubicBezTo>
                  <a:pt x="1079974" y="208273"/>
                  <a:pt x="1068795" y="213619"/>
                  <a:pt x="1091739" y="205971"/>
                </a:cubicBezTo>
                <a:cubicBezTo>
                  <a:pt x="1097281" y="202276"/>
                  <a:pt x="1102407" y="197866"/>
                  <a:pt x="1108364" y="194887"/>
                </a:cubicBezTo>
                <a:cubicBezTo>
                  <a:pt x="1113589" y="192274"/>
                  <a:pt x="1119372" y="190950"/>
                  <a:pt x="1124989" y="189345"/>
                </a:cubicBezTo>
                <a:cubicBezTo>
                  <a:pt x="1132313" y="187253"/>
                  <a:pt x="1139722" y="185456"/>
                  <a:pt x="1147157" y="183804"/>
                </a:cubicBezTo>
                <a:cubicBezTo>
                  <a:pt x="1156352" y="181761"/>
                  <a:pt x="1165779" y="180740"/>
                  <a:pt x="1174866" y="178262"/>
                </a:cubicBezTo>
                <a:cubicBezTo>
                  <a:pt x="1186138" y="175188"/>
                  <a:pt x="1197033" y="170873"/>
                  <a:pt x="1208117" y="167178"/>
                </a:cubicBezTo>
                <a:lnTo>
                  <a:pt x="1257993" y="150553"/>
                </a:lnTo>
                <a:cubicBezTo>
                  <a:pt x="1297854" y="137265"/>
                  <a:pt x="1248078" y="153386"/>
                  <a:pt x="1296786" y="139469"/>
                </a:cubicBezTo>
                <a:cubicBezTo>
                  <a:pt x="1302403" y="137864"/>
                  <a:pt x="1307869" y="135774"/>
                  <a:pt x="1313411" y="133927"/>
                </a:cubicBezTo>
                <a:cubicBezTo>
                  <a:pt x="1317106" y="128385"/>
                  <a:pt x="1318847" y="120832"/>
                  <a:pt x="1324495" y="117302"/>
                </a:cubicBezTo>
                <a:cubicBezTo>
                  <a:pt x="1334402" y="111110"/>
                  <a:pt x="1348025" y="112699"/>
                  <a:pt x="1357746" y="106218"/>
                </a:cubicBezTo>
                <a:cubicBezTo>
                  <a:pt x="1379232" y="91895"/>
                  <a:pt x="1368053" y="97241"/>
                  <a:pt x="1390997" y="89593"/>
                </a:cubicBezTo>
                <a:cubicBezTo>
                  <a:pt x="1396539" y="85898"/>
                  <a:pt x="1401536" y="81214"/>
                  <a:pt x="1407622" y="78509"/>
                </a:cubicBezTo>
                <a:cubicBezTo>
                  <a:pt x="1407652" y="78495"/>
                  <a:pt x="1449170" y="64660"/>
                  <a:pt x="1457499" y="61884"/>
                </a:cubicBezTo>
                <a:lnTo>
                  <a:pt x="1474124" y="56342"/>
                </a:lnTo>
                <a:cubicBezTo>
                  <a:pt x="1479666" y="54495"/>
                  <a:pt x="1485889" y="54040"/>
                  <a:pt x="1490749" y="50800"/>
                </a:cubicBezTo>
                <a:cubicBezTo>
                  <a:pt x="1496291" y="47105"/>
                  <a:pt x="1501288" y="42421"/>
                  <a:pt x="1507375" y="39716"/>
                </a:cubicBezTo>
                <a:cubicBezTo>
                  <a:pt x="1518051" y="34971"/>
                  <a:pt x="1529542" y="32327"/>
                  <a:pt x="1540626" y="28633"/>
                </a:cubicBezTo>
                <a:lnTo>
                  <a:pt x="1557251" y="23091"/>
                </a:lnTo>
                <a:cubicBezTo>
                  <a:pt x="1576356" y="16723"/>
                  <a:pt x="1576647" y="0"/>
                  <a:pt x="1584960" y="924"/>
                </a:cubicBezTo>
                <a:close/>
              </a:path>
            </a:pathLst>
          </a:custGeom>
          <a:solidFill>
            <a:srgbClr val="FF0000">
              <a:alpha val="7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8722" name="141 - TextBox"/>
          <p:cNvSpPr txBox="1">
            <a:spLocks noChangeArrowheads="1"/>
          </p:cNvSpPr>
          <p:nvPr/>
        </p:nvSpPr>
        <p:spPr bwMode="auto">
          <a:xfrm>
            <a:off x="885284" y="188913"/>
            <a:ext cx="7705725" cy="461962"/>
          </a:xfrm>
          <a:prstGeom prst="rect">
            <a:avLst/>
          </a:prstGeom>
          <a:noFill/>
          <a:ln w="9525">
            <a:noFill/>
            <a:miter lim="800000"/>
            <a:headEnd/>
            <a:tailEnd/>
          </a:ln>
        </p:spPr>
        <p:txBody>
          <a:bodyPr>
            <a:spAutoFit/>
          </a:bodyPr>
          <a:lstStyle/>
          <a:p>
            <a:pPr algn="ctr"/>
            <a:r>
              <a:rPr lang="en-US" sz="2400" dirty="0" smtClean="0">
                <a:solidFill>
                  <a:schemeClr val="accent1">
                    <a:lumMod val="50000"/>
                  </a:schemeClr>
                </a:solidFill>
              </a:rPr>
              <a:t>THIESSEN</a:t>
            </a:r>
            <a:r>
              <a:rPr lang="el-GR" sz="2400" dirty="0" smtClean="0">
                <a:solidFill>
                  <a:schemeClr val="accent1">
                    <a:lumMod val="50000"/>
                  </a:schemeClr>
                </a:solidFill>
              </a:rPr>
              <a:t> POLYGONS CONSTRUCTION</a:t>
            </a:r>
            <a:endParaRPr lang="el-GR" sz="2400" dirty="0">
              <a:solidFill>
                <a:schemeClr val="accent1">
                  <a:lumMod val="50000"/>
                </a:schemeClr>
              </a:solidFill>
            </a:endParaRPr>
          </a:p>
        </p:txBody>
      </p:sp>
      <p:sp>
        <p:nvSpPr>
          <p:cNvPr id="69" name="68 - TextBox"/>
          <p:cNvSpPr txBox="1"/>
          <p:nvPr/>
        </p:nvSpPr>
        <p:spPr>
          <a:xfrm>
            <a:off x="6156325" y="692150"/>
            <a:ext cx="2844800" cy="2354263"/>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lnSpc>
                <a:spcPct val="150000"/>
              </a:lnSpc>
              <a:defRPr/>
            </a:pPr>
            <a:r>
              <a:rPr lang="en-US" sz="1400" b="1" dirty="0"/>
              <a:t>V</a:t>
            </a:r>
            <a:r>
              <a:rPr lang="en-US" sz="1400" b="1" baseline="-25000" dirty="0"/>
              <a:t>1</a:t>
            </a:r>
            <a:r>
              <a:rPr lang="en-US" sz="1400" b="1" dirty="0"/>
              <a:t>=E1</a:t>
            </a:r>
            <a:r>
              <a:rPr lang="el-GR" sz="1400" b="1" dirty="0"/>
              <a:t>(</a:t>
            </a:r>
            <a:r>
              <a:rPr lang="en-US" sz="1400" b="1" dirty="0"/>
              <a:t>m</a:t>
            </a:r>
            <a:r>
              <a:rPr lang="en-US" sz="1400" b="1" baseline="30000" dirty="0"/>
              <a:t>2</a:t>
            </a:r>
            <a:r>
              <a:rPr lang="en-US" sz="1400" b="1" dirty="0"/>
              <a:t>)×0.555m=A1 m</a:t>
            </a:r>
            <a:r>
              <a:rPr lang="en-US" sz="1400" b="1" baseline="30000" dirty="0"/>
              <a:t>3</a:t>
            </a:r>
            <a:endParaRPr lang="en-US" sz="1400" b="1" dirty="0"/>
          </a:p>
          <a:p>
            <a:pPr>
              <a:lnSpc>
                <a:spcPct val="150000"/>
              </a:lnSpc>
              <a:defRPr/>
            </a:pPr>
            <a:r>
              <a:rPr lang="en-US" sz="1400" b="1" dirty="0"/>
              <a:t>V</a:t>
            </a:r>
            <a:r>
              <a:rPr lang="en-US" sz="1400" b="1" baseline="-25000" dirty="0"/>
              <a:t>2</a:t>
            </a:r>
            <a:r>
              <a:rPr lang="en-US" sz="1400" b="1" dirty="0"/>
              <a:t>=E2</a:t>
            </a:r>
            <a:r>
              <a:rPr lang="el-GR" sz="1400" b="1" dirty="0"/>
              <a:t>(</a:t>
            </a:r>
            <a:r>
              <a:rPr lang="en-US" sz="1400" b="1" dirty="0"/>
              <a:t>m</a:t>
            </a:r>
            <a:r>
              <a:rPr lang="en-US" sz="1400" b="1" baseline="30000" dirty="0"/>
              <a:t>2</a:t>
            </a:r>
            <a:r>
              <a:rPr lang="en-US" sz="1400" b="1" dirty="0"/>
              <a:t>)×</a:t>
            </a:r>
            <a:r>
              <a:rPr lang="en-US" sz="1400" b="1" dirty="0" smtClean="0"/>
              <a:t>0.48m=A</a:t>
            </a:r>
            <a:r>
              <a:rPr lang="el-GR" sz="1400" b="1" dirty="0"/>
              <a:t>2</a:t>
            </a:r>
            <a:r>
              <a:rPr lang="en-US" sz="1400" b="1" dirty="0"/>
              <a:t> m</a:t>
            </a:r>
            <a:r>
              <a:rPr lang="en-US" sz="1400" b="1" baseline="30000" dirty="0"/>
              <a:t>3</a:t>
            </a:r>
            <a:endParaRPr lang="en-US" sz="1400" b="1" dirty="0"/>
          </a:p>
          <a:p>
            <a:pPr>
              <a:lnSpc>
                <a:spcPct val="150000"/>
              </a:lnSpc>
              <a:defRPr/>
            </a:pPr>
            <a:r>
              <a:rPr lang="en-US" sz="1400" b="1" dirty="0"/>
              <a:t>V</a:t>
            </a:r>
            <a:r>
              <a:rPr lang="en-US" sz="1400" b="1" baseline="-25000" dirty="0"/>
              <a:t>3</a:t>
            </a:r>
            <a:r>
              <a:rPr lang="en-US" sz="1400" b="1" dirty="0"/>
              <a:t>=E3</a:t>
            </a:r>
            <a:r>
              <a:rPr lang="el-GR" sz="1400" b="1" dirty="0"/>
              <a:t>(</a:t>
            </a:r>
            <a:r>
              <a:rPr lang="en-US" sz="1400" b="1" dirty="0"/>
              <a:t>m</a:t>
            </a:r>
            <a:r>
              <a:rPr lang="en-US" sz="1400" b="1" baseline="30000" dirty="0"/>
              <a:t>2</a:t>
            </a:r>
            <a:r>
              <a:rPr lang="en-US" sz="1400" b="1" dirty="0"/>
              <a:t>)×0.495m=A</a:t>
            </a:r>
            <a:r>
              <a:rPr lang="el-GR" sz="1400" b="1" dirty="0"/>
              <a:t>3</a:t>
            </a:r>
            <a:r>
              <a:rPr lang="en-US" sz="1400" b="1" dirty="0"/>
              <a:t> m</a:t>
            </a:r>
            <a:r>
              <a:rPr lang="en-US" sz="1400" b="1" baseline="30000" dirty="0"/>
              <a:t>3</a:t>
            </a:r>
            <a:endParaRPr lang="en-US" sz="1400" b="1" dirty="0"/>
          </a:p>
          <a:p>
            <a:pPr>
              <a:lnSpc>
                <a:spcPct val="150000"/>
              </a:lnSpc>
              <a:defRPr/>
            </a:pPr>
            <a:r>
              <a:rPr lang="en-US" sz="1400" b="1" dirty="0"/>
              <a:t>V</a:t>
            </a:r>
            <a:r>
              <a:rPr lang="en-US" sz="1400" b="1" baseline="-25000" dirty="0"/>
              <a:t>4</a:t>
            </a:r>
            <a:r>
              <a:rPr lang="en-US" sz="1400" b="1" dirty="0"/>
              <a:t>=E4</a:t>
            </a:r>
            <a:r>
              <a:rPr lang="el-GR" sz="1400" b="1" dirty="0"/>
              <a:t>(</a:t>
            </a:r>
            <a:r>
              <a:rPr lang="en-US" sz="1400" b="1" dirty="0"/>
              <a:t>m</a:t>
            </a:r>
            <a:r>
              <a:rPr lang="en-US" sz="1400" b="1" baseline="30000" dirty="0"/>
              <a:t>2</a:t>
            </a:r>
            <a:r>
              <a:rPr lang="en-US" sz="1400" b="1" dirty="0"/>
              <a:t>)×0.53m=A</a:t>
            </a:r>
            <a:r>
              <a:rPr lang="el-GR" sz="1400" b="1" dirty="0"/>
              <a:t>4</a:t>
            </a:r>
            <a:r>
              <a:rPr lang="en-US" sz="1400" b="1" dirty="0"/>
              <a:t> m</a:t>
            </a:r>
            <a:r>
              <a:rPr lang="en-US" sz="1400" b="1" baseline="30000" dirty="0"/>
              <a:t>3</a:t>
            </a:r>
            <a:endParaRPr lang="en-US" sz="1400" b="1" dirty="0"/>
          </a:p>
          <a:p>
            <a:pPr>
              <a:lnSpc>
                <a:spcPct val="150000"/>
              </a:lnSpc>
              <a:defRPr/>
            </a:pPr>
            <a:r>
              <a:rPr lang="en-US" sz="1400" b="1" dirty="0"/>
              <a:t>V</a:t>
            </a:r>
            <a:r>
              <a:rPr lang="en-US" sz="1400" b="1" baseline="-25000" dirty="0"/>
              <a:t>5</a:t>
            </a:r>
            <a:r>
              <a:rPr lang="en-US" sz="1400" b="1" dirty="0"/>
              <a:t>=E5</a:t>
            </a:r>
            <a:r>
              <a:rPr lang="el-GR" sz="1400" b="1" dirty="0"/>
              <a:t>(</a:t>
            </a:r>
            <a:r>
              <a:rPr lang="en-US" sz="1400" b="1" dirty="0"/>
              <a:t>m</a:t>
            </a:r>
            <a:r>
              <a:rPr lang="en-US" sz="1400" b="1" baseline="30000" dirty="0"/>
              <a:t>2</a:t>
            </a:r>
            <a:r>
              <a:rPr lang="en-US" sz="1400" b="1" dirty="0"/>
              <a:t>)×0.465m=A</a:t>
            </a:r>
            <a:r>
              <a:rPr lang="el-GR" sz="1400" b="1" dirty="0"/>
              <a:t>5</a:t>
            </a:r>
            <a:r>
              <a:rPr lang="en-US" sz="1400" b="1" dirty="0"/>
              <a:t> m</a:t>
            </a:r>
            <a:r>
              <a:rPr lang="en-US" sz="1400" b="1" baseline="30000" dirty="0"/>
              <a:t>3</a:t>
            </a:r>
            <a:endParaRPr lang="en-US" sz="1400" b="1" dirty="0"/>
          </a:p>
          <a:p>
            <a:pPr>
              <a:lnSpc>
                <a:spcPct val="150000"/>
              </a:lnSpc>
              <a:defRPr/>
            </a:pPr>
            <a:r>
              <a:rPr lang="en-US" sz="1400" b="1" dirty="0"/>
              <a:t>V</a:t>
            </a:r>
            <a:r>
              <a:rPr lang="en-US" sz="1400" b="1" baseline="-25000" dirty="0"/>
              <a:t>6</a:t>
            </a:r>
            <a:r>
              <a:rPr lang="en-US" sz="1400" b="1" dirty="0"/>
              <a:t>=E6</a:t>
            </a:r>
            <a:r>
              <a:rPr lang="el-GR" sz="1400" b="1" dirty="0"/>
              <a:t>(</a:t>
            </a:r>
            <a:r>
              <a:rPr lang="en-US" sz="1400" b="1" dirty="0"/>
              <a:t>m</a:t>
            </a:r>
            <a:r>
              <a:rPr lang="en-US" sz="1400" b="1" baseline="30000" dirty="0"/>
              <a:t>2</a:t>
            </a:r>
            <a:r>
              <a:rPr lang="en-US" sz="1400" b="1" dirty="0"/>
              <a:t>)×0.575m=A</a:t>
            </a:r>
            <a:r>
              <a:rPr lang="el-GR" sz="1400" b="1" dirty="0"/>
              <a:t>6</a:t>
            </a:r>
            <a:r>
              <a:rPr lang="en-US" sz="1400" b="1" dirty="0"/>
              <a:t> m</a:t>
            </a:r>
            <a:r>
              <a:rPr lang="en-US" sz="1400" b="1" baseline="30000" dirty="0"/>
              <a:t>3</a:t>
            </a:r>
            <a:endParaRPr lang="en-US" sz="1400" b="1" dirty="0"/>
          </a:p>
          <a:p>
            <a:pPr>
              <a:lnSpc>
                <a:spcPct val="150000"/>
              </a:lnSpc>
              <a:defRPr/>
            </a:pPr>
            <a:r>
              <a:rPr lang="en-US" sz="1400" b="1" dirty="0" smtClean="0"/>
              <a:t>V</a:t>
            </a:r>
            <a:r>
              <a:rPr lang="el-GR" sz="1400" b="1" baseline="-25000" dirty="0" err="1" smtClean="0"/>
              <a:t>total</a:t>
            </a:r>
            <a:r>
              <a:rPr lang="en-US" sz="1400" b="1" dirty="0" smtClean="0"/>
              <a:t>=</a:t>
            </a:r>
            <a:r>
              <a:rPr lang="el-GR" sz="1400" b="1" dirty="0" smtClean="0"/>
              <a:t>………..= </a:t>
            </a:r>
            <a:r>
              <a:rPr lang="el-GR" sz="1400" b="1" dirty="0" err="1" smtClean="0"/>
              <a:t>A</a:t>
            </a:r>
            <a:r>
              <a:rPr lang="el-GR" sz="1400" b="1" baseline="-25000" dirty="0" err="1" smtClean="0"/>
              <a:t>total</a:t>
            </a:r>
            <a:r>
              <a:rPr lang="el-GR" sz="1400" b="1" baseline="-25000" dirty="0" smtClean="0"/>
              <a:t> </a:t>
            </a:r>
            <a:r>
              <a:rPr lang="en-US" sz="1400" b="1" dirty="0" smtClean="0"/>
              <a:t>m</a:t>
            </a:r>
            <a:r>
              <a:rPr lang="en-US" sz="1400" b="1" baseline="30000" dirty="0" smtClean="0"/>
              <a:t>3</a:t>
            </a:r>
            <a:endParaRPr lang="el-GR" sz="1400" b="1" dirty="0"/>
          </a:p>
        </p:txBody>
      </p:sp>
      <p:sp>
        <p:nvSpPr>
          <p:cNvPr id="73" name="72 - TextBox"/>
          <p:cNvSpPr txBox="1"/>
          <p:nvPr/>
        </p:nvSpPr>
        <p:spPr>
          <a:xfrm>
            <a:off x="0" y="1412776"/>
            <a:ext cx="5832648" cy="584775"/>
          </a:xfrm>
          <a:prstGeom prst="rect">
            <a:avLst/>
          </a:prstGeom>
          <a:noFill/>
        </p:spPr>
        <p:txBody>
          <a:bodyPr>
            <a:spAutoFit/>
          </a:bodyPr>
          <a:lstStyle/>
          <a:p>
            <a:pPr>
              <a:defRPr/>
            </a:pPr>
            <a:r>
              <a:rPr lang="el-GR"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PAY GREAT ATTENTION TO THE CONVERSION OF THE MEASUREMENT UNITS</a:t>
            </a:r>
            <a:endParaRPr lang="el-GR"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78" name="77 - Ελεύθερη σχεδίαση"/>
          <p:cNvSpPr/>
          <p:nvPr/>
        </p:nvSpPr>
        <p:spPr>
          <a:xfrm>
            <a:off x="1285875" y="2055786"/>
            <a:ext cx="5124450" cy="3030564"/>
          </a:xfrm>
          <a:custGeom>
            <a:avLst/>
            <a:gdLst>
              <a:gd name="connsiteX0" fmla="*/ 2743200 w 5124450"/>
              <a:gd name="connsiteY0" fmla="*/ 96864 h 3030564"/>
              <a:gd name="connsiteX1" fmla="*/ 2638425 w 5124450"/>
              <a:gd name="connsiteY1" fmla="*/ 125439 h 3030564"/>
              <a:gd name="connsiteX2" fmla="*/ 2609850 w 5124450"/>
              <a:gd name="connsiteY2" fmla="*/ 134964 h 3030564"/>
              <a:gd name="connsiteX3" fmla="*/ 2581275 w 5124450"/>
              <a:gd name="connsiteY3" fmla="*/ 144489 h 3030564"/>
              <a:gd name="connsiteX4" fmla="*/ 2524125 w 5124450"/>
              <a:gd name="connsiteY4" fmla="*/ 182589 h 3030564"/>
              <a:gd name="connsiteX5" fmla="*/ 2466975 w 5124450"/>
              <a:gd name="connsiteY5" fmla="*/ 220689 h 3030564"/>
              <a:gd name="connsiteX6" fmla="*/ 2438400 w 5124450"/>
              <a:gd name="connsiteY6" fmla="*/ 239739 h 3030564"/>
              <a:gd name="connsiteX7" fmla="*/ 2419350 w 5124450"/>
              <a:gd name="connsiteY7" fmla="*/ 268314 h 3030564"/>
              <a:gd name="connsiteX8" fmla="*/ 2362200 w 5124450"/>
              <a:gd name="connsiteY8" fmla="*/ 315939 h 3030564"/>
              <a:gd name="connsiteX9" fmla="*/ 2333625 w 5124450"/>
              <a:gd name="connsiteY9" fmla="*/ 325464 h 3030564"/>
              <a:gd name="connsiteX10" fmla="*/ 2305050 w 5124450"/>
              <a:gd name="connsiteY10" fmla="*/ 344514 h 3030564"/>
              <a:gd name="connsiteX11" fmla="*/ 2276475 w 5124450"/>
              <a:gd name="connsiteY11" fmla="*/ 354039 h 3030564"/>
              <a:gd name="connsiteX12" fmla="*/ 2219325 w 5124450"/>
              <a:gd name="connsiteY12" fmla="*/ 392139 h 3030564"/>
              <a:gd name="connsiteX13" fmla="*/ 2190750 w 5124450"/>
              <a:gd name="connsiteY13" fmla="*/ 411189 h 3030564"/>
              <a:gd name="connsiteX14" fmla="*/ 2162175 w 5124450"/>
              <a:gd name="connsiteY14" fmla="*/ 430239 h 3030564"/>
              <a:gd name="connsiteX15" fmla="*/ 2114550 w 5124450"/>
              <a:gd name="connsiteY15" fmla="*/ 468339 h 3030564"/>
              <a:gd name="connsiteX16" fmla="*/ 2057400 w 5124450"/>
              <a:gd name="connsiteY16" fmla="*/ 506439 h 3030564"/>
              <a:gd name="connsiteX17" fmla="*/ 2000250 w 5124450"/>
              <a:gd name="connsiteY17" fmla="*/ 544539 h 3030564"/>
              <a:gd name="connsiteX18" fmla="*/ 1828800 w 5124450"/>
              <a:gd name="connsiteY18" fmla="*/ 658839 h 3030564"/>
              <a:gd name="connsiteX19" fmla="*/ 1800225 w 5124450"/>
              <a:gd name="connsiteY19" fmla="*/ 677889 h 3030564"/>
              <a:gd name="connsiteX20" fmla="*/ 1771650 w 5124450"/>
              <a:gd name="connsiteY20" fmla="*/ 696939 h 3030564"/>
              <a:gd name="connsiteX21" fmla="*/ 1714500 w 5124450"/>
              <a:gd name="connsiteY21" fmla="*/ 715989 h 3030564"/>
              <a:gd name="connsiteX22" fmla="*/ 1657350 w 5124450"/>
              <a:gd name="connsiteY22" fmla="*/ 763614 h 3030564"/>
              <a:gd name="connsiteX23" fmla="*/ 1600200 w 5124450"/>
              <a:gd name="connsiteY23" fmla="*/ 792189 h 3030564"/>
              <a:gd name="connsiteX24" fmla="*/ 1543050 w 5124450"/>
              <a:gd name="connsiteY24" fmla="*/ 820764 h 3030564"/>
              <a:gd name="connsiteX25" fmla="*/ 1524000 w 5124450"/>
              <a:gd name="connsiteY25" fmla="*/ 849339 h 3030564"/>
              <a:gd name="connsiteX26" fmla="*/ 1476375 w 5124450"/>
              <a:gd name="connsiteY26" fmla="*/ 858864 h 3030564"/>
              <a:gd name="connsiteX27" fmla="*/ 1419225 w 5124450"/>
              <a:gd name="connsiteY27" fmla="*/ 877914 h 3030564"/>
              <a:gd name="connsiteX28" fmla="*/ 1390650 w 5124450"/>
              <a:gd name="connsiteY28" fmla="*/ 887439 h 3030564"/>
              <a:gd name="connsiteX29" fmla="*/ 1333500 w 5124450"/>
              <a:gd name="connsiteY29" fmla="*/ 925539 h 3030564"/>
              <a:gd name="connsiteX30" fmla="*/ 1304925 w 5124450"/>
              <a:gd name="connsiteY30" fmla="*/ 944589 h 3030564"/>
              <a:gd name="connsiteX31" fmla="*/ 1190625 w 5124450"/>
              <a:gd name="connsiteY31" fmla="*/ 982689 h 3030564"/>
              <a:gd name="connsiteX32" fmla="*/ 1162050 w 5124450"/>
              <a:gd name="connsiteY32" fmla="*/ 992214 h 3030564"/>
              <a:gd name="connsiteX33" fmla="*/ 1133475 w 5124450"/>
              <a:gd name="connsiteY33" fmla="*/ 1001739 h 3030564"/>
              <a:gd name="connsiteX34" fmla="*/ 1076325 w 5124450"/>
              <a:gd name="connsiteY34" fmla="*/ 1039839 h 3030564"/>
              <a:gd name="connsiteX35" fmla="*/ 1038225 w 5124450"/>
              <a:gd name="connsiteY35" fmla="*/ 1049364 h 3030564"/>
              <a:gd name="connsiteX36" fmla="*/ 990600 w 5124450"/>
              <a:gd name="connsiteY36" fmla="*/ 1058889 h 3030564"/>
              <a:gd name="connsiteX37" fmla="*/ 933450 w 5124450"/>
              <a:gd name="connsiteY37" fmla="*/ 1077939 h 3030564"/>
              <a:gd name="connsiteX38" fmla="*/ 885825 w 5124450"/>
              <a:gd name="connsiteY38" fmla="*/ 1087464 h 3030564"/>
              <a:gd name="connsiteX39" fmla="*/ 828675 w 5124450"/>
              <a:gd name="connsiteY39" fmla="*/ 1116039 h 3030564"/>
              <a:gd name="connsiteX40" fmla="*/ 800100 w 5124450"/>
              <a:gd name="connsiteY40" fmla="*/ 1125564 h 3030564"/>
              <a:gd name="connsiteX41" fmla="*/ 742950 w 5124450"/>
              <a:gd name="connsiteY41" fmla="*/ 1163664 h 3030564"/>
              <a:gd name="connsiteX42" fmla="*/ 685800 w 5124450"/>
              <a:gd name="connsiteY42" fmla="*/ 1201764 h 3030564"/>
              <a:gd name="connsiteX43" fmla="*/ 628650 w 5124450"/>
              <a:gd name="connsiteY43" fmla="*/ 1239864 h 3030564"/>
              <a:gd name="connsiteX44" fmla="*/ 600075 w 5124450"/>
              <a:gd name="connsiteY44" fmla="*/ 1258914 h 3030564"/>
              <a:gd name="connsiteX45" fmla="*/ 552450 w 5124450"/>
              <a:gd name="connsiteY45" fmla="*/ 1297014 h 3030564"/>
              <a:gd name="connsiteX46" fmla="*/ 523875 w 5124450"/>
              <a:gd name="connsiteY46" fmla="*/ 1316064 h 3030564"/>
              <a:gd name="connsiteX47" fmla="*/ 447675 w 5124450"/>
              <a:gd name="connsiteY47" fmla="*/ 1335114 h 3030564"/>
              <a:gd name="connsiteX48" fmla="*/ 390525 w 5124450"/>
              <a:gd name="connsiteY48" fmla="*/ 1354164 h 3030564"/>
              <a:gd name="connsiteX49" fmla="*/ 361950 w 5124450"/>
              <a:gd name="connsiteY49" fmla="*/ 1363689 h 3030564"/>
              <a:gd name="connsiteX50" fmla="*/ 333375 w 5124450"/>
              <a:gd name="connsiteY50" fmla="*/ 1382739 h 3030564"/>
              <a:gd name="connsiteX51" fmla="*/ 276225 w 5124450"/>
              <a:gd name="connsiteY51" fmla="*/ 1439889 h 3030564"/>
              <a:gd name="connsiteX52" fmla="*/ 190500 w 5124450"/>
              <a:gd name="connsiteY52" fmla="*/ 1487514 h 3030564"/>
              <a:gd name="connsiteX53" fmla="*/ 142875 w 5124450"/>
              <a:gd name="connsiteY53" fmla="*/ 1573239 h 3030564"/>
              <a:gd name="connsiteX54" fmla="*/ 123825 w 5124450"/>
              <a:gd name="connsiteY54" fmla="*/ 1601814 h 3030564"/>
              <a:gd name="connsiteX55" fmla="*/ 95250 w 5124450"/>
              <a:gd name="connsiteY55" fmla="*/ 1611339 h 3030564"/>
              <a:gd name="connsiteX56" fmla="*/ 38100 w 5124450"/>
              <a:gd name="connsiteY56" fmla="*/ 1649439 h 3030564"/>
              <a:gd name="connsiteX57" fmla="*/ 19050 w 5124450"/>
              <a:gd name="connsiteY57" fmla="*/ 1678014 h 3030564"/>
              <a:gd name="connsiteX58" fmla="*/ 0 w 5124450"/>
              <a:gd name="connsiteY58" fmla="*/ 1754214 h 3030564"/>
              <a:gd name="connsiteX59" fmla="*/ 9525 w 5124450"/>
              <a:gd name="connsiteY59" fmla="*/ 2020914 h 3030564"/>
              <a:gd name="connsiteX60" fmla="*/ 28575 w 5124450"/>
              <a:gd name="connsiteY60" fmla="*/ 2078064 h 3030564"/>
              <a:gd name="connsiteX61" fmla="*/ 76200 w 5124450"/>
              <a:gd name="connsiteY61" fmla="*/ 2163789 h 3030564"/>
              <a:gd name="connsiteX62" fmla="*/ 123825 w 5124450"/>
              <a:gd name="connsiteY62" fmla="*/ 2211414 h 3030564"/>
              <a:gd name="connsiteX63" fmla="*/ 161925 w 5124450"/>
              <a:gd name="connsiteY63" fmla="*/ 2249514 h 3030564"/>
              <a:gd name="connsiteX64" fmla="*/ 219075 w 5124450"/>
              <a:gd name="connsiteY64" fmla="*/ 2287614 h 3030564"/>
              <a:gd name="connsiteX65" fmla="*/ 228600 w 5124450"/>
              <a:gd name="connsiteY65" fmla="*/ 2316189 h 3030564"/>
              <a:gd name="connsiteX66" fmla="*/ 257175 w 5124450"/>
              <a:gd name="connsiteY66" fmla="*/ 2325714 h 3030564"/>
              <a:gd name="connsiteX67" fmla="*/ 285750 w 5124450"/>
              <a:gd name="connsiteY67" fmla="*/ 2344764 h 3030564"/>
              <a:gd name="connsiteX68" fmla="*/ 304800 w 5124450"/>
              <a:gd name="connsiteY68" fmla="*/ 2373339 h 3030564"/>
              <a:gd name="connsiteX69" fmla="*/ 333375 w 5124450"/>
              <a:gd name="connsiteY69" fmla="*/ 2392389 h 3030564"/>
              <a:gd name="connsiteX70" fmla="*/ 371475 w 5124450"/>
              <a:gd name="connsiteY70" fmla="*/ 2449539 h 3030564"/>
              <a:gd name="connsiteX71" fmla="*/ 400050 w 5124450"/>
              <a:gd name="connsiteY71" fmla="*/ 2468589 h 3030564"/>
              <a:gd name="connsiteX72" fmla="*/ 457200 w 5124450"/>
              <a:gd name="connsiteY72" fmla="*/ 2525739 h 3030564"/>
              <a:gd name="connsiteX73" fmla="*/ 466725 w 5124450"/>
              <a:gd name="connsiteY73" fmla="*/ 2554314 h 3030564"/>
              <a:gd name="connsiteX74" fmla="*/ 523875 w 5124450"/>
              <a:gd name="connsiteY74" fmla="*/ 2582889 h 3030564"/>
              <a:gd name="connsiteX75" fmla="*/ 581025 w 5124450"/>
              <a:gd name="connsiteY75" fmla="*/ 2620989 h 3030564"/>
              <a:gd name="connsiteX76" fmla="*/ 600075 w 5124450"/>
              <a:gd name="connsiteY76" fmla="*/ 2649564 h 3030564"/>
              <a:gd name="connsiteX77" fmla="*/ 657225 w 5124450"/>
              <a:gd name="connsiteY77" fmla="*/ 2687664 h 3030564"/>
              <a:gd name="connsiteX78" fmla="*/ 676275 w 5124450"/>
              <a:gd name="connsiteY78" fmla="*/ 2716239 h 3030564"/>
              <a:gd name="connsiteX79" fmla="*/ 685800 w 5124450"/>
              <a:gd name="connsiteY79" fmla="*/ 2744814 h 3030564"/>
              <a:gd name="connsiteX80" fmla="*/ 714375 w 5124450"/>
              <a:gd name="connsiteY80" fmla="*/ 2754339 h 3030564"/>
              <a:gd name="connsiteX81" fmla="*/ 742950 w 5124450"/>
              <a:gd name="connsiteY81" fmla="*/ 2773389 h 3030564"/>
              <a:gd name="connsiteX82" fmla="*/ 762000 w 5124450"/>
              <a:gd name="connsiteY82" fmla="*/ 2801964 h 3030564"/>
              <a:gd name="connsiteX83" fmla="*/ 819150 w 5124450"/>
              <a:gd name="connsiteY83" fmla="*/ 2821014 h 3030564"/>
              <a:gd name="connsiteX84" fmla="*/ 847725 w 5124450"/>
              <a:gd name="connsiteY84" fmla="*/ 2830539 h 3030564"/>
              <a:gd name="connsiteX85" fmla="*/ 904875 w 5124450"/>
              <a:gd name="connsiteY85" fmla="*/ 2849589 h 3030564"/>
              <a:gd name="connsiteX86" fmla="*/ 933450 w 5124450"/>
              <a:gd name="connsiteY86" fmla="*/ 2859114 h 3030564"/>
              <a:gd name="connsiteX87" fmla="*/ 971550 w 5124450"/>
              <a:gd name="connsiteY87" fmla="*/ 2868639 h 3030564"/>
              <a:gd name="connsiteX88" fmla="*/ 1019175 w 5124450"/>
              <a:gd name="connsiteY88" fmla="*/ 2878164 h 3030564"/>
              <a:gd name="connsiteX89" fmla="*/ 1047750 w 5124450"/>
              <a:gd name="connsiteY89" fmla="*/ 2887689 h 3030564"/>
              <a:gd name="connsiteX90" fmla="*/ 1171575 w 5124450"/>
              <a:gd name="connsiteY90" fmla="*/ 2906739 h 3030564"/>
              <a:gd name="connsiteX91" fmla="*/ 1295400 w 5124450"/>
              <a:gd name="connsiteY91" fmla="*/ 2916264 h 3030564"/>
              <a:gd name="connsiteX92" fmla="*/ 1495425 w 5124450"/>
              <a:gd name="connsiteY92" fmla="*/ 2925789 h 3030564"/>
              <a:gd name="connsiteX93" fmla="*/ 1666875 w 5124450"/>
              <a:gd name="connsiteY93" fmla="*/ 2954364 h 3030564"/>
              <a:gd name="connsiteX94" fmla="*/ 1704975 w 5124450"/>
              <a:gd name="connsiteY94" fmla="*/ 2963889 h 3030564"/>
              <a:gd name="connsiteX95" fmla="*/ 1790700 w 5124450"/>
              <a:gd name="connsiteY95" fmla="*/ 2992464 h 3030564"/>
              <a:gd name="connsiteX96" fmla="*/ 1819275 w 5124450"/>
              <a:gd name="connsiteY96" fmla="*/ 3001989 h 3030564"/>
              <a:gd name="connsiteX97" fmla="*/ 2057400 w 5124450"/>
              <a:gd name="connsiteY97" fmla="*/ 3030564 h 3030564"/>
              <a:gd name="connsiteX98" fmla="*/ 2305050 w 5124450"/>
              <a:gd name="connsiteY98" fmla="*/ 3030564 h 3030564"/>
              <a:gd name="connsiteX99" fmla="*/ 2667000 w 5124450"/>
              <a:gd name="connsiteY99" fmla="*/ 3011514 h 3030564"/>
              <a:gd name="connsiteX100" fmla="*/ 2743200 w 5124450"/>
              <a:gd name="connsiteY100" fmla="*/ 2982939 h 3030564"/>
              <a:gd name="connsiteX101" fmla="*/ 2771775 w 5124450"/>
              <a:gd name="connsiteY101" fmla="*/ 2973414 h 3030564"/>
              <a:gd name="connsiteX102" fmla="*/ 2800350 w 5124450"/>
              <a:gd name="connsiteY102" fmla="*/ 2954364 h 3030564"/>
              <a:gd name="connsiteX103" fmla="*/ 2857500 w 5124450"/>
              <a:gd name="connsiteY103" fmla="*/ 2944839 h 3030564"/>
              <a:gd name="connsiteX104" fmla="*/ 2971800 w 5124450"/>
              <a:gd name="connsiteY104" fmla="*/ 2925789 h 3030564"/>
              <a:gd name="connsiteX105" fmla="*/ 3190875 w 5124450"/>
              <a:gd name="connsiteY105" fmla="*/ 2906739 h 3030564"/>
              <a:gd name="connsiteX106" fmla="*/ 3448050 w 5124450"/>
              <a:gd name="connsiteY106" fmla="*/ 2916264 h 3030564"/>
              <a:gd name="connsiteX107" fmla="*/ 3476625 w 5124450"/>
              <a:gd name="connsiteY107" fmla="*/ 2925789 h 3030564"/>
              <a:gd name="connsiteX108" fmla="*/ 4381500 w 5124450"/>
              <a:gd name="connsiteY108" fmla="*/ 2925789 h 3030564"/>
              <a:gd name="connsiteX109" fmla="*/ 4429125 w 5124450"/>
              <a:gd name="connsiteY109" fmla="*/ 2887689 h 3030564"/>
              <a:gd name="connsiteX110" fmla="*/ 4476750 w 5124450"/>
              <a:gd name="connsiteY110" fmla="*/ 2878164 h 3030564"/>
              <a:gd name="connsiteX111" fmla="*/ 4562475 w 5124450"/>
              <a:gd name="connsiteY111" fmla="*/ 2868639 h 3030564"/>
              <a:gd name="connsiteX112" fmla="*/ 4638675 w 5124450"/>
              <a:gd name="connsiteY112" fmla="*/ 2849589 h 3030564"/>
              <a:gd name="connsiteX113" fmla="*/ 4686300 w 5124450"/>
              <a:gd name="connsiteY113" fmla="*/ 2811489 h 3030564"/>
              <a:gd name="connsiteX114" fmla="*/ 4705350 w 5124450"/>
              <a:gd name="connsiteY114" fmla="*/ 2782914 h 3030564"/>
              <a:gd name="connsiteX115" fmla="*/ 4772025 w 5124450"/>
              <a:gd name="connsiteY115" fmla="*/ 2763864 h 3030564"/>
              <a:gd name="connsiteX116" fmla="*/ 4829175 w 5124450"/>
              <a:gd name="connsiteY116" fmla="*/ 2754339 h 3030564"/>
              <a:gd name="connsiteX117" fmla="*/ 4886325 w 5124450"/>
              <a:gd name="connsiteY117" fmla="*/ 2735289 h 3030564"/>
              <a:gd name="connsiteX118" fmla="*/ 4895850 w 5124450"/>
              <a:gd name="connsiteY118" fmla="*/ 2706714 h 3030564"/>
              <a:gd name="connsiteX119" fmla="*/ 4933950 w 5124450"/>
              <a:gd name="connsiteY119" fmla="*/ 2649564 h 3030564"/>
              <a:gd name="connsiteX120" fmla="*/ 4953000 w 5124450"/>
              <a:gd name="connsiteY120" fmla="*/ 2592414 h 3030564"/>
              <a:gd name="connsiteX121" fmla="*/ 4962525 w 5124450"/>
              <a:gd name="connsiteY121" fmla="*/ 2563839 h 3030564"/>
              <a:gd name="connsiteX122" fmla="*/ 5000625 w 5124450"/>
              <a:gd name="connsiteY122" fmla="*/ 2506689 h 3030564"/>
              <a:gd name="connsiteX123" fmla="*/ 5057775 w 5124450"/>
              <a:gd name="connsiteY123" fmla="*/ 2478114 h 3030564"/>
              <a:gd name="connsiteX124" fmla="*/ 5076825 w 5124450"/>
              <a:gd name="connsiteY124" fmla="*/ 2363814 h 3030564"/>
              <a:gd name="connsiteX125" fmla="*/ 5124450 w 5124450"/>
              <a:gd name="connsiteY125" fmla="*/ 2278089 h 3030564"/>
              <a:gd name="connsiteX126" fmla="*/ 5114925 w 5124450"/>
              <a:gd name="connsiteY126" fmla="*/ 2116164 h 3030564"/>
              <a:gd name="connsiteX127" fmla="*/ 5095875 w 5124450"/>
              <a:gd name="connsiteY127" fmla="*/ 2059014 h 3030564"/>
              <a:gd name="connsiteX128" fmla="*/ 5067300 w 5124450"/>
              <a:gd name="connsiteY128" fmla="*/ 2039964 h 3030564"/>
              <a:gd name="connsiteX129" fmla="*/ 5010150 w 5124450"/>
              <a:gd name="connsiteY129" fmla="*/ 1954239 h 3030564"/>
              <a:gd name="connsiteX130" fmla="*/ 4991100 w 5124450"/>
              <a:gd name="connsiteY130" fmla="*/ 1925664 h 3030564"/>
              <a:gd name="connsiteX131" fmla="*/ 4943475 w 5124450"/>
              <a:gd name="connsiteY131" fmla="*/ 1849464 h 3030564"/>
              <a:gd name="connsiteX132" fmla="*/ 4924425 w 5124450"/>
              <a:gd name="connsiteY132" fmla="*/ 1792314 h 3030564"/>
              <a:gd name="connsiteX133" fmla="*/ 4905375 w 5124450"/>
              <a:gd name="connsiteY133" fmla="*/ 1763739 h 3030564"/>
              <a:gd name="connsiteX134" fmla="*/ 4876800 w 5124450"/>
              <a:gd name="connsiteY134" fmla="*/ 1706589 h 3030564"/>
              <a:gd name="connsiteX135" fmla="*/ 4848225 w 5124450"/>
              <a:gd name="connsiteY135" fmla="*/ 1697064 h 3030564"/>
              <a:gd name="connsiteX136" fmla="*/ 4762500 w 5124450"/>
              <a:gd name="connsiteY136" fmla="*/ 1639914 h 3030564"/>
              <a:gd name="connsiteX137" fmla="*/ 4733925 w 5124450"/>
              <a:gd name="connsiteY137" fmla="*/ 1620864 h 3030564"/>
              <a:gd name="connsiteX138" fmla="*/ 4695825 w 5124450"/>
              <a:gd name="connsiteY138" fmla="*/ 1563714 h 3030564"/>
              <a:gd name="connsiteX139" fmla="*/ 4676775 w 5124450"/>
              <a:gd name="connsiteY139" fmla="*/ 1535139 h 3030564"/>
              <a:gd name="connsiteX140" fmla="*/ 4667250 w 5124450"/>
              <a:gd name="connsiteY140" fmla="*/ 1506564 h 3030564"/>
              <a:gd name="connsiteX141" fmla="*/ 4638675 w 5124450"/>
              <a:gd name="connsiteY141" fmla="*/ 1487514 h 3030564"/>
              <a:gd name="connsiteX142" fmla="*/ 4591050 w 5124450"/>
              <a:gd name="connsiteY142" fmla="*/ 1401789 h 3030564"/>
              <a:gd name="connsiteX143" fmla="*/ 4562475 w 5124450"/>
              <a:gd name="connsiteY143" fmla="*/ 1392264 h 3030564"/>
              <a:gd name="connsiteX144" fmla="*/ 4514850 w 5124450"/>
              <a:gd name="connsiteY144" fmla="*/ 1344639 h 3030564"/>
              <a:gd name="connsiteX145" fmla="*/ 4457700 w 5124450"/>
              <a:gd name="connsiteY145" fmla="*/ 1297014 h 3030564"/>
              <a:gd name="connsiteX146" fmla="*/ 4400550 w 5124450"/>
              <a:gd name="connsiteY146" fmla="*/ 1268439 h 3030564"/>
              <a:gd name="connsiteX147" fmla="*/ 4381500 w 5124450"/>
              <a:gd name="connsiteY147" fmla="*/ 1239864 h 3030564"/>
              <a:gd name="connsiteX148" fmla="*/ 4352925 w 5124450"/>
              <a:gd name="connsiteY148" fmla="*/ 1230339 h 3030564"/>
              <a:gd name="connsiteX149" fmla="*/ 4343400 w 5124450"/>
              <a:gd name="connsiteY149" fmla="*/ 1201764 h 3030564"/>
              <a:gd name="connsiteX150" fmla="*/ 4295775 w 5124450"/>
              <a:gd name="connsiteY150" fmla="*/ 1144614 h 3030564"/>
              <a:gd name="connsiteX151" fmla="*/ 4257675 w 5124450"/>
              <a:gd name="connsiteY151" fmla="*/ 1058889 h 3030564"/>
              <a:gd name="connsiteX152" fmla="*/ 4219575 w 5124450"/>
              <a:gd name="connsiteY152" fmla="*/ 992214 h 3030564"/>
              <a:gd name="connsiteX153" fmla="*/ 4191000 w 5124450"/>
              <a:gd name="connsiteY153" fmla="*/ 973164 h 3030564"/>
              <a:gd name="connsiteX154" fmla="*/ 4171950 w 5124450"/>
              <a:gd name="connsiteY154" fmla="*/ 944589 h 3030564"/>
              <a:gd name="connsiteX155" fmla="*/ 4114800 w 5124450"/>
              <a:gd name="connsiteY155" fmla="*/ 906489 h 3030564"/>
              <a:gd name="connsiteX156" fmla="*/ 4086225 w 5124450"/>
              <a:gd name="connsiteY156" fmla="*/ 887439 h 3030564"/>
              <a:gd name="connsiteX157" fmla="*/ 4029075 w 5124450"/>
              <a:gd name="connsiteY157" fmla="*/ 849339 h 3030564"/>
              <a:gd name="connsiteX158" fmla="*/ 3990975 w 5124450"/>
              <a:gd name="connsiteY158" fmla="*/ 820764 h 3030564"/>
              <a:gd name="connsiteX159" fmla="*/ 3962400 w 5124450"/>
              <a:gd name="connsiteY159" fmla="*/ 801714 h 3030564"/>
              <a:gd name="connsiteX160" fmla="*/ 3943350 w 5124450"/>
              <a:gd name="connsiteY160" fmla="*/ 773139 h 3030564"/>
              <a:gd name="connsiteX161" fmla="*/ 3914775 w 5124450"/>
              <a:gd name="connsiteY161" fmla="*/ 744564 h 3030564"/>
              <a:gd name="connsiteX162" fmla="*/ 3867150 w 5124450"/>
              <a:gd name="connsiteY162" fmla="*/ 687414 h 3030564"/>
              <a:gd name="connsiteX163" fmla="*/ 3829050 w 5124450"/>
              <a:gd name="connsiteY163" fmla="*/ 649314 h 3030564"/>
              <a:gd name="connsiteX164" fmla="*/ 3810000 w 5124450"/>
              <a:gd name="connsiteY164" fmla="*/ 620739 h 3030564"/>
              <a:gd name="connsiteX165" fmla="*/ 3781425 w 5124450"/>
              <a:gd name="connsiteY165" fmla="*/ 601689 h 3030564"/>
              <a:gd name="connsiteX166" fmla="*/ 3733800 w 5124450"/>
              <a:gd name="connsiteY166" fmla="*/ 525489 h 3030564"/>
              <a:gd name="connsiteX167" fmla="*/ 3714750 w 5124450"/>
              <a:gd name="connsiteY167" fmla="*/ 468339 h 3030564"/>
              <a:gd name="connsiteX168" fmla="*/ 3695700 w 5124450"/>
              <a:gd name="connsiteY168" fmla="*/ 439764 h 3030564"/>
              <a:gd name="connsiteX169" fmla="*/ 3657600 w 5124450"/>
              <a:gd name="connsiteY169" fmla="*/ 363564 h 3030564"/>
              <a:gd name="connsiteX170" fmla="*/ 3629025 w 5124450"/>
              <a:gd name="connsiteY170" fmla="*/ 344514 h 3030564"/>
              <a:gd name="connsiteX171" fmla="*/ 3590925 w 5124450"/>
              <a:gd name="connsiteY171" fmla="*/ 306414 h 3030564"/>
              <a:gd name="connsiteX172" fmla="*/ 3543300 w 5124450"/>
              <a:gd name="connsiteY172" fmla="*/ 268314 h 3030564"/>
              <a:gd name="connsiteX173" fmla="*/ 3524250 w 5124450"/>
              <a:gd name="connsiteY173" fmla="*/ 239739 h 3030564"/>
              <a:gd name="connsiteX174" fmla="*/ 3467100 w 5124450"/>
              <a:gd name="connsiteY174" fmla="*/ 201639 h 3030564"/>
              <a:gd name="connsiteX175" fmla="*/ 3438525 w 5124450"/>
              <a:gd name="connsiteY175" fmla="*/ 182589 h 3030564"/>
              <a:gd name="connsiteX176" fmla="*/ 3409950 w 5124450"/>
              <a:gd name="connsiteY176" fmla="*/ 163539 h 3030564"/>
              <a:gd name="connsiteX177" fmla="*/ 3381375 w 5124450"/>
              <a:gd name="connsiteY177" fmla="*/ 144489 h 3030564"/>
              <a:gd name="connsiteX178" fmla="*/ 3295650 w 5124450"/>
              <a:gd name="connsiteY178" fmla="*/ 115914 h 3030564"/>
              <a:gd name="connsiteX179" fmla="*/ 3267075 w 5124450"/>
              <a:gd name="connsiteY179" fmla="*/ 106389 h 3030564"/>
              <a:gd name="connsiteX180" fmla="*/ 3238500 w 5124450"/>
              <a:gd name="connsiteY180" fmla="*/ 87339 h 3030564"/>
              <a:gd name="connsiteX181" fmla="*/ 3190875 w 5124450"/>
              <a:gd name="connsiteY181" fmla="*/ 49239 h 3030564"/>
              <a:gd name="connsiteX182" fmla="*/ 3143250 w 5124450"/>
              <a:gd name="connsiteY182" fmla="*/ 11139 h 3030564"/>
              <a:gd name="connsiteX183" fmla="*/ 2819400 w 5124450"/>
              <a:gd name="connsiteY183" fmla="*/ 20664 h 3030564"/>
              <a:gd name="connsiteX184" fmla="*/ 2762250 w 5124450"/>
              <a:gd name="connsiteY184" fmla="*/ 39714 h 3030564"/>
              <a:gd name="connsiteX185" fmla="*/ 2733675 w 5124450"/>
              <a:gd name="connsiteY185" fmla="*/ 49239 h 3030564"/>
              <a:gd name="connsiteX186" fmla="*/ 2676525 w 5124450"/>
              <a:gd name="connsiteY186" fmla="*/ 87339 h 3030564"/>
              <a:gd name="connsiteX187" fmla="*/ 2657475 w 5124450"/>
              <a:gd name="connsiteY187" fmla="*/ 115914 h 3030564"/>
              <a:gd name="connsiteX188" fmla="*/ 2628900 w 5124450"/>
              <a:gd name="connsiteY188" fmla="*/ 125439 h 3030564"/>
              <a:gd name="connsiteX189" fmla="*/ 2619375 w 5124450"/>
              <a:gd name="connsiteY189" fmla="*/ 134964 h 30305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Lst>
            <a:rect l="l" t="t" r="r" b="b"/>
            <a:pathLst>
              <a:path w="5124450" h="3030564">
                <a:moveTo>
                  <a:pt x="2743200" y="96864"/>
                </a:moveTo>
                <a:cubicBezTo>
                  <a:pt x="2675884" y="110327"/>
                  <a:pt x="2710934" y="101269"/>
                  <a:pt x="2638425" y="125439"/>
                </a:cubicBezTo>
                <a:lnTo>
                  <a:pt x="2609850" y="134964"/>
                </a:lnTo>
                <a:cubicBezTo>
                  <a:pt x="2600325" y="138139"/>
                  <a:pt x="2589629" y="138920"/>
                  <a:pt x="2581275" y="144489"/>
                </a:cubicBezTo>
                <a:lnTo>
                  <a:pt x="2524125" y="182589"/>
                </a:lnTo>
                <a:lnTo>
                  <a:pt x="2466975" y="220689"/>
                </a:lnTo>
                <a:lnTo>
                  <a:pt x="2438400" y="239739"/>
                </a:lnTo>
                <a:cubicBezTo>
                  <a:pt x="2432050" y="249264"/>
                  <a:pt x="2426679" y="259520"/>
                  <a:pt x="2419350" y="268314"/>
                </a:cubicBezTo>
                <a:cubicBezTo>
                  <a:pt x="2404303" y="286370"/>
                  <a:pt x="2383607" y="305235"/>
                  <a:pt x="2362200" y="315939"/>
                </a:cubicBezTo>
                <a:cubicBezTo>
                  <a:pt x="2353220" y="320429"/>
                  <a:pt x="2342605" y="320974"/>
                  <a:pt x="2333625" y="325464"/>
                </a:cubicBezTo>
                <a:cubicBezTo>
                  <a:pt x="2323386" y="330584"/>
                  <a:pt x="2315289" y="339394"/>
                  <a:pt x="2305050" y="344514"/>
                </a:cubicBezTo>
                <a:cubicBezTo>
                  <a:pt x="2296070" y="349004"/>
                  <a:pt x="2285252" y="349163"/>
                  <a:pt x="2276475" y="354039"/>
                </a:cubicBezTo>
                <a:cubicBezTo>
                  <a:pt x="2256461" y="365158"/>
                  <a:pt x="2238375" y="379439"/>
                  <a:pt x="2219325" y="392139"/>
                </a:cubicBezTo>
                <a:lnTo>
                  <a:pt x="2190750" y="411189"/>
                </a:lnTo>
                <a:lnTo>
                  <a:pt x="2162175" y="430239"/>
                </a:lnTo>
                <a:cubicBezTo>
                  <a:pt x="2126976" y="483037"/>
                  <a:pt x="2163264" y="441276"/>
                  <a:pt x="2114550" y="468339"/>
                </a:cubicBezTo>
                <a:cubicBezTo>
                  <a:pt x="2094536" y="479458"/>
                  <a:pt x="2076450" y="493739"/>
                  <a:pt x="2057400" y="506439"/>
                </a:cubicBezTo>
                <a:lnTo>
                  <a:pt x="2000250" y="544539"/>
                </a:lnTo>
                <a:lnTo>
                  <a:pt x="1828800" y="658839"/>
                </a:lnTo>
                <a:lnTo>
                  <a:pt x="1800225" y="677889"/>
                </a:lnTo>
                <a:cubicBezTo>
                  <a:pt x="1790700" y="684239"/>
                  <a:pt x="1782510" y="693319"/>
                  <a:pt x="1771650" y="696939"/>
                </a:cubicBezTo>
                <a:cubicBezTo>
                  <a:pt x="1752600" y="703289"/>
                  <a:pt x="1731208" y="704850"/>
                  <a:pt x="1714500" y="715989"/>
                </a:cubicBezTo>
                <a:cubicBezTo>
                  <a:pt x="1643554" y="763287"/>
                  <a:pt x="1730689" y="702498"/>
                  <a:pt x="1657350" y="763614"/>
                </a:cubicBezTo>
                <a:cubicBezTo>
                  <a:pt x="1616404" y="797736"/>
                  <a:pt x="1643158" y="770710"/>
                  <a:pt x="1600200" y="792189"/>
                </a:cubicBezTo>
                <a:cubicBezTo>
                  <a:pt x="1526342" y="829118"/>
                  <a:pt x="1614874" y="796823"/>
                  <a:pt x="1543050" y="820764"/>
                </a:cubicBezTo>
                <a:cubicBezTo>
                  <a:pt x="1536700" y="830289"/>
                  <a:pt x="1533939" y="843659"/>
                  <a:pt x="1524000" y="849339"/>
                </a:cubicBezTo>
                <a:cubicBezTo>
                  <a:pt x="1509944" y="857371"/>
                  <a:pt x="1491994" y="854604"/>
                  <a:pt x="1476375" y="858864"/>
                </a:cubicBezTo>
                <a:cubicBezTo>
                  <a:pt x="1457002" y="864148"/>
                  <a:pt x="1438275" y="871564"/>
                  <a:pt x="1419225" y="877914"/>
                </a:cubicBezTo>
                <a:cubicBezTo>
                  <a:pt x="1409700" y="881089"/>
                  <a:pt x="1399004" y="881870"/>
                  <a:pt x="1390650" y="887439"/>
                </a:cubicBezTo>
                <a:lnTo>
                  <a:pt x="1333500" y="925539"/>
                </a:lnTo>
                <a:cubicBezTo>
                  <a:pt x="1323975" y="931889"/>
                  <a:pt x="1315785" y="940969"/>
                  <a:pt x="1304925" y="944589"/>
                </a:cubicBezTo>
                <a:lnTo>
                  <a:pt x="1190625" y="982689"/>
                </a:lnTo>
                <a:lnTo>
                  <a:pt x="1162050" y="992214"/>
                </a:lnTo>
                <a:cubicBezTo>
                  <a:pt x="1152525" y="995389"/>
                  <a:pt x="1141829" y="996170"/>
                  <a:pt x="1133475" y="1001739"/>
                </a:cubicBezTo>
                <a:cubicBezTo>
                  <a:pt x="1114425" y="1014439"/>
                  <a:pt x="1098537" y="1034286"/>
                  <a:pt x="1076325" y="1039839"/>
                </a:cubicBezTo>
                <a:cubicBezTo>
                  <a:pt x="1063625" y="1043014"/>
                  <a:pt x="1051004" y="1046524"/>
                  <a:pt x="1038225" y="1049364"/>
                </a:cubicBezTo>
                <a:cubicBezTo>
                  <a:pt x="1022421" y="1052876"/>
                  <a:pt x="1006219" y="1054629"/>
                  <a:pt x="990600" y="1058889"/>
                </a:cubicBezTo>
                <a:cubicBezTo>
                  <a:pt x="971227" y="1064173"/>
                  <a:pt x="953141" y="1074001"/>
                  <a:pt x="933450" y="1077939"/>
                </a:cubicBezTo>
                <a:cubicBezTo>
                  <a:pt x="917575" y="1081114"/>
                  <a:pt x="901531" y="1083537"/>
                  <a:pt x="885825" y="1087464"/>
                </a:cubicBezTo>
                <a:cubicBezTo>
                  <a:pt x="837942" y="1099435"/>
                  <a:pt x="875236" y="1092759"/>
                  <a:pt x="828675" y="1116039"/>
                </a:cubicBezTo>
                <a:cubicBezTo>
                  <a:pt x="819695" y="1120529"/>
                  <a:pt x="808877" y="1120688"/>
                  <a:pt x="800100" y="1125564"/>
                </a:cubicBezTo>
                <a:cubicBezTo>
                  <a:pt x="780086" y="1136683"/>
                  <a:pt x="762000" y="1150964"/>
                  <a:pt x="742950" y="1163664"/>
                </a:cubicBezTo>
                <a:lnTo>
                  <a:pt x="685800" y="1201764"/>
                </a:lnTo>
                <a:lnTo>
                  <a:pt x="628650" y="1239864"/>
                </a:lnTo>
                <a:lnTo>
                  <a:pt x="600075" y="1258914"/>
                </a:lnTo>
                <a:cubicBezTo>
                  <a:pt x="567962" y="1307084"/>
                  <a:pt x="598458" y="1274010"/>
                  <a:pt x="552450" y="1297014"/>
                </a:cubicBezTo>
                <a:cubicBezTo>
                  <a:pt x="542211" y="1302134"/>
                  <a:pt x="534114" y="1310944"/>
                  <a:pt x="523875" y="1316064"/>
                </a:cubicBezTo>
                <a:cubicBezTo>
                  <a:pt x="500754" y="1327624"/>
                  <a:pt x="471586" y="1328593"/>
                  <a:pt x="447675" y="1335114"/>
                </a:cubicBezTo>
                <a:cubicBezTo>
                  <a:pt x="428302" y="1340398"/>
                  <a:pt x="409575" y="1347814"/>
                  <a:pt x="390525" y="1354164"/>
                </a:cubicBezTo>
                <a:cubicBezTo>
                  <a:pt x="381000" y="1357339"/>
                  <a:pt x="370304" y="1358120"/>
                  <a:pt x="361950" y="1363689"/>
                </a:cubicBezTo>
                <a:lnTo>
                  <a:pt x="333375" y="1382739"/>
                </a:lnTo>
                <a:cubicBezTo>
                  <a:pt x="317526" y="1430285"/>
                  <a:pt x="333325" y="1403553"/>
                  <a:pt x="276225" y="1439889"/>
                </a:cubicBezTo>
                <a:cubicBezTo>
                  <a:pt x="204171" y="1485742"/>
                  <a:pt x="243668" y="1469791"/>
                  <a:pt x="190500" y="1487514"/>
                </a:cubicBezTo>
                <a:cubicBezTo>
                  <a:pt x="173735" y="1537809"/>
                  <a:pt x="186544" y="1507735"/>
                  <a:pt x="142875" y="1573239"/>
                </a:cubicBezTo>
                <a:cubicBezTo>
                  <a:pt x="136525" y="1582764"/>
                  <a:pt x="134685" y="1598194"/>
                  <a:pt x="123825" y="1601814"/>
                </a:cubicBezTo>
                <a:cubicBezTo>
                  <a:pt x="114300" y="1604989"/>
                  <a:pt x="104027" y="1606463"/>
                  <a:pt x="95250" y="1611339"/>
                </a:cubicBezTo>
                <a:cubicBezTo>
                  <a:pt x="75236" y="1622458"/>
                  <a:pt x="38100" y="1649439"/>
                  <a:pt x="38100" y="1649439"/>
                </a:cubicBezTo>
                <a:cubicBezTo>
                  <a:pt x="31750" y="1658964"/>
                  <a:pt x="24170" y="1667775"/>
                  <a:pt x="19050" y="1678014"/>
                </a:cubicBezTo>
                <a:cubicBezTo>
                  <a:pt x="9287" y="1697540"/>
                  <a:pt x="3623" y="1736100"/>
                  <a:pt x="0" y="1754214"/>
                </a:cubicBezTo>
                <a:cubicBezTo>
                  <a:pt x="3175" y="1843114"/>
                  <a:pt x="1706" y="1932302"/>
                  <a:pt x="9525" y="2020914"/>
                </a:cubicBezTo>
                <a:cubicBezTo>
                  <a:pt x="11290" y="2040917"/>
                  <a:pt x="22225" y="2059014"/>
                  <a:pt x="28575" y="2078064"/>
                </a:cubicBezTo>
                <a:cubicBezTo>
                  <a:pt x="45340" y="2128359"/>
                  <a:pt x="32531" y="2098285"/>
                  <a:pt x="76200" y="2163789"/>
                </a:cubicBezTo>
                <a:cubicBezTo>
                  <a:pt x="101600" y="2201889"/>
                  <a:pt x="85725" y="2186014"/>
                  <a:pt x="123825" y="2211414"/>
                </a:cubicBezTo>
                <a:cubicBezTo>
                  <a:pt x="139989" y="2259905"/>
                  <a:pt x="120361" y="2226423"/>
                  <a:pt x="161925" y="2249514"/>
                </a:cubicBezTo>
                <a:cubicBezTo>
                  <a:pt x="181939" y="2260633"/>
                  <a:pt x="219075" y="2287614"/>
                  <a:pt x="219075" y="2287614"/>
                </a:cubicBezTo>
                <a:cubicBezTo>
                  <a:pt x="222250" y="2297139"/>
                  <a:pt x="221500" y="2309089"/>
                  <a:pt x="228600" y="2316189"/>
                </a:cubicBezTo>
                <a:cubicBezTo>
                  <a:pt x="235700" y="2323289"/>
                  <a:pt x="248195" y="2321224"/>
                  <a:pt x="257175" y="2325714"/>
                </a:cubicBezTo>
                <a:cubicBezTo>
                  <a:pt x="267414" y="2330834"/>
                  <a:pt x="276225" y="2338414"/>
                  <a:pt x="285750" y="2344764"/>
                </a:cubicBezTo>
                <a:cubicBezTo>
                  <a:pt x="292100" y="2354289"/>
                  <a:pt x="296705" y="2365244"/>
                  <a:pt x="304800" y="2373339"/>
                </a:cubicBezTo>
                <a:cubicBezTo>
                  <a:pt x="312895" y="2381434"/>
                  <a:pt x="325837" y="2383774"/>
                  <a:pt x="333375" y="2392389"/>
                </a:cubicBezTo>
                <a:cubicBezTo>
                  <a:pt x="348452" y="2409619"/>
                  <a:pt x="352425" y="2436839"/>
                  <a:pt x="371475" y="2449539"/>
                </a:cubicBezTo>
                <a:cubicBezTo>
                  <a:pt x="381000" y="2455889"/>
                  <a:pt x="391494" y="2460984"/>
                  <a:pt x="400050" y="2468589"/>
                </a:cubicBezTo>
                <a:cubicBezTo>
                  <a:pt x="420186" y="2486487"/>
                  <a:pt x="457200" y="2525739"/>
                  <a:pt x="457200" y="2525739"/>
                </a:cubicBezTo>
                <a:cubicBezTo>
                  <a:pt x="460375" y="2535264"/>
                  <a:pt x="460453" y="2546474"/>
                  <a:pt x="466725" y="2554314"/>
                </a:cubicBezTo>
                <a:cubicBezTo>
                  <a:pt x="487022" y="2579685"/>
                  <a:pt x="499027" y="2569085"/>
                  <a:pt x="523875" y="2582889"/>
                </a:cubicBezTo>
                <a:cubicBezTo>
                  <a:pt x="543889" y="2594008"/>
                  <a:pt x="581025" y="2620989"/>
                  <a:pt x="581025" y="2620989"/>
                </a:cubicBezTo>
                <a:cubicBezTo>
                  <a:pt x="587375" y="2630514"/>
                  <a:pt x="591460" y="2642026"/>
                  <a:pt x="600075" y="2649564"/>
                </a:cubicBezTo>
                <a:cubicBezTo>
                  <a:pt x="617305" y="2664641"/>
                  <a:pt x="657225" y="2687664"/>
                  <a:pt x="657225" y="2687664"/>
                </a:cubicBezTo>
                <a:cubicBezTo>
                  <a:pt x="663575" y="2697189"/>
                  <a:pt x="671155" y="2706000"/>
                  <a:pt x="676275" y="2716239"/>
                </a:cubicBezTo>
                <a:cubicBezTo>
                  <a:pt x="680765" y="2725219"/>
                  <a:pt x="678700" y="2737714"/>
                  <a:pt x="685800" y="2744814"/>
                </a:cubicBezTo>
                <a:cubicBezTo>
                  <a:pt x="692900" y="2751914"/>
                  <a:pt x="705395" y="2749849"/>
                  <a:pt x="714375" y="2754339"/>
                </a:cubicBezTo>
                <a:cubicBezTo>
                  <a:pt x="724614" y="2759459"/>
                  <a:pt x="733425" y="2767039"/>
                  <a:pt x="742950" y="2773389"/>
                </a:cubicBezTo>
                <a:cubicBezTo>
                  <a:pt x="749300" y="2782914"/>
                  <a:pt x="752292" y="2795897"/>
                  <a:pt x="762000" y="2801964"/>
                </a:cubicBezTo>
                <a:cubicBezTo>
                  <a:pt x="779028" y="2812607"/>
                  <a:pt x="800100" y="2814664"/>
                  <a:pt x="819150" y="2821014"/>
                </a:cubicBezTo>
                <a:lnTo>
                  <a:pt x="847725" y="2830539"/>
                </a:lnTo>
                <a:lnTo>
                  <a:pt x="904875" y="2849589"/>
                </a:lnTo>
                <a:cubicBezTo>
                  <a:pt x="914400" y="2852764"/>
                  <a:pt x="923710" y="2856679"/>
                  <a:pt x="933450" y="2859114"/>
                </a:cubicBezTo>
                <a:cubicBezTo>
                  <a:pt x="946150" y="2862289"/>
                  <a:pt x="958771" y="2865799"/>
                  <a:pt x="971550" y="2868639"/>
                </a:cubicBezTo>
                <a:cubicBezTo>
                  <a:pt x="987354" y="2872151"/>
                  <a:pt x="1003469" y="2874237"/>
                  <a:pt x="1019175" y="2878164"/>
                </a:cubicBezTo>
                <a:cubicBezTo>
                  <a:pt x="1028915" y="2880599"/>
                  <a:pt x="1037882" y="2885839"/>
                  <a:pt x="1047750" y="2887689"/>
                </a:cubicBezTo>
                <a:cubicBezTo>
                  <a:pt x="1088795" y="2895385"/>
                  <a:pt x="1130090" y="2901952"/>
                  <a:pt x="1171575" y="2906739"/>
                </a:cubicBezTo>
                <a:cubicBezTo>
                  <a:pt x="1212699" y="2911484"/>
                  <a:pt x="1254075" y="2913833"/>
                  <a:pt x="1295400" y="2916264"/>
                </a:cubicBezTo>
                <a:cubicBezTo>
                  <a:pt x="1362035" y="2920184"/>
                  <a:pt x="1428750" y="2922614"/>
                  <a:pt x="1495425" y="2925789"/>
                </a:cubicBezTo>
                <a:cubicBezTo>
                  <a:pt x="1565696" y="2934573"/>
                  <a:pt x="1594665" y="2936311"/>
                  <a:pt x="1666875" y="2954364"/>
                </a:cubicBezTo>
                <a:cubicBezTo>
                  <a:pt x="1679575" y="2957539"/>
                  <a:pt x="1692436" y="2960127"/>
                  <a:pt x="1704975" y="2963889"/>
                </a:cubicBezTo>
                <a:lnTo>
                  <a:pt x="1790700" y="2992464"/>
                </a:lnTo>
                <a:cubicBezTo>
                  <a:pt x="1800225" y="2995639"/>
                  <a:pt x="1809323" y="3000662"/>
                  <a:pt x="1819275" y="3001989"/>
                </a:cubicBezTo>
                <a:cubicBezTo>
                  <a:pt x="1993778" y="3025256"/>
                  <a:pt x="1914342" y="3016258"/>
                  <a:pt x="2057400" y="3030564"/>
                </a:cubicBezTo>
                <a:cubicBezTo>
                  <a:pt x="2159423" y="2996556"/>
                  <a:pt x="2046061" y="3030564"/>
                  <a:pt x="2305050" y="3030564"/>
                </a:cubicBezTo>
                <a:cubicBezTo>
                  <a:pt x="2376067" y="3030564"/>
                  <a:pt x="2582671" y="3016785"/>
                  <a:pt x="2667000" y="3011514"/>
                </a:cubicBezTo>
                <a:cubicBezTo>
                  <a:pt x="2758884" y="2993137"/>
                  <a:pt x="2677796" y="3015641"/>
                  <a:pt x="2743200" y="2982939"/>
                </a:cubicBezTo>
                <a:cubicBezTo>
                  <a:pt x="2752180" y="2978449"/>
                  <a:pt x="2762795" y="2977904"/>
                  <a:pt x="2771775" y="2973414"/>
                </a:cubicBezTo>
                <a:cubicBezTo>
                  <a:pt x="2782014" y="2968294"/>
                  <a:pt x="2789490" y="2957984"/>
                  <a:pt x="2800350" y="2954364"/>
                </a:cubicBezTo>
                <a:cubicBezTo>
                  <a:pt x="2818672" y="2948257"/>
                  <a:pt x="2838499" y="2948294"/>
                  <a:pt x="2857500" y="2944839"/>
                </a:cubicBezTo>
                <a:cubicBezTo>
                  <a:pt x="2959638" y="2926268"/>
                  <a:pt x="2844031" y="2944042"/>
                  <a:pt x="2971800" y="2925789"/>
                </a:cubicBezTo>
                <a:cubicBezTo>
                  <a:pt x="3055942" y="2897742"/>
                  <a:pt x="3020426" y="2906739"/>
                  <a:pt x="3190875" y="2906739"/>
                </a:cubicBezTo>
                <a:cubicBezTo>
                  <a:pt x="3276659" y="2906739"/>
                  <a:pt x="3362325" y="2913089"/>
                  <a:pt x="3448050" y="2916264"/>
                </a:cubicBezTo>
                <a:cubicBezTo>
                  <a:pt x="3457575" y="2919439"/>
                  <a:pt x="3466971" y="2923031"/>
                  <a:pt x="3476625" y="2925789"/>
                </a:cubicBezTo>
                <a:cubicBezTo>
                  <a:pt x="3756713" y="3005814"/>
                  <a:pt x="4347608" y="2926161"/>
                  <a:pt x="4381500" y="2925789"/>
                </a:cubicBezTo>
                <a:cubicBezTo>
                  <a:pt x="4505146" y="2884574"/>
                  <a:pt x="4308490" y="2956623"/>
                  <a:pt x="4429125" y="2887689"/>
                </a:cubicBezTo>
                <a:cubicBezTo>
                  <a:pt x="4443181" y="2879657"/>
                  <a:pt x="4460723" y="2880454"/>
                  <a:pt x="4476750" y="2878164"/>
                </a:cubicBezTo>
                <a:cubicBezTo>
                  <a:pt x="4505212" y="2874098"/>
                  <a:pt x="4534013" y="2872705"/>
                  <a:pt x="4562475" y="2868639"/>
                </a:cubicBezTo>
                <a:cubicBezTo>
                  <a:pt x="4602704" y="2862892"/>
                  <a:pt x="4605434" y="2860669"/>
                  <a:pt x="4638675" y="2849589"/>
                </a:cubicBezTo>
                <a:cubicBezTo>
                  <a:pt x="4693270" y="2767697"/>
                  <a:pt x="4620575" y="2864069"/>
                  <a:pt x="4686300" y="2811489"/>
                </a:cubicBezTo>
                <a:cubicBezTo>
                  <a:pt x="4695239" y="2804338"/>
                  <a:pt x="4696411" y="2790065"/>
                  <a:pt x="4705350" y="2782914"/>
                </a:cubicBezTo>
                <a:cubicBezTo>
                  <a:pt x="4711402" y="2778072"/>
                  <a:pt x="4769743" y="2764320"/>
                  <a:pt x="4772025" y="2763864"/>
                </a:cubicBezTo>
                <a:cubicBezTo>
                  <a:pt x="4790963" y="2760076"/>
                  <a:pt x="4810439" y="2759023"/>
                  <a:pt x="4829175" y="2754339"/>
                </a:cubicBezTo>
                <a:cubicBezTo>
                  <a:pt x="4848656" y="2749469"/>
                  <a:pt x="4886325" y="2735289"/>
                  <a:pt x="4886325" y="2735289"/>
                </a:cubicBezTo>
                <a:cubicBezTo>
                  <a:pt x="4889500" y="2725764"/>
                  <a:pt x="4890974" y="2715491"/>
                  <a:pt x="4895850" y="2706714"/>
                </a:cubicBezTo>
                <a:cubicBezTo>
                  <a:pt x="4906969" y="2686700"/>
                  <a:pt x="4926710" y="2671284"/>
                  <a:pt x="4933950" y="2649564"/>
                </a:cubicBezTo>
                <a:lnTo>
                  <a:pt x="4953000" y="2592414"/>
                </a:lnTo>
                <a:cubicBezTo>
                  <a:pt x="4956175" y="2582889"/>
                  <a:pt x="4956956" y="2572193"/>
                  <a:pt x="4962525" y="2563839"/>
                </a:cubicBezTo>
                <a:cubicBezTo>
                  <a:pt x="4975225" y="2544789"/>
                  <a:pt x="4978905" y="2513929"/>
                  <a:pt x="5000625" y="2506689"/>
                </a:cubicBezTo>
                <a:cubicBezTo>
                  <a:pt x="5040060" y="2493544"/>
                  <a:pt x="5020846" y="2502733"/>
                  <a:pt x="5057775" y="2478114"/>
                </a:cubicBezTo>
                <a:cubicBezTo>
                  <a:pt x="5064125" y="2440014"/>
                  <a:pt x="5055399" y="2395952"/>
                  <a:pt x="5076825" y="2363814"/>
                </a:cubicBezTo>
                <a:cubicBezTo>
                  <a:pt x="5120494" y="2298310"/>
                  <a:pt x="5107685" y="2328384"/>
                  <a:pt x="5124450" y="2278089"/>
                </a:cubicBezTo>
                <a:cubicBezTo>
                  <a:pt x="5121275" y="2224114"/>
                  <a:pt x="5121918" y="2169778"/>
                  <a:pt x="5114925" y="2116164"/>
                </a:cubicBezTo>
                <a:cubicBezTo>
                  <a:pt x="5112328" y="2096252"/>
                  <a:pt x="5112583" y="2070153"/>
                  <a:pt x="5095875" y="2059014"/>
                </a:cubicBezTo>
                <a:lnTo>
                  <a:pt x="5067300" y="2039964"/>
                </a:lnTo>
                <a:lnTo>
                  <a:pt x="5010150" y="1954239"/>
                </a:lnTo>
                <a:cubicBezTo>
                  <a:pt x="5003800" y="1944714"/>
                  <a:pt x="4994720" y="1936524"/>
                  <a:pt x="4991100" y="1925664"/>
                </a:cubicBezTo>
                <a:cubicBezTo>
                  <a:pt x="4968430" y="1857654"/>
                  <a:pt x="4988758" y="1879653"/>
                  <a:pt x="4943475" y="1849464"/>
                </a:cubicBezTo>
                <a:cubicBezTo>
                  <a:pt x="4937125" y="1830414"/>
                  <a:pt x="4935564" y="1809022"/>
                  <a:pt x="4924425" y="1792314"/>
                </a:cubicBezTo>
                <a:cubicBezTo>
                  <a:pt x="4918075" y="1782789"/>
                  <a:pt x="4910495" y="1773978"/>
                  <a:pt x="4905375" y="1763739"/>
                </a:cubicBezTo>
                <a:cubicBezTo>
                  <a:pt x="4893871" y="1740732"/>
                  <a:pt x="4899548" y="1724787"/>
                  <a:pt x="4876800" y="1706589"/>
                </a:cubicBezTo>
                <a:cubicBezTo>
                  <a:pt x="4868960" y="1700317"/>
                  <a:pt x="4857002" y="1701940"/>
                  <a:pt x="4848225" y="1697064"/>
                </a:cubicBezTo>
                <a:lnTo>
                  <a:pt x="4762500" y="1639914"/>
                </a:lnTo>
                <a:lnTo>
                  <a:pt x="4733925" y="1620864"/>
                </a:lnTo>
                <a:cubicBezTo>
                  <a:pt x="4717186" y="1570646"/>
                  <a:pt x="4735463" y="1611280"/>
                  <a:pt x="4695825" y="1563714"/>
                </a:cubicBezTo>
                <a:cubicBezTo>
                  <a:pt x="4688496" y="1554920"/>
                  <a:pt x="4681895" y="1545378"/>
                  <a:pt x="4676775" y="1535139"/>
                </a:cubicBezTo>
                <a:cubicBezTo>
                  <a:pt x="4672285" y="1526159"/>
                  <a:pt x="4673522" y="1514404"/>
                  <a:pt x="4667250" y="1506564"/>
                </a:cubicBezTo>
                <a:cubicBezTo>
                  <a:pt x="4660099" y="1497625"/>
                  <a:pt x="4648200" y="1493864"/>
                  <a:pt x="4638675" y="1487514"/>
                </a:cubicBezTo>
                <a:cubicBezTo>
                  <a:pt x="4630288" y="1462353"/>
                  <a:pt x="4615614" y="1409977"/>
                  <a:pt x="4591050" y="1401789"/>
                </a:cubicBezTo>
                <a:lnTo>
                  <a:pt x="4562475" y="1392264"/>
                </a:lnTo>
                <a:cubicBezTo>
                  <a:pt x="4527550" y="1339876"/>
                  <a:pt x="4562475" y="1384326"/>
                  <a:pt x="4514850" y="1344639"/>
                </a:cubicBezTo>
                <a:cubicBezTo>
                  <a:pt x="4483252" y="1318307"/>
                  <a:pt x="4493173" y="1314751"/>
                  <a:pt x="4457700" y="1297014"/>
                </a:cubicBezTo>
                <a:cubicBezTo>
                  <a:pt x="4378830" y="1257579"/>
                  <a:pt x="4482442" y="1323034"/>
                  <a:pt x="4400550" y="1268439"/>
                </a:cubicBezTo>
                <a:cubicBezTo>
                  <a:pt x="4394200" y="1258914"/>
                  <a:pt x="4390439" y="1247015"/>
                  <a:pt x="4381500" y="1239864"/>
                </a:cubicBezTo>
                <a:cubicBezTo>
                  <a:pt x="4373660" y="1233592"/>
                  <a:pt x="4360025" y="1237439"/>
                  <a:pt x="4352925" y="1230339"/>
                </a:cubicBezTo>
                <a:cubicBezTo>
                  <a:pt x="4345825" y="1223239"/>
                  <a:pt x="4347890" y="1210744"/>
                  <a:pt x="4343400" y="1201764"/>
                </a:cubicBezTo>
                <a:cubicBezTo>
                  <a:pt x="4330139" y="1175242"/>
                  <a:pt x="4316841" y="1165680"/>
                  <a:pt x="4295775" y="1144614"/>
                </a:cubicBezTo>
                <a:cubicBezTo>
                  <a:pt x="4262514" y="1044831"/>
                  <a:pt x="4293901" y="1122285"/>
                  <a:pt x="4257675" y="1058889"/>
                </a:cubicBezTo>
                <a:cubicBezTo>
                  <a:pt x="4247714" y="1041458"/>
                  <a:pt x="4235046" y="1007685"/>
                  <a:pt x="4219575" y="992214"/>
                </a:cubicBezTo>
                <a:cubicBezTo>
                  <a:pt x="4211480" y="984119"/>
                  <a:pt x="4200525" y="979514"/>
                  <a:pt x="4191000" y="973164"/>
                </a:cubicBezTo>
                <a:cubicBezTo>
                  <a:pt x="4184650" y="963639"/>
                  <a:pt x="4180565" y="952127"/>
                  <a:pt x="4171950" y="944589"/>
                </a:cubicBezTo>
                <a:cubicBezTo>
                  <a:pt x="4154720" y="929512"/>
                  <a:pt x="4133850" y="919189"/>
                  <a:pt x="4114800" y="906489"/>
                </a:cubicBezTo>
                <a:cubicBezTo>
                  <a:pt x="4105275" y="900139"/>
                  <a:pt x="4094320" y="895534"/>
                  <a:pt x="4086225" y="887439"/>
                </a:cubicBezTo>
                <a:cubicBezTo>
                  <a:pt x="4050550" y="851764"/>
                  <a:pt x="4070429" y="863124"/>
                  <a:pt x="4029075" y="849339"/>
                </a:cubicBezTo>
                <a:cubicBezTo>
                  <a:pt x="4016375" y="839814"/>
                  <a:pt x="4003893" y="829991"/>
                  <a:pt x="3990975" y="820764"/>
                </a:cubicBezTo>
                <a:cubicBezTo>
                  <a:pt x="3981660" y="814110"/>
                  <a:pt x="3970495" y="809809"/>
                  <a:pt x="3962400" y="801714"/>
                </a:cubicBezTo>
                <a:cubicBezTo>
                  <a:pt x="3954305" y="793619"/>
                  <a:pt x="3950679" y="781933"/>
                  <a:pt x="3943350" y="773139"/>
                </a:cubicBezTo>
                <a:cubicBezTo>
                  <a:pt x="3934726" y="762791"/>
                  <a:pt x="3923399" y="754912"/>
                  <a:pt x="3914775" y="744564"/>
                </a:cubicBezTo>
                <a:cubicBezTo>
                  <a:pt x="3848470" y="664998"/>
                  <a:pt x="3950632" y="770896"/>
                  <a:pt x="3867150" y="687414"/>
                </a:cubicBezTo>
                <a:cubicBezTo>
                  <a:pt x="3846368" y="625069"/>
                  <a:pt x="3875232" y="686259"/>
                  <a:pt x="3829050" y="649314"/>
                </a:cubicBezTo>
                <a:cubicBezTo>
                  <a:pt x="3820111" y="642163"/>
                  <a:pt x="3818095" y="628834"/>
                  <a:pt x="3810000" y="620739"/>
                </a:cubicBezTo>
                <a:cubicBezTo>
                  <a:pt x="3801905" y="612644"/>
                  <a:pt x="3790950" y="608039"/>
                  <a:pt x="3781425" y="601689"/>
                </a:cubicBezTo>
                <a:cubicBezTo>
                  <a:pt x="3758755" y="533679"/>
                  <a:pt x="3779083" y="555678"/>
                  <a:pt x="3733800" y="525489"/>
                </a:cubicBezTo>
                <a:cubicBezTo>
                  <a:pt x="3727450" y="506439"/>
                  <a:pt x="3725889" y="485047"/>
                  <a:pt x="3714750" y="468339"/>
                </a:cubicBezTo>
                <a:cubicBezTo>
                  <a:pt x="3708400" y="458814"/>
                  <a:pt x="3700820" y="450003"/>
                  <a:pt x="3695700" y="439764"/>
                </a:cubicBezTo>
                <a:cubicBezTo>
                  <a:pt x="3682057" y="412477"/>
                  <a:pt x="3679668" y="385632"/>
                  <a:pt x="3657600" y="363564"/>
                </a:cubicBezTo>
                <a:cubicBezTo>
                  <a:pt x="3649505" y="355469"/>
                  <a:pt x="3638550" y="350864"/>
                  <a:pt x="3629025" y="344514"/>
                </a:cubicBezTo>
                <a:cubicBezTo>
                  <a:pt x="3608243" y="282169"/>
                  <a:pt x="3637107" y="343359"/>
                  <a:pt x="3590925" y="306414"/>
                </a:cubicBezTo>
                <a:cubicBezTo>
                  <a:pt x="3529377" y="257175"/>
                  <a:pt x="3615124" y="292255"/>
                  <a:pt x="3543300" y="268314"/>
                </a:cubicBezTo>
                <a:cubicBezTo>
                  <a:pt x="3536950" y="258789"/>
                  <a:pt x="3532865" y="247277"/>
                  <a:pt x="3524250" y="239739"/>
                </a:cubicBezTo>
                <a:cubicBezTo>
                  <a:pt x="3507020" y="224662"/>
                  <a:pt x="3486150" y="214339"/>
                  <a:pt x="3467100" y="201639"/>
                </a:cubicBezTo>
                <a:lnTo>
                  <a:pt x="3438525" y="182589"/>
                </a:lnTo>
                <a:lnTo>
                  <a:pt x="3409950" y="163539"/>
                </a:lnTo>
                <a:cubicBezTo>
                  <a:pt x="3400425" y="157189"/>
                  <a:pt x="3392235" y="148109"/>
                  <a:pt x="3381375" y="144489"/>
                </a:cubicBezTo>
                <a:lnTo>
                  <a:pt x="3295650" y="115914"/>
                </a:lnTo>
                <a:cubicBezTo>
                  <a:pt x="3286125" y="112739"/>
                  <a:pt x="3275429" y="111958"/>
                  <a:pt x="3267075" y="106389"/>
                </a:cubicBezTo>
                <a:lnTo>
                  <a:pt x="3238500" y="87339"/>
                </a:lnTo>
                <a:cubicBezTo>
                  <a:pt x="3183905" y="5447"/>
                  <a:pt x="3256600" y="101819"/>
                  <a:pt x="3190875" y="49239"/>
                </a:cubicBezTo>
                <a:cubicBezTo>
                  <a:pt x="3129327" y="0"/>
                  <a:pt x="3215074" y="35080"/>
                  <a:pt x="3143250" y="11139"/>
                </a:cubicBezTo>
                <a:cubicBezTo>
                  <a:pt x="3035300" y="14314"/>
                  <a:pt x="2927094" y="12587"/>
                  <a:pt x="2819400" y="20664"/>
                </a:cubicBezTo>
                <a:cubicBezTo>
                  <a:pt x="2799376" y="22166"/>
                  <a:pt x="2781300" y="33364"/>
                  <a:pt x="2762250" y="39714"/>
                </a:cubicBezTo>
                <a:cubicBezTo>
                  <a:pt x="2752725" y="42889"/>
                  <a:pt x="2742029" y="43670"/>
                  <a:pt x="2733675" y="49239"/>
                </a:cubicBezTo>
                <a:lnTo>
                  <a:pt x="2676525" y="87339"/>
                </a:lnTo>
                <a:cubicBezTo>
                  <a:pt x="2670175" y="96864"/>
                  <a:pt x="2666414" y="108763"/>
                  <a:pt x="2657475" y="115914"/>
                </a:cubicBezTo>
                <a:cubicBezTo>
                  <a:pt x="2649635" y="122186"/>
                  <a:pt x="2637880" y="120949"/>
                  <a:pt x="2628900" y="125439"/>
                </a:cubicBezTo>
                <a:cubicBezTo>
                  <a:pt x="2624884" y="127447"/>
                  <a:pt x="2622550" y="131789"/>
                  <a:pt x="2619375" y="134964"/>
                </a:cubicBezTo>
              </a:path>
            </a:pathLst>
          </a:custGeom>
          <a:noFill/>
          <a:ln w="2222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80" name="79 - Έλλειψη"/>
          <p:cNvSpPr/>
          <p:nvPr/>
        </p:nvSpPr>
        <p:spPr>
          <a:xfrm>
            <a:off x="3779912" y="2492896"/>
            <a:ext cx="144016"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1" name="80 - Έλλειψη"/>
          <p:cNvSpPr/>
          <p:nvPr/>
        </p:nvSpPr>
        <p:spPr>
          <a:xfrm>
            <a:off x="2339752" y="3717032"/>
            <a:ext cx="144016"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2" name="81 - Έλλειψη"/>
          <p:cNvSpPr/>
          <p:nvPr/>
        </p:nvSpPr>
        <p:spPr>
          <a:xfrm>
            <a:off x="5076056" y="4653136"/>
            <a:ext cx="144016"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4" name="83 - Έλλειψη"/>
          <p:cNvSpPr/>
          <p:nvPr/>
        </p:nvSpPr>
        <p:spPr>
          <a:xfrm>
            <a:off x="5364088" y="3284984"/>
            <a:ext cx="144016"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5" name="84 - Έλλειψη"/>
          <p:cNvSpPr/>
          <p:nvPr/>
        </p:nvSpPr>
        <p:spPr>
          <a:xfrm>
            <a:off x="3851920" y="3861048"/>
            <a:ext cx="144016"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6" name="85 - Έλλειψη"/>
          <p:cNvSpPr/>
          <p:nvPr/>
        </p:nvSpPr>
        <p:spPr>
          <a:xfrm>
            <a:off x="2771800" y="5517232"/>
            <a:ext cx="144016"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88" name="87 - Ευθεία γραμμή σύνδεσης"/>
          <p:cNvCxnSpPr/>
          <p:nvPr/>
        </p:nvCxnSpPr>
        <p:spPr>
          <a:xfrm flipV="1">
            <a:off x="2390669" y="2636912"/>
            <a:ext cx="1461251" cy="1147760"/>
          </a:xfrm>
          <a:prstGeom prst="line">
            <a:avLst/>
          </a:prstGeom>
          <a:ln w="1905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93" name="92 - Ευθεία γραμμή σύνδεσης"/>
          <p:cNvCxnSpPr>
            <a:stCxn id="84" idx="5"/>
            <a:endCxn id="80" idx="6"/>
          </p:cNvCxnSpPr>
          <p:nvPr/>
        </p:nvCxnSpPr>
        <p:spPr>
          <a:xfrm flipH="1" flipV="1">
            <a:off x="3923928" y="2600908"/>
            <a:ext cx="1563085" cy="868464"/>
          </a:xfrm>
          <a:prstGeom prst="line">
            <a:avLst/>
          </a:prstGeom>
          <a:ln w="1905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97" name="96 - Ευθεία γραμμή σύνδεσης"/>
          <p:cNvCxnSpPr>
            <a:stCxn id="85" idx="6"/>
          </p:cNvCxnSpPr>
          <p:nvPr/>
        </p:nvCxnSpPr>
        <p:spPr>
          <a:xfrm flipH="1" flipV="1">
            <a:off x="3851921" y="2636912"/>
            <a:ext cx="144015" cy="1332148"/>
          </a:xfrm>
          <a:prstGeom prst="line">
            <a:avLst/>
          </a:prstGeom>
          <a:ln w="1905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100" name="99 - Ευθεία γραμμή σύνδεσης"/>
          <p:cNvCxnSpPr>
            <a:stCxn id="81" idx="6"/>
            <a:endCxn id="85" idx="6"/>
          </p:cNvCxnSpPr>
          <p:nvPr/>
        </p:nvCxnSpPr>
        <p:spPr>
          <a:xfrm>
            <a:off x="2483768" y="3825044"/>
            <a:ext cx="1512168" cy="144016"/>
          </a:xfrm>
          <a:prstGeom prst="line">
            <a:avLst/>
          </a:prstGeom>
          <a:ln w="1905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105" name="104 - Ευθεία γραμμή σύνδεσης"/>
          <p:cNvCxnSpPr>
            <a:stCxn id="85" idx="6"/>
          </p:cNvCxnSpPr>
          <p:nvPr/>
        </p:nvCxnSpPr>
        <p:spPr>
          <a:xfrm flipV="1">
            <a:off x="3995936" y="3429000"/>
            <a:ext cx="1440160" cy="540060"/>
          </a:xfrm>
          <a:prstGeom prst="line">
            <a:avLst/>
          </a:prstGeom>
          <a:ln w="1905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107" name="106 - Ευθεία γραμμή σύνδεσης"/>
          <p:cNvCxnSpPr/>
          <p:nvPr/>
        </p:nvCxnSpPr>
        <p:spPr>
          <a:xfrm>
            <a:off x="2411760" y="3825044"/>
            <a:ext cx="504056" cy="1800200"/>
          </a:xfrm>
          <a:prstGeom prst="line">
            <a:avLst/>
          </a:prstGeom>
          <a:ln w="1905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111" name="110 - Ευθεία γραμμή σύνδεσης"/>
          <p:cNvCxnSpPr/>
          <p:nvPr/>
        </p:nvCxnSpPr>
        <p:spPr>
          <a:xfrm flipH="1">
            <a:off x="2843808" y="3933056"/>
            <a:ext cx="1152128" cy="1692188"/>
          </a:xfrm>
          <a:prstGeom prst="line">
            <a:avLst/>
          </a:prstGeom>
          <a:ln w="1905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113" name="112 - Ευθεία γραμμή σύνδεσης"/>
          <p:cNvCxnSpPr/>
          <p:nvPr/>
        </p:nvCxnSpPr>
        <p:spPr>
          <a:xfrm>
            <a:off x="3923928" y="3969060"/>
            <a:ext cx="1232520" cy="756084"/>
          </a:xfrm>
          <a:prstGeom prst="line">
            <a:avLst/>
          </a:prstGeom>
          <a:ln w="1905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119" name="118 - Ευθεία γραμμή σύνδεσης"/>
          <p:cNvCxnSpPr/>
          <p:nvPr/>
        </p:nvCxnSpPr>
        <p:spPr>
          <a:xfrm flipH="1">
            <a:off x="2915816" y="4725144"/>
            <a:ext cx="2160240" cy="864096"/>
          </a:xfrm>
          <a:prstGeom prst="line">
            <a:avLst/>
          </a:prstGeom>
          <a:ln w="1905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122" name="121 - Ευθεία γραμμή σύνδεσης"/>
          <p:cNvCxnSpPr/>
          <p:nvPr/>
        </p:nvCxnSpPr>
        <p:spPr>
          <a:xfrm flipV="1">
            <a:off x="5148064" y="3469372"/>
            <a:ext cx="266941" cy="1291776"/>
          </a:xfrm>
          <a:prstGeom prst="line">
            <a:avLst/>
          </a:prstGeom>
          <a:ln w="1905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152" name="151 - Ευθεία γραμμή σύνδεσης"/>
          <p:cNvCxnSpPr>
            <a:stCxn id="137" idx="19"/>
            <a:endCxn id="138" idx="70"/>
          </p:cNvCxnSpPr>
          <p:nvPr/>
        </p:nvCxnSpPr>
        <p:spPr>
          <a:xfrm flipH="1">
            <a:off x="3081251" y="3352800"/>
            <a:ext cx="121920" cy="1130531"/>
          </a:xfrm>
          <a:prstGeom prst="line">
            <a:avLst/>
          </a:prstGeom>
          <a:ln w="254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54" name="153 - Ευθεία γραμμή σύνδεσης"/>
          <p:cNvCxnSpPr>
            <a:stCxn id="139" idx="122"/>
          </p:cNvCxnSpPr>
          <p:nvPr/>
        </p:nvCxnSpPr>
        <p:spPr>
          <a:xfrm flipH="1">
            <a:off x="1691680" y="4505498"/>
            <a:ext cx="1395113" cy="219646"/>
          </a:xfrm>
          <a:prstGeom prst="line">
            <a:avLst/>
          </a:prstGeom>
          <a:ln w="254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56" name="155 - Ευθεία γραμμή σύνδεσης"/>
          <p:cNvCxnSpPr>
            <a:stCxn id="139" idx="122"/>
            <a:endCxn id="139" idx="81"/>
          </p:cNvCxnSpPr>
          <p:nvPr/>
        </p:nvCxnSpPr>
        <p:spPr>
          <a:xfrm>
            <a:off x="3086793" y="4505498"/>
            <a:ext cx="881149" cy="576349"/>
          </a:xfrm>
          <a:prstGeom prst="line">
            <a:avLst/>
          </a:prstGeom>
          <a:ln w="254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59" name="158 - Ευθεία γραμμή σύνδεσης"/>
          <p:cNvCxnSpPr>
            <a:stCxn id="139" idx="80"/>
            <a:endCxn id="142" idx="128"/>
          </p:cNvCxnSpPr>
          <p:nvPr/>
        </p:nvCxnSpPr>
        <p:spPr>
          <a:xfrm flipV="1">
            <a:off x="4006735" y="3906982"/>
            <a:ext cx="692727" cy="1185949"/>
          </a:xfrm>
          <a:prstGeom prst="line">
            <a:avLst/>
          </a:prstGeom>
          <a:ln w="254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61" name="160 - Ευθεία γραμμή σύνδεσης"/>
          <p:cNvCxnSpPr>
            <a:stCxn id="142" idx="145"/>
            <a:endCxn id="142" idx="127"/>
          </p:cNvCxnSpPr>
          <p:nvPr/>
        </p:nvCxnSpPr>
        <p:spPr>
          <a:xfrm>
            <a:off x="4472247" y="3264131"/>
            <a:ext cx="243840" cy="653934"/>
          </a:xfrm>
          <a:prstGeom prst="line">
            <a:avLst/>
          </a:prstGeom>
          <a:ln w="254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63" name="162 - Ευθεία γραμμή σύνδεσης"/>
          <p:cNvCxnSpPr>
            <a:stCxn id="142" idx="127"/>
          </p:cNvCxnSpPr>
          <p:nvPr/>
        </p:nvCxnSpPr>
        <p:spPr>
          <a:xfrm>
            <a:off x="4716087" y="3918065"/>
            <a:ext cx="1800129" cy="447039"/>
          </a:xfrm>
          <a:prstGeom prst="line">
            <a:avLst/>
          </a:prstGeom>
          <a:ln w="25400">
            <a:solidFill>
              <a:srgbClr val="7030A0"/>
            </a:solidFill>
          </a:ln>
        </p:spPr>
        <p:style>
          <a:lnRef idx="1">
            <a:schemeClr val="accent1"/>
          </a:lnRef>
          <a:fillRef idx="0">
            <a:schemeClr val="accent1"/>
          </a:fillRef>
          <a:effectRef idx="0">
            <a:schemeClr val="accent1"/>
          </a:effectRef>
          <a:fontRef idx="minor">
            <a:schemeClr val="tx1"/>
          </a:fontRef>
        </p:style>
      </p:cxnSp>
      <p:sp>
        <p:nvSpPr>
          <p:cNvPr id="164" name="163 - TextBox"/>
          <p:cNvSpPr txBox="1"/>
          <p:nvPr/>
        </p:nvSpPr>
        <p:spPr>
          <a:xfrm>
            <a:off x="1763688" y="3429000"/>
            <a:ext cx="712054" cy="276999"/>
          </a:xfrm>
          <a:prstGeom prst="rect">
            <a:avLst/>
          </a:prstGeom>
          <a:noFill/>
        </p:spPr>
        <p:txBody>
          <a:bodyPr wrap="none" rtlCol="0">
            <a:spAutoFit/>
          </a:bodyPr>
          <a:lstStyle/>
          <a:p>
            <a:r>
              <a:rPr lang="en-US" sz="1200" b="1" dirty="0" smtClean="0"/>
              <a:t>550mm</a:t>
            </a:r>
            <a:endParaRPr lang="el-GR" sz="1200" b="1" dirty="0"/>
          </a:p>
        </p:txBody>
      </p:sp>
      <p:sp>
        <p:nvSpPr>
          <p:cNvPr id="165" name="164 - TextBox"/>
          <p:cNvSpPr txBox="1"/>
          <p:nvPr/>
        </p:nvSpPr>
        <p:spPr>
          <a:xfrm>
            <a:off x="3923928" y="2708920"/>
            <a:ext cx="712054" cy="276999"/>
          </a:xfrm>
          <a:prstGeom prst="rect">
            <a:avLst/>
          </a:prstGeom>
          <a:noFill/>
        </p:spPr>
        <p:txBody>
          <a:bodyPr wrap="none" rtlCol="0">
            <a:spAutoFit/>
          </a:bodyPr>
          <a:lstStyle/>
          <a:p>
            <a:r>
              <a:rPr lang="en-US" sz="1200" b="1" dirty="0" smtClean="0"/>
              <a:t>480mm</a:t>
            </a:r>
            <a:endParaRPr lang="el-GR" sz="1200" b="1" dirty="0"/>
          </a:p>
        </p:txBody>
      </p:sp>
      <p:sp>
        <p:nvSpPr>
          <p:cNvPr id="166" name="165 - TextBox"/>
          <p:cNvSpPr txBox="1"/>
          <p:nvPr/>
        </p:nvSpPr>
        <p:spPr>
          <a:xfrm>
            <a:off x="4788024" y="3068960"/>
            <a:ext cx="712054" cy="276999"/>
          </a:xfrm>
          <a:prstGeom prst="rect">
            <a:avLst/>
          </a:prstGeom>
          <a:noFill/>
        </p:spPr>
        <p:txBody>
          <a:bodyPr wrap="none" rtlCol="0">
            <a:spAutoFit/>
          </a:bodyPr>
          <a:lstStyle/>
          <a:p>
            <a:r>
              <a:rPr lang="en-US" sz="1200" b="1" dirty="0" smtClean="0"/>
              <a:t>495mm</a:t>
            </a:r>
            <a:endParaRPr lang="el-GR" sz="1200" b="1" dirty="0"/>
          </a:p>
        </p:txBody>
      </p:sp>
      <p:sp>
        <p:nvSpPr>
          <p:cNvPr id="167" name="166 - TextBox"/>
          <p:cNvSpPr txBox="1"/>
          <p:nvPr/>
        </p:nvSpPr>
        <p:spPr>
          <a:xfrm>
            <a:off x="4716016" y="4293096"/>
            <a:ext cx="712054" cy="276999"/>
          </a:xfrm>
          <a:prstGeom prst="rect">
            <a:avLst/>
          </a:prstGeom>
          <a:noFill/>
        </p:spPr>
        <p:txBody>
          <a:bodyPr wrap="none" rtlCol="0">
            <a:spAutoFit/>
          </a:bodyPr>
          <a:lstStyle/>
          <a:p>
            <a:r>
              <a:rPr lang="en-US" sz="1200" b="1" dirty="0" smtClean="0"/>
              <a:t>530mm</a:t>
            </a:r>
            <a:endParaRPr lang="el-GR" sz="1200" b="1" dirty="0"/>
          </a:p>
        </p:txBody>
      </p:sp>
      <p:sp>
        <p:nvSpPr>
          <p:cNvPr id="168" name="167 - TextBox"/>
          <p:cNvSpPr txBox="1"/>
          <p:nvPr/>
        </p:nvSpPr>
        <p:spPr>
          <a:xfrm>
            <a:off x="3419872" y="4293096"/>
            <a:ext cx="712054" cy="276999"/>
          </a:xfrm>
          <a:prstGeom prst="rect">
            <a:avLst/>
          </a:prstGeom>
          <a:noFill/>
        </p:spPr>
        <p:txBody>
          <a:bodyPr wrap="none" rtlCol="0">
            <a:spAutoFit/>
          </a:bodyPr>
          <a:lstStyle/>
          <a:p>
            <a:r>
              <a:rPr lang="en-US" sz="1200" b="1" dirty="0" smtClean="0"/>
              <a:t>465mm</a:t>
            </a:r>
            <a:endParaRPr lang="el-GR" sz="1200" b="1" dirty="0"/>
          </a:p>
        </p:txBody>
      </p:sp>
      <p:sp>
        <p:nvSpPr>
          <p:cNvPr id="169" name="168 - TextBox"/>
          <p:cNvSpPr txBox="1"/>
          <p:nvPr/>
        </p:nvSpPr>
        <p:spPr>
          <a:xfrm>
            <a:off x="2843808" y="4725144"/>
            <a:ext cx="712054" cy="276999"/>
          </a:xfrm>
          <a:prstGeom prst="rect">
            <a:avLst/>
          </a:prstGeom>
          <a:noFill/>
        </p:spPr>
        <p:txBody>
          <a:bodyPr wrap="none" rtlCol="0">
            <a:spAutoFit/>
          </a:bodyPr>
          <a:lstStyle/>
          <a:p>
            <a:r>
              <a:rPr lang="en-US" sz="1200" b="1" dirty="0" smtClean="0"/>
              <a:t>575mm</a:t>
            </a:r>
            <a:endParaRPr lang="el-GR" sz="1200" b="1" dirty="0"/>
          </a:p>
        </p:txBody>
      </p:sp>
      <p:sp>
        <p:nvSpPr>
          <p:cNvPr id="170" name="169 - TextBox"/>
          <p:cNvSpPr txBox="1"/>
          <p:nvPr/>
        </p:nvSpPr>
        <p:spPr>
          <a:xfrm>
            <a:off x="1475656" y="3933056"/>
            <a:ext cx="764953" cy="276999"/>
          </a:xfrm>
          <a:prstGeom prst="rect">
            <a:avLst/>
          </a:prstGeom>
          <a:noFill/>
        </p:spPr>
        <p:txBody>
          <a:bodyPr wrap="none" rtlCol="0">
            <a:spAutoFit/>
          </a:bodyPr>
          <a:lstStyle/>
          <a:p>
            <a:r>
              <a:rPr lang="en-US" sz="1200" b="1" dirty="0" smtClean="0"/>
              <a:t>E1(km</a:t>
            </a:r>
            <a:r>
              <a:rPr lang="en-US" sz="1200" b="1" baseline="30000" dirty="0" smtClean="0"/>
              <a:t>2</a:t>
            </a:r>
            <a:r>
              <a:rPr lang="en-US" sz="1200" b="1" dirty="0" smtClean="0"/>
              <a:t>)</a:t>
            </a:r>
            <a:endParaRPr lang="el-GR" sz="1200" b="1" dirty="0"/>
          </a:p>
        </p:txBody>
      </p:sp>
      <p:sp>
        <p:nvSpPr>
          <p:cNvPr id="171" name="170 - TextBox"/>
          <p:cNvSpPr txBox="1"/>
          <p:nvPr/>
        </p:nvSpPr>
        <p:spPr>
          <a:xfrm>
            <a:off x="3131840" y="2852936"/>
            <a:ext cx="753732" cy="276999"/>
          </a:xfrm>
          <a:prstGeom prst="rect">
            <a:avLst/>
          </a:prstGeom>
          <a:noFill/>
        </p:spPr>
        <p:txBody>
          <a:bodyPr wrap="none" rtlCol="0">
            <a:spAutoFit/>
          </a:bodyPr>
          <a:lstStyle/>
          <a:p>
            <a:r>
              <a:rPr lang="en-US" sz="1200" b="1" dirty="0" smtClean="0"/>
              <a:t>E2(km</a:t>
            </a:r>
            <a:r>
              <a:rPr lang="en-US" sz="1200" b="1" baseline="30000" dirty="0" smtClean="0"/>
              <a:t>2</a:t>
            </a:r>
            <a:r>
              <a:rPr lang="en-US" sz="1200" b="1" dirty="0" smtClean="0"/>
              <a:t>)</a:t>
            </a:r>
            <a:endParaRPr lang="el-GR" sz="1200" b="1" dirty="0"/>
          </a:p>
        </p:txBody>
      </p:sp>
      <p:sp>
        <p:nvSpPr>
          <p:cNvPr id="172" name="171 - TextBox"/>
          <p:cNvSpPr txBox="1"/>
          <p:nvPr/>
        </p:nvSpPr>
        <p:spPr>
          <a:xfrm>
            <a:off x="5076056" y="3645024"/>
            <a:ext cx="753732" cy="276999"/>
          </a:xfrm>
          <a:prstGeom prst="rect">
            <a:avLst/>
          </a:prstGeom>
          <a:noFill/>
        </p:spPr>
        <p:txBody>
          <a:bodyPr wrap="none" rtlCol="0">
            <a:spAutoFit/>
          </a:bodyPr>
          <a:lstStyle/>
          <a:p>
            <a:r>
              <a:rPr lang="en-US" sz="1200" b="1" dirty="0" smtClean="0"/>
              <a:t>E3(km</a:t>
            </a:r>
            <a:r>
              <a:rPr lang="en-US" sz="1200" b="1" baseline="30000" dirty="0" smtClean="0"/>
              <a:t>2</a:t>
            </a:r>
            <a:r>
              <a:rPr lang="en-US" sz="1200" b="1" dirty="0" smtClean="0"/>
              <a:t>)</a:t>
            </a:r>
            <a:endParaRPr lang="el-GR" sz="1200" b="1" dirty="0"/>
          </a:p>
        </p:txBody>
      </p:sp>
      <p:sp>
        <p:nvSpPr>
          <p:cNvPr id="173" name="172 - TextBox"/>
          <p:cNvSpPr txBox="1"/>
          <p:nvPr/>
        </p:nvSpPr>
        <p:spPr>
          <a:xfrm>
            <a:off x="5364088" y="4437112"/>
            <a:ext cx="753732" cy="276999"/>
          </a:xfrm>
          <a:prstGeom prst="rect">
            <a:avLst/>
          </a:prstGeom>
          <a:noFill/>
        </p:spPr>
        <p:txBody>
          <a:bodyPr wrap="none" rtlCol="0">
            <a:spAutoFit/>
          </a:bodyPr>
          <a:lstStyle/>
          <a:p>
            <a:r>
              <a:rPr lang="en-US" sz="1200" b="1" dirty="0" smtClean="0"/>
              <a:t>E4(km</a:t>
            </a:r>
            <a:r>
              <a:rPr lang="en-US" sz="1200" b="1" baseline="30000" dirty="0" smtClean="0"/>
              <a:t>2</a:t>
            </a:r>
            <a:r>
              <a:rPr lang="en-US" sz="1200" b="1" dirty="0" smtClean="0"/>
              <a:t>)</a:t>
            </a:r>
            <a:endParaRPr lang="el-GR" sz="1200" b="1" dirty="0"/>
          </a:p>
        </p:txBody>
      </p:sp>
      <p:sp>
        <p:nvSpPr>
          <p:cNvPr id="174" name="173 - TextBox"/>
          <p:cNvSpPr txBox="1"/>
          <p:nvPr/>
        </p:nvSpPr>
        <p:spPr>
          <a:xfrm>
            <a:off x="3275856" y="3573016"/>
            <a:ext cx="753732" cy="276999"/>
          </a:xfrm>
          <a:prstGeom prst="rect">
            <a:avLst/>
          </a:prstGeom>
          <a:noFill/>
        </p:spPr>
        <p:txBody>
          <a:bodyPr wrap="none" rtlCol="0">
            <a:spAutoFit/>
          </a:bodyPr>
          <a:lstStyle/>
          <a:p>
            <a:r>
              <a:rPr lang="en-US" sz="1200" b="1" dirty="0" smtClean="0"/>
              <a:t>E5(km</a:t>
            </a:r>
            <a:r>
              <a:rPr lang="en-US" sz="1200" b="1" baseline="30000" dirty="0" smtClean="0"/>
              <a:t>2</a:t>
            </a:r>
            <a:r>
              <a:rPr lang="en-US" sz="1200" b="1" dirty="0" smtClean="0"/>
              <a:t>)</a:t>
            </a:r>
            <a:endParaRPr lang="el-GR" sz="1200" b="1" dirty="0"/>
          </a:p>
        </p:txBody>
      </p:sp>
      <p:sp>
        <p:nvSpPr>
          <p:cNvPr id="175" name="174 - TextBox"/>
          <p:cNvSpPr txBox="1"/>
          <p:nvPr/>
        </p:nvSpPr>
        <p:spPr>
          <a:xfrm>
            <a:off x="2123728" y="4653136"/>
            <a:ext cx="753732" cy="276999"/>
          </a:xfrm>
          <a:prstGeom prst="rect">
            <a:avLst/>
          </a:prstGeom>
          <a:noFill/>
        </p:spPr>
        <p:txBody>
          <a:bodyPr wrap="none" rtlCol="0">
            <a:spAutoFit/>
          </a:bodyPr>
          <a:lstStyle/>
          <a:p>
            <a:r>
              <a:rPr lang="en-US" sz="1200" b="1" dirty="0" smtClean="0"/>
              <a:t>E6(km</a:t>
            </a:r>
            <a:r>
              <a:rPr lang="en-US" sz="1200" b="1" baseline="30000" dirty="0" smtClean="0"/>
              <a:t>2</a:t>
            </a:r>
            <a:r>
              <a:rPr lang="en-US" sz="1200" b="1" dirty="0" smtClean="0"/>
              <a:t>)</a:t>
            </a:r>
            <a:endParaRPr lang="el-GR" sz="1200" b="1" dirty="0"/>
          </a:p>
        </p:txBody>
      </p:sp>
      <p:sp>
        <p:nvSpPr>
          <p:cNvPr id="176" name="175 - TextBox"/>
          <p:cNvSpPr txBox="1"/>
          <p:nvPr/>
        </p:nvSpPr>
        <p:spPr>
          <a:xfrm>
            <a:off x="2574448" y="5733256"/>
            <a:ext cx="3114955" cy="461665"/>
          </a:xfrm>
          <a:prstGeom prst="rect">
            <a:avLst/>
          </a:prstGeom>
          <a:noFill/>
        </p:spPr>
        <p:txBody>
          <a:bodyPr wrap="non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SOS</a:t>
            </a:r>
            <a:r>
              <a:rPr lang="el-GR"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1</a:t>
            </a: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km</a:t>
            </a:r>
            <a:r>
              <a:rPr lang="en-US" sz="2400" b="1" baseline="300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2</a:t>
            </a: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=1×10</a:t>
            </a:r>
            <a:r>
              <a:rPr lang="en-US" sz="2400" b="1" baseline="300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6</a:t>
            </a: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m</a:t>
            </a:r>
            <a:r>
              <a:rPr lang="en-US" sz="2400" b="1" baseline="300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2</a:t>
            </a:r>
            <a:endParaRPr lang="el-GR" sz="2400" b="1" baseline="300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49" name="48 - Έλλειψη"/>
          <p:cNvSpPr/>
          <p:nvPr/>
        </p:nvSpPr>
        <p:spPr>
          <a:xfrm>
            <a:off x="1187624" y="4437112"/>
            <a:ext cx="3456384" cy="1368152"/>
          </a:xfrm>
          <a:prstGeom prst="ellipse">
            <a:avLst/>
          </a:prstGeom>
          <a:noFill/>
          <a:ln>
            <a:solidFill>
              <a:srgbClr val="00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 name="TextBox 1"/>
          <p:cNvSpPr txBox="1"/>
          <p:nvPr/>
        </p:nvSpPr>
        <p:spPr>
          <a:xfrm>
            <a:off x="3142211" y="5195322"/>
            <a:ext cx="5448798" cy="646331"/>
          </a:xfrm>
          <a:prstGeom prst="rect">
            <a:avLst/>
          </a:prstGeom>
          <a:noFill/>
        </p:spPr>
        <p:txBody>
          <a:bodyPr wrap="square" rtlCol="0">
            <a:spAutoFit/>
          </a:bodyPr>
          <a:lstStyle/>
          <a:p>
            <a:pPr algn="ctr"/>
            <a:r>
              <a:rPr lang="el-GR" b="1" dirty="0" err="1" smtClean="0">
                <a:solidFill>
                  <a:srgbClr val="002060"/>
                </a:solidFill>
                <a:effectLst>
                  <a:outerShdw blurRad="38100" dist="38100" dir="2700000" algn="tl">
                    <a:srgbClr val="000000">
                      <a:alpha val="43137"/>
                    </a:srgbClr>
                  </a:outerShdw>
                </a:effectLst>
              </a:rPr>
              <a:t>This</a:t>
            </a:r>
            <a:r>
              <a:rPr lang="el-GR" b="1" dirty="0" smtClean="0">
                <a:solidFill>
                  <a:srgbClr val="002060"/>
                </a:solidFill>
                <a:effectLst>
                  <a:outerShdw blurRad="38100" dist="38100" dir="2700000" algn="tl">
                    <a:srgbClr val="000000">
                      <a:alpha val="43137"/>
                    </a:srgbClr>
                  </a:outerShdw>
                </a:effectLst>
              </a:rPr>
              <a:t> </a:t>
            </a:r>
            <a:r>
              <a:rPr lang="el-GR" b="1" dirty="0" err="1" smtClean="0">
                <a:solidFill>
                  <a:srgbClr val="002060"/>
                </a:solidFill>
                <a:effectLst>
                  <a:outerShdw blurRad="38100" dist="38100" dir="2700000" algn="tl">
                    <a:srgbClr val="000000">
                      <a:alpha val="43137"/>
                    </a:srgbClr>
                  </a:outerShdw>
                </a:effectLst>
              </a:rPr>
              <a:t>station</a:t>
            </a:r>
            <a:r>
              <a:rPr lang="el-GR" b="1" dirty="0" smtClean="0">
                <a:solidFill>
                  <a:srgbClr val="002060"/>
                </a:solidFill>
                <a:effectLst>
                  <a:outerShdw blurRad="38100" dist="38100" dir="2700000" algn="tl">
                    <a:srgbClr val="000000">
                      <a:alpha val="43137"/>
                    </a:srgbClr>
                  </a:outerShdw>
                </a:effectLst>
              </a:rPr>
              <a:t> </a:t>
            </a:r>
            <a:r>
              <a:rPr lang="el-GR" b="1" dirty="0" err="1" smtClean="0">
                <a:solidFill>
                  <a:srgbClr val="002060"/>
                </a:solidFill>
                <a:effectLst>
                  <a:outerShdw blurRad="38100" dist="38100" dir="2700000" algn="tl">
                    <a:srgbClr val="000000">
                      <a:alpha val="43137"/>
                    </a:srgbClr>
                  </a:outerShdw>
                </a:effectLst>
              </a:rPr>
              <a:t>is</a:t>
            </a:r>
            <a:r>
              <a:rPr lang="el-GR" b="1" dirty="0" smtClean="0">
                <a:solidFill>
                  <a:srgbClr val="002060"/>
                </a:solidFill>
                <a:effectLst>
                  <a:outerShdw blurRad="38100" dist="38100" dir="2700000" algn="tl">
                    <a:srgbClr val="000000">
                      <a:alpha val="43137"/>
                    </a:srgbClr>
                  </a:outerShdw>
                </a:effectLst>
              </a:rPr>
              <a:t> </a:t>
            </a:r>
            <a:r>
              <a:rPr lang="el-GR" b="1" dirty="0" err="1" smtClean="0">
                <a:solidFill>
                  <a:srgbClr val="002060"/>
                </a:solidFill>
                <a:effectLst>
                  <a:outerShdw blurRad="38100" dist="38100" dir="2700000" algn="tl">
                    <a:srgbClr val="000000">
                      <a:alpha val="43137"/>
                    </a:srgbClr>
                  </a:outerShdw>
                </a:effectLst>
              </a:rPr>
              <a:t>outside</a:t>
            </a:r>
            <a:r>
              <a:rPr lang="el-GR" b="1" dirty="0" smtClean="0">
                <a:solidFill>
                  <a:srgbClr val="002060"/>
                </a:solidFill>
                <a:effectLst>
                  <a:outerShdw blurRad="38100" dist="38100" dir="2700000" algn="tl">
                    <a:srgbClr val="000000">
                      <a:alpha val="43137"/>
                    </a:srgbClr>
                  </a:outerShdw>
                </a:effectLst>
              </a:rPr>
              <a:t> </a:t>
            </a:r>
            <a:r>
              <a:rPr lang="el-GR" b="1" dirty="0" err="1" smtClean="0">
                <a:solidFill>
                  <a:srgbClr val="002060"/>
                </a:solidFill>
                <a:effectLst>
                  <a:outerShdw blurRad="38100" dist="38100" dir="2700000" algn="tl">
                    <a:srgbClr val="000000">
                      <a:alpha val="43137"/>
                    </a:srgbClr>
                  </a:outerShdw>
                </a:effectLst>
              </a:rPr>
              <a:t>the</a:t>
            </a:r>
            <a:r>
              <a:rPr lang="el-GR" b="1" dirty="0" smtClean="0">
                <a:solidFill>
                  <a:srgbClr val="002060"/>
                </a:solidFill>
                <a:effectLst>
                  <a:outerShdw blurRad="38100" dist="38100" dir="2700000" algn="tl">
                    <a:srgbClr val="000000">
                      <a:alpha val="43137"/>
                    </a:srgbClr>
                  </a:outerShdw>
                </a:effectLst>
              </a:rPr>
              <a:t> </a:t>
            </a:r>
            <a:r>
              <a:rPr lang="el-GR" b="1" dirty="0" err="1" smtClean="0">
                <a:solidFill>
                  <a:srgbClr val="002060"/>
                </a:solidFill>
                <a:effectLst>
                  <a:outerShdw blurRad="38100" dist="38100" dir="2700000" algn="tl">
                    <a:srgbClr val="000000">
                      <a:alpha val="43137"/>
                    </a:srgbClr>
                  </a:outerShdw>
                </a:effectLst>
              </a:rPr>
              <a:t>basin</a:t>
            </a:r>
            <a:r>
              <a:rPr lang="el-GR" b="1" dirty="0" smtClean="0">
                <a:solidFill>
                  <a:srgbClr val="002060"/>
                </a:solidFill>
                <a:effectLst>
                  <a:outerShdw blurRad="38100" dist="38100" dir="2700000" algn="tl">
                    <a:srgbClr val="000000">
                      <a:alpha val="43137"/>
                    </a:srgbClr>
                  </a:outerShdw>
                </a:effectLst>
              </a:rPr>
              <a:t> </a:t>
            </a:r>
            <a:r>
              <a:rPr lang="el-GR" b="1" dirty="0" err="1" smtClean="0">
                <a:solidFill>
                  <a:srgbClr val="002060"/>
                </a:solidFill>
                <a:effectLst>
                  <a:outerShdw blurRad="38100" dist="38100" dir="2700000" algn="tl">
                    <a:srgbClr val="000000">
                      <a:alpha val="43137"/>
                    </a:srgbClr>
                  </a:outerShdw>
                </a:effectLst>
              </a:rPr>
              <a:t>boundaries</a:t>
            </a:r>
            <a:r>
              <a:rPr lang="el-GR" b="1" dirty="0" smtClean="0">
                <a:solidFill>
                  <a:srgbClr val="002060"/>
                </a:solidFill>
                <a:effectLst>
                  <a:outerShdw blurRad="38100" dist="38100" dir="2700000" algn="tl">
                    <a:srgbClr val="000000">
                      <a:alpha val="43137"/>
                    </a:srgbClr>
                  </a:outerShdw>
                </a:effectLst>
              </a:rPr>
              <a:t> </a:t>
            </a:r>
            <a:r>
              <a:rPr lang="el-GR" b="1" dirty="0" err="1" smtClean="0">
                <a:solidFill>
                  <a:srgbClr val="002060"/>
                </a:solidFill>
                <a:effectLst>
                  <a:outerShdw blurRad="38100" dist="38100" dir="2700000" algn="tl">
                    <a:srgbClr val="000000">
                      <a:alpha val="43137"/>
                    </a:srgbClr>
                  </a:outerShdw>
                </a:effectLst>
              </a:rPr>
              <a:t>but</a:t>
            </a:r>
            <a:r>
              <a:rPr lang="el-GR" b="1" dirty="0" smtClean="0">
                <a:solidFill>
                  <a:srgbClr val="002060"/>
                </a:solidFill>
                <a:effectLst>
                  <a:outerShdw blurRad="38100" dist="38100" dir="2700000" algn="tl">
                    <a:srgbClr val="000000">
                      <a:alpha val="43137"/>
                    </a:srgbClr>
                  </a:outerShdw>
                </a:effectLst>
              </a:rPr>
              <a:t> </a:t>
            </a:r>
            <a:r>
              <a:rPr lang="el-GR" b="1" dirty="0" err="1" smtClean="0">
                <a:solidFill>
                  <a:srgbClr val="002060"/>
                </a:solidFill>
                <a:effectLst>
                  <a:outerShdw blurRad="38100" dist="38100" dir="2700000" algn="tl">
                    <a:srgbClr val="000000">
                      <a:alpha val="43137"/>
                    </a:srgbClr>
                  </a:outerShdw>
                </a:effectLst>
              </a:rPr>
              <a:t>part</a:t>
            </a:r>
            <a:r>
              <a:rPr lang="el-GR" b="1" dirty="0" smtClean="0">
                <a:solidFill>
                  <a:srgbClr val="002060"/>
                </a:solidFill>
                <a:effectLst>
                  <a:outerShdw blurRad="38100" dist="38100" dir="2700000" algn="tl">
                    <a:srgbClr val="000000">
                      <a:alpha val="43137"/>
                    </a:srgbClr>
                  </a:outerShdw>
                </a:effectLst>
              </a:rPr>
              <a:t> of </a:t>
            </a:r>
            <a:r>
              <a:rPr lang="el-GR" b="1" dirty="0" err="1" smtClean="0">
                <a:solidFill>
                  <a:srgbClr val="002060"/>
                </a:solidFill>
                <a:effectLst>
                  <a:outerShdw blurRad="38100" dist="38100" dir="2700000" algn="tl">
                    <a:srgbClr val="000000">
                      <a:alpha val="43137"/>
                    </a:srgbClr>
                  </a:outerShdw>
                </a:effectLst>
              </a:rPr>
              <a:t>the</a:t>
            </a:r>
            <a:r>
              <a:rPr lang="el-GR" b="1" dirty="0" smtClean="0">
                <a:solidFill>
                  <a:srgbClr val="002060"/>
                </a:solidFill>
                <a:effectLst>
                  <a:outerShdw blurRad="38100" dist="38100" dir="2700000" algn="tl">
                    <a:srgbClr val="000000">
                      <a:alpha val="43137"/>
                    </a:srgbClr>
                  </a:outerShdw>
                </a:effectLst>
              </a:rPr>
              <a:t> </a:t>
            </a:r>
            <a:r>
              <a:rPr lang="el-GR" b="1" dirty="0" err="1" smtClean="0">
                <a:solidFill>
                  <a:srgbClr val="002060"/>
                </a:solidFill>
                <a:effectLst>
                  <a:outerShdw blurRad="38100" dist="38100" dir="2700000" algn="tl">
                    <a:srgbClr val="000000">
                      <a:alpha val="43137"/>
                    </a:srgbClr>
                  </a:outerShdw>
                </a:effectLst>
              </a:rPr>
              <a:t>basin</a:t>
            </a:r>
            <a:r>
              <a:rPr lang="el-GR" b="1" dirty="0" smtClean="0">
                <a:solidFill>
                  <a:srgbClr val="002060"/>
                </a:solidFill>
                <a:effectLst>
                  <a:outerShdw blurRad="38100" dist="38100" dir="2700000" algn="tl">
                    <a:srgbClr val="000000">
                      <a:alpha val="43137"/>
                    </a:srgbClr>
                  </a:outerShdw>
                </a:effectLst>
              </a:rPr>
              <a:t> </a:t>
            </a:r>
            <a:r>
              <a:rPr lang="el-GR" b="1" dirty="0" err="1" smtClean="0">
                <a:solidFill>
                  <a:srgbClr val="002060"/>
                </a:solidFill>
                <a:effectLst>
                  <a:outerShdw blurRad="38100" dist="38100" dir="2700000" algn="tl">
                    <a:srgbClr val="000000">
                      <a:alpha val="43137"/>
                    </a:srgbClr>
                  </a:outerShdw>
                </a:effectLst>
              </a:rPr>
              <a:t>is</a:t>
            </a:r>
            <a:r>
              <a:rPr lang="el-GR" b="1" dirty="0" smtClean="0">
                <a:solidFill>
                  <a:srgbClr val="002060"/>
                </a:solidFill>
                <a:effectLst>
                  <a:outerShdw blurRad="38100" dist="38100" dir="2700000" algn="tl">
                    <a:srgbClr val="000000">
                      <a:alpha val="43137"/>
                    </a:srgbClr>
                  </a:outerShdw>
                </a:effectLst>
              </a:rPr>
              <a:t> </a:t>
            </a:r>
            <a:r>
              <a:rPr lang="el-GR" b="1" dirty="0" err="1" smtClean="0">
                <a:solidFill>
                  <a:srgbClr val="002060"/>
                </a:solidFill>
                <a:effectLst>
                  <a:outerShdw blurRad="38100" dist="38100" dir="2700000" algn="tl">
                    <a:srgbClr val="000000">
                      <a:alpha val="43137"/>
                    </a:srgbClr>
                  </a:outerShdw>
                </a:effectLst>
              </a:rPr>
              <a:t>within</a:t>
            </a:r>
            <a:r>
              <a:rPr lang="el-GR" b="1" dirty="0" smtClean="0">
                <a:solidFill>
                  <a:srgbClr val="002060"/>
                </a:solidFill>
                <a:effectLst>
                  <a:outerShdw blurRad="38100" dist="38100" dir="2700000" algn="tl">
                    <a:srgbClr val="000000">
                      <a:alpha val="43137"/>
                    </a:srgbClr>
                  </a:outerShdw>
                </a:effectLst>
              </a:rPr>
              <a:t> </a:t>
            </a:r>
            <a:r>
              <a:rPr lang="el-GR" b="1" dirty="0" err="1" smtClean="0">
                <a:solidFill>
                  <a:srgbClr val="002060"/>
                </a:solidFill>
                <a:effectLst>
                  <a:outerShdw blurRad="38100" dist="38100" dir="2700000" algn="tl">
                    <a:srgbClr val="000000">
                      <a:alpha val="43137"/>
                    </a:srgbClr>
                  </a:outerShdw>
                </a:effectLst>
              </a:rPr>
              <a:t>its</a:t>
            </a:r>
            <a:r>
              <a:rPr lang="el-GR" b="1" dirty="0" smtClean="0">
                <a:solidFill>
                  <a:srgbClr val="002060"/>
                </a:solidFill>
                <a:effectLst>
                  <a:outerShdw blurRad="38100" dist="38100" dir="2700000" algn="tl">
                    <a:srgbClr val="000000">
                      <a:alpha val="43137"/>
                    </a:srgbClr>
                  </a:outerShdw>
                </a:effectLst>
              </a:rPr>
              <a:t> </a:t>
            </a:r>
            <a:r>
              <a:rPr lang="el-GR" b="1" dirty="0" err="1" smtClean="0">
                <a:solidFill>
                  <a:srgbClr val="002060"/>
                </a:solidFill>
                <a:effectLst>
                  <a:outerShdw blurRad="38100" dist="38100" dir="2700000" algn="tl">
                    <a:srgbClr val="000000">
                      <a:alpha val="43137"/>
                    </a:srgbClr>
                  </a:outerShdw>
                </a:effectLst>
              </a:rPr>
              <a:t>influence</a:t>
            </a:r>
            <a:r>
              <a:rPr lang="el-GR" b="1" dirty="0" smtClean="0">
                <a:solidFill>
                  <a:srgbClr val="002060"/>
                </a:solidFill>
                <a:effectLst>
                  <a:outerShdw blurRad="38100" dist="38100" dir="2700000" algn="tl">
                    <a:srgbClr val="000000">
                      <a:alpha val="43137"/>
                    </a:srgbClr>
                  </a:outerShdw>
                </a:effectLst>
              </a:rPr>
              <a:t> </a:t>
            </a:r>
            <a:r>
              <a:rPr lang="el-GR" b="1" dirty="0" err="1" smtClean="0">
                <a:solidFill>
                  <a:srgbClr val="002060"/>
                </a:solidFill>
                <a:effectLst>
                  <a:outerShdw blurRad="38100" dist="38100" dir="2700000" algn="tl">
                    <a:srgbClr val="000000">
                      <a:alpha val="43137"/>
                    </a:srgbClr>
                  </a:outerShdw>
                </a:effectLst>
              </a:rPr>
              <a:t>area</a:t>
            </a:r>
            <a:r>
              <a:rPr lang="el-GR" b="1" dirty="0" smtClean="0">
                <a:solidFill>
                  <a:srgbClr val="002060"/>
                </a:solidFill>
                <a:effectLst>
                  <a:outerShdw blurRad="38100" dist="38100" dir="2700000" algn="tl">
                    <a:srgbClr val="000000">
                      <a:alpha val="43137"/>
                    </a:srgbClr>
                  </a:outerShdw>
                </a:effectLst>
              </a:rPr>
              <a:t> </a:t>
            </a:r>
            <a:endParaRPr lang="el-GR" b="1" dirty="0">
              <a:solidFill>
                <a:srgbClr val="002060"/>
              </a:solidFill>
              <a:effectLst>
                <a:outerShdw blurRad="38100" dist="38100" dir="2700000" algn="tl">
                  <a:srgbClr val="000000">
                    <a:alpha val="43137"/>
                  </a:srgbClr>
                </a:outerShdw>
              </a:effectLst>
            </a:endParaRPr>
          </a:p>
        </p:txBody>
      </p:sp>
      <p:sp>
        <p:nvSpPr>
          <p:cNvPr id="3" name="TextBox 2"/>
          <p:cNvSpPr txBox="1"/>
          <p:nvPr/>
        </p:nvSpPr>
        <p:spPr>
          <a:xfrm>
            <a:off x="-27872" y="545670"/>
            <a:ext cx="7073155" cy="923330"/>
          </a:xfrm>
          <a:prstGeom prst="rect">
            <a:avLst/>
          </a:prstGeom>
          <a:noFill/>
        </p:spPr>
        <p:txBody>
          <a:bodyPr wrap="none" rtlCol="0">
            <a:spAutoFit/>
          </a:bodyPr>
          <a:lstStyle/>
          <a:p>
            <a:pPr algn="ctr"/>
            <a:r>
              <a:rPr lang="el-GR" b="1" dirty="0" err="1" smtClean="0">
                <a:solidFill>
                  <a:srgbClr val="FF0000"/>
                </a:solidFill>
                <a:effectLst>
                  <a:outerShdw blurRad="38100" dist="38100" dir="2700000" algn="tl">
                    <a:srgbClr val="000000">
                      <a:alpha val="43137"/>
                    </a:srgbClr>
                  </a:outerShdw>
                </a:effectLst>
              </a:rPr>
              <a:t>The</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total</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volume</a:t>
            </a:r>
            <a:r>
              <a:rPr lang="el-GR" b="1" dirty="0" smtClean="0">
                <a:solidFill>
                  <a:srgbClr val="FF0000"/>
                </a:solidFill>
                <a:effectLst>
                  <a:outerShdw blurRad="38100" dist="38100" dir="2700000" algn="tl">
                    <a:srgbClr val="000000">
                      <a:alpha val="43137"/>
                    </a:srgbClr>
                  </a:outerShdw>
                </a:effectLst>
              </a:rPr>
              <a:t> of  </a:t>
            </a:r>
            <a:r>
              <a:rPr lang="el-GR" b="1" dirty="0" err="1" smtClean="0">
                <a:solidFill>
                  <a:srgbClr val="FF0000"/>
                </a:solidFill>
                <a:effectLst>
                  <a:outerShdw blurRad="38100" dist="38100" dir="2700000" algn="tl">
                    <a:srgbClr val="000000">
                      <a:alpha val="43137"/>
                    </a:srgbClr>
                  </a:outerShdw>
                </a:effectLst>
              </a:rPr>
              <a:t>precipitation</a:t>
            </a:r>
            <a:r>
              <a:rPr lang="el-GR" b="1" dirty="0" smtClean="0">
                <a:solidFill>
                  <a:srgbClr val="FF0000"/>
                </a:solidFill>
                <a:effectLst>
                  <a:outerShdw blurRad="38100" dist="38100" dir="2700000" algn="tl">
                    <a:srgbClr val="000000">
                      <a:alpha val="43137"/>
                    </a:srgbClr>
                  </a:outerShdw>
                </a:effectLst>
              </a:rPr>
              <a:t> of </a:t>
            </a:r>
            <a:r>
              <a:rPr lang="el-GR" b="1" dirty="0" err="1" smtClean="0">
                <a:solidFill>
                  <a:srgbClr val="FF0000"/>
                </a:solidFill>
                <a:effectLst>
                  <a:outerShdw blurRad="38100" dist="38100" dir="2700000" algn="tl">
                    <a:srgbClr val="000000">
                      <a:alpha val="43137"/>
                    </a:srgbClr>
                  </a:outerShdw>
                </a:effectLst>
              </a:rPr>
              <a:t>the</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basin</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is</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the</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sum</a:t>
            </a:r>
            <a:r>
              <a:rPr lang="el-GR" b="1" dirty="0" smtClean="0">
                <a:solidFill>
                  <a:srgbClr val="FF0000"/>
                </a:solidFill>
                <a:effectLst>
                  <a:outerShdw blurRad="38100" dist="38100" dir="2700000" algn="tl">
                    <a:srgbClr val="000000">
                      <a:alpha val="43137"/>
                    </a:srgbClr>
                  </a:outerShdw>
                </a:effectLst>
              </a:rPr>
              <a:t> of </a:t>
            </a:r>
            <a:r>
              <a:rPr lang="el-GR" b="1" dirty="0" err="1" smtClean="0">
                <a:solidFill>
                  <a:srgbClr val="FF0000"/>
                </a:solidFill>
                <a:effectLst>
                  <a:outerShdw blurRad="38100" dist="38100" dir="2700000" algn="tl">
                    <a:srgbClr val="000000">
                      <a:alpha val="43137"/>
                    </a:srgbClr>
                  </a:outerShdw>
                </a:effectLst>
              </a:rPr>
              <a:t>the</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volumes</a:t>
            </a:r>
            <a:endParaRPr lang="el-GR" b="1" dirty="0" smtClean="0">
              <a:solidFill>
                <a:srgbClr val="FF0000"/>
              </a:solidFill>
              <a:effectLst>
                <a:outerShdw blurRad="38100" dist="38100" dir="2700000" algn="tl">
                  <a:srgbClr val="000000">
                    <a:alpha val="43137"/>
                  </a:srgbClr>
                </a:outerShdw>
              </a:effectLst>
            </a:endParaRPr>
          </a:p>
          <a:p>
            <a:pPr algn="ctr"/>
            <a:r>
              <a:rPr lang="el-GR" b="1" dirty="0" smtClean="0">
                <a:solidFill>
                  <a:srgbClr val="FF0000"/>
                </a:solidFill>
                <a:effectLst>
                  <a:outerShdw blurRad="38100" dist="38100" dir="2700000" algn="tl">
                    <a:srgbClr val="000000">
                      <a:alpha val="43137"/>
                    </a:srgbClr>
                  </a:outerShdw>
                </a:effectLst>
              </a:rPr>
              <a:t> of </a:t>
            </a:r>
            <a:r>
              <a:rPr lang="el-GR" b="1" dirty="0" err="1" smtClean="0">
                <a:solidFill>
                  <a:srgbClr val="FF0000"/>
                </a:solidFill>
                <a:effectLst>
                  <a:outerShdw blurRad="38100" dist="38100" dir="2700000" algn="tl">
                    <a:srgbClr val="000000">
                      <a:alpha val="43137"/>
                    </a:srgbClr>
                  </a:outerShdw>
                </a:effectLst>
              </a:rPr>
              <a:t>each</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polygon</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Each</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volume</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is</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calculated</a:t>
            </a:r>
            <a:r>
              <a:rPr lang="el-GR" b="1" dirty="0" smtClean="0">
                <a:solidFill>
                  <a:srgbClr val="FF0000"/>
                </a:solidFill>
                <a:effectLst>
                  <a:outerShdw blurRad="38100" dist="38100" dir="2700000" algn="tl">
                    <a:srgbClr val="000000">
                      <a:alpha val="43137"/>
                    </a:srgbClr>
                  </a:outerShdw>
                </a:effectLst>
              </a:rPr>
              <a:t> by </a:t>
            </a:r>
            <a:r>
              <a:rPr lang="el-GR" b="1" dirty="0" err="1" smtClean="0">
                <a:solidFill>
                  <a:srgbClr val="FF0000"/>
                </a:solidFill>
                <a:effectLst>
                  <a:outerShdw blurRad="38100" dist="38100" dir="2700000" algn="tl">
                    <a:srgbClr val="000000">
                      <a:alpha val="43137"/>
                    </a:srgbClr>
                  </a:outerShdw>
                </a:effectLst>
              </a:rPr>
              <a:t>multiplying</a:t>
            </a:r>
            <a:endParaRPr lang="el-GR" b="1" dirty="0" smtClean="0">
              <a:solidFill>
                <a:srgbClr val="FF0000"/>
              </a:solidFill>
              <a:effectLst>
                <a:outerShdw blurRad="38100" dist="38100" dir="2700000" algn="tl">
                  <a:srgbClr val="000000">
                    <a:alpha val="43137"/>
                  </a:srgbClr>
                </a:outerShdw>
              </a:effectLst>
            </a:endParaRPr>
          </a:p>
          <a:p>
            <a:pPr algn="ct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the</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area</a:t>
            </a:r>
            <a:r>
              <a:rPr lang="el-GR" b="1" dirty="0" smtClean="0">
                <a:solidFill>
                  <a:srgbClr val="FF0000"/>
                </a:solidFill>
                <a:effectLst>
                  <a:outerShdw blurRad="38100" dist="38100" dir="2700000" algn="tl">
                    <a:srgbClr val="000000">
                      <a:alpha val="43137"/>
                    </a:srgbClr>
                  </a:outerShdw>
                </a:effectLst>
              </a:rPr>
              <a:t> by </a:t>
            </a:r>
            <a:r>
              <a:rPr lang="el-GR" b="1" dirty="0" err="1" smtClean="0">
                <a:solidFill>
                  <a:srgbClr val="FF0000"/>
                </a:solidFill>
                <a:effectLst>
                  <a:outerShdw blurRad="38100" dist="38100" dir="2700000" algn="tl">
                    <a:srgbClr val="000000">
                      <a:alpha val="43137"/>
                    </a:srgbClr>
                  </a:outerShdw>
                </a:effectLst>
              </a:rPr>
              <a:t>the</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rainfall</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height</a:t>
            </a:r>
            <a:r>
              <a:rPr lang="el-GR" b="1" dirty="0" smtClean="0">
                <a:solidFill>
                  <a:srgbClr val="FF0000"/>
                </a:solidFill>
                <a:effectLst>
                  <a:outerShdw blurRad="38100" dist="38100" dir="2700000" algn="tl">
                    <a:srgbClr val="000000">
                      <a:alpha val="43137"/>
                    </a:srgbClr>
                  </a:outerShdw>
                </a:effectLst>
              </a:rPr>
              <a:t> </a:t>
            </a:r>
            <a:endParaRPr lang="el-GR" b="1" dirty="0">
              <a:solidFill>
                <a:srgbClr val="FF0000"/>
              </a:solidFill>
              <a:effectLst>
                <a:outerShdw blurRad="38100" dist="38100" dir="2700000" algn="tl">
                  <a:srgbClr val="000000">
                    <a:alpha val="43137"/>
                  </a:srgbClr>
                </a:outerShdw>
              </a:effectLst>
            </a:endParaRPr>
          </a:p>
        </p:txBody>
      </p:sp>
      <p:sp>
        <p:nvSpPr>
          <p:cNvPr id="4" name="TextBox 3"/>
          <p:cNvSpPr txBox="1"/>
          <p:nvPr/>
        </p:nvSpPr>
        <p:spPr>
          <a:xfrm>
            <a:off x="611560" y="6180112"/>
            <a:ext cx="7560840" cy="646331"/>
          </a:xfrm>
          <a:prstGeom prst="rect">
            <a:avLst/>
          </a:prstGeom>
          <a:noFill/>
        </p:spPr>
        <p:txBody>
          <a:bodyPr wrap="square" rtlCol="0">
            <a:spAutoFit/>
          </a:bodyPr>
          <a:lstStyle/>
          <a:p>
            <a:pPr algn="ctr"/>
            <a:r>
              <a:rPr lang="el-GR" b="1" dirty="0" err="1" smtClean="0">
                <a:solidFill>
                  <a:srgbClr val="FF0000"/>
                </a:solidFill>
                <a:effectLst>
                  <a:outerShdw blurRad="38100" dist="38100" dir="2700000" algn="tl">
                    <a:srgbClr val="000000">
                      <a:alpha val="43137"/>
                    </a:srgbClr>
                  </a:outerShdw>
                </a:effectLst>
              </a:rPr>
              <a:t>The</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average</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rainfall</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height</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is</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equal</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to</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the</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precipitation</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volume</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that</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the</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basin</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received</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divided</a:t>
            </a:r>
            <a:r>
              <a:rPr lang="el-GR" b="1" dirty="0" smtClean="0">
                <a:solidFill>
                  <a:srgbClr val="FF0000"/>
                </a:solidFill>
                <a:effectLst>
                  <a:outerShdw blurRad="38100" dist="38100" dir="2700000" algn="tl">
                    <a:srgbClr val="000000">
                      <a:alpha val="43137"/>
                    </a:srgbClr>
                  </a:outerShdw>
                </a:effectLst>
              </a:rPr>
              <a:t> by </a:t>
            </a:r>
            <a:r>
              <a:rPr lang="el-GR" b="1" dirty="0" err="1" smtClean="0">
                <a:solidFill>
                  <a:srgbClr val="FF0000"/>
                </a:solidFill>
                <a:effectLst>
                  <a:outerShdw blurRad="38100" dist="38100" dir="2700000" algn="tl">
                    <a:srgbClr val="000000">
                      <a:alpha val="43137"/>
                    </a:srgbClr>
                  </a:outerShdw>
                </a:effectLst>
              </a:rPr>
              <a:t>the</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total</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area</a:t>
            </a:r>
            <a:r>
              <a:rPr lang="el-GR" b="1" dirty="0" smtClean="0">
                <a:solidFill>
                  <a:srgbClr val="FF0000"/>
                </a:solidFill>
                <a:effectLst>
                  <a:outerShdw blurRad="38100" dist="38100" dir="2700000" algn="tl">
                    <a:srgbClr val="000000">
                      <a:alpha val="43137"/>
                    </a:srgbClr>
                  </a:outerShdw>
                </a:effectLst>
              </a:rPr>
              <a:t> of </a:t>
            </a:r>
            <a:r>
              <a:rPr lang="el-GR" b="1" dirty="0" err="1" smtClean="0">
                <a:solidFill>
                  <a:srgbClr val="FF0000"/>
                </a:solidFill>
                <a:effectLst>
                  <a:outerShdw blurRad="38100" dist="38100" dir="2700000" algn="tl">
                    <a:srgbClr val="000000">
                      <a:alpha val="43137"/>
                    </a:srgbClr>
                  </a:outerShdw>
                </a:effectLst>
              </a:rPr>
              <a:t>the</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basin</a:t>
            </a:r>
            <a:r>
              <a:rPr lang="el-GR" b="1" dirty="0" smtClean="0">
                <a:solidFill>
                  <a:srgbClr val="FF0000"/>
                </a:solidFill>
                <a:effectLst>
                  <a:outerShdw blurRad="38100" dist="38100" dir="2700000" algn="tl">
                    <a:srgbClr val="000000">
                      <a:alpha val="43137"/>
                    </a:srgbClr>
                  </a:outerShdw>
                </a:effectLst>
              </a:rPr>
              <a:t>.</a:t>
            </a:r>
            <a:endParaRPr lang="el-GR"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15609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4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4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4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5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61"/>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63"/>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159"/>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156"/>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154"/>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3" presetClass="entr" presetSubtype="10" fill="hold" grpId="0" nodeType="clickEffect">
                                  <p:stCondLst>
                                    <p:cond delay="0"/>
                                  </p:stCondLst>
                                  <p:childTnLst>
                                    <p:set>
                                      <p:cBhvr>
                                        <p:cTn id="82" dur="1" fill="hold">
                                          <p:stCondLst>
                                            <p:cond delay="0"/>
                                          </p:stCondLst>
                                        </p:cTn>
                                        <p:tgtEl>
                                          <p:spTgt spid="137"/>
                                        </p:tgtEl>
                                        <p:attrNameLst>
                                          <p:attrName>style.visibility</p:attrName>
                                        </p:attrNameLst>
                                      </p:cBhvr>
                                      <p:to>
                                        <p:strVal val="visible"/>
                                      </p:to>
                                    </p:set>
                                    <p:animEffect transition="in" filter="blinds(horizontal)">
                                      <p:cBhvr>
                                        <p:cTn id="83" dur="500"/>
                                        <p:tgtEl>
                                          <p:spTgt spid="137"/>
                                        </p:tgtEl>
                                      </p:cBhvr>
                                    </p:animEffect>
                                  </p:childTnLst>
                                </p:cTn>
                              </p:par>
                            </p:childTnLst>
                          </p:cTn>
                        </p:par>
                      </p:childTnLst>
                    </p:cTn>
                  </p:par>
                  <p:par>
                    <p:cTn id="84" fill="hold">
                      <p:stCondLst>
                        <p:cond delay="indefinite"/>
                      </p:stCondLst>
                      <p:childTnLst>
                        <p:par>
                          <p:cTn id="85" fill="hold">
                            <p:stCondLst>
                              <p:cond delay="0"/>
                            </p:stCondLst>
                            <p:childTnLst>
                              <p:par>
                                <p:cTn id="86" presetID="3" presetClass="entr" presetSubtype="10" fill="hold" grpId="0" nodeType="clickEffect">
                                  <p:stCondLst>
                                    <p:cond delay="0"/>
                                  </p:stCondLst>
                                  <p:childTnLst>
                                    <p:set>
                                      <p:cBhvr>
                                        <p:cTn id="87" dur="1" fill="hold">
                                          <p:stCondLst>
                                            <p:cond delay="0"/>
                                          </p:stCondLst>
                                        </p:cTn>
                                        <p:tgtEl>
                                          <p:spTgt spid="134"/>
                                        </p:tgtEl>
                                        <p:attrNameLst>
                                          <p:attrName>style.visibility</p:attrName>
                                        </p:attrNameLst>
                                      </p:cBhvr>
                                      <p:to>
                                        <p:strVal val="visible"/>
                                      </p:to>
                                    </p:set>
                                    <p:animEffect transition="in" filter="blinds(horizontal)">
                                      <p:cBhvr>
                                        <p:cTn id="88" dur="500"/>
                                        <p:tgtEl>
                                          <p:spTgt spid="134"/>
                                        </p:tgtEl>
                                      </p:cBhvr>
                                    </p:animEffect>
                                  </p:childTnLst>
                                </p:cTn>
                              </p:par>
                            </p:childTnLst>
                          </p:cTn>
                        </p:par>
                      </p:childTnLst>
                    </p:cTn>
                  </p:par>
                  <p:par>
                    <p:cTn id="89" fill="hold">
                      <p:stCondLst>
                        <p:cond delay="indefinite"/>
                      </p:stCondLst>
                      <p:childTnLst>
                        <p:par>
                          <p:cTn id="90" fill="hold">
                            <p:stCondLst>
                              <p:cond delay="0"/>
                            </p:stCondLst>
                            <p:childTnLst>
                              <p:par>
                                <p:cTn id="91" presetID="3" presetClass="entr" presetSubtype="10" fill="hold" grpId="0" nodeType="clickEffect">
                                  <p:stCondLst>
                                    <p:cond delay="0"/>
                                  </p:stCondLst>
                                  <p:childTnLst>
                                    <p:set>
                                      <p:cBhvr>
                                        <p:cTn id="92" dur="1" fill="hold">
                                          <p:stCondLst>
                                            <p:cond delay="0"/>
                                          </p:stCondLst>
                                        </p:cTn>
                                        <p:tgtEl>
                                          <p:spTgt spid="142"/>
                                        </p:tgtEl>
                                        <p:attrNameLst>
                                          <p:attrName>style.visibility</p:attrName>
                                        </p:attrNameLst>
                                      </p:cBhvr>
                                      <p:to>
                                        <p:strVal val="visible"/>
                                      </p:to>
                                    </p:set>
                                    <p:animEffect transition="in" filter="blinds(horizontal)">
                                      <p:cBhvr>
                                        <p:cTn id="93" dur="500"/>
                                        <p:tgtEl>
                                          <p:spTgt spid="142"/>
                                        </p:tgtEl>
                                      </p:cBhvr>
                                    </p:animEffect>
                                  </p:childTnLst>
                                </p:cTn>
                              </p:par>
                            </p:childTnLst>
                          </p:cTn>
                        </p:par>
                      </p:childTnLst>
                    </p:cTn>
                  </p:par>
                  <p:par>
                    <p:cTn id="94" fill="hold">
                      <p:stCondLst>
                        <p:cond delay="indefinite"/>
                      </p:stCondLst>
                      <p:childTnLst>
                        <p:par>
                          <p:cTn id="95" fill="hold">
                            <p:stCondLst>
                              <p:cond delay="0"/>
                            </p:stCondLst>
                            <p:childTnLst>
                              <p:par>
                                <p:cTn id="96" presetID="3" presetClass="entr" presetSubtype="10" fill="hold" grpId="0" nodeType="clickEffect">
                                  <p:stCondLst>
                                    <p:cond delay="0"/>
                                  </p:stCondLst>
                                  <p:childTnLst>
                                    <p:set>
                                      <p:cBhvr>
                                        <p:cTn id="97" dur="1" fill="hold">
                                          <p:stCondLst>
                                            <p:cond delay="0"/>
                                          </p:stCondLst>
                                        </p:cTn>
                                        <p:tgtEl>
                                          <p:spTgt spid="139"/>
                                        </p:tgtEl>
                                        <p:attrNameLst>
                                          <p:attrName>style.visibility</p:attrName>
                                        </p:attrNameLst>
                                      </p:cBhvr>
                                      <p:to>
                                        <p:strVal val="visible"/>
                                      </p:to>
                                    </p:set>
                                    <p:animEffect transition="in" filter="blinds(horizontal)">
                                      <p:cBhvr>
                                        <p:cTn id="98" dur="500"/>
                                        <p:tgtEl>
                                          <p:spTgt spid="139"/>
                                        </p:tgtEl>
                                      </p:cBhvr>
                                    </p:animEffect>
                                  </p:childTnLst>
                                </p:cTn>
                              </p:par>
                            </p:childTnLst>
                          </p:cTn>
                        </p:par>
                      </p:childTnLst>
                    </p:cTn>
                  </p:par>
                  <p:par>
                    <p:cTn id="99" fill="hold">
                      <p:stCondLst>
                        <p:cond delay="indefinite"/>
                      </p:stCondLst>
                      <p:childTnLst>
                        <p:par>
                          <p:cTn id="100" fill="hold">
                            <p:stCondLst>
                              <p:cond delay="0"/>
                            </p:stCondLst>
                            <p:childTnLst>
                              <p:par>
                                <p:cTn id="101" presetID="3" presetClass="entr" presetSubtype="10" fill="hold" grpId="0" nodeType="clickEffect">
                                  <p:stCondLst>
                                    <p:cond delay="0"/>
                                  </p:stCondLst>
                                  <p:childTnLst>
                                    <p:set>
                                      <p:cBhvr>
                                        <p:cTn id="102" dur="1" fill="hold">
                                          <p:stCondLst>
                                            <p:cond delay="0"/>
                                          </p:stCondLst>
                                        </p:cTn>
                                        <p:tgtEl>
                                          <p:spTgt spid="138"/>
                                        </p:tgtEl>
                                        <p:attrNameLst>
                                          <p:attrName>style.visibility</p:attrName>
                                        </p:attrNameLst>
                                      </p:cBhvr>
                                      <p:to>
                                        <p:strVal val="visible"/>
                                      </p:to>
                                    </p:set>
                                    <p:animEffect transition="in" filter="blinds(horizontal)">
                                      <p:cBhvr>
                                        <p:cTn id="103" dur="500"/>
                                        <p:tgtEl>
                                          <p:spTgt spid="138"/>
                                        </p:tgtEl>
                                      </p:cBhvr>
                                    </p:animEffect>
                                  </p:childTnLst>
                                </p:cTn>
                              </p:par>
                            </p:childTnLst>
                          </p:cTn>
                        </p:par>
                      </p:childTnLst>
                    </p:cTn>
                  </p:par>
                  <p:par>
                    <p:cTn id="104" fill="hold">
                      <p:stCondLst>
                        <p:cond delay="indefinite"/>
                      </p:stCondLst>
                      <p:childTnLst>
                        <p:par>
                          <p:cTn id="105" fill="hold">
                            <p:stCondLst>
                              <p:cond delay="0"/>
                            </p:stCondLst>
                            <p:childTnLst>
                              <p:par>
                                <p:cTn id="106" presetID="2" presetClass="entr" presetSubtype="4" fill="hold" grpId="0" nodeType="clickEffect">
                                  <p:stCondLst>
                                    <p:cond delay="0"/>
                                  </p:stCondLst>
                                  <p:childTnLst>
                                    <p:set>
                                      <p:cBhvr>
                                        <p:cTn id="107" dur="1" fill="hold">
                                          <p:stCondLst>
                                            <p:cond delay="0"/>
                                          </p:stCondLst>
                                        </p:cTn>
                                        <p:tgtEl>
                                          <p:spTgt spid="49"/>
                                        </p:tgtEl>
                                        <p:attrNameLst>
                                          <p:attrName>style.visibility</p:attrName>
                                        </p:attrNameLst>
                                      </p:cBhvr>
                                      <p:to>
                                        <p:strVal val="visible"/>
                                      </p:to>
                                    </p:set>
                                    <p:anim calcmode="lin" valueType="num">
                                      <p:cBhvr additive="base">
                                        <p:cTn id="108" dur="500" fill="hold"/>
                                        <p:tgtEl>
                                          <p:spTgt spid="49"/>
                                        </p:tgtEl>
                                        <p:attrNameLst>
                                          <p:attrName>ppt_x</p:attrName>
                                        </p:attrNameLst>
                                      </p:cBhvr>
                                      <p:tavLst>
                                        <p:tav tm="0">
                                          <p:val>
                                            <p:strVal val="#ppt_x"/>
                                          </p:val>
                                        </p:tav>
                                        <p:tav tm="100000">
                                          <p:val>
                                            <p:strVal val="#ppt_x"/>
                                          </p:val>
                                        </p:tav>
                                      </p:tavLst>
                                    </p:anim>
                                    <p:anim calcmode="lin" valueType="num">
                                      <p:cBhvr additive="base">
                                        <p:cTn id="109"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par>
                    <p:cTn id="110" fill="hold">
                      <p:stCondLst>
                        <p:cond delay="indefinite"/>
                      </p:stCondLst>
                      <p:childTnLst>
                        <p:par>
                          <p:cTn id="111" fill="hold">
                            <p:stCondLst>
                              <p:cond delay="0"/>
                            </p:stCondLst>
                            <p:childTnLst>
                              <p:par>
                                <p:cTn id="112" presetID="2" presetClass="entr" presetSubtype="4" fill="hold" grpId="0" nodeType="clickEffect">
                                  <p:stCondLst>
                                    <p:cond delay="0"/>
                                  </p:stCondLst>
                                  <p:childTnLst>
                                    <p:set>
                                      <p:cBhvr>
                                        <p:cTn id="113" dur="1" fill="hold">
                                          <p:stCondLst>
                                            <p:cond delay="0"/>
                                          </p:stCondLst>
                                        </p:cTn>
                                        <p:tgtEl>
                                          <p:spTgt spid="2"/>
                                        </p:tgtEl>
                                        <p:attrNameLst>
                                          <p:attrName>style.visibility</p:attrName>
                                        </p:attrNameLst>
                                      </p:cBhvr>
                                      <p:to>
                                        <p:strVal val="visible"/>
                                      </p:to>
                                    </p:set>
                                    <p:anim calcmode="lin" valueType="num">
                                      <p:cBhvr additive="base">
                                        <p:cTn id="114" dur="500" fill="hold"/>
                                        <p:tgtEl>
                                          <p:spTgt spid="2"/>
                                        </p:tgtEl>
                                        <p:attrNameLst>
                                          <p:attrName>ppt_x</p:attrName>
                                        </p:attrNameLst>
                                      </p:cBhvr>
                                      <p:tavLst>
                                        <p:tav tm="0">
                                          <p:val>
                                            <p:strVal val="#ppt_x"/>
                                          </p:val>
                                        </p:tav>
                                        <p:tav tm="100000">
                                          <p:val>
                                            <p:strVal val="#ppt_x"/>
                                          </p:val>
                                        </p:tav>
                                      </p:tavLst>
                                    </p:anim>
                                    <p:anim calcmode="lin" valueType="num">
                                      <p:cBhvr additive="base">
                                        <p:cTn id="115"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16" fill="hold">
                      <p:stCondLst>
                        <p:cond delay="indefinite"/>
                      </p:stCondLst>
                      <p:childTnLst>
                        <p:par>
                          <p:cTn id="117" fill="hold">
                            <p:stCondLst>
                              <p:cond delay="0"/>
                            </p:stCondLst>
                            <p:childTnLst>
                              <p:par>
                                <p:cTn id="118" presetID="22" presetClass="exit" presetSubtype="4" fill="hold" grpId="1" nodeType="clickEffect">
                                  <p:stCondLst>
                                    <p:cond delay="0"/>
                                  </p:stCondLst>
                                  <p:childTnLst>
                                    <p:animEffect transition="out" filter="wipe(down)">
                                      <p:cBhvr>
                                        <p:cTn id="119" dur="500"/>
                                        <p:tgtEl>
                                          <p:spTgt spid="49"/>
                                        </p:tgtEl>
                                      </p:cBhvr>
                                    </p:animEffect>
                                    <p:set>
                                      <p:cBhvr>
                                        <p:cTn id="120" dur="1" fill="hold">
                                          <p:stCondLst>
                                            <p:cond delay="499"/>
                                          </p:stCondLst>
                                        </p:cTn>
                                        <p:tgtEl>
                                          <p:spTgt spid="49"/>
                                        </p:tgtEl>
                                        <p:attrNameLst>
                                          <p:attrName>style.visibility</p:attrName>
                                        </p:attrNameLst>
                                      </p:cBhvr>
                                      <p:to>
                                        <p:strVal val="hidden"/>
                                      </p:to>
                                    </p:set>
                                  </p:childTnLst>
                                </p:cTn>
                              </p:par>
                            </p:childTnLst>
                          </p:cTn>
                        </p:par>
                      </p:childTnLst>
                    </p:cTn>
                  </p:par>
                  <p:par>
                    <p:cTn id="121" fill="hold">
                      <p:stCondLst>
                        <p:cond delay="indefinite"/>
                      </p:stCondLst>
                      <p:childTnLst>
                        <p:par>
                          <p:cTn id="122" fill="hold">
                            <p:stCondLst>
                              <p:cond delay="0"/>
                            </p:stCondLst>
                            <p:childTnLst>
                              <p:par>
                                <p:cTn id="123" presetID="48" presetClass="entr" presetSubtype="0" accel="50000" fill="hold" grpId="0" nodeType="clickEffect">
                                  <p:stCondLst>
                                    <p:cond delay="0"/>
                                  </p:stCondLst>
                                  <p:childTnLst>
                                    <p:set>
                                      <p:cBhvr>
                                        <p:cTn id="124" dur="1" fill="hold">
                                          <p:stCondLst>
                                            <p:cond delay="0"/>
                                          </p:stCondLst>
                                        </p:cTn>
                                        <p:tgtEl>
                                          <p:spTgt spid="164"/>
                                        </p:tgtEl>
                                        <p:attrNameLst>
                                          <p:attrName>style.visibility</p:attrName>
                                        </p:attrNameLst>
                                      </p:cBhvr>
                                      <p:to>
                                        <p:strVal val="visible"/>
                                      </p:to>
                                    </p:set>
                                    <p:anim calcmode="lin" valueType="num">
                                      <p:cBhvr>
                                        <p:cTn id="125" dur="1000" fill="hold"/>
                                        <p:tgtEl>
                                          <p:spTgt spid="16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26" dur="1000" fill="hold"/>
                                        <p:tgtEl>
                                          <p:spTgt spid="164"/>
                                        </p:tgtEl>
                                        <p:attrNameLst>
                                          <p:attrName>ppt_x</p:attrName>
                                        </p:attrNameLst>
                                      </p:cBhvr>
                                      <p:tavLst>
                                        <p:tav tm="0">
                                          <p:val>
                                            <p:fltVal val="-1"/>
                                          </p:val>
                                        </p:tav>
                                        <p:tav tm="50000">
                                          <p:val>
                                            <p:fltVal val="0.95"/>
                                          </p:val>
                                        </p:tav>
                                        <p:tav tm="100000">
                                          <p:val>
                                            <p:strVal val="#ppt_x"/>
                                          </p:val>
                                        </p:tav>
                                      </p:tavLst>
                                    </p:anim>
                                    <p:anim calcmode="lin" valueType="num">
                                      <p:cBhvr>
                                        <p:cTn id="127" dur="1000" fill="hold"/>
                                        <p:tgtEl>
                                          <p:spTgt spid="164"/>
                                        </p:tgtEl>
                                        <p:attrNameLst>
                                          <p:attrName>ppt_y</p:attrName>
                                        </p:attrNameLst>
                                      </p:cBhvr>
                                      <p:tavLst>
                                        <p:tav tm="0">
                                          <p:val>
                                            <p:strVal val="#ppt_y"/>
                                          </p:val>
                                        </p:tav>
                                        <p:tav tm="100000">
                                          <p:val>
                                            <p:strVal val="#ppt_y"/>
                                          </p:val>
                                        </p:tav>
                                      </p:tavLst>
                                    </p:anim>
                                    <p:animEffect transition="in" filter="fade">
                                      <p:cBhvr>
                                        <p:cTn id="128" dur="1000"/>
                                        <p:tgtEl>
                                          <p:spTgt spid="164"/>
                                        </p:tgtEl>
                                      </p:cBhvr>
                                    </p:animEffect>
                                  </p:childTnLst>
                                </p:cTn>
                              </p:par>
                              <p:par>
                                <p:cTn id="129" presetID="48" presetClass="entr" presetSubtype="0" accel="50000" fill="hold" grpId="0" nodeType="withEffect">
                                  <p:stCondLst>
                                    <p:cond delay="0"/>
                                  </p:stCondLst>
                                  <p:childTnLst>
                                    <p:set>
                                      <p:cBhvr>
                                        <p:cTn id="130" dur="1" fill="hold">
                                          <p:stCondLst>
                                            <p:cond delay="0"/>
                                          </p:stCondLst>
                                        </p:cTn>
                                        <p:tgtEl>
                                          <p:spTgt spid="165"/>
                                        </p:tgtEl>
                                        <p:attrNameLst>
                                          <p:attrName>style.visibility</p:attrName>
                                        </p:attrNameLst>
                                      </p:cBhvr>
                                      <p:to>
                                        <p:strVal val="visible"/>
                                      </p:to>
                                    </p:set>
                                    <p:anim calcmode="lin" valueType="num">
                                      <p:cBhvr>
                                        <p:cTn id="131" dur="1000" fill="hold"/>
                                        <p:tgtEl>
                                          <p:spTgt spid="16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32" dur="1000" fill="hold"/>
                                        <p:tgtEl>
                                          <p:spTgt spid="165"/>
                                        </p:tgtEl>
                                        <p:attrNameLst>
                                          <p:attrName>ppt_x</p:attrName>
                                        </p:attrNameLst>
                                      </p:cBhvr>
                                      <p:tavLst>
                                        <p:tav tm="0">
                                          <p:val>
                                            <p:fltVal val="-1"/>
                                          </p:val>
                                        </p:tav>
                                        <p:tav tm="50000">
                                          <p:val>
                                            <p:fltVal val="0.95"/>
                                          </p:val>
                                        </p:tav>
                                        <p:tav tm="100000">
                                          <p:val>
                                            <p:strVal val="#ppt_x"/>
                                          </p:val>
                                        </p:tav>
                                      </p:tavLst>
                                    </p:anim>
                                    <p:anim calcmode="lin" valueType="num">
                                      <p:cBhvr>
                                        <p:cTn id="133" dur="1000" fill="hold"/>
                                        <p:tgtEl>
                                          <p:spTgt spid="165"/>
                                        </p:tgtEl>
                                        <p:attrNameLst>
                                          <p:attrName>ppt_y</p:attrName>
                                        </p:attrNameLst>
                                      </p:cBhvr>
                                      <p:tavLst>
                                        <p:tav tm="0">
                                          <p:val>
                                            <p:strVal val="#ppt_y"/>
                                          </p:val>
                                        </p:tav>
                                        <p:tav tm="100000">
                                          <p:val>
                                            <p:strVal val="#ppt_y"/>
                                          </p:val>
                                        </p:tav>
                                      </p:tavLst>
                                    </p:anim>
                                    <p:animEffect transition="in" filter="fade">
                                      <p:cBhvr>
                                        <p:cTn id="134" dur="1000"/>
                                        <p:tgtEl>
                                          <p:spTgt spid="165"/>
                                        </p:tgtEl>
                                      </p:cBhvr>
                                    </p:animEffect>
                                  </p:childTnLst>
                                </p:cTn>
                              </p:par>
                              <p:par>
                                <p:cTn id="135" presetID="48" presetClass="entr" presetSubtype="0" accel="50000" fill="hold" grpId="0" nodeType="withEffect">
                                  <p:stCondLst>
                                    <p:cond delay="0"/>
                                  </p:stCondLst>
                                  <p:childTnLst>
                                    <p:set>
                                      <p:cBhvr>
                                        <p:cTn id="136" dur="1" fill="hold">
                                          <p:stCondLst>
                                            <p:cond delay="0"/>
                                          </p:stCondLst>
                                        </p:cTn>
                                        <p:tgtEl>
                                          <p:spTgt spid="166"/>
                                        </p:tgtEl>
                                        <p:attrNameLst>
                                          <p:attrName>style.visibility</p:attrName>
                                        </p:attrNameLst>
                                      </p:cBhvr>
                                      <p:to>
                                        <p:strVal val="visible"/>
                                      </p:to>
                                    </p:set>
                                    <p:anim calcmode="lin" valueType="num">
                                      <p:cBhvr>
                                        <p:cTn id="137" dur="1000" fill="hold"/>
                                        <p:tgtEl>
                                          <p:spTgt spid="16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38" dur="1000" fill="hold"/>
                                        <p:tgtEl>
                                          <p:spTgt spid="166"/>
                                        </p:tgtEl>
                                        <p:attrNameLst>
                                          <p:attrName>ppt_x</p:attrName>
                                        </p:attrNameLst>
                                      </p:cBhvr>
                                      <p:tavLst>
                                        <p:tav tm="0">
                                          <p:val>
                                            <p:fltVal val="-1"/>
                                          </p:val>
                                        </p:tav>
                                        <p:tav tm="50000">
                                          <p:val>
                                            <p:fltVal val="0.95"/>
                                          </p:val>
                                        </p:tav>
                                        <p:tav tm="100000">
                                          <p:val>
                                            <p:strVal val="#ppt_x"/>
                                          </p:val>
                                        </p:tav>
                                      </p:tavLst>
                                    </p:anim>
                                    <p:anim calcmode="lin" valueType="num">
                                      <p:cBhvr>
                                        <p:cTn id="139" dur="1000" fill="hold"/>
                                        <p:tgtEl>
                                          <p:spTgt spid="166"/>
                                        </p:tgtEl>
                                        <p:attrNameLst>
                                          <p:attrName>ppt_y</p:attrName>
                                        </p:attrNameLst>
                                      </p:cBhvr>
                                      <p:tavLst>
                                        <p:tav tm="0">
                                          <p:val>
                                            <p:strVal val="#ppt_y"/>
                                          </p:val>
                                        </p:tav>
                                        <p:tav tm="100000">
                                          <p:val>
                                            <p:strVal val="#ppt_y"/>
                                          </p:val>
                                        </p:tav>
                                      </p:tavLst>
                                    </p:anim>
                                    <p:animEffect transition="in" filter="fade">
                                      <p:cBhvr>
                                        <p:cTn id="140" dur="1000"/>
                                        <p:tgtEl>
                                          <p:spTgt spid="166"/>
                                        </p:tgtEl>
                                      </p:cBhvr>
                                    </p:animEffect>
                                  </p:childTnLst>
                                </p:cTn>
                              </p:par>
                              <p:par>
                                <p:cTn id="141" presetID="48" presetClass="entr" presetSubtype="0" accel="50000" fill="hold" grpId="0" nodeType="withEffect">
                                  <p:stCondLst>
                                    <p:cond delay="0"/>
                                  </p:stCondLst>
                                  <p:childTnLst>
                                    <p:set>
                                      <p:cBhvr>
                                        <p:cTn id="142" dur="1" fill="hold">
                                          <p:stCondLst>
                                            <p:cond delay="0"/>
                                          </p:stCondLst>
                                        </p:cTn>
                                        <p:tgtEl>
                                          <p:spTgt spid="167"/>
                                        </p:tgtEl>
                                        <p:attrNameLst>
                                          <p:attrName>style.visibility</p:attrName>
                                        </p:attrNameLst>
                                      </p:cBhvr>
                                      <p:to>
                                        <p:strVal val="visible"/>
                                      </p:to>
                                    </p:set>
                                    <p:anim calcmode="lin" valueType="num">
                                      <p:cBhvr>
                                        <p:cTn id="143" dur="1000" fill="hold"/>
                                        <p:tgtEl>
                                          <p:spTgt spid="167"/>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4" dur="1000" fill="hold"/>
                                        <p:tgtEl>
                                          <p:spTgt spid="167"/>
                                        </p:tgtEl>
                                        <p:attrNameLst>
                                          <p:attrName>ppt_x</p:attrName>
                                        </p:attrNameLst>
                                      </p:cBhvr>
                                      <p:tavLst>
                                        <p:tav tm="0">
                                          <p:val>
                                            <p:fltVal val="-1"/>
                                          </p:val>
                                        </p:tav>
                                        <p:tav tm="50000">
                                          <p:val>
                                            <p:fltVal val="0.95"/>
                                          </p:val>
                                        </p:tav>
                                        <p:tav tm="100000">
                                          <p:val>
                                            <p:strVal val="#ppt_x"/>
                                          </p:val>
                                        </p:tav>
                                      </p:tavLst>
                                    </p:anim>
                                    <p:anim calcmode="lin" valueType="num">
                                      <p:cBhvr>
                                        <p:cTn id="145" dur="1000" fill="hold"/>
                                        <p:tgtEl>
                                          <p:spTgt spid="167"/>
                                        </p:tgtEl>
                                        <p:attrNameLst>
                                          <p:attrName>ppt_y</p:attrName>
                                        </p:attrNameLst>
                                      </p:cBhvr>
                                      <p:tavLst>
                                        <p:tav tm="0">
                                          <p:val>
                                            <p:strVal val="#ppt_y"/>
                                          </p:val>
                                        </p:tav>
                                        <p:tav tm="100000">
                                          <p:val>
                                            <p:strVal val="#ppt_y"/>
                                          </p:val>
                                        </p:tav>
                                      </p:tavLst>
                                    </p:anim>
                                    <p:animEffect transition="in" filter="fade">
                                      <p:cBhvr>
                                        <p:cTn id="146" dur="1000"/>
                                        <p:tgtEl>
                                          <p:spTgt spid="167"/>
                                        </p:tgtEl>
                                      </p:cBhvr>
                                    </p:animEffect>
                                  </p:childTnLst>
                                </p:cTn>
                              </p:par>
                              <p:par>
                                <p:cTn id="147" presetID="48" presetClass="entr" presetSubtype="0" accel="50000" fill="hold" grpId="0" nodeType="withEffect">
                                  <p:stCondLst>
                                    <p:cond delay="0"/>
                                  </p:stCondLst>
                                  <p:childTnLst>
                                    <p:set>
                                      <p:cBhvr>
                                        <p:cTn id="148" dur="1" fill="hold">
                                          <p:stCondLst>
                                            <p:cond delay="0"/>
                                          </p:stCondLst>
                                        </p:cTn>
                                        <p:tgtEl>
                                          <p:spTgt spid="168"/>
                                        </p:tgtEl>
                                        <p:attrNameLst>
                                          <p:attrName>style.visibility</p:attrName>
                                        </p:attrNameLst>
                                      </p:cBhvr>
                                      <p:to>
                                        <p:strVal val="visible"/>
                                      </p:to>
                                    </p:set>
                                    <p:anim calcmode="lin" valueType="num">
                                      <p:cBhvr>
                                        <p:cTn id="149" dur="1000" fill="hold"/>
                                        <p:tgtEl>
                                          <p:spTgt spid="168"/>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50" dur="1000" fill="hold"/>
                                        <p:tgtEl>
                                          <p:spTgt spid="168"/>
                                        </p:tgtEl>
                                        <p:attrNameLst>
                                          <p:attrName>ppt_x</p:attrName>
                                        </p:attrNameLst>
                                      </p:cBhvr>
                                      <p:tavLst>
                                        <p:tav tm="0">
                                          <p:val>
                                            <p:fltVal val="-1"/>
                                          </p:val>
                                        </p:tav>
                                        <p:tav tm="50000">
                                          <p:val>
                                            <p:fltVal val="0.95"/>
                                          </p:val>
                                        </p:tav>
                                        <p:tav tm="100000">
                                          <p:val>
                                            <p:strVal val="#ppt_x"/>
                                          </p:val>
                                        </p:tav>
                                      </p:tavLst>
                                    </p:anim>
                                    <p:anim calcmode="lin" valueType="num">
                                      <p:cBhvr>
                                        <p:cTn id="151" dur="1000" fill="hold"/>
                                        <p:tgtEl>
                                          <p:spTgt spid="168"/>
                                        </p:tgtEl>
                                        <p:attrNameLst>
                                          <p:attrName>ppt_y</p:attrName>
                                        </p:attrNameLst>
                                      </p:cBhvr>
                                      <p:tavLst>
                                        <p:tav tm="0">
                                          <p:val>
                                            <p:strVal val="#ppt_y"/>
                                          </p:val>
                                        </p:tav>
                                        <p:tav tm="100000">
                                          <p:val>
                                            <p:strVal val="#ppt_y"/>
                                          </p:val>
                                        </p:tav>
                                      </p:tavLst>
                                    </p:anim>
                                    <p:animEffect transition="in" filter="fade">
                                      <p:cBhvr>
                                        <p:cTn id="152" dur="1000"/>
                                        <p:tgtEl>
                                          <p:spTgt spid="168"/>
                                        </p:tgtEl>
                                      </p:cBhvr>
                                    </p:animEffect>
                                  </p:childTnLst>
                                </p:cTn>
                              </p:par>
                              <p:par>
                                <p:cTn id="153" presetID="48" presetClass="entr" presetSubtype="0" accel="50000" fill="hold" grpId="0" nodeType="withEffect">
                                  <p:stCondLst>
                                    <p:cond delay="0"/>
                                  </p:stCondLst>
                                  <p:childTnLst>
                                    <p:set>
                                      <p:cBhvr>
                                        <p:cTn id="154" dur="1" fill="hold">
                                          <p:stCondLst>
                                            <p:cond delay="0"/>
                                          </p:stCondLst>
                                        </p:cTn>
                                        <p:tgtEl>
                                          <p:spTgt spid="169"/>
                                        </p:tgtEl>
                                        <p:attrNameLst>
                                          <p:attrName>style.visibility</p:attrName>
                                        </p:attrNameLst>
                                      </p:cBhvr>
                                      <p:to>
                                        <p:strVal val="visible"/>
                                      </p:to>
                                    </p:set>
                                    <p:anim calcmode="lin" valueType="num">
                                      <p:cBhvr>
                                        <p:cTn id="155" dur="1000" fill="hold"/>
                                        <p:tgtEl>
                                          <p:spTgt spid="169"/>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56" dur="1000" fill="hold"/>
                                        <p:tgtEl>
                                          <p:spTgt spid="169"/>
                                        </p:tgtEl>
                                        <p:attrNameLst>
                                          <p:attrName>ppt_x</p:attrName>
                                        </p:attrNameLst>
                                      </p:cBhvr>
                                      <p:tavLst>
                                        <p:tav tm="0">
                                          <p:val>
                                            <p:fltVal val="-1"/>
                                          </p:val>
                                        </p:tav>
                                        <p:tav tm="50000">
                                          <p:val>
                                            <p:fltVal val="0.95"/>
                                          </p:val>
                                        </p:tav>
                                        <p:tav tm="100000">
                                          <p:val>
                                            <p:strVal val="#ppt_x"/>
                                          </p:val>
                                        </p:tav>
                                      </p:tavLst>
                                    </p:anim>
                                    <p:anim calcmode="lin" valueType="num">
                                      <p:cBhvr>
                                        <p:cTn id="157" dur="1000" fill="hold"/>
                                        <p:tgtEl>
                                          <p:spTgt spid="169"/>
                                        </p:tgtEl>
                                        <p:attrNameLst>
                                          <p:attrName>ppt_y</p:attrName>
                                        </p:attrNameLst>
                                      </p:cBhvr>
                                      <p:tavLst>
                                        <p:tav tm="0">
                                          <p:val>
                                            <p:strVal val="#ppt_y"/>
                                          </p:val>
                                        </p:tav>
                                        <p:tav tm="100000">
                                          <p:val>
                                            <p:strVal val="#ppt_y"/>
                                          </p:val>
                                        </p:tav>
                                      </p:tavLst>
                                    </p:anim>
                                    <p:animEffect transition="in" filter="fade">
                                      <p:cBhvr>
                                        <p:cTn id="158" dur="1000"/>
                                        <p:tgtEl>
                                          <p:spTgt spid="169"/>
                                        </p:tgtEl>
                                      </p:cBhvr>
                                    </p:animEffect>
                                  </p:childTnLst>
                                </p:cTn>
                              </p:par>
                            </p:childTnLst>
                          </p:cTn>
                        </p:par>
                      </p:childTnLst>
                    </p:cTn>
                  </p:par>
                  <p:par>
                    <p:cTn id="159" fill="hold">
                      <p:stCondLst>
                        <p:cond delay="indefinite"/>
                      </p:stCondLst>
                      <p:childTnLst>
                        <p:par>
                          <p:cTn id="160" fill="hold">
                            <p:stCondLst>
                              <p:cond delay="0"/>
                            </p:stCondLst>
                            <p:childTnLst>
                              <p:par>
                                <p:cTn id="161" presetID="49" presetClass="entr" presetSubtype="0" decel="100000" fill="hold" grpId="0" nodeType="clickEffect">
                                  <p:stCondLst>
                                    <p:cond delay="0"/>
                                  </p:stCondLst>
                                  <p:childTnLst>
                                    <p:set>
                                      <p:cBhvr>
                                        <p:cTn id="162" dur="1" fill="hold">
                                          <p:stCondLst>
                                            <p:cond delay="0"/>
                                          </p:stCondLst>
                                        </p:cTn>
                                        <p:tgtEl>
                                          <p:spTgt spid="170"/>
                                        </p:tgtEl>
                                        <p:attrNameLst>
                                          <p:attrName>style.visibility</p:attrName>
                                        </p:attrNameLst>
                                      </p:cBhvr>
                                      <p:to>
                                        <p:strVal val="visible"/>
                                      </p:to>
                                    </p:set>
                                    <p:anim calcmode="lin" valueType="num">
                                      <p:cBhvr>
                                        <p:cTn id="163" dur="500" fill="hold"/>
                                        <p:tgtEl>
                                          <p:spTgt spid="170"/>
                                        </p:tgtEl>
                                        <p:attrNameLst>
                                          <p:attrName>ppt_w</p:attrName>
                                        </p:attrNameLst>
                                      </p:cBhvr>
                                      <p:tavLst>
                                        <p:tav tm="0">
                                          <p:val>
                                            <p:fltVal val="0"/>
                                          </p:val>
                                        </p:tav>
                                        <p:tav tm="100000">
                                          <p:val>
                                            <p:strVal val="#ppt_w"/>
                                          </p:val>
                                        </p:tav>
                                      </p:tavLst>
                                    </p:anim>
                                    <p:anim calcmode="lin" valueType="num">
                                      <p:cBhvr>
                                        <p:cTn id="164" dur="500" fill="hold"/>
                                        <p:tgtEl>
                                          <p:spTgt spid="170"/>
                                        </p:tgtEl>
                                        <p:attrNameLst>
                                          <p:attrName>ppt_h</p:attrName>
                                        </p:attrNameLst>
                                      </p:cBhvr>
                                      <p:tavLst>
                                        <p:tav tm="0">
                                          <p:val>
                                            <p:fltVal val="0"/>
                                          </p:val>
                                        </p:tav>
                                        <p:tav tm="100000">
                                          <p:val>
                                            <p:strVal val="#ppt_h"/>
                                          </p:val>
                                        </p:tav>
                                      </p:tavLst>
                                    </p:anim>
                                    <p:anim calcmode="lin" valueType="num">
                                      <p:cBhvr>
                                        <p:cTn id="165" dur="500" fill="hold"/>
                                        <p:tgtEl>
                                          <p:spTgt spid="170"/>
                                        </p:tgtEl>
                                        <p:attrNameLst>
                                          <p:attrName>style.rotation</p:attrName>
                                        </p:attrNameLst>
                                      </p:cBhvr>
                                      <p:tavLst>
                                        <p:tav tm="0">
                                          <p:val>
                                            <p:fltVal val="360"/>
                                          </p:val>
                                        </p:tav>
                                        <p:tav tm="100000">
                                          <p:val>
                                            <p:fltVal val="0"/>
                                          </p:val>
                                        </p:tav>
                                      </p:tavLst>
                                    </p:anim>
                                    <p:animEffect transition="in" filter="fade">
                                      <p:cBhvr>
                                        <p:cTn id="166" dur="500"/>
                                        <p:tgtEl>
                                          <p:spTgt spid="170"/>
                                        </p:tgtEl>
                                      </p:cBhvr>
                                    </p:animEffect>
                                  </p:childTnLst>
                                </p:cTn>
                              </p:par>
                              <p:par>
                                <p:cTn id="167" presetID="49" presetClass="entr" presetSubtype="0" decel="100000" fill="hold" grpId="0" nodeType="withEffect">
                                  <p:stCondLst>
                                    <p:cond delay="0"/>
                                  </p:stCondLst>
                                  <p:childTnLst>
                                    <p:set>
                                      <p:cBhvr>
                                        <p:cTn id="168" dur="1" fill="hold">
                                          <p:stCondLst>
                                            <p:cond delay="0"/>
                                          </p:stCondLst>
                                        </p:cTn>
                                        <p:tgtEl>
                                          <p:spTgt spid="171"/>
                                        </p:tgtEl>
                                        <p:attrNameLst>
                                          <p:attrName>style.visibility</p:attrName>
                                        </p:attrNameLst>
                                      </p:cBhvr>
                                      <p:to>
                                        <p:strVal val="visible"/>
                                      </p:to>
                                    </p:set>
                                    <p:anim calcmode="lin" valueType="num">
                                      <p:cBhvr>
                                        <p:cTn id="169" dur="500" fill="hold"/>
                                        <p:tgtEl>
                                          <p:spTgt spid="171"/>
                                        </p:tgtEl>
                                        <p:attrNameLst>
                                          <p:attrName>ppt_w</p:attrName>
                                        </p:attrNameLst>
                                      </p:cBhvr>
                                      <p:tavLst>
                                        <p:tav tm="0">
                                          <p:val>
                                            <p:fltVal val="0"/>
                                          </p:val>
                                        </p:tav>
                                        <p:tav tm="100000">
                                          <p:val>
                                            <p:strVal val="#ppt_w"/>
                                          </p:val>
                                        </p:tav>
                                      </p:tavLst>
                                    </p:anim>
                                    <p:anim calcmode="lin" valueType="num">
                                      <p:cBhvr>
                                        <p:cTn id="170" dur="500" fill="hold"/>
                                        <p:tgtEl>
                                          <p:spTgt spid="171"/>
                                        </p:tgtEl>
                                        <p:attrNameLst>
                                          <p:attrName>ppt_h</p:attrName>
                                        </p:attrNameLst>
                                      </p:cBhvr>
                                      <p:tavLst>
                                        <p:tav tm="0">
                                          <p:val>
                                            <p:fltVal val="0"/>
                                          </p:val>
                                        </p:tav>
                                        <p:tav tm="100000">
                                          <p:val>
                                            <p:strVal val="#ppt_h"/>
                                          </p:val>
                                        </p:tav>
                                      </p:tavLst>
                                    </p:anim>
                                    <p:anim calcmode="lin" valueType="num">
                                      <p:cBhvr>
                                        <p:cTn id="171" dur="500" fill="hold"/>
                                        <p:tgtEl>
                                          <p:spTgt spid="171"/>
                                        </p:tgtEl>
                                        <p:attrNameLst>
                                          <p:attrName>style.rotation</p:attrName>
                                        </p:attrNameLst>
                                      </p:cBhvr>
                                      <p:tavLst>
                                        <p:tav tm="0">
                                          <p:val>
                                            <p:fltVal val="360"/>
                                          </p:val>
                                        </p:tav>
                                        <p:tav tm="100000">
                                          <p:val>
                                            <p:fltVal val="0"/>
                                          </p:val>
                                        </p:tav>
                                      </p:tavLst>
                                    </p:anim>
                                    <p:animEffect transition="in" filter="fade">
                                      <p:cBhvr>
                                        <p:cTn id="172" dur="500"/>
                                        <p:tgtEl>
                                          <p:spTgt spid="171"/>
                                        </p:tgtEl>
                                      </p:cBhvr>
                                    </p:animEffect>
                                  </p:childTnLst>
                                </p:cTn>
                              </p:par>
                              <p:par>
                                <p:cTn id="173" presetID="49" presetClass="entr" presetSubtype="0" decel="100000" fill="hold" grpId="0" nodeType="withEffect">
                                  <p:stCondLst>
                                    <p:cond delay="0"/>
                                  </p:stCondLst>
                                  <p:childTnLst>
                                    <p:set>
                                      <p:cBhvr>
                                        <p:cTn id="174" dur="1" fill="hold">
                                          <p:stCondLst>
                                            <p:cond delay="0"/>
                                          </p:stCondLst>
                                        </p:cTn>
                                        <p:tgtEl>
                                          <p:spTgt spid="172"/>
                                        </p:tgtEl>
                                        <p:attrNameLst>
                                          <p:attrName>style.visibility</p:attrName>
                                        </p:attrNameLst>
                                      </p:cBhvr>
                                      <p:to>
                                        <p:strVal val="visible"/>
                                      </p:to>
                                    </p:set>
                                    <p:anim calcmode="lin" valueType="num">
                                      <p:cBhvr>
                                        <p:cTn id="175" dur="500" fill="hold"/>
                                        <p:tgtEl>
                                          <p:spTgt spid="172"/>
                                        </p:tgtEl>
                                        <p:attrNameLst>
                                          <p:attrName>ppt_w</p:attrName>
                                        </p:attrNameLst>
                                      </p:cBhvr>
                                      <p:tavLst>
                                        <p:tav tm="0">
                                          <p:val>
                                            <p:fltVal val="0"/>
                                          </p:val>
                                        </p:tav>
                                        <p:tav tm="100000">
                                          <p:val>
                                            <p:strVal val="#ppt_w"/>
                                          </p:val>
                                        </p:tav>
                                      </p:tavLst>
                                    </p:anim>
                                    <p:anim calcmode="lin" valueType="num">
                                      <p:cBhvr>
                                        <p:cTn id="176" dur="500" fill="hold"/>
                                        <p:tgtEl>
                                          <p:spTgt spid="172"/>
                                        </p:tgtEl>
                                        <p:attrNameLst>
                                          <p:attrName>ppt_h</p:attrName>
                                        </p:attrNameLst>
                                      </p:cBhvr>
                                      <p:tavLst>
                                        <p:tav tm="0">
                                          <p:val>
                                            <p:fltVal val="0"/>
                                          </p:val>
                                        </p:tav>
                                        <p:tav tm="100000">
                                          <p:val>
                                            <p:strVal val="#ppt_h"/>
                                          </p:val>
                                        </p:tav>
                                      </p:tavLst>
                                    </p:anim>
                                    <p:anim calcmode="lin" valueType="num">
                                      <p:cBhvr>
                                        <p:cTn id="177" dur="500" fill="hold"/>
                                        <p:tgtEl>
                                          <p:spTgt spid="172"/>
                                        </p:tgtEl>
                                        <p:attrNameLst>
                                          <p:attrName>style.rotation</p:attrName>
                                        </p:attrNameLst>
                                      </p:cBhvr>
                                      <p:tavLst>
                                        <p:tav tm="0">
                                          <p:val>
                                            <p:fltVal val="360"/>
                                          </p:val>
                                        </p:tav>
                                        <p:tav tm="100000">
                                          <p:val>
                                            <p:fltVal val="0"/>
                                          </p:val>
                                        </p:tav>
                                      </p:tavLst>
                                    </p:anim>
                                    <p:animEffect transition="in" filter="fade">
                                      <p:cBhvr>
                                        <p:cTn id="178" dur="500"/>
                                        <p:tgtEl>
                                          <p:spTgt spid="172"/>
                                        </p:tgtEl>
                                      </p:cBhvr>
                                    </p:animEffect>
                                  </p:childTnLst>
                                </p:cTn>
                              </p:par>
                              <p:par>
                                <p:cTn id="179" presetID="49" presetClass="entr" presetSubtype="0" decel="100000" fill="hold" grpId="0" nodeType="withEffect">
                                  <p:stCondLst>
                                    <p:cond delay="0"/>
                                  </p:stCondLst>
                                  <p:childTnLst>
                                    <p:set>
                                      <p:cBhvr>
                                        <p:cTn id="180" dur="1" fill="hold">
                                          <p:stCondLst>
                                            <p:cond delay="0"/>
                                          </p:stCondLst>
                                        </p:cTn>
                                        <p:tgtEl>
                                          <p:spTgt spid="173"/>
                                        </p:tgtEl>
                                        <p:attrNameLst>
                                          <p:attrName>style.visibility</p:attrName>
                                        </p:attrNameLst>
                                      </p:cBhvr>
                                      <p:to>
                                        <p:strVal val="visible"/>
                                      </p:to>
                                    </p:set>
                                    <p:anim calcmode="lin" valueType="num">
                                      <p:cBhvr>
                                        <p:cTn id="181" dur="500" fill="hold"/>
                                        <p:tgtEl>
                                          <p:spTgt spid="173"/>
                                        </p:tgtEl>
                                        <p:attrNameLst>
                                          <p:attrName>ppt_w</p:attrName>
                                        </p:attrNameLst>
                                      </p:cBhvr>
                                      <p:tavLst>
                                        <p:tav tm="0">
                                          <p:val>
                                            <p:fltVal val="0"/>
                                          </p:val>
                                        </p:tav>
                                        <p:tav tm="100000">
                                          <p:val>
                                            <p:strVal val="#ppt_w"/>
                                          </p:val>
                                        </p:tav>
                                      </p:tavLst>
                                    </p:anim>
                                    <p:anim calcmode="lin" valueType="num">
                                      <p:cBhvr>
                                        <p:cTn id="182" dur="500" fill="hold"/>
                                        <p:tgtEl>
                                          <p:spTgt spid="173"/>
                                        </p:tgtEl>
                                        <p:attrNameLst>
                                          <p:attrName>ppt_h</p:attrName>
                                        </p:attrNameLst>
                                      </p:cBhvr>
                                      <p:tavLst>
                                        <p:tav tm="0">
                                          <p:val>
                                            <p:fltVal val="0"/>
                                          </p:val>
                                        </p:tav>
                                        <p:tav tm="100000">
                                          <p:val>
                                            <p:strVal val="#ppt_h"/>
                                          </p:val>
                                        </p:tav>
                                      </p:tavLst>
                                    </p:anim>
                                    <p:anim calcmode="lin" valueType="num">
                                      <p:cBhvr>
                                        <p:cTn id="183" dur="500" fill="hold"/>
                                        <p:tgtEl>
                                          <p:spTgt spid="173"/>
                                        </p:tgtEl>
                                        <p:attrNameLst>
                                          <p:attrName>style.rotation</p:attrName>
                                        </p:attrNameLst>
                                      </p:cBhvr>
                                      <p:tavLst>
                                        <p:tav tm="0">
                                          <p:val>
                                            <p:fltVal val="360"/>
                                          </p:val>
                                        </p:tav>
                                        <p:tav tm="100000">
                                          <p:val>
                                            <p:fltVal val="0"/>
                                          </p:val>
                                        </p:tav>
                                      </p:tavLst>
                                    </p:anim>
                                    <p:animEffect transition="in" filter="fade">
                                      <p:cBhvr>
                                        <p:cTn id="184" dur="500"/>
                                        <p:tgtEl>
                                          <p:spTgt spid="173"/>
                                        </p:tgtEl>
                                      </p:cBhvr>
                                    </p:animEffect>
                                  </p:childTnLst>
                                </p:cTn>
                              </p:par>
                              <p:par>
                                <p:cTn id="185" presetID="49" presetClass="entr" presetSubtype="0" decel="100000" fill="hold" grpId="0" nodeType="withEffect">
                                  <p:stCondLst>
                                    <p:cond delay="0"/>
                                  </p:stCondLst>
                                  <p:childTnLst>
                                    <p:set>
                                      <p:cBhvr>
                                        <p:cTn id="186" dur="1" fill="hold">
                                          <p:stCondLst>
                                            <p:cond delay="0"/>
                                          </p:stCondLst>
                                        </p:cTn>
                                        <p:tgtEl>
                                          <p:spTgt spid="174"/>
                                        </p:tgtEl>
                                        <p:attrNameLst>
                                          <p:attrName>style.visibility</p:attrName>
                                        </p:attrNameLst>
                                      </p:cBhvr>
                                      <p:to>
                                        <p:strVal val="visible"/>
                                      </p:to>
                                    </p:set>
                                    <p:anim calcmode="lin" valueType="num">
                                      <p:cBhvr>
                                        <p:cTn id="187" dur="500" fill="hold"/>
                                        <p:tgtEl>
                                          <p:spTgt spid="174"/>
                                        </p:tgtEl>
                                        <p:attrNameLst>
                                          <p:attrName>ppt_w</p:attrName>
                                        </p:attrNameLst>
                                      </p:cBhvr>
                                      <p:tavLst>
                                        <p:tav tm="0">
                                          <p:val>
                                            <p:fltVal val="0"/>
                                          </p:val>
                                        </p:tav>
                                        <p:tav tm="100000">
                                          <p:val>
                                            <p:strVal val="#ppt_w"/>
                                          </p:val>
                                        </p:tav>
                                      </p:tavLst>
                                    </p:anim>
                                    <p:anim calcmode="lin" valueType="num">
                                      <p:cBhvr>
                                        <p:cTn id="188" dur="500" fill="hold"/>
                                        <p:tgtEl>
                                          <p:spTgt spid="174"/>
                                        </p:tgtEl>
                                        <p:attrNameLst>
                                          <p:attrName>ppt_h</p:attrName>
                                        </p:attrNameLst>
                                      </p:cBhvr>
                                      <p:tavLst>
                                        <p:tav tm="0">
                                          <p:val>
                                            <p:fltVal val="0"/>
                                          </p:val>
                                        </p:tav>
                                        <p:tav tm="100000">
                                          <p:val>
                                            <p:strVal val="#ppt_h"/>
                                          </p:val>
                                        </p:tav>
                                      </p:tavLst>
                                    </p:anim>
                                    <p:anim calcmode="lin" valueType="num">
                                      <p:cBhvr>
                                        <p:cTn id="189" dur="500" fill="hold"/>
                                        <p:tgtEl>
                                          <p:spTgt spid="174"/>
                                        </p:tgtEl>
                                        <p:attrNameLst>
                                          <p:attrName>style.rotation</p:attrName>
                                        </p:attrNameLst>
                                      </p:cBhvr>
                                      <p:tavLst>
                                        <p:tav tm="0">
                                          <p:val>
                                            <p:fltVal val="360"/>
                                          </p:val>
                                        </p:tav>
                                        <p:tav tm="100000">
                                          <p:val>
                                            <p:fltVal val="0"/>
                                          </p:val>
                                        </p:tav>
                                      </p:tavLst>
                                    </p:anim>
                                    <p:animEffect transition="in" filter="fade">
                                      <p:cBhvr>
                                        <p:cTn id="190" dur="500"/>
                                        <p:tgtEl>
                                          <p:spTgt spid="174"/>
                                        </p:tgtEl>
                                      </p:cBhvr>
                                    </p:animEffect>
                                  </p:childTnLst>
                                </p:cTn>
                              </p:par>
                              <p:par>
                                <p:cTn id="191" presetID="49" presetClass="entr" presetSubtype="0" decel="100000" fill="hold" grpId="0" nodeType="withEffect">
                                  <p:stCondLst>
                                    <p:cond delay="0"/>
                                  </p:stCondLst>
                                  <p:childTnLst>
                                    <p:set>
                                      <p:cBhvr>
                                        <p:cTn id="192" dur="1" fill="hold">
                                          <p:stCondLst>
                                            <p:cond delay="0"/>
                                          </p:stCondLst>
                                        </p:cTn>
                                        <p:tgtEl>
                                          <p:spTgt spid="175"/>
                                        </p:tgtEl>
                                        <p:attrNameLst>
                                          <p:attrName>style.visibility</p:attrName>
                                        </p:attrNameLst>
                                      </p:cBhvr>
                                      <p:to>
                                        <p:strVal val="visible"/>
                                      </p:to>
                                    </p:set>
                                    <p:anim calcmode="lin" valueType="num">
                                      <p:cBhvr>
                                        <p:cTn id="193" dur="500" fill="hold"/>
                                        <p:tgtEl>
                                          <p:spTgt spid="175"/>
                                        </p:tgtEl>
                                        <p:attrNameLst>
                                          <p:attrName>ppt_w</p:attrName>
                                        </p:attrNameLst>
                                      </p:cBhvr>
                                      <p:tavLst>
                                        <p:tav tm="0">
                                          <p:val>
                                            <p:fltVal val="0"/>
                                          </p:val>
                                        </p:tav>
                                        <p:tav tm="100000">
                                          <p:val>
                                            <p:strVal val="#ppt_w"/>
                                          </p:val>
                                        </p:tav>
                                      </p:tavLst>
                                    </p:anim>
                                    <p:anim calcmode="lin" valueType="num">
                                      <p:cBhvr>
                                        <p:cTn id="194" dur="500" fill="hold"/>
                                        <p:tgtEl>
                                          <p:spTgt spid="175"/>
                                        </p:tgtEl>
                                        <p:attrNameLst>
                                          <p:attrName>ppt_h</p:attrName>
                                        </p:attrNameLst>
                                      </p:cBhvr>
                                      <p:tavLst>
                                        <p:tav tm="0">
                                          <p:val>
                                            <p:fltVal val="0"/>
                                          </p:val>
                                        </p:tav>
                                        <p:tav tm="100000">
                                          <p:val>
                                            <p:strVal val="#ppt_h"/>
                                          </p:val>
                                        </p:tav>
                                      </p:tavLst>
                                    </p:anim>
                                    <p:anim calcmode="lin" valueType="num">
                                      <p:cBhvr>
                                        <p:cTn id="195" dur="500" fill="hold"/>
                                        <p:tgtEl>
                                          <p:spTgt spid="175"/>
                                        </p:tgtEl>
                                        <p:attrNameLst>
                                          <p:attrName>style.rotation</p:attrName>
                                        </p:attrNameLst>
                                      </p:cBhvr>
                                      <p:tavLst>
                                        <p:tav tm="0">
                                          <p:val>
                                            <p:fltVal val="360"/>
                                          </p:val>
                                        </p:tav>
                                        <p:tav tm="100000">
                                          <p:val>
                                            <p:fltVal val="0"/>
                                          </p:val>
                                        </p:tav>
                                      </p:tavLst>
                                    </p:anim>
                                    <p:animEffect transition="in" filter="fade">
                                      <p:cBhvr>
                                        <p:cTn id="196" dur="500"/>
                                        <p:tgtEl>
                                          <p:spTgt spid="175"/>
                                        </p:tgtEl>
                                      </p:cBhvr>
                                    </p:animEffect>
                                  </p:childTnLst>
                                </p:cTn>
                              </p:par>
                            </p:childTnLst>
                          </p:cTn>
                        </p:par>
                      </p:childTnLst>
                    </p:cTn>
                  </p:par>
                  <p:par>
                    <p:cTn id="197" fill="hold">
                      <p:stCondLst>
                        <p:cond delay="indefinite"/>
                      </p:stCondLst>
                      <p:childTnLst>
                        <p:par>
                          <p:cTn id="198" fill="hold">
                            <p:stCondLst>
                              <p:cond delay="0"/>
                            </p:stCondLst>
                            <p:childTnLst>
                              <p:par>
                                <p:cTn id="199" presetID="22" presetClass="entr" presetSubtype="4" fill="hold" grpId="0" nodeType="clickEffect">
                                  <p:stCondLst>
                                    <p:cond delay="0"/>
                                  </p:stCondLst>
                                  <p:childTnLst>
                                    <p:set>
                                      <p:cBhvr>
                                        <p:cTn id="200" dur="1" fill="hold">
                                          <p:stCondLst>
                                            <p:cond delay="0"/>
                                          </p:stCondLst>
                                        </p:cTn>
                                        <p:tgtEl>
                                          <p:spTgt spid="3"/>
                                        </p:tgtEl>
                                        <p:attrNameLst>
                                          <p:attrName>style.visibility</p:attrName>
                                        </p:attrNameLst>
                                      </p:cBhvr>
                                      <p:to>
                                        <p:strVal val="visible"/>
                                      </p:to>
                                    </p:set>
                                    <p:animEffect transition="in" filter="wipe(down)">
                                      <p:cBhvr>
                                        <p:cTn id="201" dur="500"/>
                                        <p:tgtEl>
                                          <p:spTgt spid="3"/>
                                        </p:tgtEl>
                                      </p:cBhvr>
                                    </p:animEffect>
                                  </p:childTnLst>
                                </p:cTn>
                              </p:par>
                            </p:childTnLst>
                          </p:cTn>
                        </p:par>
                      </p:childTnLst>
                    </p:cTn>
                  </p:par>
                  <p:par>
                    <p:cTn id="202" fill="hold">
                      <p:stCondLst>
                        <p:cond delay="indefinite"/>
                      </p:stCondLst>
                      <p:childTnLst>
                        <p:par>
                          <p:cTn id="203" fill="hold">
                            <p:stCondLst>
                              <p:cond delay="0"/>
                            </p:stCondLst>
                            <p:childTnLst>
                              <p:par>
                                <p:cTn id="204" presetID="18" presetClass="entr" presetSubtype="12" fill="hold" grpId="0" nodeType="clickEffect">
                                  <p:stCondLst>
                                    <p:cond delay="0"/>
                                  </p:stCondLst>
                                  <p:childTnLst>
                                    <p:set>
                                      <p:cBhvr>
                                        <p:cTn id="205" dur="1" fill="hold">
                                          <p:stCondLst>
                                            <p:cond delay="0"/>
                                          </p:stCondLst>
                                        </p:cTn>
                                        <p:tgtEl>
                                          <p:spTgt spid="69"/>
                                        </p:tgtEl>
                                        <p:attrNameLst>
                                          <p:attrName>style.visibility</p:attrName>
                                        </p:attrNameLst>
                                      </p:cBhvr>
                                      <p:to>
                                        <p:strVal val="visible"/>
                                      </p:to>
                                    </p:set>
                                    <p:animEffect transition="in" filter="strips(downLeft)">
                                      <p:cBhvr>
                                        <p:cTn id="206" dur="500"/>
                                        <p:tgtEl>
                                          <p:spTgt spid="69"/>
                                        </p:tgtEl>
                                      </p:cBhvr>
                                    </p:animEffect>
                                  </p:childTnLst>
                                </p:cTn>
                              </p:par>
                            </p:childTnLst>
                          </p:cTn>
                        </p:par>
                      </p:childTnLst>
                    </p:cTn>
                  </p:par>
                  <p:par>
                    <p:cTn id="207" fill="hold">
                      <p:stCondLst>
                        <p:cond delay="indefinite"/>
                      </p:stCondLst>
                      <p:childTnLst>
                        <p:par>
                          <p:cTn id="208" fill="hold">
                            <p:stCondLst>
                              <p:cond delay="0"/>
                            </p:stCondLst>
                            <p:childTnLst>
                              <p:par>
                                <p:cTn id="209" presetID="30" presetClass="entr" presetSubtype="0" fill="hold" grpId="0" nodeType="clickEffect">
                                  <p:stCondLst>
                                    <p:cond delay="0"/>
                                  </p:stCondLst>
                                  <p:childTnLst>
                                    <p:set>
                                      <p:cBhvr>
                                        <p:cTn id="210" dur="1" fill="hold">
                                          <p:stCondLst>
                                            <p:cond delay="0"/>
                                          </p:stCondLst>
                                        </p:cTn>
                                        <p:tgtEl>
                                          <p:spTgt spid="176"/>
                                        </p:tgtEl>
                                        <p:attrNameLst>
                                          <p:attrName>style.visibility</p:attrName>
                                        </p:attrNameLst>
                                      </p:cBhvr>
                                      <p:to>
                                        <p:strVal val="visible"/>
                                      </p:to>
                                    </p:set>
                                    <p:animEffect transition="in" filter="fade">
                                      <p:cBhvr>
                                        <p:cTn id="211" dur="800" decel="100000"/>
                                        <p:tgtEl>
                                          <p:spTgt spid="176"/>
                                        </p:tgtEl>
                                      </p:cBhvr>
                                    </p:animEffect>
                                    <p:anim calcmode="lin" valueType="num">
                                      <p:cBhvr>
                                        <p:cTn id="212" dur="800" decel="100000" fill="hold"/>
                                        <p:tgtEl>
                                          <p:spTgt spid="176"/>
                                        </p:tgtEl>
                                        <p:attrNameLst>
                                          <p:attrName>style.rotation</p:attrName>
                                        </p:attrNameLst>
                                      </p:cBhvr>
                                      <p:tavLst>
                                        <p:tav tm="0">
                                          <p:val>
                                            <p:fltVal val="-90"/>
                                          </p:val>
                                        </p:tav>
                                        <p:tav tm="100000">
                                          <p:val>
                                            <p:fltVal val="0"/>
                                          </p:val>
                                        </p:tav>
                                      </p:tavLst>
                                    </p:anim>
                                    <p:anim calcmode="lin" valueType="num">
                                      <p:cBhvr>
                                        <p:cTn id="213" dur="800" decel="100000" fill="hold"/>
                                        <p:tgtEl>
                                          <p:spTgt spid="176"/>
                                        </p:tgtEl>
                                        <p:attrNameLst>
                                          <p:attrName>ppt_x</p:attrName>
                                        </p:attrNameLst>
                                      </p:cBhvr>
                                      <p:tavLst>
                                        <p:tav tm="0">
                                          <p:val>
                                            <p:strVal val="#ppt_x+0.4"/>
                                          </p:val>
                                        </p:tav>
                                        <p:tav tm="100000">
                                          <p:val>
                                            <p:strVal val="#ppt_x-0.05"/>
                                          </p:val>
                                        </p:tav>
                                      </p:tavLst>
                                    </p:anim>
                                    <p:anim calcmode="lin" valueType="num">
                                      <p:cBhvr>
                                        <p:cTn id="214" dur="800" decel="100000" fill="hold"/>
                                        <p:tgtEl>
                                          <p:spTgt spid="176"/>
                                        </p:tgtEl>
                                        <p:attrNameLst>
                                          <p:attrName>ppt_y</p:attrName>
                                        </p:attrNameLst>
                                      </p:cBhvr>
                                      <p:tavLst>
                                        <p:tav tm="0">
                                          <p:val>
                                            <p:strVal val="#ppt_y-0.4"/>
                                          </p:val>
                                        </p:tav>
                                        <p:tav tm="100000">
                                          <p:val>
                                            <p:strVal val="#ppt_y+0.1"/>
                                          </p:val>
                                        </p:tav>
                                      </p:tavLst>
                                    </p:anim>
                                    <p:anim calcmode="lin" valueType="num">
                                      <p:cBhvr>
                                        <p:cTn id="215" dur="200" accel="100000" fill="hold">
                                          <p:stCondLst>
                                            <p:cond delay="800"/>
                                          </p:stCondLst>
                                        </p:cTn>
                                        <p:tgtEl>
                                          <p:spTgt spid="176"/>
                                        </p:tgtEl>
                                        <p:attrNameLst>
                                          <p:attrName>ppt_x</p:attrName>
                                        </p:attrNameLst>
                                      </p:cBhvr>
                                      <p:tavLst>
                                        <p:tav tm="0">
                                          <p:val>
                                            <p:strVal val="#ppt_x-0.05"/>
                                          </p:val>
                                        </p:tav>
                                        <p:tav tm="100000">
                                          <p:val>
                                            <p:strVal val="#ppt_x"/>
                                          </p:val>
                                        </p:tav>
                                      </p:tavLst>
                                    </p:anim>
                                    <p:anim calcmode="lin" valueType="num">
                                      <p:cBhvr>
                                        <p:cTn id="216" dur="200" accel="100000" fill="hold">
                                          <p:stCondLst>
                                            <p:cond delay="800"/>
                                          </p:stCondLst>
                                        </p:cTn>
                                        <p:tgtEl>
                                          <p:spTgt spid="176"/>
                                        </p:tgtEl>
                                        <p:attrNameLst>
                                          <p:attrName>ppt_y</p:attrName>
                                        </p:attrNameLst>
                                      </p:cBhvr>
                                      <p:tavLst>
                                        <p:tav tm="0">
                                          <p:val>
                                            <p:strVal val="#ppt_y+0.1"/>
                                          </p:val>
                                        </p:tav>
                                        <p:tav tm="100000">
                                          <p:val>
                                            <p:strVal val="#ppt_y"/>
                                          </p:val>
                                        </p:tav>
                                      </p:tavLst>
                                    </p:anim>
                                  </p:childTnLst>
                                </p:cTn>
                              </p:par>
                            </p:childTnLst>
                          </p:cTn>
                        </p:par>
                      </p:childTnLst>
                    </p:cTn>
                  </p:par>
                  <p:par>
                    <p:cTn id="217" fill="hold">
                      <p:stCondLst>
                        <p:cond delay="indefinite"/>
                      </p:stCondLst>
                      <p:childTnLst>
                        <p:par>
                          <p:cTn id="218" fill="hold">
                            <p:stCondLst>
                              <p:cond delay="0"/>
                            </p:stCondLst>
                            <p:childTnLst>
                              <p:par>
                                <p:cTn id="219" presetID="26" presetClass="entr" presetSubtype="0" fill="hold" grpId="0" nodeType="clickEffect">
                                  <p:stCondLst>
                                    <p:cond delay="0"/>
                                  </p:stCondLst>
                                  <p:childTnLst>
                                    <p:set>
                                      <p:cBhvr>
                                        <p:cTn id="220" dur="1" fill="hold">
                                          <p:stCondLst>
                                            <p:cond delay="0"/>
                                          </p:stCondLst>
                                        </p:cTn>
                                        <p:tgtEl>
                                          <p:spTgt spid="73"/>
                                        </p:tgtEl>
                                        <p:attrNameLst>
                                          <p:attrName>style.visibility</p:attrName>
                                        </p:attrNameLst>
                                      </p:cBhvr>
                                      <p:to>
                                        <p:strVal val="visible"/>
                                      </p:to>
                                    </p:set>
                                    <p:animEffect transition="in" filter="wipe(down)">
                                      <p:cBhvr>
                                        <p:cTn id="221" dur="580">
                                          <p:stCondLst>
                                            <p:cond delay="0"/>
                                          </p:stCondLst>
                                        </p:cTn>
                                        <p:tgtEl>
                                          <p:spTgt spid="73"/>
                                        </p:tgtEl>
                                      </p:cBhvr>
                                    </p:animEffect>
                                    <p:anim calcmode="lin" valueType="num">
                                      <p:cBhvr>
                                        <p:cTn id="222" dur="1822" tmFilter="0,0; 0.14,0.36; 0.43,0.73; 0.71,0.91; 1.0,1.0">
                                          <p:stCondLst>
                                            <p:cond delay="0"/>
                                          </p:stCondLst>
                                        </p:cTn>
                                        <p:tgtEl>
                                          <p:spTgt spid="73"/>
                                        </p:tgtEl>
                                        <p:attrNameLst>
                                          <p:attrName>ppt_x</p:attrName>
                                        </p:attrNameLst>
                                      </p:cBhvr>
                                      <p:tavLst>
                                        <p:tav tm="0">
                                          <p:val>
                                            <p:strVal val="#ppt_x-0.25"/>
                                          </p:val>
                                        </p:tav>
                                        <p:tav tm="100000">
                                          <p:val>
                                            <p:strVal val="#ppt_x"/>
                                          </p:val>
                                        </p:tav>
                                      </p:tavLst>
                                    </p:anim>
                                    <p:anim calcmode="lin" valueType="num">
                                      <p:cBhvr>
                                        <p:cTn id="223" dur="664" tmFilter="0.0,0.0; 0.25,0.07; 0.50,0.2; 0.75,0.467; 1.0,1.0">
                                          <p:stCondLst>
                                            <p:cond delay="0"/>
                                          </p:stCondLst>
                                        </p:cTn>
                                        <p:tgtEl>
                                          <p:spTgt spid="73"/>
                                        </p:tgtEl>
                                        <p:attrNameLst>
                                          <p:attrName>ppt_y</p:attrName>
                                        </p:attrNameLst>
                                      </p:cBhvr>
                                      <p:tavLst>
                                        <p:tav tm="0" fmla="#ppt_y-sin(pi*$)/3">
                                          <p:val>
                                            <p:fltVal val="0.5"/>
                                          </p:val>
                                        </p:tav>
                                        <p:tav tm="100000">
                                          <p:val>
                                            <p:fltVal val="1"/>
                                          </p:val>
                                        </p:tav>
                                      </p:tavLst>
                                    </p:anim>
                                    <p:anim calcmode="lin" valueType="num">
                                      <p:cBhvr>
                                        <p:cTn id="224" dur="664" tmFilter="0, 0; 0.125,0.2665; 0.25,0.4; 0.375,0.465; 0.5,0.5;  0.625,0.535; 0.75,0.6; 0.875,0.7335; 1,1">
                                          <p:stCondLst>
                                            <p:cond delay="664"/>
                                          </p:stCondLst>
                                        </p:cTn>
                                        <p:tgtEl>
                                          <p:spTgt spid="73"/>
                                        </p:tgtEl>
                                        <p:attrNameLst>
                                          <p:attrName>ppt_y</p:attrName>
                                        </p:attrNameLst>
                                      </p:cBhvr>
                                      <p:tavLst>
                                        <p:tav tm="0" fmla="#ppt_y-sin(pi*$)/9">
                                          <p:val>
                                            <p:fltVal val="0"/>
                                          </p:val>
                                        </p:tav>
                                        <p:tav tm="100000">
                                          <p:val>
                                            <p:fltVal val="1"/>
                                          </p:val>
                                        </p:tav>
                                      </p:tavLst>
                                    </p:anim>
                                    <p:anim calcmode="lin" valueType="num">
                                      <p:cBhvr>
                                        <p:cTn id="225" dur="332" tmFilter="0, 0; 0.125,0.2665; 0.25,0.4; 0.375,0.465; 0.5,0.5;  0.625,0.535; 0.75,0.6; 0.875,0.7335; 1,1">
                                          <p:stCondLst>
                                            <p:cond delay="1324"/>
                                          </p:stCondLst>
                                        </p:cTn>
                                        <p:tgtEl>
                                          <p:spTgt spid="73"/>
                                        </p:tgtEl>
                                        <p:attrNameLst>
                                          <p:attrName>ppt_y</p:attrName>
                                        </p:attrNameLst>
                                      </p:cBhvr>
                                      <p:tavLst>
                                        <p:tav tm="0" fmla="#ppt_y-sin(pi*$)/27">
                                          <p:val>
                                            <p:fltVal val="0"/>
                                          </p:val>
                                        </p:tav>
                                        <p:tav tm="100000">
                                          <p:val>
                                            <p:fltVal val="1"/>
                                          </p:val>
                                        </p:tav>
                                      </p:tavLst>
                                    </p:anim>
                                    <p:anim calcmode="lin" valueType="num">
                                      <p:cBhvr>
                                        <p:cTn id="226" dur="164" tmFilter="0, 0; 0.125,0.2665; 0.25,0.4; 0.375,0.465; 0.5,0.5;  0.625,0.535; 0.75,0.6; 0.875,0.7335; 1,1">
                                          <p:stCondLst>
                                            <p:cond delay="1656"/>
                                          </p:stCondLst>
                                        </p:cTn>
                                        <p:tgtEl>
                                          <p:spTgt spid="73"/>
                                        </p:tgtEl>
                                        <p:attrNameLst>
                                          <p:attrName>ppt_y</p:attrName>
                                        </p:attrNameLst>
                                      </p:cBhvr>
                                      <p:tavLst>
                                        <p:tav tm="0" fmla="#ppt_y-sin(pi*$)/81">
                                          <p:val>
                                            <p:fltVal val="0"/>
                                          </p:val>
                                        </p:tav>
                                        <p:tav tm="100000">
                                          <p:val>
                                            <p:fltVal val="1"/>
                                          </p:val>
                                        </p:tav>
                                      </p:tavLst>
                                    </p:anim>
                                    <p:animScale>
                                      <p:cBhvr>
                                        <p:cTn id="227" dur="26">
                                          <p:stCondLst>
                                            <p:cond delay="650"/>
                                          </p:stCondLst>
                                        </p:cTn>
                                        <p:tgtEl>
                                          <p:spTgt spid="73"/>
                                        </p:tgtEl>
                                      </p:cBhvr>
                                      <p:to x="100000" y="60000"/>
                                    </p:animScale>
                                    <p:animScale>
                                      <p:cBhvr>
                                        <p:cTn id="228" dur="166" decel="50000">
                                          <p:stCondLst>
                                            <p:cond delay="676"/>
                                          </p:stCondLst>
                                        </p:cTn>
                                        <p:tgtEl>
                                          <p:spTgt spid="73"/>
                                        </p:tgtEl>
                                      </p:cBhvr>
                                      <p:to x="100000" y="100000"/>
                                    </p:animScale>
                                    <p:animScale>
                                      <p:cBhvr>
                                        <p:cTn id="229" dur="26">
                                          <p:stCondLst>
                                            <p:cond delay="1312"/>
                                          </p:stCondLst>
                                        </p:cTn>
                                        <p:tgtEl>
                                          <p:spTgt spid="73"/>
                                        </p:tgtEl>
                                      </p:cBhvr>
                                      <p:to x="100000" y="80000"/>
                                    </p:animScale>
                                    <p:animScale>
                                      <p:cBhvr>
                                        <p:cTn id="230" dur="166" decel="50000">
                                          <p:stCondLst>
                                            <p:cond delay="1338"/>
                                          </p:stCondLst>
                                        </p:cTn>
                                        <p:tgtEl>
                                          <p:spTgt spid="73"/>
                                        </p:tgtEl>
                                      </p:cBhvr>
                                      <p:to x="100000" y="100000"/>
                                    </p:animScale>
                                    <p:animScale>
                                      <p:cBhvr>
                                        <p:cTn id="231" dur="26">
                                          <p:stCondLst>
                                            <p:cond delay="1642"/>
                                          </p:stCondLst>
                                        </p:cTn>
                                        <p:tgtEl>
                                          <p:spTgt spid="73"/>
                                        </p:tgtEl>
                                      </p:cBhvr>
                                      <p:to x="100000" y="90000"/>
                                    </p:animScale>
                                    <p:animScale>
                                      <p:cBhvr>
                                        <p:cTn id="232" dur="166" decel="50000">
                                          <p:stCondLst>
                                            <p:cond delay="1668"/>
                                          </p:stCondLst>
                                        </p:cTn>
                                        <p:tgtEl>
                                          <p:spTgt spid="73"/>
                                        </p:tgtEl>
                                      </p:cBhvr>
                                      <p:to x="100000" y="100000"/>
                                    </p:animScale>
                                    <p:animScale>
                                      <p:cBhvr>
                                        <p:cTn id="233" dur="26">
                                          <p:stCondLst>
                                            <p:cond delay="1808"/>
                                          </p:stCondLst>
                                        </p:cTn>
                                        <p:tgtEl>
                                          <p:spTgt spid="73"/>
                                        </p:tgtEl>
                                      </p:cBhvr>
                                      <p:to x="100000" y="95000"/>
                                    </p:animScale>
                                    <p:animScale>
                                      <p:cBhvr>
                                        <p:cTn id="234" dur="166" decel="50000">
                                          <p:stCondLst>
                                            <p:cond delay="1834"/>
                                          </p:stCondLst>
                                        </p:cTn>
                                        <p:tgtEl>
                                          <p:spTgt spid="73"/>
                                        </p:tgtEl>
                                      </p:cBhvr>
                                      <p:to x="100000" y="100000"/>
                                    </p:animScale>
                                  </p:childTnLst>
                                </p:cTn>
                              </p:par>
                            </p:childTnLst>
                          </p:cTn>
                        </p:par>
                      </p:childTnLst>
                    </p:cTn>
                  </p:par>
                  <p:par>
                    <p:cTn id="235" fill="hold">
                      <p:stCondLst>
                        <p:cond delay="indefinite"/>
                      </p:stCondLst>
                      <p:childTnLst>
                        <p:par>
                          <p:cTn id="236" fill="hold">
                            <p:stCondLst>
                              <p:cond delay="0"/>
                            </p:stCondLst>
                            <p:childTnLst>
                              <p:par>
                                <p:cTn id="237" presetID="10" presetClass="entr" presetSubtype="0" fill="hold" grpId="0" nodeType="clickEffect">
                                  <p:stCondLst>
                                    <p:cond delay="0"/>
                                  </p:stCondLst>
                                  <p:childTnLst>
                                    <p:set>
                                      <p:cBhvr>
                                        <p:cTn id="238" dur="1" fill="hold">
                                          <p:stCondLst>
                                            <p:cond delay="0"/>
                                          </p:stCondLst>
                                        </p:cTn>
                                        <p:tgtEl>
                                          <p:spTgt spid="4"/>
                                        </p:tgtEl>
                                        <p:attrNameLst>
                                          <p:attrName>style.visibility</p:attrName>
                                        </p:attrNameLst>
                                      </p:cBhvr>
                                      <p:to>
                                        <p:strVal val="visible"/>
                                      </p:to>
                                    </p:set>
                                    <p:animEffect transition="in" filter="fade">
                                      <p:cBhvr>
                                        <p:cTn id="23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animBg="1"/>
      <p:bldP spid="138" grpId="0" animBg="1"/>
      <p:bldP spid="139" grpId="0" animBg="1"/>
      <p:bldP spid="142" grpId="0" animBg="1"/>
      <p:bldP spid="137" grpId="0" animBg="1"/>
      <p:bldP spid="69" grpId="0" animBg="1"/>
      <p:bldP spid="73" grpId="0"/>
      <p:bldP spid="164" grpId="0"/>
      <p:bldP spid="165" grpId="0"/>
      <p:bldP spid="166" grpId="0"/>
      <p:bldP spid="167" grpId="0"/>
      <p:bldP spid="168" grpId="0"/>
      <p:bldP spid="169" grpId="0"/>
      <p:bldP spid="170" grpId="0"/>
      <p:bldP spid="171" grpId="0"/>
      <p:bldP spid="172" grpId="0"/>
      <p:bldP spid="173" grpId="0"/>
      <p:bldP spid="174" grpId="0"/>
      <p:bldP spid="175" grpId="0"/>
      <p:bldP spid="176" grpId="0"/>
      <p:bldP spid="49" grpId="0" animBg="1"/>
      <p:bldP spid="49" grpId="1" animBg="1"/>
      <p:bldP spid="2" grpId="0"/>
      <p:bldP spid="3" grpId="0"/>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43780" y="620688"/>
            <a:ext cx="4808368" cy="523220"/>
          </a:xfrm>
          <a:prstGeom prst="rect">
            <a:avLst/>
          </a:prstGeom>
          <a:noFill/>
        </p:spPr>
        <p:txBody>
          <a:bodyPr wrap="none" rtlCol="0">
            <a:spAutoFit/>
          </a:bodyPr>
          <a:lstStyle/>
          <a:p>
            <a:r>
              <a:rPr lang="el-GR" sz="2800" b="1" dirty="0" err="1" smtClean="0">
                <a:solidFill>
                  <a:schemeClr val="accent5">
                    <a:lumMod val="50000"/>
                  </a:schemeClr>
                </a:solidFill>
              </a:rPr>
              <a:t>Precipitation</a:t>
            </a:r>
            <a:r>
              <a:rPr lang="el-GR" sz="2800" b="1" dirty="0" smtClean="0">
                <a:solidFill>
                  <a:schemeClr val="accent5">
                    <a:lumMod val="50000"/>
                  </a:schemeClr>
                </a:solidFill>
              </a:rPr>
              <a:t>-</a:t>
            </a:r>
            <a:r>
              <a:rPr lang="el-GR" sz="2800" b="1" dirty="0" err="1" smtClean="0">
                <a:solidFill>
                  <a:schemeClr val="accent5">
                    <a:lumMod val="50000"/>
                  </a:schemeClr>
                </a:solidFill>
              </a:rPr>
              <a:t>Isohyetal</a:t>
            </a:r>
            <a:r>
              <a:rPr lang="el-GR" sz="2800" b="1" dirty="0" smtClean="0">
                <a:solidFill>
                  <a:schemeClr val="accent5">
                    <a:lumMod val="50000"/>
                  </a:schemeClr>
                </a:solidFill>
              </a:rPr>
              <a:t> </a:t>
            </a:r>
            <a:r>
              <a:rPr lang="el-GR" sz="2800" b="1" dirty="0" err="1" smtClean="0">
                <a:solidFill>
                  <a:schemeClr val="accent5">
                    <a:lumMod val="50000"/>
                  </a:schemeClr>
                </a:solidFill>
              </a:rPr>
              <a:t>method</a:t>
            </a:r>
            <a:endParaRPr lang="el-GR" sz="2800" b="1" dirty="0">
              <a:solidFill>
                <a:schemeClr val="accent5">
                  <a:lumMod val="50000"/>
                </a:schemeClr>
              </a:solidFill>
            </a:endParaRPr>
          </a:p>
        </p:txBody>
      </p:sp>
      <p:sp>
        <p:nvSpPr>
          <p:cNvPr id="3" name="TextBox 2"/>
          <p:cNvSpPr txBox="1"/>
          <p:nvPr/>
        </p:nvSpPr>
        <p:spPr>
          <a:xfrm>
            <a:off x="683568" y="1484784"/>
            <a:ext cx="7848872" cy="497059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l-GR" sz="2000" b="1" dirty="0" err="1" smtClean="0">
                <a:solidFill>
                  <a:srgbClr val="C00000"/>
                </a:solidFill>
              </a:rPr>
              <a:t>Isohyet</a:t>
            </a:r>
            <a:r>
              <a:rPr lang="el-GR" sz="2000" dirty="0" smtClean="0">
                <a:solidFill>
                  <a:srgbClr val="C00000"/>
                </a:solidFill>
              </a:rPr>
              <a:t> </a:t>
            </a:r>
            <a:r>
              <a:rPr lang="el-GR" sz="2000" dirty="0" err="1" smtClean="0"/>
              <a:t>is</a:t>
            </a:r>
            <a:r>
              <a:rPr lang="el-GR" sz="2000" dirty="0" smtClean="0"/>
              <a:t> a </a:t>
            </a:r>
            <a:r>
              <a:rPr lang="el-GR" sz="2000" dirty="0" err="1" smtClean="0"/>
              <a:t>line</a:t>
            </a:r>
            <a:r>
              <a:rPr lang="el-GR" sz="2000" dirty="0" smtClean="0"/>
              <a:t> </a:t>
            </a:r>
            <a:r>
              <a:rPr lang="el-GR" sz="2000" dirty="0" err="1" smtClean="0"/>
              <a:t>that</a:t>
            </a:r>
            <a:r>
              <a:rPr lang="el-GR" sz="2000" dirty="0" smtClean="0"/>
              <a:t> </a:t>
            </a:r>
            <a:r>
              <a:rPr lang="el-GR" sz="2000" dirty="0" err="1" smtClean="0"/>
              <a:t>connect</a:t>
            </a:r>
            <a:r>
              <a:rPr lang="el-GR" sz="2000" dirty="0" smtClean="0"/>
              <a:t> </a:t>
            </a:r>
            <a:r>
              <a:rPr lang="el-GR" sz="2000" dirty="0" err="1" smtClean="0"/>
              <a:t>points</a:t>
            </a:r>
            <a:r>
              <a:rPr lang="el-GR" sz="2000" dirty="0" smtClean="0"/>
              <a:t> of </a:t>
            </a:r>
            <a:r>
              <a:rPr lang="el-GR" sz="2000" dirty="0" err="1" smtClean="0"/>
              <a:t>equal</a:t>
            </a:r>
            <a:r>
              <a:rPr lang="el-GR" sz="2000" dirty="0" smtClean="0"/>
              <a:t> </a:t>
            </a:r>
            <a:r>
              <a:rPr lang="el-GR" sz="2000" dirty="0" err="1" smtClean="0"/>
              <a:t>rainfall</a:t>
            </a:r>
            <a:r>
              <a:rPr lang="el-GR" sz="2000" dirty="0" smtClean="0"/>
              <a:t> </a:t>
            </a:r>
            <a:r>
              <a:rPr lang="el-GR" sz="2000" dirty="0" err="1" smtClean="0"/>
              <a:t>value</a:t>
            </a:r>
            <a:r>
              <a:rPr lang="el-GR" sz="2000" dirty="0" smtClean="0"/>
              <a:t>.</a:t>
            </a:r>
          </a:p>
          <a:p>
            <a:pPr algn="ctr"/>
            <a:endParaRPr lang="el-GR" dirty="0" smtClean="0"/>
          </a:p>
          <a:p>
            <a:pPr algn="ctr">
              <a:lnSpc>
                <a:spcPct val="150000"/>
              </a:lnSpc>
            </a:pPr>
            <a:r>
              <a:rPr lang="el-GR" dirty="0" err="1" smtClean="0"/>
              <a:t>Considering</a:t>
            </a:r>
            <a:r>
              <a:rPr lang="el-GR" dirty="0" smtClean="0"/>
              <a:t> </a:t>
            </a:r>
            <a:r>
              <a:rPr lang="el-GR" dirty="0" err="1" smtClean="0"/>
              <a:t>that</a:t>
            </a:r>
            <a:r>
              <a:rPr lang="el-GR" dirty="0" smtClean="0"/>
              <a:t> </a:t>
            </a:r>
            <a:r>
              <a:rPr lang="el-GR" dirty="0"/>
              <a:t>P</a:t>
            </a:r>
            <a:r>
              <a:rPr lang="el-GR" baseline="-25000" dirty="0"/>
              <a:t>1</a:t>
            </a:r>
            <a:r>
              <a:rPr lang="el-GR" dirty="0"/>
              <a:t>, P</a:t>
            </a:r>
            <a:r>
              <a:rPr lang="el-GR" baseline="-25000" dirty="0"/>
              <a:t>2</a:t>
            </a:r>
            <a:r>
              <a:rPr lang="el-GR" dirty="0"/>
              <a:t>, </a:t>
            </a:r>
            <a:r>
              <a:rPr lang="el-GR" dirty="0" err="1"/>
              <a:t>P</a:t>
            </a:r>
            <a:r>
              <a:rPr lang="el-GR" baseline="-25000" dirty="0" err="1"/>
              <a:t>n</a:t>
            </a:r>
            <a:r>
              <a:rPr lang="el-GR" dirty="0"/>
              <a:t> </a:t>
            </a:r>
            <a:r>
              <a:rPr lang="el-GR" dirty="0" smtClean="0"/>
              <a:t> </a:t>
            </a:r>
            <a:r>
              <a:rPr lang="el-GR" dirty="0" err="1" smtClean="0"/>
              <a:t>are</a:t>
            </a:r>
            <a:r>
              <a:rPr lang="el-GR" dirty="0" smtClean="0"/>
              <a:t> </a:t>
            </a:r>
            <a:r>
              <a:rPr lang="el-GR" dirty="0" err="1" smtClean="0"/>
              <a:t>the</a:t>
            </a:r>
            <a:r>
              <a:rPr lang="el-GR" dirty="0" smtClean="0"/>
              <a:t> </a:t>
            </a:r>
            <a:r>
              <a:rPr lang="el-GR" dirty="0" err="1"/>
              <a:t>precipitation</a:t>
            </a:r>
            <a:r>
              <a:rPr lang="el-GR" dirty="0"/>
              <a:t> </a:t>
            </a:r>
            <a:r>
              <a:rPr lang="el-GR" dirty="0" err="1"/>
              <a:t>values</a:t>
            </a:r>
            <a:r>
              <a:rPr lang="el-GR" dirty="0"/>
              <a:t> of </a:t>
            </a:r>
            <a:r>
              <a:rPr lang="el-GR" dirty="0" err="1"/>
              <a:t>each</a:t>
            </a:r>
            <a:r>
              <a:rPr lang="el-GR" dirty="0"/>
              <a:t> </a:t>
            </a:r>
            <a:r>
              <a:rPr lang="el-GR" dirty="0" err="1" smtClean="0"/>
              <a:t>isohyet</a:t>
            </a:r>
            <a:r>
              <a:rPr lang="el-GR" dirty="0" smtClean="0"/>
              <a:t> </a:t>
            </a:r>
            <a:r>
              <a:rPr lang="el-GR" dirty="0" err="1" smtClean="0"/>
              <a:t>and</a:t>
            </a:r>
            <a:r>
              <a:rPr lang="el-GR" dirty="0" smtClean="0"/>
              <a:t> </a:t>
            </a:r>
            <a:r>
              <a:rPr lang="el-GR" dirty="0"/>
              <a:t>A</a:t>
            </a:r>
            <a:r>
              <a:rPr lang="el-GR" baseline="-25000" dirty="0"/>
              <a:t>1</a:t>
            </a:r>
            <a:r>
              <a:rPr lang="el-GR" dirty="0"/>
              <a:t>,A</a:t>
            </a:r>
            <a:r>
              <a:rPr lang="el-GR" baseline="-25000" dirty="0"/>
              <a:t>2</a:t>
            </a:r>
            <a:r>
              <a:rPr lang="el-GR" dirty="0"/>
              <a:t>, </a:t>
            </a:r>
            <a:r>
              <a:rPr lang="el-GR" dirty="0" err="1"/>
              <a:t>A</a:t>
            </a:r>
            <a:r>
              <a:rPr lang="el-GR" baseline="-25000" dirty="0" err="1"/>
              <a:t>n</a:t>
            </a:r>
            <a:r>
              <a:rPr lang="el-GR" dirty="0"/>
              <a:t> </a:t>
            </a:r>
            <a:r>
              <a:rPr lang="el-GR" dirty="0" err="1"/>
              <a:t>the</a:t>
            </a:r>
            <a:r>
              <a:rPr lang="el-GR" dirty="0"/>
              <a:t> </a:t>
            </a:r>
            <a:r>
              <a:rPr lang="el-GR" dirty="0" err="1"/>
              <a:t>extent</a:t>
            </a:r>
            <a:r>
              <a:rPr lang="el-GR" dirty="0"/>
              <a:t> </a:t>
            </a:r>
            <a:r>
              <a:rPr lang="el-GR" dirty="0" err="1" smtClean="0"/>
              <a:t>of</a:t>
            </a:r>
            <a:r>
              <a:rPr lang="en-US" dirty="0"/>
              <a:t> </a:t>
            </a:r>
            <a:r>
              <a:rPr lang="en-US" dirty="0" smtClean="0"/>
              <a:t>the </a:t>
            </a:r>
            <a:r>
              <a:rPr lang="el-GR" dirty="0" err="1" smtClean="0"/>
              <a:t>area</a:t>
            </a:r>
            <a:r>
              <a:rPr lang="el-GR" dirty="0" smtClean="0"/>
              <a:t> </a:t>
            </a:r>
            <a:r>
              <a:rPr lang="el-GR" dirty="0" err="1" smtClean="0"/>
              <a:t>between</a:t>
            </a:r>
            <a:r>
              <a:rPr lang="el-GR" dirty="0" smtClean="0"/>
              <a:t> </a:t>
            </a:r>
            <a:r>
              <a:rPr lang="el-GR" dirty="0" err="1" smtClean="0"/>
              <a:t>two</a:t>
            </a:r>
            <a:r>
              <a:rPr lang="el-GR" dirty="0" smtClean="0"/>
              <a:t> </a:t>
            </a:r>
            <a:r>
              <a:rPr lang="el-GR" dirty="0" err="1" smtClean="0"/>
              <a:t>isohyets</a:t>
            </a:r>
            <a:r>
              <a:rPr lang="en-US" dirty="0" smtClean="0"/>
              <a:t>,</a:t>
            </a:r>
            <a:r>
              <a:rPr lang="el-GR" dirty="0" smtClean="0"/>
              <a:t> </a:t>
            </a:r>
            <a:r>
              <a:rPr lang="el-GR" dirty="0" err="1" smtClean="0"/>
              <a:t>the</a:t>
            </a:r>
            <a:r>
              <a:rPr lang="el-GR" dirty="0" smtClean="0"/>
              <a:t> </a:t>
            </a:r>
            <a:r>
              <a:rPr lang="el-GR" dirty="0" err="1" smtClean="0"/>
              <a:t>mean</a:t>
            </a:r>
            <a:r>
              <a:rPr lang="el-GR" dirty="0" smtClean="0"/>
              <a:t> </a:t>
            </a:r>
            <a:r>
              <a:rPr lang="el-GR" dirty="0" err="1" smtClean="0"/>
              <a:t>precipitation</a:t>
            </a:r>
            <a:r>
              <a:rPr lang="el-GR" dirty="0" smtClean="0"/>
              <a:t> of </a:t>
            </a:r>
            <a:r>
              <a:rPr lang="el-GR" dirty="0" err="1" smtClean="0"/>
              <a:t>the</a:t>
            </a:r>
            <a:r>
              <a:rPr lang="el-GR" dirty="0" smtClean="0"/>
              <a:t> </a:t>
            </a:r>
            <a:r>
              <a:rPr lang="el-GR" dirty="0" err="1" smtClean="0"/>
              <a:t>basin</a:t>
            </a:r>
            <a:r>
              <a:rPr lang="el-GR" dirty="0" smtClean="0"/>
              <a:t> </a:t>
            </a:r>
            <a:r>
              <a:rPr lang="el-GR" dirty="0" err="1" smtClean="0"/>
              <a:t>is</a:t>
            </a:r>
            <a:r>
              <a:rPr lang="el-GR" dirty="0" smtClean="0"/>
              <a:t> </a:t>
            </a:r>
            <a:r>
              <a:rPr lang="el-GR" dirty="0" err="1" smtClean="0"/>
              <a:t>given</a:t>
            </a:r>
            <a:r>
              <a:rPr lang="el-GR" dirty="0" smtClean="0"/>
              <a:t> by </a:t>
            </a:r>
            <a:r>
              <a:rPr lang="el-GR" dirty="0" err="1" smtClean="0"/>
              <a:t>the</a:t>
            </a:r>
            <a:r>
              <a:rPr lang="el-GR" dirty="0" smtClean="0"/>
              <a:t> </a:t>
            </a:r>
            <a:r>
              <a:rPr lang="el-GR" dirty="0" err="1" smtClean="0"/>
              <a:t>following</a:t>
            </a:r>
            <a:r>
              <a:rPr lang="el-GR" dirty="0" smtClean="0"/>
              <a:t> </a:t>
            </a:r>
            <a:r>
              <a:rPr lang="el-GR" dirty="0" err="1" smtClean="0"/>
              <a:t>equation</a:t>
            </a:r>
            <a:r>
              <a:rPr lang="el-GR" dirty="0" smtClean="0"/>
              <a:t>:</a:t>
            </a:r>
          </a:p>
          <a:p>
            <a:pPr algn="ctr"/>
            <a:endParaRPr lang="el-GR" dirty="0"/>
          </a:p>
          <a:p>
            <a:pPr algn="ctr"/>
            <a:endParaRPr lang="el-GR" dirty="0" smtClean="0"/>
          </a:p>
          <a:p>
            <a:pPr algn="ctr"/>
            <a:endParaRPr lang="el-GR" dirty="0"/>
          </a:p>
          <a:p>
            <a:pPr algn="ctr"/>
            <a:endParaRPr lang="el-GR" dirty="0"/>
          </a:p>
          <a:p>
            <a:pPr algn="ctr"/>
            <a:r>
              <a:rPr lang="el-GR" dirty="0" smtClean="0"/>
              <a:t> </a:t>
            </a:r>
            <a:endParaRPr lang="el-GR" dirty="0"/>
          </a:p>
          <a:p>
            <a:pPr algn="ctr"/>
            <a:endParaRPr lang="el-GR" dirty="0"/>
          </a:p>
          <a:p>
            <a:pPr algn="ctr"/>
            <a:endParaRPr lang="en-US" dirty="0" smtClean="0"/>
          </a:p>
          <a:p>
            <a:pPr algn="ctr"/>
            <a:endParaRPr lang="en-US" dirty="0"/>
          </a:p>
          <a:p>
            <a:pPr algn="ctr"/>
            <a:r>
              <a:rPr lang="el-GR" dirty="0" smtClean="0"/>
              <a:t>A</a:t>
            </a:r>
            <a:r>
              <a:rPr lang="en-US" dirty="0" smtClean="0"/>
              <a:t> </a:t>
            </a:r>
            <a:r>
              <a:rPr lang="el-GR" dirty="0" smtClean="0"/>
              <a:t>=</a:t>
            </a:r>
            <a:r>
              <a:rPr lang="en-US" dirty="0" smtClean="0"/>
              <a:t> </a:t>
            </a:r>
            <a:r>
              <a:rPr lang="el-GR" dirty="0" err="1" smtClean="0"/>
              <a:t>the</a:t>
            </a:r>
            <a:r>
              <a:rPr lang="el-GR" dirty="0" smtClean="0"/>
              <a:t> </a:t>
            </a:r>
            <a:r>
              <a:rPr lang="el-GR" dirty="0" err="1" smtClean="0"/>
              <a:t>extent</a:t>
            </a:r>
            <a:r>
              <a:rPr lang="el-GR" dirty="0" smtClean="0"/>
              <a:t> of </a:t>
            </a:r>
            <a:r>
              <a:rPr lang="el-GR" dirty="0" err="1" smtClean="0"/>
              <a:t>the</a:t>
            </a:r>
            <a:r>
              <a:rPr lang="el-GR" dirty="0" smtClean="0"/>
              <a:t> </a:t>
            </a:r>
            <a:r>
              <a:rPr lang="el-GR" dirty="0" err="1" smtClean="0"/>
              <a:t>entire</a:t>
            </a:r>
            <a:r>
              <a:rPr lang="el-GR" dirty="0" smtClean="0"/>
              <a:t> </a:t>
            </a:r>
            <a:r>
              <a:rPr lang="el-GR" dirty="0" err="1" smtClean="0"/>
              <a:t>basin</a:t>
            </a:r>
            <a:endParaRPr lang="el-GR" dirty="0"/>
          </a:p>
          <a:p>
            <a:pPr algn="ctr"/>
            <a:endParaRPr lang="el-GR" dirty="0" smtClean="0"/>
          </a:p>
          <a:p>
            <a:pPr algn="ctr"/>
            <a:endParaRPr lang="el-GR" dirty="0"/>
          </a:p>
        </p:txBody>
      </p:sp>
      <p:graphicFrame>
        <p:nvGraphicFramePr>
          <p:cNvPr id="4" name="Αντικείμενο 3"/>
          <p:cNvGraphicFramePr>
            <a:graphicFrameLocks noChangeAspect="1"/>
          </p:cNvGraphicFramePr>
          <p:nvPr>
            <p:extLst>
              <p:ext uri="{D42A27DB-BD31-4B8C-83A1-F6EECF244321}">
                <p14:modId xmlns:p14="http://schemas.microsoft.com/office/powerpoint/2010/main" val="3255658256"/>
              </p:ext>
            </p:extLst>
          </p:nvPr>
        </p:nvGraphicFramePr>
        <p:xfrm>
          <a:off x="1257114" y="4005064"/>
          <a:ext cx="5981700" cy="1066800"/>
        </p:xfrm>
        <a:graphic>
          <a:graphicData uri="http://schemas.openxmlformats.org/presentationml/2006/ole">
            <mc:AlternateContent xmlns:mc="http://schemas.openxmlformats.org/markup-compatibility/2006">
              <mc:Choice xmlns:v="urn:schemas-microsoft-com:vml" Requires="v">
                <p:oleObj spid="_x0000_s3210" name="Εξίσωση" r:id="rId3" imgW="5981400" imgH="1066680" progId="Equation.3">
                  <p:embed/>
                </p:oleObj>
              </mc:Choice>
              <mc:Fallback>
                <p:oleObj name="Εξίσωση" r:id="rId3" imgW="5981400" imgH="1066680" progId="Equation.3">
                  <p:embed/>
                  <p:pic>
                    <p:nvPicPr>
                      <p:cNvPr id="0" name="Αντικείμενο 1"/>
                      <p:cNvPicPr>
                        <a:picLocks noChangeAspect="1" noChangeArrowheads="1"/>
                      </p:cNvPicPr>
                      <p:nvPr/>
                    </p:nvPicPr>
                    <p:blipFill>
                      <a:blip r:embed="rId4"/>
                      <a:srcRect/>
                      <a:stretch>
                        <a:fillRect/>
                      </a:stretch>
                    </p:blipFill>
                    <p:spPr bwMode="auto">
                      <a:xfrm>
                        <a:off x="1257114" y="4005064"/>
                        <a:ext cx="5981700" cy="106680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97701101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131840" y="188640"/>
            <a:ext cx="3145541" cy="369332"/>
          </a:xfrm>
          <a:prstGeom prst="rect">
            <a:avLst/>
          </a:prstGeom>
        </p:spPr>
        <p:txBody>
          <a:bodyPr wrap="none">
            <a:spAutoFit/>
          </a:bodyPr>
          <a:lstStyle/>
          <a:p>
            <a:r>
              <a:rPr lang="el-GR" b="1" dirty="0" err="1"/>
              <a:t>Precipitation</a:t>
            </a:r>
            <a:r>
              <a:rPr lang="el-GR" b="1" dirty="0"/>
              <a:t>-</a:t>
            </a:r>
            <a:r>
              <a:rPr lang="el-GR" b="1" dirty="0" err="1"/>
              <a:t>Isohyetal</a:t>
            </a:r>
            <a:r>
              <a:rPr lang="el-GR" b="1" dirty="0"/>
              <a:t> </a:t>
            </a:r>
            <a:r>
              <a:rPr lang="el-GR" b="1" dirty="0" err="1"/>
              <a:t>method</a:t>
            </a:r>
            <a:endParaRPr lang="el-GR" b="1" dirty="0"/>
          </a:p>
        </p:txBody>
      </p:sp>
      <p:sp>
        <p:nvSpPr>
          <p:cNvPr id="3" name="TextBox 2"/>
          <p:cNvSpPr txBox="1"/>
          <p:nvPr/>
        </p:nvSpPr>
        <p:spPr>
          <a:xfrm>
            <a:off x="660536" y="591120"/>
            <a:ext cx="7774566"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l-GR" dirty="0" err="1" smtClean="0"/>
              <a:t>The</a:t>
            </a:r>
            <a:r>
              <a:rPr lang="el-GR" dirty="0" smtClean="0"/>
              <a:t> </a:t>
            </a:r>
            <a:r>
              <a:rPr lang="el-GR" dirty="0" err="1" smtClean="0"/>
              <a:t>most</a:t>
            </a:r>
            <a:r>
              <a:rPr lang="el-GR" dirty="0" smtClean="0"/>
              <a:t> </a:t>
            </a:r>
            <a:r>
              <a:rPr lang="el-GR" dirty="0" err="1" smtClean="0"/>
              <a:t>simple</a:t>
            </a:r>
            <a:r>
              <a:rPr lang="el-GR" dirty="0" smtClean="0"/>
              <a:t> </a:t>
            </a:r>
            <a:r>
              <a:rPr lang="el-GR" dirty="0" err="1" smtClean="0"/>
              <a:t>way</a:t>
            </a:r>
            <a:r>
              <a:rPr lang="el-GR" dirty="0" smtClean="0"/>
              <a:t> </a:t>
            </a:r>
            <a:r>
              <a:rPr lang="el-GR" dirty="0" err="1" smtClean="0"/>
              <a:t>to</a:t>
            </a:r>
            <a:r>
              <a:rPr lang="el-GR" dirty="0" smtClean="0"/>
              <a:t> </a:t>
            </a:r>
            <a:r>
              <a:rPr lang="el-GR" dirty="0" err="1" smtClean="0"/>
              <a:t>to</a:t>
            </a:r>
            <a:r>
              <a:rPr lang="el-GR" dirty="0" smtClean="0"/>
              <a:t> </a:t>
            </a:r>
            <a:r>
              <a:rPr lang="el-GR" dirty="0" err="1" smtClean="0"/>
              <a:t>create</a:t>
            </a:r>
            <a:r>
              <a:rPr lang="el-GR" dirty="0" smtClean="0"/>
              <a:t> </a:t>
            </a:r>
            <a:r>
              <a:rPr lang="el-GR" dirty="0" err="1" smtClean="0"/>
              <a:t>an</a:t>
            </a:r>
            <a:r>
              <a:rPr lang="el-GR" dirty="0" smtClean="0"/>
              <a:t> </a:t>
            </a:r>
            <a:r>
              <a:rPr lang="el-GR" dirty="0" err="1" smtClean="0"/>
              <a:t>isohyet</a:t>
            </a:r>
            <a:r>
              <a:rPr lang="el-GR" dirty="0" smtClean="0"/>
              <a:t> </a:t>
            </a:r>
            <a:r>
              <a:rPr lang="el-GR" dirty="0" err="1" smtClean="0"/>
              <a:t>is</a:t>
            </a:r>
            <a:r>
              <a:rPr lang="el-GR" dirty="0" smtClean="0"/>
              <a:t> by </a:t>
            </a:r>
            <a:r>
              <a:rPr lang="el-GR" dirty="0" err="1" smtClean="0"/>
              <a:t>finding</a:t>
            </a:r>
            <a:r>
              <a:rPr lang="el-GR" dirty="0" smtClean="0"/>
              <a:t> </a:t>
            </a:r>
            <a:r>
              <a:rPr lang="el-GR" dirty="0" err="1" smtClean="0"/>
              <a:t>the</a:t>
            </a:r>
            <a:r>
              <a:rPr lang="el-GR" dirty="0" smtClean="0"/>
              <a:t> </a:t>
            </a:r>
            <a:r>
              <a:rPr lang="el-GR" dirty="0" err="1" smtClean="0"/>
              <a:t>linear</a:t>
            </a:r>
            <a:r>
              <a:rPr lang="el-GR" dirty="0" smtClean="0"/>
              <a:t> </a:t>
            </a:r>
            <a:r>
              <a:rPr lang="el-GR" dirty="0" err="1" smtClean="0"/>
              <a:t>relation</a:t>
            </a:r>
            <a:r>
              <a:rPr lang="el-GR" dirty="0" smtClean="0"/>
              <a:t> </a:t>
            </a:r>
          </a:p>
          <a:p>
            <a:pPr algn="ctr"/>
            <a:r>
              <a:rPr lang="el-GR" dirty="0" smtClean="0"/>
              <a:t>(</a:t>
            </a:r>
            <a:r>
              <a:rPr lang="el-GR" dirty="0" err="1" smtClean="0"/>
              <a:t>if</a:t>
            </a:r>
            <a:r>
              <a:rPr lang="el-GR" dirty="0" smtClean="0"/>
              <a:t> </a:t>
            </a:r>
            <a:r>
              <a:rPr lang="el-GR" dirty="0" err="1" smtClean="0"/>
              <a:t>any</a:t>
            </a:r>
            <a:r>
              <a:rPr lang="el-GR" dirty="0" smtClean="0"/>
              <a:t>) </a:t>
            </a:r>
            <a:r>
              <a:rPr lang="el-GR" dirty="0" err="1" smtClean="0"/>
              <a:t>between</a:t>
            </a:r>
            <a:r>
              <a:rPr lang="el-GR" dirty="0" smtClean="0"/>
              <a:t> </a:t>
            </a:r>
            <a:r>
              <a:rPr lang="el-GR" dirty="0" err="1" smtClean="0"/>
              <a:t>the</a:t>
            </a:r>
            <a:r>
              <a:rPr lang="el-GR" dirty="0" smtClean="0"/>
              <a:t> </a:t>
            </a:r>
            <a:r>
              <a:rPr lang="el-GR" dirty="0" err="1" smtClean="0"/>
              <a:t>elevation</a:t>
            </a:r>
            <a:r>
              <a:rPr lang="el-GR" dirty="0" smtClean="0"/>
              <a:t> </a:t>
            </a:r>
            <a:r>
              <a:rPr lang="el-GR" dirty="0" err="1" smtClean="0"/>
              <a:t>and</a:t>
            </a:r>
            <a:r>
              <a:rPr lang="el-GR" dirty="0" smtClean="0"/>
              <a:t> </a:t>
            </a:r>
            <a:r>
              <a:rPr lang="el-GR" dirty="0" err="1" smtClean="0"/>
              <a:t>the</a:t>
            </a:r>
            <a:r>
              <a:rPr lang="el-GR" dirty="0" smtClean="0"/>
              <a:t> </a:t>
            </a:r>
            <a:r>
              <a:rPr lang="el-GR" dirty="0" err="1" smtClean="0"/>
              <a:t>rainfall</a:t>
            </a:r>
            <a:r>
              <a:rPr lang="el-GR" dirty="0" smtClean="0"/>
              <a:t>. </a:t>
            </a:r>
            <a:endParaRPr lang="en-US" dirty="0" smtClean="0"/>
          </a:p>
          <a:p>
            <a:pPr algn="ctr"/>
            <a:r>
              <a:rPr lang="el-GR" dirty="0" err="1" smtClean="0"/>
              <a:t>This</a:t>
            </a:r>
            <a:r>
              <a:rPr lang="el-GR" dirty="0" smtClean="0"/>
              <a:t> </a:t>
            </a:r>
            <a:r>
              <a:rPr lang="el-GR" dirty="0" err="1" smtClean="0"/>
              <a:t>can</a:t>
            </a:r>
            <a:r>
              <a:rPr lang="el-GR" dirty="0" smtClean="0"/>
              <a:t> </a:t>
            </a:r>
            <a:r>
              <a:rPr lang="el-GR" dirty="0" err="1" smtClean="0"/>
              <a:t>be</a:t>
            </a:r>
            <a:r>
              <a:rPr lang="el-GR" dirty="0" smtClean="0"/>
              <a:t> </a:t>
            </a:r>
            <a:r>
              <a:rPr lang="el-GR" dirty="0" err="1" smtClean="0"/>
              <a:t>achieved</a:t>
            </a:r>
            <a:r>
              <a:rPr lang="el-GR" dirty="0" smtClean="0"/>
              <a:t> by </a:t>
            </a:r>
            <a:r>
              <a:rPr lang="el-GR" dirty="0" err="1" smtClean="0"/>
              <a:t>relating</a:t>
            </a:r>
            <a:r>
              <a:rPr lang="el-GR" dirty="0" smtClean="0"/>
              <a:t> </a:t>
            </a:r>
            <a:r>
              <a:rPr lang="el-GR" dirty="0" err="1" smtClean="0"/>
              <a:t>the</a:t>
            </a:r>
            <a:r>
              <a:rPr lang="el-GR" dirty="0" smtClean="0"/>
              <a:t> </a:t>
            </a:r>
            <a:r>
              <a:rPr lang="el-GR" dirty="0" err="1" smtClean="0"/>
              <a:t>mean</a:t>
            </a:r>
            <a:r>
              <a:rPr lang="el-GR" dirty="0" smtClean="0"/>
              <a:t> </a:t>
            </a:r>
            <a:r>
              <a:rPr lang="el-GR" dirty="0" err="1" smtClean="0"/>
              <a:t>rainfall</a:t>
            </a:r>
            <a:r>
              <a:rPr lang="el-GR" dirty="0" smtClean="0"/>
              <a:t> </a:t>
            </a:r>
            <a:r>
              <a:rPr lang="el-GR" dirty="0" err="1" smtClean="0"/>
              <a:t>value</a:t>
            </a:r>
            <a:r>
              <a:rPr lang="el-GR" dirty="0" smtClean="0"/>
              <a:t> of </a:t>
            </a:r>
            <a:r>
              <a:rPr lang="el-GR" dirty="0" err="1" smtClean="0"/>
              <a:t>the</a:t>
            </a:r>
            <a:r>
              <a:rPr lang="el-GR" dirty="0" smtClean="0"/>
              <a:t> </a:t>
            </a:r>
            <a:r>
              <a:rPr lang="el-GR" dirty="0" err="1" smtClean="0"/>
              <a:t>stations</a:t>
            </a:r>
            <a:r>
              <a:rPr lang="el-GR" dirty="0" smtClean="0"/>
              <a:t> </a:t>
            </a:r>
            <a:r>
              <a:rPr lang="el-GR" dirty="0" err="1" smtClean="0"/>
              <a:t>versus</a:t>
            </a:r>
            <a:r>
              <a:rPr lang="el-GR" dirty="0" smtClean="0"/>
              <a:t> </a:t>
            </a:r>
            <a:r>
              <a:rPr lang="el-GR" dirty="0" err="1" smtClean="0"/>
              <a:t>their</a:t>
            </a:r>
            <a:r>
              <a:rPr lang="el-GR" dirty="0" smtClean="0"/>
              <a:t> </a:t>
            </a:r>
            <a:r>
              <a:rPr lang="el-GR" dirty="0" err="1" smtClean="0"/>
              <a:t>elevation</a:t>
            </a:r>
            <a:r>
              <a:rPr lang="en-US" dirty="0" smtClean="0"/>
              <a:t>. </a:t>
            </a:r>
            <a:r>
              <a:rPr lang="el-GR" dirty="0" err="1" smtClean="0"/>
              <a:t>See</a:t>
            </a:r>
            <a:r>
              <a:rPr lang="el-GR" dirty="0" smtClean="0"/>
              <a:t> </a:t>
            </a:r>
            <a:r>
              <a:rPr lang="el-GR" dirty="0" err="1" smtClean="0"/>
              <a:t>the</a:t>
            </a:r>
            <a:r>
              <a:rPr lang="el-GR" dirty="0" smtClean="0"/>
              <a:t> </a:t>
            </a:r>
            <a:r>
              <a:rPr lang="el-GR" dirty="0" err="1" smtClean="0"/>
              <a:t>following</a:t>
            </a:r>
            <a:r>
              <a:rPr lang="el-GR" dirty="0" smtClean="0"/>
              <a:t> </a:t>
            </a:r>
            <a:r>
              <a:rPr lang="el-GR" dirty="0" err="1" smtClean="0"/>
              <a:t>example</a:t>
            </a:r>
            <a:r>
              <a:rPr lang="el-GR" dirty="0" smtClean="0"/>
              <a:t>:</a:t>
            </a:r>
            <a:endParaRPr lang="el-GR"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1840" y="1988840"/>
            <a:ext cx="5112568" cy="3071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4" name="Πίνακας 3"/>
          <p:cNvGraphicFramePr>
            <a:graphicFrameLocks noGrp="1"/>
          </p:cNvGraphicFramePr>
          <p:nvPr>
            <p:extLst>
              <p:ext uri="{D42A27DB-BD31-4B8C-83A1-F6EECF244321}">
                <p14:modId xmlns:p14="http://schemas.microsoft.com/office/powerpoint/2010/main" val="769160281"/>
              </p:ext>
            </p:extLst>
          </p:nvPr>
        </p:nvGraphicFramePr>
        <p:xfrm>
          <a:off x="323528" y="2190882"/>
          <a:ext cx="2641600" cy="1333500"/>
        </p:xfrm>
        <a:graphic>
          <a:graphicData uri="http://schemas.openxmlformats.org/drawingml/2006/table">
            <a:tbl>
              <a:tblPr>
                <a:tableStyleId>{B301B821-A1FF-4177-AEE7-76D212191A09}</a:tableStyleId>
              </a:tblPr>
              <a:tblGrid>
                <a:gridCol w="485192"/>
                <a:gridCol w="862563"/>
                <a:gridCol w="1293845"/>
              </a:tblGrid>
              <a:tr h="190500">
                <a:tc>
                  <a:txBody>
                    <a:bodyPr/>
                    <a:lstStyle/>
                    <a:p>
                      <a:pPr algn="ctr" fontAlgn="b"/>
                      <a:r>
                        <a:rPr lang="en-US" sz="1100" u="none" strike="noStrike">
                          <a:effectLst/>
                        </a:rPr>
                        <a:t>Station</a:t>
                      </a:r>
                      <a:endParaRPr lang="en-US" sz="1100" b="0" i="0" u="none" strike="noStrike">
                        <a:solidFill>
                          <a:srgbClr val="000000"/>
                        </a:solidFill>
                        <a:effectLst/>
                        <a:latin typeface="Calibri"/>
                      </a:endParaRPr>
                    </a:p>
                  </a:txBody>
                  <a:tcPr marL="9525" marR="9525" marT="9525" marB="0" anchor="b"/>
                </a:tc>
                <a:tc>
                  <a:txBody>
                    <a:bodyPr/>
                    <a:lstStyle/>
                    <a:p>
                      <a:pPr algn="ctr" fontAlgn="b"/>
                      <a:r>
                        <a:rPr lang="en-US" sz="1100" u="none" strike="noStrike">
                          <a:effectLst/>
                        </a:rPr>
                        <a:t>Elevation (m)</a:t>
                      </a:r>
                      <a:endParaRPr lang="en-US" sz="1100" b="0" i="0" u="none" strike="noStrike">
                        <a:solidFill>
                          <a:srgbClr val="000000"/>
                        </a:solidFill>
                        <a:effectLst/>
                        <a:latin typeface="Calibri"/>
                      </a:endParaRPr>
                    </a:p>
                  </a:txBody>
                  <a:tcPr marL="9525" marR="9525" marT="9525" marB="0" anchor="b"/>
                </a:tc>
                <a:tc>
                  <a:txBody>
                    <a:bodyPr/>
                    <a:lstStyle/>
                    <a:p>
                      <a:pPr algn="ctr" fontAlgn="b"/>
                      <a:r>
                        <a:rPr lang="en-US" sz="1100" u="none" strike="noStrike">
                          <a:effectLst/>
                        </a:rPr>
                        <a:t>Rainfall height (mm)</a:t>
                      </a:r>
                      <a:endParaRPr lang="en-US" sz="1100" b="0" i="0" u="none" strike="noStrike">
                        <a:solidFill>
                          <a:srgbClr val="000000"/>
                        </a:solidFill>
                        <a:effectLst/>
                        <a:latin typeface="Calibri"/>
                      </a:endParaRPr>
                    </a:p>
                  </a:txBody>
                  <a:tcPr marL="9525" marR="9525" marT="9525" marB="0" anchor="b"/>
                </a:tc>
              </a:tr>
              <a:tr h="190500">
                <a:tc>
                  <a:txBody>
                    <a:bodyPr/>
                    <a:lstStyle/>
                    <a:p>
                      <a:pPr algn="ctr" fontAlgn="b"/>
                      <a:r>
                        <a:rPr lang="el-GR" sz="1100" u="none" strike="noStrike">
                          <a:effectLst/>
                        </a:rPr>
                        <a:t>1</a:t>
                      </a:r>
                      <a:endParaRPr lang="el-GR" sz="1100" b="0" i="0" u="none" strike="noStrike">
                        <a:solidFill>
                          <a:srgbClr val="000000"/>
                        </a:solidFill>
                        <a:effectLst/>
                        <a:latin typeface="Calibri"/>
                      </a:endParaRPr>
                    </a:p>
                  </a:txBody>
                  <a:tcPr marL="9525" marR="9525" marT="9525" marB="0" anchor="b"/>
                </a:tc>
                <a:tc>
                  <a:txBody>
                    <a:bodyPr/>
                    <a:lstStyle/>
                    <a:p>
                      <a:pPr algn="ctr" fontAlgn="b"/>
                      <a:r>
                        <a:rPr lang="el-GR" sz="1100" u="none" strike="noStrike">
                          <a:effectLst/>
                        </a:rPr>
                        <a:t>10</a:t>
                      </a:r>
                      <a:endParaRPr lang="el-GR" sz="1100" b="0" i="0" u="none" strike="noStrike">
                        <a:solidFill>
                          <a:srgbClr val="000000"/>
                        </a:solidFill>
                        <a:effectLst/>
                        <a:latin typeface="Calibri"/>
                      </a:endParaRPr>
                    </a:p>
                  </a:txBody>
                  <a:tcPr marL="9525" marR="9525" marT="9525" marB="0" anchor="b"/>
                </a:tc>
                <a:tc>
                  <a:txBody>
                    <a:bodyPr/>
                    <a:lstStyle/>
                    <a:p>
                      <a:pPr algn="ctr" fontAlgn="b"/>
                      <a:r>
                        <a:rPr lang="el-GR" sz="1100" u="none" strike="noStrike">
                          <a:effectLst/>
                        </a:rPr>
                        <a:t>474</a:t>
                      </a:r>
                      <a:endParaRPr lang="el-GR" sz="1100" b="0" i="0" u="none" strike="noStrike">
                        <a:solidFill>
                          <a:srgbClr val="000000"/>
                        </a:solidFill>
                        <a:effectLst/>
                        <a:latin typeface="Calibri"/>
                      </a:endParaRPr>
                    </a:p>
                  </a:txBody>
                  <a:tcPr marL="9525" marR="9525" marT="9525" marB="0" anchor="b"/>
                </a:tc>
              </a:tr>
              <a:tr h="190500">
                <a:tc>
                  <a:txBody>
                    <a:bodyPr/>
                    <a:lstStyle/>
                    <a:p>
                      <a:pPr algn="ctr" fontAlgn="b"/>
                      <a:r>
                        <a:rPr lang="el-GR" sz="1100" u="none" strike="noStrike">
                          <a:effectLst/>
                        </a:rPr>
                        <a:t>2</a:t>
                      </a:r>
                      <a:endParaRPr lang="el-GR" sz="1100" b="0" i="0" u="none" strike="noStrike">
                        <a:solidFill>
                          <a:srgbClr val="000000"/>
                        </a:solidFill>
                        <a:effectLst/>
                        <a:latin typeface="Calibri"/>
                      </a:endParaRPr>
                    </a:p>
                  </a:txBody>
                  <a:tcPr marL="9525" marR="9525" marT="9525" marB="0" anchor="b"/>
                </a:tc>
                <a:tc>
                  <a:txBody>
                    <a:bodyPr/>
                    <a:lstStyle/>
                    <a:p>
                      <a:pPr algn="ctr" fontAlgn="b"/>
                      <a:r>
                        <a:rPr lang="el-GR" sz="1100" u="none" strike="noStrike">
                          <a:effectLst/>
                        </a:rPr>
                        <a:t>20</a:t>
                      </a:r>
                      <a:endParaRPr lang="el-GR" sz="1100" b="0" i="0" u="none" strike="noStrike">
                        <a:solidFill>
                          <a:srgbClr val="000000"/>
                        </a:solidFill>
                        <a:effectLst/>
                        <a:latin typeface="Calibri"/>
                      </a:endParaRPr>
                    </a:p>
                  </a:txBody>
                  <a:tcPr marL="9525" marR="9525" marT="9525" marB="0" anchor="b"/>
                </a:tc>
                <a:tc>
                  <a:txBody>
                    <a:bodyPr/>
                    <a:lstStyle/>
                    <a:p>
                      <a:pPr algn="ctr" fontAlgn="b"/>
                      <a:r>
                        <a:rPr lang="el-GR" sz="1100" u="none" strike="noStrike">
                          <a:effectLst/>
                        </a:rPr>
                        <a:t>460</a:t>
                      </a:r>
                      <a:endParaRPr lang="el-GR" sz="1100" b="0" i="0" u="none" strike="noStrike">
                        <a:solidFill>
                          <a:srgbClr val="000000"/>
                        </a:solidFill>
                        <a:effectLst/>
                        <a:latin typeface="Calibri"/>
                      </a:endParaRPr>
                    </a:p>
                  </a:txBody>
                  <a:tcPr marL="9525" marR="9525" marT="9525" marB="0" anchor="b"/>
                </a:tc>
              </a:tr>
              <a:tr h="190500">
                <a:tc>
                  <a:txBody>
                    <a:bodyPr/>
                    <a:lstStyle/>
                    <a:p>
                      <a:pPr algn="ctr" fontAlgn="b"/>
                      <a:r>
                        <a:rPr lang="el-GR" sz="1100" u="none" strike="noStrike">
                          <a:effectLst/>
                        </a:rPr>
                        <a:t>3</a:t>
                      </a:r>
                      <a:endParaRPr lang="el-GR" sz="1100" b="0" i="0" u="none" strike="noStrike">
                        <a:solidFill>
                          <a:srgbClr val="000000"/>
                        </a:solidFill>
                        <a:effectLst/>
                        <a:latin typeface="Calibri"/>
                      </a:endParaRPr>
                    </a:p>
                  </a:txBody>
                  <a:tcPr marL="9525" marR="9525" marT="9525" marB="0" anchor="b"/>
                </a:tc>
                <a:tc>
                  <a:txBody>
                    <a:bodyPr/>
                    <a:lstStyle/>
                    <a:p>
                      <a:pPr algn="ctr" fontAlgn="b"/>
                      <a:r>
                        <a:rPr lang="el-GR" sz="1100" u="none" strike="noStrike">
                          <a:effectLst/>
                        </a:rPr>
                        <a:t>289</a:t>
                      </a:r>
                      <a:endParaRPr lang="el-GR" sz="1100" b="0" i="0" u="none" strike="noStrike">
                        <a:solidFill>
                          <a:srgbClr val="000000"/>
                        </a:solidFill>
                        <a:effectLst/>
                        <a:latin typeface="Calibri"/>
                      </a:endParaRPr>
                    </a:p>
                  </a:txBody>
                  <a:tcPr marL="9525" marR="9525" marT="9525" marB="0" anchor="b"/>
                </a:tc>
                <a:tc>
                  <a:txBody>
                    <a:bodyPr/>
                    <a:lstStyle/>
                    <a:p>
                      <a:pPr algn="ctr" fontAlgn="b"/>
                      <a:r>
                        <a:rPr lang="el-GR" sz="1100" u="none" strike="noStrike">
                          <a:effectLst/>
                        </a:rPr>
                        <a:t>615</a:t>
                      </a:r>
                      <a:endParaRPr lang="el-GR" sz="1100" b="0" i="0" u="none" strike="noStrike">
                        <a:solidFill>
                          <a:srgbClr val="000000"/>
                        </a:solidFill>
                        <a:effectLst/>
                        <a:latin typeface="Calibri"/>
                      </a:endParaRPr>
                    </a:p>
                  </a:txBody>
                  <a:tcPr marL="9525" marR="9525" marT="9525" marB="0" anchor="b"/>
                </a:tc>
              </a:tr>
              <a:tr h="190500">
                <a:tc>
                  <a:txBody>
                    <a:bodyPr/>
                    <a:lstStyle/>
                    <a:p>
                      <a:pPr algn="ctr" fontAlgn="b"/>
                      <a:r>
                        <a:rPr lang="el-GR" sz="1100" u="none" strike="noStrike">
                          <a:effectLst/>
                        </a:rPr>
                        <a:t>4</a:t>
                      </a:r>
                      <a:endParaRPr lang="el-GR" sz="1100" b="0" i="0" u="none" strike="noStrike">
                        <a:solidFill>
                          <a:srgbClr val="000000"/>
                        </a:solidFill>
                        <a:effectLst/>
                        <a:latin typeface="Calibri"/>
                      </a:endParaRPr>
                    </a:p>
                  </a:txBody>
                  <a:tcPr marL="9525" marR="9525" marT="9525" marB="0" anchor="b"/>
                </a:tc>
                <a:tc>
                  <a:txBody>
                    <a:bodyPr/>
                    <a:lstStyle/>
                    <a:p>
                      <a:pPr algn="ctr" fontAlgn="b"/>
                      <a:r>
                        <a:rPr lang="el-GR" sz="1100" u="none" strike="noStrike">
                          <a:effectLst/>
                        </a:rPr>
                        <a:t>300</a:t>
                      </a:r>
                      <a:endParaRPr lang="el-GR" sz="1100" b="0" i="0" u="none" strike="noStrike">
                        <a:solidFill>
                          <a:srgbClr val="000000"/>
                        </a:solidFill>
                        <a:effectLst/>
                        <a:latin typeface="Calibri"/>
                      </a:endParaRPr>
                    </a:p>
                  </a:txBody>
                  <a:tcPr marL="9525" marR="9525" marT="9525" marB="0" anchor="b"/>
                </a:tc>
                <a:tc>
                  <a:txBody>
                    <a:bodyPr/>
                    <a:lstStyle/>
                    <a:p>
                      <a:pPr algn="ctr" fontAlgn="b"/>
                      <a:r>
                        <a:rPr lang="el-GR" sz="1100" u="none" strike="noStrike">
                          <a:effectLst/>
                        </a:rPr>
                        <a:t>561</a:t>
                      </a:r>
                      <a:endParaRPr lang="el-GR" sz="1100" b="0" i="0" u="none" strike="noStrike">
                        <a:solidFill>
                          <a:srgbClr val="000000"/>
                        </a:solidFill>
                        <a:effectLst/>
                        <a:latin typeface="Calibri"/>
                      </a:endParaRPr>
                    </a:p>
                  </a:txBody>
                  <a:tcPr marL="9525" marR="9525" marT="9525" marB="0" anchor="b"/>
                </a:tc>
              </a:tr>
              <a:tr h="190500">
                <a:tc>
                  <a:txBody>
                    <a:bodyPr/>
                    <a:lstStyle/>
                    <a:p>
                      <a:pPr algn="ctr" fontAlgn="b"/>
                      <a:r>
                        <a:rPr lang="el-GR" sz="1100" u="none" strike="noStrike">
                          <a:effectLst/>
                        </a:rPr>
                        <a:t>5</a:t>
                      </a:r>
                      <a:endParaRPr lang="el-GR" sz="1100" b="0" i="0" u="none" strike="noStrike">
                        <a:solidFill>
                          <a:srgbClr val="000000"/>
                        </a:solidFill>
                        <a:effectLst/>
                        <a:latin typeface="Calibri"/>
                      </a:endParaRPr>
                    </a:p>
                  </a:txBody>
                  <a:tcPr marL="9525" marR="9525" marT="9525" marB="0" anchor="b"/>
                </a:tc>
                <a:tc>
                  <a:txBody>
                    <a:bodyPr/>
                    <a:lstStyle/>
                    <a:p>
                      <a:pPr algn="ctr" fontAlgn="b"/>
                      <a:r>
                        <a:rPr lang="el-GR" sz="1100" u="none" strike="noStrike">
                          <a:effectLst/>
                        </a:rPr>
                        <a:t>821</a:t>
                      </a:r>
                      <a:endParaRPr lang="el-GR" sz="1100" b="0" i="0" u="none" strike="noStrike">
                        <a:solidFill>
                          <a:srgbClr val="000000"/>
                        </a:solidFill>
                        <a:effectLst/>
                        <a:latin typeface="Calibri"/>
                      </a:endParaRPr>
                    </a:p>
                  </a:txBody>
                  <a:tcPr marL="9525" marR="9525" marT="9525" marB="0" anchor="b"/>
                </a:tc>
                <a:tc>
                  <a:txBody>
                    <a:bodyPr/>
                    <a:lstStyle/>
                    <a:p>
                      <a:pPr algn="ctr" fontAlgn="b"/>
                      <a:r>
                        <a:rPr lang="el-GR" sz="1100" u="none" strike="noStrike">
                          <a:effectLst/>
                        </a:rPr>
                        <a:t>740</a:t>
                      </a:r>
                      <a:endParaRPr lang="el-GR" sz="1100" b="0" i="0" u="none" strike="noStrike">
                        <a:solidFill>
                          <a:srgbClr val="000000"/>
                        </a:solidFill>
                        <a:effectLst/>
                        <a:latin typeface="Calibri"/>
                      </a:endParaRPr>
                    </a:p>
                  </a:txBody>
                  <a:tcPr marL="9525" marR="9525" marT="9525" marB="0" anchor="b"/>
                </a:tc>
              </a:tr>
              <a:tr h="190500">
                <a:tc>
                  <a:txBody>
                    <a:bodyPr/>
                    <a:lstStyle/>
                    <a:p>
                      <a:pPr algn="ctr" fontAlgn="b"/>
                      <a:r>
                        <a:rPr lang="el-GR" sz="1100" u="none" strike="noStrike">
                          <a:effectLst/>
                        </a:rPr>
                        <a:t>6</a:t>
                      </a:r>
                      <a:endParaRPr lang="el-GR" sz="1100" b="0" i="0" u="none" strike="noStrike">
                        <a:solidFill>
                          <a:srgbClr val="000000"/>
                        </a:solidFill>
                        <a:effectLst/>
                        <a:latin typeface="Calibri"/>
                      </a:endParaRPr>
                    </a:p>
                  </a:txBody>
                  <a:tcPr marL="9525" marR="9525" marT="9525" marB="0" anchor="b"/>
                </a:tc>
                <a:tc>
                  <a:txBody>
                    <a:bodyPr/>
                    <a:lstStyle/>
                    <a:p>
                      <a:pPr algn="ctr" fontAlgn="b"/>
                      <a:r>
                        <a:rPr lang="el-GR" sz="1100" u="none" strike="noStrike">
                          <a:effectLst/>
                        </a:rPr>
                        <a:t>989</a:t>
                      </a:r>
                      <a:endParaRPr lang="el-GR" sz="1100" b="0" i="0" u="none" strike="noStrike">
                        <a:solidFill>
                          <a:srgbClr val="000000"/>
                        </a:solidFill>
                        <a:effectLst/>
                        <a:latin typeface="Calibri"/>
                      </a:endParaRPr>
                    </a:p>
                  </a:txBody>
                  <a:tcPr marL="9525" marR="9525" marT="9525" marB="0" anchor="b"/>
                </a:tc>
                <a:tc>
                  <a:txBody>
                    <a:bodyPr/>
                    <a:lstStyle/>
                    <a:p>
                      <a:pPr algn="ctr" fontAlgn="b"/>
                      <a:r>
                        <a:rPr lang="el-GR" sz="1100" u="none" strike="noStrike" dirty="0">
                          <a:effectLst/>
                        </a:rPr>
                        <a:t>1027</a:t>
                      </a:r>
                      <a:endParaRPr lang="el-GR" sz="1100" b="0" i="0" u="none" strike="noStrike" dirty="0">
                        <a:solidFill>
                          <a:srgbClr val="000000"/>
                        </a:solidFill>
                        <a:effectLst/>
                        <a:latin typeface="Calibri"/>
                      </a:endParaRPr>
                    </a:p>
                  </a:txBody>
                  <a:tcPr marL="9525" marR="9525" marT="9525" marB="0" anchor="b"/>
                </a:tc>
              </a:tr>
            </a:tbl>
          </a:graphicData>
        </a:graphic>
      </p:graphicFrame>
      <p:sp>
        <p:nvSpPr>
          <p:cNvPr id="5" name="TextBox 4"/>
          <p:cNvSpPr txBox="1"/>
          <p:nvPr/>
        </p:nvSpPr>
        <p:spPr>
          <a:xfrm>
            <a:off x="251520" y="5373216"/>
            <a:ext cx="8568951" cy="1200329"/>
          </a:xfrm>
          <a:prstGeom prst="rect">
            <a:avLst/>
          </a:prstGeom>
          <a:noFill/>
        </p:spPr>
        <p:txBody>
          <a:bodyPr wrap="square" rtlCol="0">
            <a:spAutoFit/>
          </a:bodyPr>
          <a:lstStyle/>
          <a:p>
            <a:pPr algn="ctr"/>
            <a:r>
              <a:rPr lang="el-GR" dirty="0" err="1" smtClean="0"/>
              <a:t>The</a:t>
            </a:r>
            <a:r>
              <a:rPr lang="el-GR" dirty="0" smtClean="0"/>
              <a:t> </a:t>
            </a:r>
            <a:r>
              <a:rPr lang="el-GR" dirty="0" err="1" smtClean="0"/>
              <a:t>equation</a:t>
            </a:r>
            <a:r>
              <a:rPr lang="el-GR" dirty="0" smtClean="0"/>
              <a:t> </a:t>
            </a:r>
            <a:r>
              <a:rPr lang="el-GR" dirty="0" err="1" smtClean="0"/>
              <a:t>depicted</a:t>
            </a:r>
            <a:r>
              <a:rPr lang="el-GR" dirty="0" smtClean="0"/>
              <a:t> </a:t>
            </a:r>
            <a:r>
              <a:rPr lang="en-US" dirty="0" smtClean="0"/>
              <a:t>on the above </a:t>
            </a:r>
            <a:r>
              <a:rPr lang="el-GR" dirty="0" err="1" smtClean="0"/>
              <a:t>Figure</a:t>
            </a:r>
            <a:r>
              <a:rPr lang="el-GR" dirty="0" smtClean="0"/>
              <a:t> </a:t>
            </a:r>
            <a:r>
              <a:rPr lang="el-GR" dirty="0" err="1" smtClean="0"/>
              <a:t>gives</a:t>
            </a:r>
            <a:r>
              <a:rPr lang="el-GR" dirty="0" smtClean="0"/>
              <a:t> </a:t>
            </a:r>
            <a:r>
              <a:rPr lang="el-GR" dirty="0" err="1" smtClean="0"/>
              <a:t>the</a:t>
            </a:r>
            <a:r>
              <a:rPr lang="el-GR" dirty="0" smtClean="0"/>
              <a:t> </a:t>
            </a:r>
            <a:r>
              <a:rPr lang="el-GR" dirty="0" err="1" smtClean="0"/>
              <a:t>rainfall</a:t>
            </a:r>
            <a:r>
              <a:rPr lang="el-GR" dirty="0" smtClean="0"/>
              <a:t> </a:t>
            </a:r>
            <a:r>
              <a:rPr lang="el-GR" dirty="0" err="1" smtClean="0"/>
              <a:t>height</a:t>
            </a:r>
            <a:r>
              <a:rPr lang="el-GR" dirty="0" smtClean="0"/>
              <a:t> </a:t>
            </a:r>
            <a:r>
              <a:rPr lang="el-GR" dirty="0" err="1" smtClean="0"/>
              <a:t>in</a:t>
            </a:r>
            <a:r>
              <a:rPr lang="el-GR" dirty="0" smtClean="0"/>
              <a:t> mm (y</a:t>
            </a:r>
            <a:r>
              <a:rPr lang="en-US" dirty="0" smtClean="0"/>
              <a:t>-axis</a:t>
            </a:r>
            <a:r>
              <a:rPr lang="el-GR" dirty="0" smtClean="0"/>
              <a:t>) </a:t>
            </a:r>
            <a:r>
              <a:rPr lang="el-GR" dirty="0" err="1" smtClean="0"/>
              <a:t>for</a:t>
            </a:r>
            <a:r>
              <a:rPr lang="el-GR" dirty="0" smtClean="0"/>
              <a:t> a </a:t>
            </a:r>
            <a:r>
              <a:rPr lang="el-GR" dirty="0" err="1" smtClean="0"/>
              <a:t>given</a:t>
            </a:r>
            <a:r>
              <a:rPr lang="el-GR" dirty="0" smtClean="0"/>
              <a:t> </a:t>
            </a:r>
            <a:r>
              <a:rPr lang="el-GR" dirty="0" err="1" smtClean="0"/>
              <a:t>elevation</a:t>
            </a:r>
            <a:r>
              <a:rPr lang="el-GR" dirty="0" smtClean="0"/>
              <a:t> </a:t>
            </a:r>
            <a:r>
              <a:rPr lang="el-GR" dirty="0" err="1" smtClean="0"/>
              <a:t>in</a:t>
            </a:r>
            <a:r>
              <a:rPr lang="el-GR" dirty="0" smtClean="0"/>
              <a:t> m (x</a:t>
            </a:r>
            <a:r>
              <a:rPr lang="en-US" dirty="0" smtClean="0"/>
              <a:t>-axis</a:t>
            </a:r>
            <a:r>
              <a:rPr lang="el-GR" dirty="0" smtClean="0"/>
              <a:t>)</a:t>
            </a:r>
          </a:p>
          <a:p>
            <a:pPr algn="ctr"/>
            <a:endParaRPr lang="el-GR" dirty="0"/>
          </a:p>
          <a:p>
            <a:pPr algn="ctr"/>
            <a:r>
              <a:rPr lang="el-GR" dirty="0" smtClean="0"/>
              <a:t>R</a:t>
            </a:r>
            <a:r>
              <a:rPr lang="el-GR" baseline="30000" dirty="0" smtClean="0"/>
              <a:t>2</a:t>
            </a:r>
            <a:r>
              <a:rPr lang="el-GR" dirty="0" smtClean="0"/>
              <a:t>= </a:t>
            </a:r>
            <a:r>
              <a:rPr lang="el-GR" dirty="0" err="1" smtClean="0"/>
              <a:t>is</a:t>
            </a:r>
            <a:r>
              <a:rPr lang="el-GR" dirty="0" smtClean="0"/>
              <a:t> </a:t>
            </a:r>
            <a:r>
              <a:rPr lang="en-US" dirty="0" smtClean="0"/>
              <a:t>the </a:t>
            </a:r>
            <a:r>
              <a:rPr lang="el-GR" dirty="0" err="1" smtClean="0"/>
              <a:t>Coefficient</a:t>
            </a:r>
            <a:r>
              <a:rPr lang="el-GR" dirty="0" smtClean="0"/>
              <a:t> of </a:t>
            </a:r>
            <a:r>
              <a:rPr lang="el-GR" dirty="0" err="1" smtClean="0"/>
              <a:t>determination</a:t>
            </a:r>
            <a:r>
              <a:rPr lang="el-GR" dirty="0" smtClean="0"/>
              <a:t>. </a:t>
            </a:r>
            <a:r>
              <a:rPr lang="el-GR" dirty="0" err="1" smtClean="0"/>
              <a:t>This</a:t>
            </a:r>
            <a:r>
              <a:rPr lang="el-GR" dirty="0" smtClean="0"/>
              <a:t> </a:t>
            </a:r>
            <a:r>
              <a:rPr lang="el-GR" dirty="0" err="1" smtClean="0"/>
              <a:t>coefficient</a:t>
            </a:r>
            <a:r>
              <a:rPr lang="el-GR" dirty="0" smtClean="0"/>
              <a:t> </a:t>
            </a:r>
            <a:r>
              <a:rPr lang="el-GR" dirty="0" err="1" smtClean="0"/>
              <a:t>must</a:t>
            </a:r>
            <a:r>
              <a:rPr lang="el-GR" dirty="0" smtClean="0"/>
              <a:t> </a:t>
            </a:r>
            <a:r>
              <a:rPr lang="el-GR" dirty="0" err="1" smtClean="0"/>
              <a:t>be</a:t>
            </a:r>
            <a:r>
              <a:rPr lang="el-GR" dirty="0" smtClean="0"/>
              <a:t> </a:t>
            </a:r>
            <a:r>
              <a:rPr lang="el-GR" dirty="0" err="1" smtClean="0"/>
              <a:t>statistically</a:t>
            </a:r>
            <a:r>
              <a:rPr lang="el-GR" dirty="0" smtClean="0"/>
              <a:t> </a:t>
            </a:r>
            <a:r>
              <a:rPr lang="el-GR" dirty="0" err="1" smtClean="0"/>
              <a:t>significant</a:t>
            </a:r>
            <a:r>
              <a:rPr lang="el-GR" dirty="0" smtClean="0"/>
              <a:t>.</a:t>
            </a:r>
            <a:endParaRPr lang="el-GR" dirty="0"/>
          </a:p>
        </p:txBody>
      </p:sp>
    </p:spTree>
    <p:extLst>
      <p:ext uri="{BB962C8B-B14F-4D97-AF65-F5344CB8AC3E}">
        <p14:creationId xmlns:p14="http://schemas.microsoft.com/office/powerpoint/2010/main" val="29758151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43 - Ελεύθερη σχεδίαση"/>
          <p:cNvSpPr/>
          <p:nvPr/>
        </p:nvSpPr>
        <p:spPr>
          <a:xfrm>
            <a:off x="1062318" y="988359"/>
            <a:ext cx="729502" cy="1904344"/>
          </a:xfrm>
          <a:custGeom>
            <a:avLst/>
            <a:gdLst>
              <a:gd name="connsiteX0" fmla="*/ 611841 w 729502"/>
              <a:gd name="connsiteY0" fmla="*/ 20170 h 1904344"/>
              <a:gd name="connsiteX1" fmla="*/ 591670 w 729502"/>
              <a:gd name="connsiteY1" fmla="*/ 33617 h 1904344"/>
              <a:gd name="connsiteX2" fmla="*/ 537882 w 729502"/>
              <a:gd name="connsiteY2" fmla="*/ 47065 h 1904344"/>
              <a:gd name="connsiteX3" fmla="*/ 490817 w 729502"/>
              <a:gd name="connsiteY3" fmla="*/ 60512 h 1904344"/>
              <a:gd name="connsiteX4" fmla="*/ 450476 w 729502"/>
              <a:gd name="connsiteY4" fmla="*/ 67235 h 1904344"/>
              <a:gd name="connsiteX5" fmla="*/ 410135 w 729502"/>
              <a:gd name="connsiteY5" fmla="*/ 80682 h 1904344"/>
              <a:gd name="connsiteX6" fmla="*/ 363070 w 729502"/>
              <a:gd name="connsiteY6" fmla="*/ 100853 h 1904344"/>
              <a:gd name="connsiteX7" fmla="*/ 336176 w 729502"/>
              <a:gd name="connsiteY7" fmla="*/ 134470 h 1904344"/>
              <a:gd name="connsiteX8" fmla="*/ 316006 w 729502"/>
              <a:gd name="connsiteY8" fmla="*/ 147917 h 1904344"/>
              <a:gd name="connsiteX9" fmla="*/ 302558 w 729502"/>
              <a:gd name="connsiteY9" fmla="*/ 161365 h 1904344"/>
              <a:gd name="connsiteX10" fmla="*/ 262217 w 729502"/>
              <a:gd name="connsiteY10" fmla="*/ 242047 h 1904344"/>
              <a:gd name="connsiteX11" fmla="*/ 248770 w 729502"/>
              <a:gd name="connsiteY11" fmla="*/ 262217 h 1904344"/>
              <a:gd name="connsiteX12" fmla="*/ 221876 w 729502"/>
              <a:gd name="connsiteY12" fmla="*/ 322729 h 1904344"/>
              <a:gd name="connsiteX13" fmla="*/ 215153 w 729502"/>
              <a:gd name="connsiteY13" fmla="*/ 342900 h 1904344"/>
              <a:gd name="connsiteX14" fmla="*/ 188258 w 729502"/>
              <a:gd name="connsiteY14" fmla="*/ 376517 h 1904344"/>
              <a:gd name="connsiteX15" fmla="*/ 181535 w 729502"/>
              <a:gd name="connsiteY15" fmla="*/ 396688 h 1904344"/>
              <a:gd name="connsiteX16" fmla="*/ 154641 w 729502"/>
              <a:gd name="connsiteY16" fmla="*/ 437029 h 1904344"/>
              <a:gd name="connsiteX17" fmla="*/ 147917 w 729502"/>
              <a:gd name="connsiteY17" fmla="*/ 457200 h 1904344"/>
              <a:gd name="connsiteX18" fmla="*/ 121023 w 729502"/>
              <a:gd name="connsiteY18" fmla="*/ 497541 h 1904344"/>
              <a:gd name="connsiteX19" fmla="*/ 107576 w 729502"/>
              <a:gd name="connsiteY19" fmla="*/ 517712 h 1904344"/>
              <a:gd name="connsiteX20" fmla="*/ 87406 w 729502"/>
              <a:gd name="connsiteY20" fmla="*/ 558053 h 1904344"/>
              <a:gd name="connsiteX21" fmla="*/ 80682 w 729502"/>
              <a:gd name="connsiteY21" fmla="*/ 578223 h 1904344"/>
              <a:gd name="connsiteX22" fmla="*/ 67235 w 729502"/>
              <a:gd name="connsiteY22" fmla="*/ 598394 h 1904344"/>
              <a:gd name="connsiteX23" fmla="*/ 53788 w 729502"/>
              <a:gd name="connsiteY23" fmla="*/ 638735 h 1904344"/>
              <a:gd name="connsiteX24" fmla="*/ 40341 w 729502"/>
              <a:gd name="connsiteY24" fmla="*/ 679076 h 1904344"/>
              <a:gd name="connsiteX25" fmla="*/ 20170 w 729502"/>
              <a:gd name="connsiteY25" fmla="*/ 739588 h 1904344"/>
              <a:gd name="connsiteX26" fmla="*/ 13447 w 729502"/>
              <a:gd name="connsiteY26" fmla="*/ 759759 h 1904344"/>
              <a:gd name="connsiteX27" fmla="*/ 6723 w 729502"/>
              <a:gd name="connsiteY27" fmla="*/ 779929 h 1904344"/>
              <a:gd name="connsiteX28" fmla="*/ 0 w 729502"/>
              <a:gd name="connsiteY28" fmla="*/ 1210235 h 1904344"/>
              <a:gd name="connsiteX29" fmla="*/ 6723 w 729502"/>
              <a:gd name="connsiteY29" fmla="*/ 1331259 h 1904344"/>
              <a:gd name="connsiteX30" fmla="*/ 20170 w 729502"/>
              <a:gd name="connsiteY30" fmla="*/ 1364876 h 1904344"/>
              <a:gd name="connsiteX31" fmla="*/ 26894 w 729502"/>
              <a:gd name="connsiteY31" fmla="*/ 1391770 h 1904344"/>
              <a:gd name="connsiteX32" fmla="*/ 33617 w 729502"/>
              <a:gd name="connsiteY32" fmla="*/ 1411941 h 1904344"/>
              <a:gd name="connsiteX33" fmla="*/ 47064 w 729502"/>
              <a:gd name="connsiteY33" fmla="*/ 1459006 h 1904344"/>
              <a:gd name="connsiteX34" fmla="*/ 60511 w 729502"/>
              <a:gd name="connsiteY34" fmla="*/ 1479176 h 1904344"/>
              <a:gd name="connsiteX35" fmla="*/ 87406 w 729502"/>
              <a:gd name="connsiteY35" fmla="*/ 1532965 h 1904344"/>
              <a:gd name="connsiteX36" fmla="*/ 100853 w 729502"/>
              <a:gd name="connsiteY36" fmla="*/ 1586753 h 1904344"/>
              <a:gd name="connsiteX37" fmla="*/ 114300 w 729502"/>
              <a:gd name="connsiteY37" fmla="*/ 1606923 h 1904344"/>
              <a:gd name="connsiteX38" fmla="*/ 141194 w 729502"/>
              <a:gd name="connsiteY38" fmla="*/ 1687606 h 1904344"/>
              <a:gd name="connsiteX39" fmla="*/ 147917 w 729502"/>
              <a:gd name="connsiteY39" fmla="*/ 1707776 h 1904344"/>
              <a:gd name="connsiteX40" fmla="*/ 154641 w 729502"/>
              <a:gd name="connsiteY40" fmla="*/ 1727947 h 1904344"/>
              <a:gd name="connsiteX41" fmla="*/ 168088 w 729502"/>
              <a:gd name="connsiteY41" fmla="*/ 1781735 h 1904344"/>
              <a:gd name="connsiteX42" fmla="*/ 201706 w 729502"/>
              <a:gd name="connsiteY42" fmla="*/ 1822076 h 1904344"/>
              <a:gd name="connsiteX43" fmla="*/ 228600 w 729502"/>
              <a:gd name="connsiteY43" fmla="*/ 1862417 h 1904344"/>
              <a:gd name="connsiteX44" fmla="*/ 248770 w 729502"/>
              <a:gd name="connsiteY44" fmla="*/ 1902759 h 1904344"/>
              <a:gd name="connsiteX45" fmla="*/ 268941 w 729502"/>
              <a:gd name="connsiteY45" fmla="*/ 1889312 h 1904344"/>
              <a:gd name="connsiteX46" fmla="*/ 295835 w 729502"/>
              <a:gd name="connsiteY46" fmla="*/ 1828800 h 1904344"/>
              <a:gd name="connsiteX47" fmla="*/ 316006 w 729502"/>
              <a:gd name="connsiteY47" fmla="*/ 1815353 h 1904344"/>
              <a:gd name="connsiteX48" fmla="*/ 329453 w 729502"/>
              <a:gd name="connsiteY48" fmla="*/ 1775012 h 1904344"/>
              <a:gd name="connsiteX49" fmla="*/ 356347 w 729502"/>
              <a:gd name="connsiteY49" fmla="*/ 1734670 h 1904344"/>
              <a:gd name="connsiteX50" fmla="*/ 363070 w 729502"/>
              <a:gd name="connsiteY50" fmla="*/ 1714500 h 1904344"/>
              <a:gd name="connsiteX51" fmla="*/ 389964 w 729502"/>
              <a:gd name="connsiteY51" fmla="*/ 1674159 h 1904344"/>
              <a:gd name="connsiteX52" fmla="*/ 396688 w 729502"/>
              <a:gd name="connsiteY52" fmla="*/ 1653988 h 1904344"/>
              <a:gd name="connsiteX53" fmla="*/ 423582 w 729502"/>
              <a:gd name="connsiteY53" fmla="*/ 1613647 h 1904344"/>
              <a:gd name="connsiteX54" fmla="*/ 443753 w 729502"/>
              <a:gd name="connsiteY54" fmla="*/ 1539688 h 1904344"/>
              <a:gd name="connsiteX55" fmla="*/ 457200 w 729502"/>
              <a:gd name="connsiteY55" fmla="*/ 1519517 h 1904344"/>
              <a:gd name="connsiteX56" fmla="*/ 477370 w 729502"/>
              <a:gd name="connsiteY56" fmla="*/ 1459006 h 1904344"/>
              <a:gd name="connsiteX57" fmla="*/ 484094 w 729502"/>
              <a:gd name="connsiteY57" fmla="*/ 1438835 h 1904344"/>
              <a:gd name="connsiteX58" fmla="*/ 497541 w 729502"/>
              <a:gd name="connsiteY58" fmla="*/ 1385047 h 1904344"/>
              <a:gd name="connsiteX59" fmla="*/ 510988 w 729502"/>
              <a:gd name="connsiteY59" fmla="*/ 1344706 h 1904344"/>
              <a:gd name="connsiteX60" fmla="*/ 531158 w 729502"/>
              <a:gd name="connsiteY60" fmla="*/ 1297641 h 1904344"/>
              <a:gd name="connsiteX61" fmla="*/ 544606 w 729502"/>
              <a:gd name="connsiteY61" fmla="*/ 1257300 h 1904344"/>
              <a:gd name="connsiteX62" fmla="*/ 558053 w 729502"/>
              <a:gd name="connsiteY62" fmla="*/ 1109382 h 1904344"/>
              <a:gd name="connsiteX63" fmla="*/ 564776 w 729502"/>
              <a:gd name="connsiteY63" fmla="*/ 880782 h 1904344"/>
              <a:gd name="connsiteX64" fmla="*/ 571500 w 729502"/>
              <a:gd name="connsiteY64" fmla="*/ 625288 h 1904344"/>
              <a:gd name="connsiteX65" fmla="*/ 591670 w 729502"/>
              <a:gd name="connsiteY65" fmla="*/ 531159 h 1904344"/>
              <a:gd name="connsiteX66" fmla="*/ 598394 w 729502"/>
              <a:gd name="connsiteY66" fmla="*/ 484094 h 1904344"/>
              <a:gd name="connsiteX67" fmla="*/ 611841 w 729502"/>
              <a:gd name="connsiteY67" fmla="*/ 443753 h 1904344"/>
              <a:gd name="connsiteX68" fmla="*/ 618564 w 729502"/>
              <a:gd name="connsiteY68" fmla="*/ 423582 h 1904344"/>
              <a:gd name="connsiteX69" fmla="*/ 625288 w 729502"/>
              <a:gd name="connsiteY69" fmla="*/ 403412 h 1904344"/>
              <a:gd name="connsiteX70" fmla="*/ 638735 w 729502"/>
              <a:gd name="connsiteY70" fmla="*/ 268941 h 1904344"/>
              <a:gd name="connsiteX71" fmla="*/ 652182 w 729502"/>
              <a:gd name="connsiteY71" fmla="*/ 188259 h 1904344"/>
              <a:gd name="connsiteX72" fmla="*/ 672353 w 729502"/>
              <a:gd name="connsiteY72" fmla="*/ 100853 h 1904344"/>
              <a:gd name="connsiteX73" fmla="*/ 685800 w 729502"/>
              <a:gd name="connsiteY73" fmla="*/ 80682 h 1904344"/>
              <a:gd name="connsiteX74" fmla="*/ 705970 w 729502"/>
              <a:gd name="connsiteY74" fmla="*/ 67235 h 1904344"/>
              <a:gd name="connsiteX75" fmla="*/ 712694 w 729502"/>
              <a:gd name="connsiteY75" fmla="*/ 6723 h 1904344"/>
              <a:gd name="connsiteX76" fmla="*/ 692523 w 729502"/>
              <a:gd name="connsiteY76" fmla="*/ 0 h 1904344"/>
              <a:gd name="connsiteX77" fmla="*/ 625288 w 729502"/>
              <a:gd name="connsiteY77" fmla="*/ 6723 h 1904344"/>
              <a:gd name="connsiteX78" fmla="*/ 598394 w 729502"/>
              <a:gd name="connsiteY78" fmla="*/ 13447 h 1904344"/>
              <a:gd name="connsiteX79" fmla="*/ 584947 w 729502"/>
              <a:gd name="connsiteY79" fmla="*/ 33617 h 1904344"/>
              <a:gd name="connsiteX80" fmla="*/ 611841 w 729502"/>
              <a:gd name="connsiteY80" fmla="*/ 20170 h 1904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729502" h="1904344">
                <a:moveTo>
                  <a:pt x="611841" y="20170"/>
                </a:moveTo>
                <a:cubicBezTo>
                  <a:pt x="612961" y="20170"/>
                  <a:pt x="598898" y="30003"/>
                  <a:pt x="591670" y="33617"/>
                </a:cubicBezTo>
                <a:cubicBezTo>
                  <a:pt x="576299" y="41303"/>
                  <a:pt x="553229" y="43228"/>
                  <a:pt x="537882" y="47065"/>
                </a:cubicBezTo>
                <a:cubicBezTo>
                  <a:pt x="486640" y="59875"/>
                  <a:pt x="553668" y="47942"/>
                  <a:pt x="490817" y="60512"/>
                </a:cubicBezTo>
                <a:cubicBezTo>
                  <a:pt x="477449" y="63186"/>
                  <a:pt x="463923" y="64994"/>
                  <a:pt x="450476" y="67235"/>
                </a:cubicBezTo>
                <a:cubicBezTo>
                  <a:pt x="437029" y="71717"/>
                  <a:pt x="421929" y="72820"/>
                  <a:pt x="410135" y="80682"/>
                </a:cubicBezTo>
                <a:cubicBezTo>
                  <a:pt x="382275" y="99255"/>
                  <a:pt x="397803" y="92169"/>
                  <a:pt x="363070" y="100853"/>
                </a:cubicBezTo>
                <a:cubicBezTo>
                  <a:pt x="305266" y="139390"/>
                  <a:pt x="373291" y="88077"/>
                  <a:pt x="336176" y="134470"/>
                </a:cubicBezTo>
                <a:cubicBezTo>
                  <a:pt x="331128" y="140780"/>
                  <a:pt x="322316" y="142869"/>
                  <a:pt x="316006" y="147917"/>
                </a:cubicBezTo>
                <a:cubicBezTo>
                  <a:pt x="311056" y="151877"/>
                  <a:pt x="307041" y="156882"/>
                  <a:pt x="302558" y="161365"/>
                </a:cubicBezTo>
                <a:cubicBezTo>
                  <a:pt x="284001" y="217037"/>
                  <a:pt x="296973" y="189913"/>
                  <a:pt x="262217" y="242047"/>
                </a:cubicBezTo>
                <a:lnTo>
                  <a:pt x="248770" y="262217"/>
                </a:lnTo>
                <a:cubicBezTo>
                  <a:pt x="232768" y="310225"/>
                  <a:pt x="243186" y="290765"/>
                  <a:pt x="221876" y="322729"/>
                </a:cubicBezTo>
                <a:cubicBezTo>
                  <a:pt x="219635" y="329453"/>
                  <a:pt x="218322" y="336561"/>
                  <a:pt x="215153" y="342900"/>
                </a:cubicBezTo>
                <a:cubicBezTo>
                  <a:pt x="206672" y="359863"/>
                  <a:pt x="200766" y="364010"/>
                  <a:pt x="188258" y="376517"/>
                </a:cubicBezTo>
                <a:cubicBezTo>
                  <a:pt x="186017" y="383241"/>
                  <a:pt x="184977" y="390493"/>
                  <a:pt x="181535" y="396688"/>
                </a:cubicBezTo>
                <a:cubicBezTo>
                  <a:pt x="173687" y="410816"/>
                  <a:pt x="159752" y="421697"/>
                  <a:pt x="154641" y="437029"/>
                </a:cubicBezTo>
                <a:cubicBezTo>
                  <a:pt x="152400" y="443753"/>
                  <a:pt x="151359" y="451005"/>
                  <a:pt x="147917" y="457200"/>
                </a:cubicBezTo>
                <a:cubicBezTo>
                  <a:pt x="140068" y="471327"/>
                  <a:pt x="129988" y="484094"/>
                  <a:pt x="121023" y="497541"/>
                </a:cubicBezTo>
                <a:lnTo>
                  <a:pt x="107576" y="517712"/>
                </a:lnTo>
                <a:cubicBezTo>
                  <a:pt x="90680" y="568402"/>
                  <a:pt x="113470" y="505927"/>
                  <a:pt x="87406" y="558053"/>
                </a:cubicBezTo>
                <a:cubicBezTo>
                  <a:pt x="84236" y="564392"/>
                  <a:pt x="83852" y="571884"/>
                  <a:pt x="80682" y="578223"/>
                </a:cubicBezTo>
                <a:cubicBezTo>
                  <a:pt x="77068" y="585451"/>
                  <a:pt x="70517" y="591010"/>
                  <a:pt x="67235" y="598394"/>
                </a:cubicBezTo>
                <a:cubicBezTo>
                  <a:pt x="61478" y="611347"/>
                  <a:pt x="58270" y="625288"/>
                  <a:pt x="53788" y="638735"/>
                </a:cubicBezTo>
                <a:lnTo>
                  <a:pt x="40341" y="679076"/>
                </a:lnTo>
                <a:lnTo>
                  <a:pt x="20170" y="739588"/>
                </a:lnTo>
                <a:lnTo>
                  <a:pt x="13447" y="759759"/>
                </a:lnTo>
                <a:lnTo>
                  <a:pt x="6723" y="779929"/>
                </a:lnTo>
                <a:cubicBezTo>
                  <a:pt x="4482" y="923364"/>
                  <a:pt x="0" y="1066782"/>
                  <a:pt x="0" y="1210235"/>
                </a:cubicBezTo>
                <a:cubicBezTo>
                  <a:pt x="0" y="1250639"/>
                  <a:pt x="1497" y="1291195"/>
                  <a:pt x="6723" y="1331259"/>
                </a:cubicBezTo>
                <a:cubicBezTo>
                  <a:pt x="8284" y="1343227"/>
                  <a:pt x="16353" y="1353426"/>
                  <a:pt x="20170" y="1364876"/>
                </a:cubicBezTo>
                <a:cubicBezTo>
                  <a:pt x="23092" y="1373642"/>
                  <a:pt x="24355" y="1382885"/>
                  <a:pt x="26894" y="1391770"/>
                </a:cubicBezTo>
                <a:cubicBezTo>
                  <a:pt x="28841" y="1398585"/>
                  <a:pt x="31670" y="1405126"/>
                  <a:pt x="33617" y="1411941"/>
                </a:cubicBezTo>
                <a:cubicBezTo>
                  <a:pt x="36487" y="1421986"/>
                  <a:pt x="41694" y="1448265"/>
                  <a:pt x="47064" y="1459006"/>
                </a:cubicBezTo>
                <a:cubicBezTo>
                  <a:pt x="50678" y="1466233"/>
                  <a:pt x="57229" y="1471792"/>
                  <a:pt x="60511" y="1479176"/>
                </a:cubicBezTo>
                <a:cubicBezTo>
                  <a:pt x="85234" y="1534803"/>
                  <a:pt x="59789" y="1505348"/>
                  <a:pt x="87406" y="1532965"/>
                </a:cubicBezTo>
                <a:cubicBezTo>
                  <a:pt x="89964" y="1545755"/>
                  <a:pt x="93960" y="1572968"/>
                  <a:pt x="100853" y="1586753"/>
                </a:cubicBezTo>
                <a:cubicBezTo>
                  <a:pt x="104467" y="1593980"/>
                  <a:pt x="109818" y="1600200"/>
                  <a:pt x="114300" y="1606923"/>
                </a:cubicBezTo>
                <a:lnTo>
                  <a:pt x="141194" y="1687606"/>
                </a:lnTo>
                <a:lnTo>
                  <a:pt x="147917" y="1707776"/>
                </a:lnTo>
                <a:cubicBezTo>
                  <a:pt x="150158" y="1714500"/>
                  <a:pt x="153251" y="1720997"/>
                  <a:pt x="154641" y="1727947"/>
                </a:cubicBezTo>
                <a:cubicBezTo>
                  <a:pt x="157199" y="1740740"/>
                  <a:pt x="161194" y="1767948"/>
                  <a:pt x="168088" y="1781735"/>
                </a:cubicBezTo>
                <a:cubicBezTo>
                  <a:pt x="182507" y="1810572"/>
                  <a:pt x="180884" y="1795305"/>
                  <a:pt x="201706" y="1822076"/>
                </a:cubicBezTo>
                <a:cubicBezTo>
                  <a:pt x="211628" y="1834833"/>
                  <a:pt x="228600" y="1862417"/>
                  <a:pt x="228600" y="1862417"/>
                </a:cubicBezTo>
                <a:cubicBezTo>
                  <a:pt x="230802" y="1869024"/>
                  <a:pt x="239460" y="1900897"/>
                  <a:pt x="248770" y="1902759"/>
                </a:cubicBezTo>
                <a:cubicBezTo>
                  <a:pt x="256694" y="1904344"/>
                  <a:pt x="262217" y="1893794"/>
                  <a:pt x="268941" y="1889312"/>
                </a:cubicBezTo>
                <a:cubicBezTo>
                  <a:pt x="275598" y="1869339"/>
                  <a:pt x="279852" y="1844782"/>
                  <a:pt x="295835" y="1828800"/>
                </a:cubicBezTo>
                <a:cubicBezTo>
                  <a:pt x="301549" y="1823086"/>
                  <a:pt x="309282" y="1819835"/>
                  <a:pt x="316006" y="1815353"/>
                </a:cubicBezTo>
                <a:cubicBezTo>
                  <a:pt x="320488" y="1801906"/>
                  <a:pt x="321591" y="1786806"/>
                  <a:pt x="329453" y="1775012"/>
                </a:cubicBezTo>
                <a:lnTo>
                  <a:pt x="356347" y="1734670"/>
                </a:lnTo>
                <a:cubicBezTo>
                  <a:pt x="358588" y="1727947"/>
                  <a:pt x="359628" y="1720695"/>
                  <a:pt x="363070" y="1714500"/>
                </a:cubicBezTo>
                <a:cubicBezTo>
                  <a:pt x="370919" y="1700372"/>
                  <a:pt x="384853" y="1689491"/>
                  <a:pt x="389964" y="1674159"/>
                </a:cubicBezTo>
                <a:cubicBezTo>
                  <a:pt x="392205" y="1667435"/>
                  <a:pt x="393246" y="1660183"/>
                  <a:pt x="396688" y="1653988"/>
                </a:cubicBezTo>
                <a:cubicBezTo>
                  <a:pt x="404537" y="1639861"/>
                  <a:pt x="423582" y="1613647"/>
                  <a:pt x="423582" y="1613647"/>
                </a:cubicBezTo>
                <a:cubicBezTo>
                  <a:pt x="427191" y="1595605"/>
                  <a:pt x="434004" y="1554311"/>
                  <a:pt x="443753" y="1539688"/>
                </a:cubicBezTo>
                <a:lnTo>
                  <a:pt x="457200" y="1519517"/>
                </a:lnTo>
                <a:lnTo>
                  <a:pt x="477370" y="1459006"/>
                </a:lnTo>
                <a:cubicBezTo>
                  <a:pt x="479611" y="1452282"/>
                  <a:pt x="482375" y="1445711"/>
                  <a:pt x="484094" y="1438835"/>
                </a:cubicBezTo>
                <a:cubicBezTo>
                  <a:pt x="488576" y="1420906"/>
                  <a:pt x="491697" y="1402580"/>
                  <a:pt x="497541" y="1385047"/>
                </a:cubicBezTo>
                <a:cubicBezTo>
                  <a:pt x="502023" y="1371600"/>
                  <a:pt x="507550" y="1358457"/>
                  <a:pt x="510988" y="1344706"/>
                </a:cubicBezTo>
                <a:cubicBezTo>
                  <a:pt x="528770" y="1273574"/>
                  <a:pt x="504628" y="1357331"/>
                  <a:pt x="531158" y="1297641"/>
                </a:cubicBezTo>
                <a:cubicBezTo>
                  <a:pt x="536915" y="1284688"/>
                  <a:pt x="544606" y="1257300"/>
                  <a:pt x="544606" y="1257300"/>
                </a:cubicBezTo>
                <a:cubicBezTo>
                  <a:pt x="550391" y="1205235"/>
                  <a:pt x="555770" y="1163044"/>
                  <a:pt x="558053" y="1109382"/>
                </a:cubicBezTo>
                <a:cubicBezTo>
                  <a:pt x="561294" y="1033218"/>
                  <a:pt x="562659" y="956986"/>
                  <a:pt x="564776" y="880782"/>
                </a:cubicBezTo>
                <a:cubicBezTo>
                  <a:pt x="567142" y="795621"/>
                  <a:pt x="566186" y="710316"/>
                  <a:pt x="571500" y="625288"/>
                </a:cubicBezTo>
                <a:cubicBezTo>
                  <a:pt x="575107" y="567581"/>
                  <a:pt x="584115" y="572711"/>
                  <a:pt x="591670" y="531159"/>
                </a:cubicBezTo>
                <a:cubicBezTo>
                  <a:pt x="594505" y="515567"/>
                  <a:pt x="594830" y="499536"/>
                  <a:pt x="598394" y="484094"/>
                </a:cubicBezTo>
                <a:cubicBezTo>
                  <a:pt x="601581" y="470283"/>
                  <a:pt x="607359" y="457200"/>
                  <a:pt x="611841" y="443753"/>
                </a:cubicBezTo>
                <a:lnTo>
                  <a:pt x="618564" y="423582"/>
                </a:lnTo>
                <a:lnTo>
                  <a:pt x="625288" y="403412"/>
                </a:lnTo>
                <a:cubicBezTo>
                  <a:pt x="635662" y="278907"/>
                  <a:pt x="627223" y="366792"/>
                  <a:pt x="638735" y="268941"/>
                </a:cubicBezTo>
                <a:cubicBezTo>
                  <a:pt x="646924" y="199336"/>
                  <a:pt x="638801" y="228398"/>
                  <a:pt x="652182" y="188259"/>
                </a:cubicBezTo>
                <a:cubicBezTo>
                  <a:pt x="655282" y="166561"/>
                  <a:pt x="658929" y="120990"/>
                  <a:pt x="672353" y="100853"/>
                </a:cubicBezTo>
                <a:cubicBezTo>
                  <a:pt x="676835" y="94129"/>
                  <a:pt x="680086" y="86396"/>
                  <a:pt x="685800" y="80682"/>
                </a:cubicBezTo>
                <a:cubicBezTo>
                  <a:pt x="691514" y="74968"/>
                  <a:pt x="699247" y="71717"/>
                  <a:pt x="705970" y="67235"/>
                </a:cubicBezTo>
                <a:cubicBezTo>
                  <a:pt x="710452" y="53790"/>
                  <a:pt x="729502" y="23531"/>
                  <a:pt x="712694" y="6723"/>
                </a:cubicBezTo>
                <a:cubicBezTo>
                  <a:pt x="707683" y="1712"/>
                  <a:pt x="699247" y="2241"/>
                  <a:pt x="692523" y="0"/>
                </a:cubicBezTo>
                <a:cubicBezTo>
                  <a:pt x="670111" y="2241"/>
                  <a:pt x="647585" y="3538"/>
                  <a:pt x="625288" y="6723"/>
                </a:cubicBezTo>
                <a:cubicBezTo>
                  <a:pt x="616140" y="8030"/>
                  <a:pt x="606083" y="8321"/>
                  <a:pt x="598394" y="13447"/>
                </a:cubicBezTo>
                <a:cubicBezTo>
                  <a:pt x="591671" y="17929"/>
                  <a:pt x="590661" y="27903"/>
                  <a:pt x="584947" y="33617"/>
                </a:cubicBezTo>
                <a:cubicBezTo>
                  <a:pt x="581403" y="37161"/>
                  <a:pt x="610721" y="20170"/>
                  <a:pt x="611841" y="20170"/>
                </a:cubicBezTo>
                <a:close/>
              </a:path>
            </a:pathLst>
          </a:custGeom>
          <a:solidFill>
            <a:srgbClr val="FFC000">
              <a:alpha val="7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3" name="42 - Ελεύθερη σχεδίαση"/>
          <p:cNvSpPr/>
          <p:nvPr/>
        </p:nvSpPr>
        <p:spPr>
          <a:xfrm>
            <a:off x="1309781" y="952356"/>
            <a:ext cx="1198439" cy="2436303"/>
          </a:xfrm>
          <a:custGeom>
            <a:avLst/>
            <a:gdLst>
              <a:gd name="connsiteX0" fmla="*/ 492125 w 1198439"/>
              <a:gd name="connsiteY0" fmla="*/ 9109 h 2436303"/>
              <a:gd name="connsiteX1" fmla="*/ 828301 w 1198439"/>
              <a:gd name="connsiteY1" fmla="*/ 2385 h 2436303"/>
              <a:gd name="connsiteX2" fmla="*/ 1191372 w 1198439"/>
              <a:gd name="connsiteY2" fmla="*/ 9109 h 2436303"/>
              <a:gd name="connsiteX3" fmla="*/ 1184648 w 1198439"/>
              <a:gd name="connsiteY3" fmla="*/ 29279 h 2436303"/>
              <a:gd name="connsiteX4" fmla="*/ 1164478 w 1198439"/>
              <a:gd name="connsiteY4" fmla="*/ 36003 h 2436303"/>
              <a:gd name="connsiteX5" fmla="*/ 1124137 w 1198439"/>
              <a:gd name="connsiteY5" fmla="*/ 96515 h 2436303"/>
              <a:gd name="connsiteX6" fmla="*/ 1110690 w 1198439"/>
              <a:gd name="connsiteY6" fmla="*/ 116685 h 2436303"/>
              <a:gd name="connsiteX7" fmla="*/ 1097243 w 1198439"/>
              <a:gd name="connsiteY7" fmla="*/ 136856 h 2436303"/>
              <a:gd name="connsiteX8" fmla="*/ 1083795 w 1198439"/>
              <a:gd name="connsiteY8" fmla="*/ 150303 h 2436303"/>
              <a:gd name="connsiteX9" fmla="*/ 1063625 w 1198439"/>
              <a:gd name="connsiteY9" fmla="*/ 190644 h 2436303"/>
              <a:gd name="connsiteX10" fmla="*/ 1056901 w 1198439"/>
              <a:gd name="connsiteY10" fmla="*/ 210815 h 2436303"/>
              <a:gd name="connsiteX11" fmla="*/ 1030007 w 1198439"/>
              <a:gd name="connsiteY11" fmla="*/ 251156 h 2436303"/>
              <a:gd name="connsiteX12" fmla="*/ 1023284 w 1198439"/>
              <a:gd name="connsiteY12" fmla="*/ 278050 h 2436303"/>
              <a:gd name="connsiteX13" fmla="*/ 1016560 w 1198439"/>
              <a:gd name="connsiteY13" fmla="*/ 311668 h 2436303"/>
              <a:gd name="connsiteX14" fmla="*/ 1003113 w 1198439"/>
              <a:gd name="connsiteY14" fmla="*/ 352009 h 2436303"/>
              <a:gd name="connsiteX15" fmla="*/ 996390 w 1198439"/>
              <a:gd name="connsiteY15" fmla="*/ 372179 h 2436303"/>
              <a:gd name="connsiteX16" fmla="*/ 989666 w 1198439"/>
              <a:gd name="connsiteY16" fmla="*/ 419244 h 2436303"/>
              <a:gd name="connsiteX17" fmla="*/ 982943 w 1198439"/>
              <a:gd name="connsiteY17" fmla="*/ 439415 h 2436303"/>
              <a:gd name="connsiteX18" fmla="*/ 976219 w 1198439"/>
              <a:gd name="connsiteY18" fmla="*/ 466309 h 2436303"/>
              <a:gd name="connsiteX19" fmla="*/ 969495 w 1198439"/>
              <a:gd name="connsiteY19" fmla="*/ 486479 h 2436303"/>
              <a:gd name="connsiteX20" fmla="*/ 956048 w 1198439"/>
              <a:gd name="connsiteY20" fmla="*/ 540268 h 2436303"/>
              <a:gd name="connsiteX21" fmla="*/ 942601 w 1198439"/>
              <a:gd name="connsiteY21" fmla="*/ 789038 h 2436303"/>
              <a:gd name="connsiteX22" fmla="*/ 935878 w 1198439"/>
              <a:gd name="connsiteY22" fmla="*/ 1562244 h 2436303"/>
              <a:gd name="connsiteX23" fmla="*/ 929154 w 1198439"/>
              <a:gd name="connsiteY23" fmla="*/ 1582415 h 2436303"/>
              <a:gd name="connsiteX24" fmla="*/ 915707 w 1198439"/>
              <a:gd name="connsiteY24" fmla="*/ 1636203 h 2436303"/>
              <a:gd name="connsiteX25" fmla="*/ 908984 w 1198439"/>
              <a:gd name="connsiteY25" fmla="*/ 1676544 h 2436303"/>
              <a:gd name="connsiteX26" fmla="*/ 902260 w 1198439"/>
              <a:gd name="connsiteY26" fmla="*/ 1703438 h 2436303"/>
              <a:gd name="connsiteX27" fmla="*/ 888813 w 1198439"/>
              <a:gd name="connsiteY27" fmla="*/ 1790844 h 2436303"/>
              <a:gd name="connsiteX28" fmla="*/ 882090 w 1198439"/>
              <a:gd name="connsiteY28" fmla="*/ 2046338 h 2436303"/>
              <a:gd name="connsiteX29" fmla="*/ 868643 w 1198439"/>
              <a:gd name="connsiteY29" fmla="*/ 2066509 h 2436303"/>
              <a:gd name="connsiteX30" fmla="*/ 841748 w 1198439"/>
              <a:gd name="connsiteY30" fmla="*/ 2127020 h 2436303"/>
              <a:gd name="connsiteX31" fmla="*/ 828301 w 1198439"/>
              <a:gd name="connsiteY31" fmla="*/ 2140468 h 2436303"/>
              <a:gd name="connsiteX32" fmla="*/ 801407 w 1198439"/>
              <a:gd name="connsiteY32" fmla="*/ 2180809 h 2436303"/>
              <a:gd name="connsiteX33" fmla="*/ 787960 w 1198439"/>
              <a:gd name="connsiteY33" fmla="*/ 2207703 h 2436303"/>
              <a:gd name="connsiteX34" fmla="*/ 781237 w 1198439"/>
              <a:gd name="connsiteY34" fmla="*/ 2227873 h 2436303"/>
              <a:gd name="connsiteX35" fmla="*/ 761066 w 1198439"/>
              <a:gd name="connsiteY35" fmla="*/ 2241320 h 2436303"/>
              <a:gd name="connsiteX36" fmla="*/ 754343 w 1198439"/>
              <a:gd name="connsiteY36" fmla="*/ 2261491 h 2436303"/>
              <a:gd name="connsiteX37" fmla="*/ 727448 w 1198439"/>
              <a:gd name="connsiteY37" fmla="*/ 2301832 h 2436303"/>
              <a:gd name="connsiteX38" fmla="*/ 720725 w 1198439"/>
              <a:gd name="connsiteY38" fmla="*/ 2322003 h 2436303"/>
              <a:gd name="connsiteX39" fmla="*/ 700554 w 1198439"/>
              <a:gd name="connsiteY39" fmla="*/ 2335450 h 2436303"/>
              <a:gd name="connsiteX40" fmla="*/ 687107 w 1198439"/>
              <a:gd name="connsiteY40" fmla="*/ 2375791 h 2436303"/>
              <a:gd name="connsiteX41" fmla="*/ 673660 w 1198439"/>
              <a:gd name="connsiteY41" fmla="*/ 2395962 h 2436303"/>
              <a:gd name="connsiteX42" fmla="*/ 666937 w 1198439"/>
              <a:gd name="connsiteY42" fmla="*/ 2416132 h 2436303"/>
              <a:gd name="connsiteX43" fmla="*/ 626595 w 1198439"/>
              <a:gd name="connsiteY43" fmla="*/ 2436303 h 2436303"/>
              <a:gd name="connsiteX44" fmla="*/ 566084 w 1198439"/>
              <a:gd name="connsiteY44" fmla="*/ 2402685 h 2436303"/>
              <a:gd name="connsiteX45" fmla="*/ 519019 w 1198439"/>
              <a:gd name="connsiteY45" fmla="*/ 2375791 h 2436303"/>
              <a:gd name="connsiteX46" fmla="*/ 478678 w 1198439"/>
              <a:gd name="connsiteY46" fmla="*/ 2362344 h 2436303"/>
              <a:gd name="connsiteX47" fmla="*/ 465231 w 1198439"/>
              <a:gd name="connsiteY47" fmla="*/ 2342173 h 2436303"/>
              <a:gd name="connsiteX48" fmla="*/ 438337 w 1198439"/>
              <a:gd name="connsiteY48" fmla="*/ 2335450 h 2436303"/>
              <a:gd name="connsiteX49" fmla="*/ 397995 w 1198439"/>
              <a:gd name="connsiteY49" fmla="*/ 2322003 h 2436303"/>
              <a:gd name="connsiteX50" fmla="*/ 377825 w 1198439"/>
              <a:gd name="connsiteY50" fmla="*/ 2315279 h 2436303"/>
              <a:gd name="connsiteX51" fmla="*/ 357654 w 1198439"/>
              <a:gd name="connsiteY51" fmla="*/ 2308556 h 2436303"/>
              <a:gd name="connsiteX52" fmla="*/ 297143 w 1198439"/>
              <a:gd name="connsiteY52" fmla="*/ 2281662 h 2436303"/>
              <a:gd name="connsiteX53" fmla="*/ 276972 w 1198439"/>
              <a:gd name="connsiteY53" fmla="*/ 2274938 h 2436303"/>
              <a:gd name="connsiteX54" fmla="*/ 236631 w 1198439"/>
              <a:gd name="connsiteY54" fmla="*/ 2248044 h 2436303"/>
              <a:gd name="connsiteX55" fmla="*/ 209737 w 1198439"/>
              <a:gd name="connsiteY55" fmla="*/ 2207703 h 2436303"/>
              <a:gd name="connsiteX56" fmla="*/ 189566 w 1198439"/>
              <a:gd name="connsiteY56" fmla="*/ 2167362 h 2436303"/>
              <a:gd name="connsiteX57" fmla="*/ 149225 w 1198439"/>
              <a:gd name="connsiteY57" fmla="*/ 2140468 h 2436303"/>
              <a:gd name="connsiteX58" fmla="*/ 135778 w 1198439"/>
              <a:gd name="connsiteY58" fmla="*/ 2127020 h 2436303"/>
              <a:gd name="connsiteX59" fmla="*/ 129054 w 1198439"/>
              <a:gd name="connsiteY59" fmla="*/ 2106850 h 2436303"/>
              <a:gd name="connsiteX60" fmla="*/ 108884 w 1198439"/>
              <a:gd name="connsiteY60" fmla="*/ 2100126 h 2436303"/>
              <a:gd name="connsiteX61" fmla="*/ 88713 w 1198439"/>
              <a:gd name="connsiteY61" fmla="*/ 2079956 h 2436303"/>
              <a:gd name="connsiteX62" fmla="*/ 81990 w 1198439"/>
              <a:gd name="connsiteY62" fmla="*/ 2059785 h 2436303"/>
              <a:gd name="connsiteX63" fmla="*/ 41648 w 1198439"/>
              <a:gd name="connsiteY63" fmla="*/ 2012720 h 2436303"/>
              <a:gd name="connsiteX64" fmla="*/ 21478 w 1198439"/>
              <a:gd name="connsiteY64" fmla="*/ 1999273 h 2436303"/>
              <a:gd name="connsiteX65" fmla="*/ 14754 w 1198439"/>
              <a:gd name="connsiteY65" fmla="*/ 1979103 h 2436303"/>
              <a:gd name="connsiteX66" fmla="*/ 1307 w 1198439"/>
              <a:gd name="connsiteY66" fmla="*/ 1958932 h 2436303"/>
              <a:gd name="connsiteX67" fmla="*/ 8031 w 1198439"/>
              <a:gd name="connsiteY67" fmla="*/ 1932038 h 2436303"/>
              <a:gd name="connsiteX68" fmla="*/ 21478 w 1198439"/>
              <a:gd name="connsiteY68" fmla="*/ 1891697 h 2436303"/>
              <a:gd name="connsiteX69" fmla="*/ 55095 w 1198439"/>
              <a:gd name="connsiteY69" fmla="*/ 1831185 h 2436303"/>
              <a:gd name="connsiteX70" fmla="*/ 68543 w 1198439"/>
              <a:gd name="connsiteY70" fmla="*/ 1817738 h 2436303"/>
              <a:gd name="connsiteX71" fmla="*/ 81990 w 1198439"/>
              <a:gd name="connsiteY71" fmla="*/ 1797568 h 2436303"/>
              <a:gd name="connsiteX72" fmla="*/ 102160 w 1198439"/>
              <a:gd name="connsiteY72" fmla="*/ 1790844 h 2436303"/>
              <a:gd name="connsiteX73" fmla="*/ 108884 w 1198439"/>
              <a:gd name="connsiteY73" fmla="*/ 1770673 h 2436303"/>
              <a:gd name="connsiteX74" fmla="*/ 135778 w 1198439"/>
              <a:gd name="connsiteY74" fmla="*/ 1730332 h 2436303"/>
              <a:gd name="connsiteX75" fmla="*/ 142501 w 1198439"/>
              <a:gd name="connsiteY75" fmla="*/ 1710162 h 2436303"/>
              <a:gd name="connsiteX76" fmla="*/ 169395 w 1198439"/>
              <a:gd name="connsiteY76" fmla="*/ 1669820 h 2436303"/>
              <a:gd name="connsiteX77" fmla="*/ 196290 w 1198439"/>
              <a:gd name="connsiteY77" fmla="*/ 1609309 h 2436303"/>
              <a:gd name="connsiteX78" fmla="*/ 216460 w 1198439"/>
              <a:gd name="connsiteY78" fmla="*/ 1542073 h 2436303"/>
              <a:gd name="connsiteX79" fmla="*/ 223184 w 1198439"/>
              <a:gd name="connsiteY79" fmla="*/ 1521903 h 2436303"/>
              <a:gd name="connsiteX80" fmla="*/ 229907 w 1198439"/>
              <a:gd name="connsiteY80" fmla="*/ 1501732 h 2436303"/>
              <a:gd name="connsiteX81" fmla="*/ 250078 w 1198439"/>
              <a:gd name="connsiteY81" fmla="*/ 1461391 h 2436303"/>
              <a:gd name="connsiteX82" fmla="*/ 256801 w 1198439"/>
              <a:gd name="connsiteY82" fmla="*/ 1434497 h 2436303"/>
              <a:gd name="connsiteX83" fmla="*/ 263525 w 1198439"/>
              <a:gd name="connsiteY83" fmla="*/ 1414326 h 2436303"/>
              <a:gd name="connsiteX84" fmla="*/ 276972 w 1198439"/>
              <a:gd name="connsiteY84" fmla="*/ 1367262 h 2436303"/>
              <a:gd name="connsiteX85" fmla="*/ 290419 w 1198439"/>
              <a:gd name="connsiteY85" fmla="*/ 1347091 h 2436303"/>
              <a:gd name="connsiteX86" fmla="*/ 303866 w 1198439"/>
              <a:gd name="connsiteY86" fmla="*/ 1125215 h 2436303"/>
              <a:gd name="connsiteX87" fmla="*/ 317313 w 1198439"/>
              <a:gd name="connsiteY87" fmla="*/ 1017638 h 2436303"/>
              <a:gd name="connsiteX88" fmla="*/ 330760 w 1198439"/>
              <a:gd name="connsiteY88" fmla="*/ 856273 h 2436303"/>
              <a:gd name="connsiteX89" fmla="*/ 344207 w 1198439"/>
              <a:gd name="connsiteY89" fmla="*/ 789038 h 2436303"/>
              <a:gd name="connsiteX90" fmla="*/ 350931 w 1198439"/>
              <a:gd name="connsiteY90" fmla="*/ 762144 h 2436303"/>
              <a:gd name="connsiteX91" fmla="*/ 364378 w 1198439"/>
              <a:gd name="connsiteY91" fmla="*/ 668015 h 2436303"/>
              <a:gd name="connsiteX92" fmla="*/ 384548 w 1198439"/>
              <a:gd name="connsiteY92" fmla="*/ 446138 h 2436303"/>
              <a:gd name="connsiteX93" fmla="*/ 391272 w 1198439"/>
              <a:gd name="connsiteY93" fmla="*/ 399073 h 2436303"/>
              <a:gd name="connsiteX94" fmla="*/ 397995 w 1198439"/>
              <a:gd name="connsiteY94" fmla="*/ 365456 h 2436303"/>
              <a:gd name="connsiteX95" fmla="*/ 411443 w 1198439"/>
              <a:gd name="connsiteY95" fmla="*/ 264603 h 2436303"/>
              <a:gd name="connsiteX96" fmla="*/ 424890 w 1198439"/>
              <a:gd name="connsiteY96" fmla="*/ 157026 h 2436303"/>
              <a:gd name="connsiteX97" fmla="*/ 431613 w 1198439"/>
              <a:gd name="connsiteY97" fmla="*/ 136856 h 2436303"/>
              <a:gd name="connsiteX98" fmla="*/ 451784 w 1198439"/>
              <a:gd name="connsiteY98" fmla="*/ 69620 h 2436303"/>
              <a:gd name="connsiteX99" fmla="*/ 471954 w 1198439"/>
              <a:gd name="connsiteY99" fmla="*/ 29279 h 2436303"/>
              <a:gd name="connsiteX100" fmla="*/ 492125 w 1198439"/>
              <a:gd name="connsiteY100" fmla="*/ 15832 h 2436303"/>
              <a:gd name="connsiteX101" fmla="*/ 492125 w 1198439"/>
              <a:gd name="connsiteY101" fmla="*/ 9109 h 2436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1198439" h="2436303">
                <a:moveTo>
                  <a:pt x="492125" y="9109"/>
                </a:moveTo>
                <a:cubicBezTo>
                  <a:pt x="548154" y="6868"/>
                  <a:pt x="716220" y="2385"/>
                  <a:pt x="828301" y="2385"/>
                </a:cubicBezTo>
                <a:cubicBezTo>
                  <a:pt x="949345" y="2385"/>
                  <a:pt x="1070671" y="0"/>
                  <a:pt x="1191372" y="9109"/>
                </a:cubicBezTo>
                <a:cubicBezTo>
                  <a:pt x="1198439" y="9642"/>
                  <a:pt x="1189659" y="24268"/>
                  <a:pt x="1184648" y="29279"/>
                </a:cubicBezTo>
                <a:cubicBezTo>
                  <a:pt x="1179637" y="34290"/>
                  <a:pt x="1171201" y="33762"/>
                  <a:pt x="1164478" y="36003"/>
                </a:cubicBezTo>
                <a:lnTo>
                  <a:pt x="1124137" y="96515"/>
                </a:lnTo>
                <a:lnTo>
                  <a:pt x="1110690" y="116685"/>
                </a:lnTo>
                <a:cubicBezTo>
                  <a:pt x="1106208" y="123409"/>
                  <a:pt x="1102957" y="131142"/>
                  <a:pt x="1097243" y="136856"/>
                </a:cubicBezTo>
                <a:lnTo>
                  <a:pt x="1083795" y="150303"/>
                </a:lnTo>
                <a:cubicBezTo>
                  <a:pt x="1066898" y="200996"/>
                  <a:pt x="1089690" y="138514"/>
                  <a:pt x="1063625" y="190644"/>
                </a:cubicBezTo>
                <a:cubicBezTo>
                  <a:pt x="1060455" y="196983"/>
                  <a:pt x="1060343" y="204620"/>
                  <a:pt x="1056901" y="210815"/>
                </a:cubicBezTo>
                <a:cubicBezTo>
                  <a:pt x="1049052" y="224942"/>
                  <a:pt x="1030007" y="251156"/>
                  <a:pt x="1030007" y="251156"/>
                </a:cubicBezTo>
                <a:cubicBezTo>
                  <a:pt x="1027766" y="260121"/>
                  <a:pt x="1025289" y="269030"/>
                  <a:pt x="1023284" y="278050"/>
                </a:cubicBezTo>
                <a:cubicBezTo>
                  <a:pt x="1020805" y="289206"/>
                  <a:pt x="1019567" y="300643"/>
                  <a:pt x="1016560" y="311668"/>
                </a:cubicBezTo>
                <a:cubicBezTo>
                  <a:pt x="1012830" y="325343"/>
                  <a:pt x="1007595" y="338562"/>
                  <a:pt x="1003113" y="352009"/>
                </a:cubicBezTo>
                <a:lnTo>
                  <a:pt x="996390" y="372179"/>
                </a:lnTo>
                <a:cubicBezTo>
                  <a:pt x="994149" y="387867"/>
                  <a:pt x="992774" y="403704"/>
                  <a:pt x="989666" y="419244"/>
                </a:cubicBezTo>
                <a:cubicBezTo>
                  <a:pt x="988276" y="426194"/>
                  <a:pt x="984890" y="432600"/>
                  <a:pt x="982943" y="439415"/>
                </a:cubicBezTo>
                <a:cubicBezTo>
                  <a:pt x="980404" y="448300"/>
                  <a:pt x="978758" y="457424"/>
                  <a:pt x="976219" y="466309"/>
                </a:cubicBezTo>
                <a:cubicBezTo>
                  <a:pt x="974272" y="473123"/>
                  <a:pt x="971360" y="479642"/>
                  <a:pt x="969495" y="486479"/>
                </a:cubicBezTo>
                <a:cubicBezTo>
                  <a:pt x="964632" y="504309"/>
                  <a:pt x="956048" y="540268"/>
                  <a:pt x="956048" y="540268"/>
                </a:cubicBezTo>
                <a:cubicBezTo>
                  <a:pt x="945328" y="647476"/>
                  <a:pt x="944707" y="639517"/>
                  <a:pt x="942601" y="789038"/>
                </a:cubicBezTo>
                <a:cubicBezTo>
                  <a:pt x="938971" y="1046758"/>
                  <a:pt x="940246" y="1304536"/>
                  <a:pt x="935878" y="1562244"/>
                </a:cubicBezTo>
                <a:cubicBezTo>
                  <a:pt x="935758" y="1569330"/>
                  <a:pt x="930873" y="1575539"/>
                  <a:pt x="929154" y="1582415"/>
                </a:cubicBezTo>
                <a:lnTo>
                  <a:pt x="915707" y="1636203"/>
                </a:lnTo>
                <a:cubicBezTo>
                  <a:pt x="913466" y="1649650"/>
                  <a:pt x="911658" y="1663176"/>
                  <a:pt x="908984" y="1676544"/>
                </a:cubicBezTo>
                <a:cubicBezTo>
                  <a:pt x="907172" y="1685605"/>
                  <a:pt x="903779" y="1694323"/>
                  <a:pt x="902260" y="1703438"/>
                </a:cubicBezTo>
                <a:cubicBezTo>
                  <a:pt x="877839" y="1849964"/>
                  <a:pt x="909378" y="1688026"/>
                  <a:pt x="888813" y="1790844"/>
                </a:cubicBezTo>
                <a:cubicBezTo>
                  <a:pt x="886572" y="1876009"/>
                  <a:pt x="888307" y="1961371"/>
                  <a:pt x="882090" y="2046338"/>
                </a:cubicBezTo>
                <a:cubicBezTo>
                  <a:pt x="881500" y="2054397"/>
                  <a:pt x="871925" y="2059125"/>
                  <a:pt x="868643" y="2066509"/>
                </a:cubicBezTo>
                <a:cubicBezTo>
                  <a:pt x="849982" y="2108494"/>
                  <a:pt x="864573" y="2098489"/>
                  <a:pt x="841748" y="2127020"/>
                </a:cubicBezTo>
                <a:cubicBezTo>
                  <a:pt x="837788" y="2131970"/>
                  <a:pt x="832783" y="2135985"/>
                  <a:pt x="828301" y="2140468"/>
                </a:cubicBezTo>
                <a:cubicBezTo>
                  <a:pt x="813880" y="2183734"/>
                  <a:pt x="832884" y="2136741"/>
                  <a:pt x="801407" y="2180809"/>
                </a:cubicBezTo>
                <a:cubicBezTo>
                  <a:pt x="795581" y="2188965"/>
                  <a:pt x="791908" y="2198491"/>
                  <a:pt x="787960" y="2207703"/>
                </a:cubicBezTo>
                <a:cubicBezTo>
                  <a:pt x="785168" y="2214217"/>
                  <a:pt x="785664" y="2222339"/>
                  <a:pt x="781237" y="2227873"/>
                </a:cubicBezTo>
                <a:cubicBezTo>
                  <a:pt x="776189" y="2234183"/>
                  <a:pt x="767790" y="2236838"/>
                  <a:pt x="761066" y="2241320"/>
                </a:cubicBezTo>
                <a:cubicBezTo>
                  <a:pt x="758825" y="2248044"/>
                  <a:pt x="757785" y="2255296"/>
                  <a:pt x="754343" y="2261491"/>
                </a:cubicBezTo>
                <a:cubicBezTo>
                  <a:pt x="746494" y="2275619"/>
                  <a:pt x="727448" y="2301832"/>
                  <a:pt x="727448" y="2301832"/>
                </a:cubicBezTo>
                <a:cubicBezTo>
                  <a:pt x="725207" y="2308556"/>
                  <a:pt x="725152" y="2316469"/>
                  <a:pt x="720725" y="2322003"/>
                </a:cubicBezTo>
                <a:cubicBezTo>
                  <a:pt x="715677" y="2328313"/>
                  <a:pt x="704837" y="2328598"/>
                  <a:pt x="700554" y="2335450"/>
                </a:cubicBezTo>
                <a:cubicBezTo>
                  <a:pt x="693042" y="2347470"/>
                  <a:pt x="691589" y="2362344"/>
                  <a:pt x="687107" y="2375791"/>
                </a:cubicBezTo>
                <a:cubicBezTo>
                  <a:pt x="684552" y="2383457"/>
                  <a:pt x="678142" y="2389238"/>
                  <a:pt x="673660" y="2395962"/>
                </a:cubicBezTo>
                <a:cubicBezTo>
                  <a:pt x="671419" y="2402685"/>
                  <a:pt x="671364" y="2410598"/>
                  <a:pt x="666937" y="2416132"/>
                </a:cubicBezTo>
                <a:cubicBezTo>
                  <a:pt x="657458" y="2427980"/>
                  <a:pt x="639882" y="2431874"/>
                  <a:pt x="626595" y="2436303"/>
                </a:cubicBezTo>
                <a:cubicBezTo>
                  <a:pt x="580357" y="2405478"/>
                  <a:pt x="601586" y="2414520"/>
                  <a:pt x="566084" y="2402685"/>
                </a:cubicBezTo>
                <a:cubicBezTo>
                  <a:pt x="536724" y="2373327"/>
                  <a:pt x="557717" y="2387401"/>
                  <a:pt x="519019" y="2375791"/>
                </a:cubicBezTo>
                <a:cubicBezTo>
                  <a:pt x="505442" y="2371718"/>
                  <a:pt x="478678" y="2362344"/>
                  <a:pt x="478678" y="2362344"/>
                </a:cubicBezTo>
                <a:cubicBezTo>
                  <a:pt x="474196" y="2355620"/>
                  <a:pt x="471955" y="2346655"/>
                  <a:pt x="465231" y="2342173"/>
                </a:cubicBezTo>
                <a:cubicBezTo>
                  <a:pt x="457542" y="2337047"/>
                  <a:pt x="447188" y="2338105"/>
                  <a:pt x="438337" y="2335450"/>
                </a:cubicBezTo>
                <a:cubicBezTo>
                  <a:pt x="424760" y="2331377"/>
                  <a:pt x="411442" y="2326486"/>
                  <a:pt x="397995" y="2322003"/>
                </a:cubicBezTo>
                <a:lnTo>
                  <a:pt x="377825" y="2315279"/>
                </a:lnTo>
                <a:lnTo>
                  <a:pt x="357654" y="2308556"/>
                </a:lnTo>
                <a:cubicBezTo>
                  <a:pt x="325690" y="2287246"/>
                  <a:pt x="345151" y="2297665"/>
                  <a:pt x="297143" y="2281662"/>
                </a:cubicBezTo>
                <a:cubicBezTo>
                  <a:pt x="290419" y="2279421"/>
                  <a:pt x="282869" y="2278869"/>
                  <a:pt x="276972" y="2274938"/>
                </a:cubicBezTo>
                <a:lnTo>
                  <a:pt x="236631" y="2248044"/>
                </a:lnTo>
                <a:cubicBezTo>
                  <a:pt x="227666" y="2234597"/>
                  <a:pt x="214848" y="2223035"/>
                  <a:pt x="209737" y="2207703"/>
                </a:cubicBezTo>
                <a:cubicBezTo>
                  <a:pt x="204941" y="2193315"/>
                  <a:pt x="201833" y="2178096"/>
                  <a:pt x="189566" y="2167362"/>
                </a:cubicBezTo>
                <a:cubicBezTo>
                  <a:pt x="177403" y="2156720"/>
                  <a:pt x="160652" y="2151896"/>
                  <a:pt x="149225" y="2140468"/>
                </a:cubicBezTo>
                <a:lnTo>
                  <a:pt x="135778" y="2127020"/>
                </a:lnTo>
                <a:cubicBezTo>
                  <a:pt x="133537" y="2120297"/>
                  <a:pt x="134065" y="2111861"/>
                  <a:pt x="129054" y="2106850"/>
                </a:cubicBezTo>
                <a:cubicBezTo>
                  <a:pt x="124043" y="2101839"/>
                  <a:pt x="114781" y="2104057"/>
                  <a:pt x="108884" y="2100126"/>
                </a:cubicBezTo>
                <a:cubicBezTo>
                  <a:pt x="100972" y="2094852"/>
                  <a:pt x="95437" y="2086679"/>
                  <a:pt x="88713" y="2079956"/>
                </a:cubicBezTo>
                <a:cubicBezTo>
                  <a:pt x="86472" y="2073232"/>
                  <a:pt x="85159" y="2066124"/>
                  <a:pt x="81990" y="2059785"/>
                </a:cubicBezTo>
                <a:cubicBezTo>
                  <a:pt x="74387" y="2044578"/>
                  <a:pt x="54053" y="2020991"/>
                  <a:pt x="41648" y="2012720"/>
                </a:cubicBezTo>
                <a:lnTo>
                  <a:pt x="21478" y="1999273"/>
                </a:lnTo>
                <a:cubicBezTo>
                  <a:pt x="19237" y="1992550"/>
                  <a:pt x="17924" y="1985442"/>
                  <a:pt x="14754" y="1979103"/>
                </a:cubicBezTo>
                <a:cubicBezTo>
                  <a:pt x="11140" y="1971875"/>
                  <a:pt x="2450" y="1966932"/>
                  <a:pt x="1307" y="1958932"/>
                </a:cubicBezTo>
                <a:cubicBezTo>
                  <a:pt x="0" y="1949784"/>
                  <a:pt x="5376" y="1940889"/>
                  <a:pt x="8031" y="1932038"/>
                </a:cubicBezTo>
                <a:cubicBezTo>
                  <a:pt x="12104" y="1918461"/>
                  <a:pt x="16996" y="1905144"/>
                  <a:pt x="21478" y="1891697"/>
                </a:cubicBezTo>
                <a:cubicBezTo>
                  <a:pt x="29933" y="1866332"/>
                  <a:pt x="31974" y="1854304"/>
                  <a:pt x="55095" y="1831185"/>
                </a:cubicBezTo>
                <a:cubicBezTo>
                  <a:pt x="59578" y="1826703"/>
                  <a:pt x="64583" y="1822688"/>
                  <a:pt x="68543" y="1817738"/>
                </a:cubicBezTo>
                <a:cubicBezTo>
                  <a:pt x="73591" y="1811428"/>
                  <a:pt x="75680" y="1802616"/>
                  <a:pt x="81990" y="1797568"/>
                </a:cubicBezTo>
                <a:cubicBezTo>
                  <a:pt x="87524" y="1793141"/>
                  <a:pt x="95437" y="1793085"/>
                  <a:pt x="102160" y="1790844"/>
                </a:cubicBezTo>
                <a:cubicBezTo>
                  <a:pt x="104401" y="1784120"/>
                  <a:pt x="105442" y="1776868"/>
                  <a:pt x="108884" y="1770673"/>
                </a:cubicBezTo>
                <a:cubicBezTo>
                  <a:pt x="116733" y="1756546"/>
                  <a:pt x="135778" y="1730332"/>
                  <a:pt x="135778" y="1730332"/>
                </a:cubicBezTo>
                <a:cubicBezTo>
                  <a:pt x="138019" y="1723609"/>
                  <a:pt x="139059" y="1716357"/>
                  <a:pt x="142501" y="1710162"/>
                </a:cubicBezTo>
                <a:cubicBezTo>
                  <a:pt x="150350" y="1696034"/>
                  <a:pt x="164284" y="1685152"/>
                  <a:pt x="169395" y="1669820"/>
                </a:cubicBezTo>
                <a:cubicBezTo>
                  <a:pt x="185398" y="1621813"/>
                  <a:pt x="174980" y="1641273"/>
                  <a:pt x="196290" y="1609309"/>
                </a:cubicBezTo>
                <a:cubicBezTo>
                  <a:pt x="206449" y="1568669"/>
                  <a:pt x="200093" y="1591173"/>
                  <a:pt x="216460" y="1542073"/>
                </a:cubicBezTo>
                <a:lnTo>
                  <a:pt x="223184" y="1521903"/>
                </a:lnTo>
                <a:cubicBezTo>
                  <a:pt x="225425" y="1515179"/>
                  <a:pt x="225976" y="1507629"/>
                  <a:pt x="229907" y="1501732"/>
                </a:cubicBezTo>
                <a:cubicBezTo>
                  <a:pt x="244640" y="1479634"/>
                  <a:pt x="243119" y="1485747"/>
                  <a:pt x="250078" y="1461391"/>
                </a:cubicBezTo>
                <a:cubicBezTo>
                  <a:pt x="252617" y="1452506"/>
                  <a:pt x="254262" y="1443382"/>
                  <a:pt x="256801" y="1434497"/>
                </a:cubicBezTo>
                <a:cubicBezTo>
                  <a:pt x="258748" y="1427682"/>
                  <a:pt x="261578" y="1421141"/>
                  <a:pt x="263525" y="1414326"/>
                </a:cubicBezTo>
                <a:cubicBezTo>
                  <a:pt x="266400" y="1404265"/>
                  <a:pt x="271595" y="1378015"/>
                  <a:pt x="276972" y="1367262"/>
                </a:cubicBezTo>
                <a:cubicBezTo>
                  <a:pt x="280586" y="1360034"/>
                  <a:pt x="285937" y="1353815"/>
                  <a:pt x="290419" y="1347091"/>
                </a:cubicBezTo>
                <a:cubicBezTo>
                  <a:pt x="313480" y="1254855"/>
                  <a:pt x="292863" y="1345278"/>
                  <a:pt x="303866" y="1125215"/>
                </a:cubicBezTo>
                <a:cubicBezTo>
                  <a:pt x="306969" y="1063156"/>
                  <a:pt x="307885" y="1064783"/>
                  <a:pt x="317313" y="1017638"/>
                </a:cubicBezTo>
                <a:cubicBezTo>
                  <a:pt x="321795" y="963850"/>
                  <a:pt x="317668" y="908636"/>
                  <a:pt x="330760" y="856273"/>
                </a:cubicBezTo>
                <a:cubicBezTo>
                  <a:pt x="346378" y="793805"/>
                  <a:pt x="327722" y="871464"/>
                  <a:pt x="344207" y="789038"/>
                </a:cubicBezTo>
                <a:cubicBezTo>
                  <a:pt x="346019" y="779977"/>
                  <a:pt x="349412" y="771259"/>
                  <a:pt x="350931" y="762144"/>
                </a:cubicBezTo>
                <a:cubicBezTo>
                  <a:pt x="356142" y="730880"/>
                  <a:pt x="364378" y="668015"/>
                  <a:pt x="364378" y="668015"/>
                </a:cubicBezTo>
                <a:cubicBezTo>
                  <a:pt x="378296" y="459237"/>
                  <a:pt x="356518" y="530236"/>
                  <a:pt x="384548" y="446138"/>
                </a:cubicBezTo>
                <a:cubicBezTo>
                  <a:pt x="386789" y="430450"/>
                  <a:pt x="388667" y="414705"/>
                  <a:pt x="391272" y="399073"/>
                </a:cubicBezTo>
                <a:cubicBezTo>
                  <a:pt x="393151" y="387801"/>
                  <a:pt x="396660" y="376805"/>
                  <a:pt x="397995" y="365456"/>
                </a:cubicBezTo>
                <a:cubicBezTo>
                  <a:pt x="409960" y="263755"/>
                  <a:pt x="394962" y="314040"/>
                  <a:pt x="411443" y="264603"/>
                </a:cubicBezTo>
                <a:cubicBezTo>
                  <a:pt x="413775" y="243612"/>
                  <a:pt x="420091" y="181022"/>
                  <a:pt x="424890" y="157026"/>
                </a:cubicBezTo>
                <a:cubicBezTo>
                  <a:pt x="426280" y="150077"/>
                  <a:pt x="429666" y="143670"/>
                  <a:pt x="431613" y="136856"/>
                </a:cubicBezTo>
                <a:cubicBezTo>
                  <a:pt x="451935" y="65729"/>
                  <a:pt x="419830" y="165486"/>
                  <a:pt x="451784" y="69620"/>
                </a:cubicBezTo>
                <a:cubicBezTo>
                  <a:pt x="457252" y="53215"/>
                  <a:pt x="458920" y="42313"/>
                  <a:pt x="471954" y="29279"/>
                </a:cubicBezTo>
                <a:cubicBezTo>
                  <a:pt x="477668" y="23565"/>
                  <a:pt x="484285" y="17792"/>
                  <a:pt x="492125" y="15832"/>
                </a:cubicBezTo>
                <a:cubicBezTo>
                  <a:pt x="502996" y="13114"/>
                  <a:pt x="436096" y="11350"/>
                  <a:pt x="492125" y="9109"/>
                </a:cubicBezTo>
                <a:close/>
              </a:path>
            </a:pathLst>
          </a:custGeom>
          <a:solidFill>
            <a:srgbClr val="FF99FF">
              <a:alpha val="7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1" name="40 - Ελεύθερη σχεδίαση"/>
          <p:cNvSpPr/>
          <p:nvPr/>
        </p:nvSpPr>
        <p:spPr>
          <a:xfrm>
            <a:off x="1976718" y="927847"/>
            <a:ext cx="1922176" cy="2806919"/>
          </a:xfrm>
          <a:custGeom>
            <a:avLst/>
            <a:gdLst>
              <a:gd name="connsiteX0" fmla="*/ 692523 w 1922176"/>
              <a:gd name="connsiteY0" fmla="*/ 13447 h 2806919"/>
              <a:gd name="connsiteX1" fmla="*/ 1028700 w 1922176"/>
              <a:gd name="connsiteY1" fmla="*/ 6724 h 2806919"/>
              <a:gd name="connsiteX2" fmla="*/ 1082488 w 1922176"/>
              <a:gd name="connsiteY2" fmla="*/ 0 h 2806919"/>
              <a:gd name="connsiteX3" fmla="*/ 1425388 w 1922176"/>
              <a:gd name="connsiteY3" fmla="*/ 6724 h 2806919"/>
              <a:gd name="connsiteX4" fmla="*/ 1445558 w 1922176"/>
              <a:gd name="connsiteY4" fmla="*/ 13447 h 2806919"/>
              <a:gd name="connsiteX5" fmla="*/ 1512794 w 1922176"/>
              <a:gd name="connsiteY5" fmla="*/ 20171 h 2806919"/>
              <a:gd name="connsiteX6" fmla="*/ 1869141 w 1922176"/>
              <a:gd name="connsiteY6" fmla="*/ 26894 h 2806919"/>
              <a:gd name="connsiteX7" fmla="*/ 1902758 w 1922176"/>
              <a:gd name="connsiteY7" fmla="*/ 33618 h 2806919"/>
              <a:gd name="connsiteX8" fmla="*/ 1909482 w 1922176"/>
              <a:gd name="connsiteY8" fmla="*/ 67235 h 2806919"/>
              <a:gd name="connsiteX9" fmla="*/ 1889311 w 1922176"/>
              <a:gd name="connsiteY9" fmla="*/ 73959 h 2806919"/>
              <a:gd name="connsiteX10" fmla="*/ 1882588 w 1922176"/>
              <a:gd name="connsiteY10" fmla="*/ 94129 h 2806919"/>
              <a:gd name="connsiteX11" fmla="*/ 1869141 w 1922176"/>
              <a:gd name="connsiteY11" fmla="*/ 107577 h 2806919"/>
              <a:gd name="connsiteX12" fmla="*/ 1855694 w 1922176"/>
              <a:gd name="connsiteY12" fmla="*/ 147918 h 2806919"/>
              <a:gd name="connsiteX13" fmla="*/ 1848970 w 1922176"/>
              <a:gd name="connsiteY13" fmla="*/ 168088 h 2806919"/>
              <a:gd name="connsiteX14" fmla="*/ 1842247 w 1922176"/>
              <a:gd name="connsiteY14" fmla="*/ 188259 h 2806919"/>
              <a:gd name="connsiteX15" fmla="*/ 1828800 w 1922176"/>
              <a:gd name="connsiteY15" fmla="*/ 208429 h 2806919"/>
              <a:gd name="connsiteX16" fmla="*/ 1822076 w 1922176"/>
              <a:gd name="connsiteY16" fmla="*/ 228600 h 2806919"/>
              <a:gd name="connsiteX17" fmla="*/ 1795182 w 1922176"/>
              <a:gd name="connsiteY17" fmla="*/ 268941 h 2806919"/>
              <a:gd name="connsiteX18" fmla="*/ 1775011 w 1922176"/>
              <a:gd name="connsiteY18" fmla="*/ 336177 h 2806919"/>
              <a:gd name="connsiteX19" fmla="*/ 1761564 w 1922176"/>
              <a:gd name="connsiteY19" fmla="*/ 376518 h 2806919"/>
              <a:gd name="connsiteX20" fmla="*/ 1748117 w 1922176"/>
              <a:gd name="connsiteY20" fmla="*/ 396688 h 2806919"/>
              <a:gd name="connsiteX21" fmla="*/ 1721223 w 1922176"/>
              <a:gd name="connsiteY21" fmla="*/ 430306 h 2806919"/>
              <a:gd name="connsiteX22" fmla="*/ 1701053 w 1922176"/>
              <a:gd name="connsiteY22" fmla="*/ 490818 h 2806919"/>
              <a:gd name="connsiteX23" fmla="*/ 1694329 w 1922176"/>
              <a:gd name="connsiteY23" fmla="*/ 510988 h 2806919"/>
              <a:gd name="connsiteX24" fmla="*/ 1667435 w 1922176"/>
              <a:gd name="connsiteY24" fmla="*/ 551329 h 2806919"/>
              <a:gd name="connsiteX25" fmla="*/ 1653988 w 1922176"/>
              <a:gd name="connsiteY25" fmla="*/ 591671 h 2806919"/>
              <a:gd name="connsiteX26" fmla="*/ 1647264 w 1922176"/>
              <a:gd name="connsiteY26" fmla="*/ 611841 h 2806919"/>
              <a:gd name="connsiteX27" fmla="*/ 1633817 w 1922176"/>
              <a:gd name="connsiteY27" fmla="*/ 632012 h 2806919"/>
              <a:gd name="connsiteX28" fmla="*/ 1627094 w 1922176"/>
              <a:gd name="connsiteY28" fmla="*/ 921124 h 2806919"/>
              <a:gd name="connsiteX29" fmla="*/ 1620370 w 1922176"/>
              <a:gd name="connsiteY29" fmla="*/ 981635 h 2806919"/>
              <a:gd name="connsiteX30" fmla="*/ 1613647 w 1922176"/>
              <a:gd name="connsiteY30" fmla="*/ 1411941 h 2806919"/>
              <a:gd name="connsiteX31" fmla="*/ 1593476 w 1922176"/>
              <a:gd name="connsiteY31" fmla="*/ 1472453 h 2806919"/>
              <a:gd name="connsiteX32" fmla="*/ 1586753 w 1922176"/>
              <a:gd name="connsiteY32" fmla="*/ 1492624 h 2806919"/>
              <a:gd name="connsiteX33" fmla="*/ 1580029 w 1922176"/>
              <a:gd name="connsiteY33" fmla="*/ 1512794 h 2806919"/>
              <a:gd name="connsiteX34" fmla="*/ 1566582 w 1922176"/>
              <a:gd name="connsiteY34" fmla="*/ 1660712 h 2806919"/>
              <a:gd name="connsiteX35" fmla="*/ 1553135 w 1922176"/>
              <a:gd name="connsiteY35" fmla="*/ 1701053 h 2806919"/>
              <a:gd name="connsiteX36" fmla="*/ 1532964 w 1922176"/>
              <a:gd name="connsiteY36" fmla="*/ 1714500 h 2806919"/>
              <a:gd name="connsiteX37" fmla="*/ 1506070 w 1922176"/>
              <a:gd name="connsiteY37" fmla="*/ 1754841 h 2806919"/>
              <a:gd name="connsiteX38" fmla="*/ 1499347 w 1922176"/>
              <a:gd name="connsiteY38" fmla="*/ 1775012 h 2806919"/>
              <a:gd name="connsiteX39" fmla="*/ 1479176 w 1922176"/>
              <a:gd name="connsiteY39" fmla="*/ 1788459 h 2806919"/>
              <a:gd name="connsiteX40" fmla="*/ 1472453 w 1922176"/>
              <a:gd name="connsiteY40" fmla="*/ 1808629 h 2806919"/>
              <a:gd name="connsiteX41" fmla="*/ 1459006 w 1922176"/>
              <a:gd name="connsiteY41" fmla="*/ 1822077 h 2806919"/>
              <a:gd name="connsiteX42" fmla="*/ 1445558 w 1922176"/>
              <a:gd name="connsiteY42" fmla="*/ 1862418 h 2806919"/>
              <a:gd name="connsiteX43" fmla="*/ 1438835 w 1922176"/>
              <a:gd name="connsiteY43" fmla="*/ 1882588 h 2806919"/>
              <a:gd name="connsiteX44" fmla="*/ 1411941 w 1922176"/>
              <a:gd name="connsiteY44" fmla="*/ 1922929 h 2806919"/>
              <a:gd name="connsiteX45" fmla="*/ 1398494 w 1922176"/>
              <a:gd name="connsiteY45" fmla="*/ 1936377 h 2806919"/>
              <a:gd name="connsiteX46" fmla="*/ 1371600 w 1922176"/>
              <a:gd name="connsiteY46" fmla="*/ 1976718 h 2806919"/>
              <a:gd name="connsiteX47" fmla="*/ 1344706 w 1922176"/>
              <a:gd name="connsiteY47" fmla="*/ 2017059 h 2806919"/>
              <a:gd name="connsiteX48" fmla="*/ 1324535 w 1922176"/>
              <a:gd name="connsiteY48" fmla="*/ 2050677 h 2806919"/>
              <a:gd name="connsiteX49" fmla="*/ 1297641 w 1922176"/>
              <a:gd name="connsiteY49" fmla="*/ 2111188 h 2806919"/>
              <a:gd name="connsiteX50" fmla="*/ 1284194 w 1922176"/>
              <a:gd name="connsiteY50" fmla="*/ 2218765 h 2806919"/>
              <a:gd name="connsiteX51" fmla="*/ 1277470 w 1922176"/>
              <a:gd name="connsiteY51" fmla="*/ 2245659 h 2806919"/>
              <a:gd name="connsiteX52" fmla="*/ 1264023 w 1922176"/>
              <a:gd name="connsiteY52" fmla="*/ 2286000 h 2806919"/>
              <a:gd name="connsiteX53" fmla="*/ 1250576 w 1922176"/>
              <a:gd name="connsiteY53" fmla="*/ 2359959 h 2806919"/>
              <a:gd name="connsiteX54" fmla="*/ 1243853 w 1922176"/>
              <a:gd name="connsiteY54" fmla="*/ 2635624 h 2806919"/>
              <a:gd name="connsiteX55" fmla="*/ 1237129 w 1922176"/>
              <a:gd name="connsiteY55" fmla="*/ 2803712 h 2806919"/>
              <a:gd name="connsiteX56" fmla="*/ 1190064 w 1922176"/>
              <a:gd name="connsiteY56" fmla="*/ 2790265 h 2806919"/>
              <a:gd name="connsiteX57" fmla="*/ 1143000 w 1922176"/>
              <a:gd name="connsiteY57" fmla="*/ 2783541 h 2806919"/>
              <a:gd name="connsiteX58" fmla="*/ 1102658 w 1922176"/>
              <a:gd name="connsiteY58" fmla="*/ 2776818 h 2806919"/>
              <a:gd name="connsiteX59" fmla="*/ 874058 w 1922176"/>
              <a:gd name="connsiteY59" fmla="*/ 2756647 h 2806919"/>
              <a:gd name="connsiteX60" fmla="*/ 833717 w 1922176"/>
              <a:gd name="connsiteY60" fmla="*/ 2736477 h 2806919"/>
              <a:gd name="connsiteX61" fmla="*/ 820270 w 1922176"/>
              <a:gd name="connsiteY61" fmla="*/ 2723029 h 2806919"/>
              <a:gd name="connsiteX62" fmla="*/ 759758 w 1922176"/>
              <a:gd name="connsiteY62" fmla="*/ 2689412 h 2806919"/>
              <a:gd name="connsiteX63" fmla="*/ 739588 w 1922176"/>
              <a:gd name="connsiteY63" fmla="*/ 2675965 h 2806919"/>
              <a:gd name="connsiteX64" fmla="*/ 645458 w 1922176"/>
              <a:gd name="connsiteY64" fmla="*/ 2655794 h 2806919"/>
              <a:gd name="connsiteX65" fmla="*/ 605117 w 1922176"/>
              <a:gd name="connsiteY65" fmla="*/ 2642347 h 2806919"/>
              <a:gd name="connsiteX66" fmla="*/ 564776 w 1922176"/>
              <a:gd name="connsiteY66" fmla="*/ 2622177 h 2806919"/>
              <a:gd name="connsiteX67" fmla="*/ 531158 w 1922176"/>
              <a:gd name="connsiteY67" fmla="*/ 2602006 h 2806919"/>
              <a:gd name="connsiteX68" fmla="*/ 463923 w 1922176"/>
              <a:gd name="connsiteY68" fmla="*/ 2575112 h 2806919"/>
              <a:gd name="connsiteX69" fmla="*/ 403411 w 1922176"/>
              <a:gd name="connsiteY69" fmla="*/ 2554941 h 2806919"/>
              <a:gd name="connsiteX70" fmla="*/ 383241 w 1922176"/>
              <a:gd name="connsiteY70" fmla="*/ 2548218 h 2806919"/>
              <a:gd name="connsiteX71" fmla="*/ 363070 w 1922176"/>
              <a:gd name="connsiteY71" fmla="*/ 2534771 h 2806919"/>
              <a:gd name="connsiteX72" fmla="*/ 295835 w 1922176"/>
              <a:gd name="connsiteY72" fmla="*/ 2521324 h 2806919"/>
              <a:gd name="connsiteX73" fmla="*/ 221876 w 1922176"/>
              <a:gd name="connsiteY73" fmla="*/ 2501153 h 2806919"/>
              <a:gd name="connsiteX74" fmla="*/ 194982 w 1922176"/>
              <a:gd name="connsiteY74" fmla="*/ 2494429 h 2806919"/>
              <a:gd name="connsiteX75" fmla="*/ 121023 w 1922176"/>
              <a:gd name="connsiteY75" fmla="*/ 2474259 h 2806919"/>
              <a:gd name="connsiteX76" fmla="*/ 0 w 1922176"/>
              <a:gd name="connsiteY76" fmla="*/ 2460812 h 2806919"/>
              <a:gd name="connsiteX77" fmla="*/ 6723 w 1922176"/>
              <a:gd name="connsiteY77" fmla="*/ 2407024 h 2806919"/>
              <a:gd name="connsiteX78" fmla="*/ 13447 w 1922176"/>
              <a:gd name="connsiteY78" fmla="*/ 2386853 h 2806919"/>
              <a:gd name="connsiteX79" fmla="*/ 33617 w 1922176"/>
              <a:gd name="connsiteY79" fmla="*/ 2380129 h 2806919"/>
              <a:gd name="connsiteX80" fmla="*/ 60511 w 1922176"/>
              <a:gd name="connsiteY80" fmla="*/ 2339788 h 2806919"/>
              <a:gd name="connsiteX81" fmla="*/ 80682 w 1922176"/>
              <a:gd name="connsiteY81" fmla="*/ 2252382 h 2806919"/>
              <a:gd name="connsiteX82" fmla="*/ 100853 w 1922176"/>
              <a:gd name="connsiteY82" fmla="*/ 2238935 h 2806919"/>
              <a:gd name="connsiteX83" fmla="*/ 127747 w 1922176"/>
              <a:gd name="connsiteY83" fmla="*/ 2198594 h 2806919"/>
              <a:gd name="connsiteX84" fmla="*/ 141194 w 1922176"/>
              <a:gd name="connsiteY84" fmla="*/ 2158253 h 2806919"/>
              <a:gd name="connsiteX85" fmla="*/ 147917 w 1922176"/>
              <a:gd name="connsiteY85" fmla="*/ 2124635 h 2806919"/>
              <a:gd name="connsiteX86" fmla="*/ 174811 w 1922176"/>
              <a:gd name="connsiteY86" fmla="*/ 2084294 h 2806919"/>
              <a:gd name="connsiteX87" fmla="*/ 188258 w 1922176"/>
              <a:gd name="connsiteY87" fmla="*/ 2064124 h 2806919"/>
              <a:gd name="connsiteX88" fmla="*/ 201706 w 1922176"/>
              <a:gd name="connsiteY88" fmla="*/ 2023782 h 2806919"/>
              <a:gd name="connsiteX89" fmla="*/ 208429 w 1922176"/>
              <a:gd name="connsiteY89" fmla="*/ 1969994 h 2806919"/>
              <a:gd name="connsiteX90" fmla="*/ 215153 w 1922176"/>
              <a:gd name="connsiteY90" fmla="*/ 1949824 h 2806919"/>
              <a:gd name="connsiteX91" fmla="*/ 228600 w 1922176"/>
              <a:gd name="connsiteY91" fmla="*/ 1896035 h 2806919"/>
              <a:gd name="connsiteX92" fmla="*/ 235323 w 1922176"/>
              <a:gd name="connsiteY92" fmla="*/ 1848971 h 2806919"/>
              <a:gd name="connsiteX93" fmla="*/ 242047 w 1922176"/>
              <a:gd name="connsiteY93" fmla="*/ 1694329 h 2806919"/>
              <a:gd name="connsiteX94" fmla="*/ 255494 w 1922176"/>
              <a:gd name="connsiteY94" fmla="*/ 1653988 h 2806919"/>
              <a:gd name="connsiteX95" fmla="*/ 268941 w 1922176"/>
              <a:gd name="connsiteY95" fmla="*/ 1600200 h 2806919"/>
              <a:gd name="connsiteX96" fmla="*/ 289111 w 1922176"/>
              <a:gd name="connsiteY96" fmla="*/ 1452282 h 2806919"/>
              <a:gd name="connsiteX97" fmla="*/ 295835 w 1922176"/>
              <a:gd name="connsiteY97" fmla="*/ 558053 h 2806919"/>
              <a:gd name="connsiteX98" fmla="*/ 309282 w 1922176"/>
              <a:gd name="connsiteY98" fmla="*/ 510988 h 2806919"/>
              <a:gd name="connsiteX99" fmla="*/ 329453 w 1922176"/>
              <a:gd name="connsiteY99" fmla="*/ 423582 h 2806919"/>
              <a:gd name="connsiteX100" fmla="*/ 336176 w 1922176"/>
              <a:gd name="connsiteY100" fmla="*/ 403412 h 2806919"/>
              <a:gd name="connsiteX101" fmla="*/ 342900 w 1922176"/>
              <a:gd name="connsiteY101" fmla="*/ 376518 h 2806919"/>
              <a:gd name="connsiteX102" fmla="*/ 363070 w 1922176"/>
              <a:gd name="connsiteY102" fmla="*/ 316006 h 2806919"/>
              <a:gd name="connsiteX103" fmla="*/ 376517 w 1922176"/>
              <a:gd name="connsiteY103" fmla="*/ 275665 h 2806919"/>
              <a:gd name="connsiteX104" fmla="*/ 383241 w 1922176"/>
              <a:gd name="connsiteY104" fmla="*/ 255494 h 2806919"/>
              <a:gd name="connsiteX105" fmla="*/ 410135 w 1922176"/>
              <a:gd name="connsiteY105" fmla="*/ 215153 h 2806919"/>
              <a:gd name="connsiteX106" fmla="*/ 430306 w 1922176"/>
              <a:gd name="connsiteY106" fmla="*/ 181535 h 2806919"/>
              <a:gd name="connsiteX107" fmla="*/ 437029 w 1922176"/>
              <a:gd name="connsiteY107" fmla="*/ 161365 h 2806919"/>
              <a:gd name="connsiteX108" fmla="*/ 463923 w 1922176"/>
              <a:gd name="connsiteY108" fmla="*/ 121024 h 2806919"/>
              <a:gd name="connsiteX109" fmla="*/ 497541 w 1922176"/>
              <a:gd name="connsiteY109" fmla="*/ 73959 h 2806919"/>
              <a:gd name="connsiteX110" fmla="*/ 517711 w 1922176"/>
              <a:gd name="connsiteY110" fmla="*/ 60512 h 2806919"/>
              <a:gd name="connsiteX111" fmla="*/ 558053 w 1922176"/>
              <a:gd name="connsiteY111" fmla="*/ 47065 h 2806919"/>
              <a:gd name="connsiteX112" fmla="*/ 578223 w 1922176"/>
              <a:gd name="connsiteY112" fmla="*/ 33618 h 2806919"/>
              <a:gd name="connsiteX113" fmla="*/ 672353 w 1922176"/>
              <a:gd name="connsiteY113" fmla="*/ 20171 h 2806919"/>
              <a:gd name="connsiteX114" fmla="*/ 692523 w 1922176"/>
              <a:gd name="connsiteY114" fmla="*/ 13447 h 2806919"/>
              <a:gd name="connsiteX115" fmla="*/ 712694 w 1922176"/>
              <a:gd name="connsiteY115" fmla="*/ 0 h 2806919"/>
              <a:gd name="connsiteX116" fmla="*/ 732864 w 1922176"/>
              <a:gd name="connsiteY116" fmla="*/ 13447 h 2806919"/>
              <a:gd name="connsiteX117" fmla="*/ 692523 w 1922176"/>
              <a:gd name="connsiteY117" fmla="*/ 13447 h 28069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1922176" h="2806919">
                <a:moveTo>
                  <a:pt x="692523" y="13447"/>
                </a:moveTo>
                <a:lnTo>
                  <a:pt x="1028700" y="6724"/>
                </a:lnTo>
                <a:cubicBezTo>
                  <a:pt x="1046758" y="6101"/>
                  <a:pt x="1064419" y="0"/>
                  <a:pt x="1082488" y="0"/>
                </a:cubicBezTo>
                <a:cubicBezTo>
                  <a:pt x="1196810" y="0"/>
                  <a:pt x="1311088" y="4483"/>
                  <a:pt x="1425388" y="6724"/>
                </a:cubicBezTo>
                <a:cubicBezTo>
                  <a:pt x="1432111" y="8965"/>
                  <a:pt x="1438553" y="12369"/>
                  <a:pt x="1445558" y="13447"/>
                </a:cubicBezTo>
                <a:cubicBezTo>
                  <a:pt x="1467820" y="16872"/>
                  <a:pt x="1490282" y="19456"/>
                  <a:pt x="1512794" y="20171"/>
                </a:cubicBezTo>
                <a:cubicBezTo>
                  <a:pt x="1631538" y="23941"/>
                  <a:pt x="1750359" y="24653"/>
                  <a:pt x="1869141" y="26894"/>
                </a:cubicBezTo>
                <a:cubicBezTo>
                  <a:pt x="1880347" y="29135"/>
                  <a:pt x="1892254" y="29116"/>
                  <a:pt x="1902758" y="33618"/>
                </a:cubicBezTo>
                <a:cubicBezTo>
                  <a:pt x="1917671" y="40009"/>
                  <a:pt x="1922176" y="54542"/>
                  <a:pt x="1909482" y="67235"/>
                </a:cubicBezTo>
                <a:cubicBezTo>
                  <a:pt x="1904470" y="72246"/>
                  <a:pt x="1896035" y="71718"/>
                  <a:pt x="1889311" y="73959"/>
                </a:cubicBezTo>
                <a:cubicBezTo>
                  <a:pt x="1887070" y="80682"/>
                  <a:pt x="1886234" y="88052"/>
                  <a:pt x="1882588" y="94129"/>
                </a:cubicBezTo>
                <a:cubicBezTo>
                  <a:pt x="1879327" y="99565"/>
                  <a:pt x="1871976" y="101907"/>
                  <a:pt x="1869141" y="107577"/>
                </a:cubicBezTo>
                <a:cubicBezTo>
                  <a:pt x="1862802" y="120255"/>
                  <a:pt x="1860176" y="134471"/>
                  <a:pt x="1855694" y="147918"/>
                </a:cubicBezTo>
                <a:lnTo>
                  <a:pt x="1848970" y="168088"/>
                </a:lnTo>
                <a:cubicBezTo>
                  <a:pt x="1846729" y="174812"/>
                  <a:pt x="1846178" y="182362"/>
                  <a:pt x="1842247" y="188259"/>
                </a:cubicBezTo>
                <a:cubicBezTo>
                  <a:pt x="1837765" y="194982"/>
                  <a:pt x="1832414" y="201202"/>
                  <a:pt x="1828800" y="208429"/>
                </a:cubicBezTo>
                <a:cubicBezTo>
                  <a:pt x="1825630" y="214768"/>
                  <a:pt x="1825518" y="222405"/>
                  <a:pt x="1822076" y="228600"/>
                </a:cubicBezTo>
                <a:cubicBezTo>
                  <a:pt x="1814227" y="242727"/>
                  <a:pt x="1795182" y="268941"/>
                  <a:pt x="1795182" y="268941"/>
                </a:cubicBezTo>
                <a:cubicBezTo>
                  <a:pt x="1785020" y="309587"/>
                  <a:pt x="1791380" y="287067"/>
                  <a:pt x="1775011" y="336177"/>
                </a:cubicBezTo>
                <a:cubicBezTo>
                  <a:pt x="1775010" y="336181"/>
                  <a:pt x="1761566" y="376515"/>
                  <a:pt x="1761564" y="376518"/>
                </a:cubicBezTo>
                <a:lnTo>
                  <a:pt x="1748117" y="396688"/>
                </a:lnTo>
                <a:cubicBezTo>
                  <a:pt x="1723600" y="470245"/>
                  <a:pt x="1764666" y="360799"/>
                  <a:pt x="1721223" y="430306"/>
                </a:cubicBezTo>
                <a:cubicBezTo>
                  <a:pt x="1721218" y="430314"/>
                  <a:pt x="1704416" y="480729"/>
                  <a:pt x="1701053" y="490818"/>
                </a:cubicBezTo>
                <a:cubicBezTo>
                  <a:pt x="1698812" y="497541"/>
                  <a:pt x="1698260" y="505091"/>
                  <a:pt x="1694329" y="510988"/>
                </a:cubicBezTo>
                <a:cubicBezTo>
                  <a:pt x="1685364" y="524435"/>
                  <a:pt x="1672546" y="535997"/>
                  <a:pt x="1667435" y="551329"/>
                </a:cubicBezTo>
                <a:lnTo>
                  <a:pt x="1653988" y="591671"/>
                </a:lnTo>
                <a:cubicBezTo>
                  <a:pt x="1651747" y="598394"/>
                  <a:pt x="1651195" y="605944"/>
                  <a:pt x="1647264" y="611841"/>
                </a:cubicBezTo>
                <a:lnTo>
                  <a:pt x="1633817" y="632012"/>
                </a:lnTo>
                <a:cubicBezTo>
                  <a:pt x="1631576" y="728383"/>
                  <a:pt x="1630799" y="824799"/>
                  <a:pt x="1627094" y="921124"/>
                </a:cubicBezTo>
                <a:cubicBezTo>
                  <a:pt x="1626314" y="941403"/>
                  <a:pt x="1620926" y="961348"/>
                  <a:pt x="1620370" y="981635"/>
                </a:cubicBezTo>
                <a:cubicBezTo>
                  <a:pt x="1616441" y="1125034"/>
                  <a:pt x="1619789" y="1268620"/>
                  <a:pt x="1613647" y="1411941"/>
                </a:cubicBezTo>
                <a:cubicBezTo>
                  <a:pt x="1613647" y="1411945"/>
                  <a:pt x="1596838" y="1462366"/>
                  <a:pt x="1593476" y="1472453"/>
                </a:cubicBezTo>
                <a:lnTo>
                  <a:pt x="1586753" y="1492624"/>
                </a:lnTo>
                <a:lnTo>
                  <a:pt x="1580029" y="1512794"/>
                </a:lnTo>
                <a:cubicBezTo>
                  <a:pt x="1578357" y="1537878"/>
                  <a:pt x="1575200" y="1623370"/>
                  <a:pt x="1566582" y="1660712"/>
                </a:cubicBezTo>
                <a:cubicBezTo>
                  <a:pt x="1563395" y="1674523"/>
                  <a:pt x="1564929" y="1693191"/>
                  <a:pt x="1553135" y="1701053"/>
                </a:cubicBezTo>
                <a:lnTo>
                  <a:pt x="1532964" y="1714500"/>
                </a:lnTo>
                <a:cubicBezTo>
                  <a:pt x="1523999" y="1727947"/>
                  <a:pt x="1511180" y="1739509"/>
                  <a:pt x="1506070" y="1754841"/>
                </a:cubicBezTo>
                <a:cubicBezTo>
                  <a:pt x="1503829" y="1761565"/>
                  <a:pt x="1503774" y="1769478"/>
                  <a:pt x="1499347" y="1775012"/>
                </a:cubicBezTo>
                <a:cubicBezTo>
                  <a:pt x="1494299" y="1781322"/>
                  <a:pt x="1485900" y="1783977"/>
                  <a:pt x="1479176" y="1788459"/>
                </a:cubicBezTo>
                <a:cubicBezTo>
                  <a:pt x="1476935" y="1795182"/>
                  <a:pt x="1476099" y="1802552"/>
                  <a:pt x="1472453" y="1808629"/>
                </a:cubicBezTo>
                <a:cubicBezTo>
                  <a:pt x="1469192" y="1814065"/>
                  <a:pt x="1461841" y="1816407"/>
                  <a:pt x="1459006" y="1822077"/>
                </a:cubicBezTo>
                <a:cubicBezTo>
                  <a:pt x="1452667" y="1834755"/>
                  <a:pt x="1450041" y="1848971"/>
                  <a:pt x="1445558" y="1862418"/>
                </a:cubicBezTo>
                <a:cubicBezTo>
                  <a:pt x="1443317" y="1869141"/>
                  <a:pt x="1442766" y="1876691"/>
                  <a:pt x="1438835" y="1882588"/>
                </a:cubicBezTo>
                <a:cubicBezTo>
                  <a:pt x="1429870" y="1896035"/>
                  <a:pt x="1423368" y="1911501"/>
                  <a:pt x="1411941" y="1922929"/>
                </a:cubicBezTo>
                <a:cubicBezTo>
                  <a:pt x="1407459" y="1927412"/>
                  <a:pt x="1402297" y="1931306"/>
                  <a:pt x="1398494" y="1936377"/>
                </a:cubicBezTo>
                <a:cubicBezTo>
                  <a:pt x="1388797" y="1949306"/>
                  <a:pt x="1380565" y="1963271"/>
                  <a:pt x="1371600" y="1976718"/>
                </a:cubicBezTo>
                <a:lnTo>
                  <a:pt x="1344706" y="2017059"/>
                </a:lnTo>
                <a:cubicBezTo>
                  <a:pt x="1335977" y="2043243"/>
                  <a:pt x="1342993" y="2032217"/>
                  <a:pt x="1324535" y="2050677"/>
                </a:cubicBezTo>
                <a:cubicBezTo>
                  <a:pt x="1308533" y="2098684"/>
                  <a:pt x="1318951" y="2079224"/>
                  <a:pt x="1297641" y="2111188"/>
                </a:cubicBezTo>
                <a:cubicBezTo>
                  <a:pt x="1293159" y="2147047"/>
                  <a:pt x="1292959" y="2183706"/>
                  <a:pt x="1284194" y="2218765"/>
                </a:cubicBezTo>
                <a:cubicBezTo>
                  <a:pt x="1281953" y="2227730"/>
                  <a:pt x="1280125" y="2236808"/>
                  <a:pt x="1277470" y="2245659"/>
                </a:cubicBezTo>
                <a:cubicBezTo>
                  <a:pt x="1273397" y="2259236"/>
                  <a:pt x="1266803" y="2272101"/>
                  <a:pt x="1264023" y="2286000"/>
                </a:cubicBezTo>
                <a:cubicBezTo>
                  <a:pt x="1254627" y="2332986"/>
                  <a:pt x="1259179" y="2308346"/>
                  <a:pt x="1250576" y="2359959"/>
                </a:cubicBezTo>
                <a:cubicBezTo>
                  <a:pt x="1248335" y="2451847"/>
                  <a:pt x="1246637" y="2543751"/>
                  <a:pt x="1243853" y="2635624"/>
                </a:cubicBezTo>
                <a:cubicBezTo>
                  <a:pt x="1242155" y="2691672"/>
                  <a:pt x="1248566" y="2748817"/>
                  <a:pt x="1237129" y="2803712"/>
                </a:cubicBezTo>
                <a:cubicBezTo>
                  <a:pt x="1236461" y="2806919"/>
                  <a:pt x="1193613" y="2790975"/>
                  <a:pt x="1190064" y="2790265"/>
                </a:cubicBezTo>
                <a:cubicBezTo>
                  <a:pt x="1174524" y="2787157"/>
                  <a:pt x="1158663" y="2785951"/>
                  <a:pt x="1143000" y="2783541"/>
                </a:cubicBezTo>
                <a:cubicBezTo>
                  <a:pt x="1129526" y="2781468"/>
                  <a:pt x="1116105" y="2779059"/>
                  <a:pt x="1102658" y="2776818"/>
                </a:cubicBezTo>
                <a:cubicBezTo>
                  <a:pt x="1002746" y="2743514"/>
                  <a:pt x="1076482" y="2763877"/>
                  <a:pt x="874058" y="2756647"/>
                </a:cubicBezTo>
                <a:cubicBezTo>
                  <a:pt x="852755" y="2749546"/>
                  <a:pt x="852335" y="2751372"/>
                  <a:pt x="833717" y="2736477"/>
                </a:cubicBezTo>
                <a:cubicBezTo>
                  <a:pt x="828767" y="2732517"/>
                  <a:pt x="825341" y="2726833"/>
                  <a:pt x="820270" y="2723029"/>
                </a:cubicBezTo>
                <a:cubicBezTo>
                  <a:pt x="783281" y="2695286"/>
                  <a:pt x="791205" y="2699893"/>
                  <a:pt x="759758" y="2689412"/>
                </a:cubicBezTo>
                <a:cubicBezTo>
                  <a:pt x="753035" y="2684930"/>
                  <a:pt x="746972" y="2679247"/>
                  <a:pt x="739588" y="2675965"/>
                </a:cubicBezTo>
                <a:cubicBezTo>
                  <a:pt x="702100" y="2659304"/>
                  <a:pt x="687823" y="2661090"/>
                  <a:pt x="645458" y="2655794"/>
                </a:cubicBezTo>
                <a:cubicBezTo>
                  <a:pt x="632011" y="2651312"/>
                  <a:pt x="616911" y="2650210"/>
                  <a:pt x="605117" y="2642347"/>
                </a:cubicBezTo>
                <a:cubicBezTo>
                  <a:pt x="579050" y="2624969"/>
                  <a:pt x="592613" y="2631455"/>
                  <a:pt x="564776" y="2622177"/>
                </a:cubicBezTo>
                <a:cubicBezTo>
                  <a:pt x="522900" y="2580297"/>
                  <a:pt x="583525" y="2636917"/>
                  <a:pt x="531158" y="2602006"/>
                </a:cubicBezTo>
                <a:cubicBezTo>
                  <a:pt x="479814" y="2567776"/>
                  <a:pt x="553683" y="2587934"/>
                  <a:pt x="463923" y="2575112"/>
                </a:cubicBezTo>
                <a:lnTo>
                  <a:pt x="403411" y="2554941"/>
                </a:lnTo>
                <a:lnTo>
                  <a:pt x="383241" y="2548218"/>
                </a:lnTo>
                <a:cubicBezTo>
                  <a:pt x="376517" y="2543736"/>
                  <a:pt x="370497" y="2537954"/>
                  <a:pt x="363070" y="2534771"/>
                </a:cubicBezTo>
                <a:cubicBezTo>
                  <a:pt x="348929" y="2528710"/>
                  <a:pt x="306966" y="2523709"/>
                  <a:pt x="295835" y="2521324"/>
                </a:cubicBezTo>
                <a:cubicBezTo>
                  <a:pt x="199977" y="2500784"/>
                  <a:pt x="273076" y="2515783"/>
                  <a:pt x="221876" y="2501153"/>
                </a:cubicBezTo>
                <a:cubicBezTo>
                  <a:pt x="212991" y="2498614"/>
                  <a:pt x="203867" y="2496968"/>
                  <a:pt x="194982" y="2494429"/>
                </a:cubicBezTo>
                <a:cubicBezTo>
                  <a:pt x="167570" y="2486597"/>
                  <a:pt x="154848" y="2477078"/>
                  <a:pt x="121023" y="2474259"/>
                </a:cubicBezTo>
                <a:cubicBezTo>
                  <a:pt x="26756" y="2466403"/>
                  <a:pt x="66961" y="2471971"/>
                  <a:pt x="0" y="2460812"/>
                </a:cubicBezTo>
                <a:cubicBezTo>
                  <a:pt x="2241" y="2442883"/>
                  <a:pt x="3491" y="2424801"/>
                  <a:pt x="6723" y="2407024"/>
                </a:cubicBezTo>
                <a:cubicBezTo>
                  <a:pt x="7991" y="2400051"/>
                  <a:pt x="8436" y="2391865"/>
                  <a:pt x="13447" y="2386853"/>
                </a:cubicBezTo>
                <a:cubicBezTo>
                  <a:pt x="18458" y="2381842"/>
                  <a:pt x="26894" y="2382370"/>
                  <a:pt x="33617" y="2380129"/>
                </a:cubicBezTo>
                <a:cubicBezTo>
                  <a:pt x="42582" y="2366682"/>
                  <a:pt x="58903" y="2355869"/>
                  <a:pt x="60511" y="2339788"/>
                </a:cubicBezTo>
                <a:cubicBezTo>
                  <a:pt x="64022" y="2304684"/>
                  <a:pt x="56183" y="2276881"/>
                  <a:pt x="80682" y="2252382"/>
                </a:cubicBezTo>
                <a:cubicBezTo>
                  <a:pt x="86396" y="2246668"/>
                  <a:pt x="94129" y="2243417"/>
                  <a:pt x="100853" y="2238935"/>
                </a:cubicBezTo>
                <a:cubicBezTo>
                  <a:pt x="109818" y="2225488"/>
                  <a:pt x="122636" y="2213926"/>
                  <a:pt x="127747" y="2198594"/>
                </a:cubicBezTo>
                <a:cubicBezTo>
                  <a:pt x="132229" y="2185147"/>
                  <a:pt x="138414" y="2172152"/>
                  <a:pt x="141194" y="2158253"/>
                </a:cubicBezTo>
                <a:cubicBezTo>
                  <a:pt x="143435" y="2147047"/>
                  <a:pt x="143188" y="2135039"/>
                  <a:pt x="147917" y="2124635"/>
                </a:cubicBezTo>
                <a:cubicBezTo>
                  <a:pt x="154604" y="2109922"/>
                  <a:pt x="165846" y="2097741"/>
                  <a:pt x="174811" y="2084294"/>
                </a:cubicBezTo>
                <a:cubicBezTo>
                  <a:pt x="179293" y="2077571"/>
                  <a:pt x="185703" y="2071790"/>
                  <a:pt x="188258" y="2064124"/>
                </a:cubicBezTo>
                <a:lnTo>
                  <a:pt x="201706" y="2023782"/>
                </a:lnTo>
                <a:cubicBezTo>
                  <a:pt x="203947" y="2005853"/>
                  <a:pt x="205197" y="1987771"/>
                  <a:pt x="208429" y="1969994"/>
                </a:cubicBezTo>
                <a:cubicBezTo>
                  <a:pt x="209697" y="1963021"/>
                  <a:pt x="213434" y="1956699"/>
                  <a:pt x="215153" y="1949824"/>
                </a:cubicBezTo>
                <a:lnTo>
                  <a:pt x="228600" y="1896035"/>
                </a:lnTo>
                <a:cubicBezTo>
                  <a:pt x="230841" y="1880347"/>
                  <a:pt x="234269" y="1864783"/>
                  <a:pt x="235323" y="1848971"/>
                </a:cubicBezTo>
                <a:cubicBezTo>
                  <a:pt x="238755" y="1797489"/>
                  <a:pt x="236738" y="1745651"/>
                  <a:pt x="242047" y="1694329"/>
                </a:cubicBezTo>
                <a:cubicBezTo>
                  <a:pt x="243506" y="1680230"/>
                  <a:pt x="252056" y="1667739"/>
                  <a:pt x="255494" y="1653988"/>
                </a:cubicBezTo>
                <a:cubicBezTo>
                  <a:pt x="259976" y="1636059"/>
                  <a:pt x="266327" y="1618495"/>
                  <a:pt x="268941" y="1600200"/>
                </a:cubicBezTo>
                <a:cubicBezTo>
                  <a:pt x="284943" y="1488183"/>
                  <a:pt x="278457" y="1537521"/>
                  <a:pt x="289111" y="1452282"/>
                </a:cubicBezTo>
                <a:cubicBezTo>
                  <a:pt x="291352" y="1154206"/>
                  <a:pt x="291484" y="856106"/>
                  <a:pt x="295835" y="558053"/>
                </a:cubicBezTo>
                <a:cubicBezTo>
                  <a:pt x="296008" y="546217"/>
                  <a:pt x="305978" y="523102"/>
                  <a:pt x="309282" y="510988"/>
                </a:cubicBezTo>
                <a:cubicBezTo>
                  <a:pt x="359464" y="326990"/>
                  <a:pt x="298103" y="548983"/>
                  <a:pt x="329453" y="423582"/>
                </a:cubicBezTo>
                <a:cubicBezTo>
                  <a:pt x="331172" y="416707"/>
                  <a:pt x="334229" y="410226"/>
                  <a:pt x="336176" y="403412"/>
                </a:cubicBezTo>
                <a:cubicBezTo>
                  <a:pt x="338715" y="394527"/>
                  <a:pt x="340245" y="385369"/>
                  <a:pt x="342900" y="376518"/>
                </a:cubicBezTo>
                <a:cubicBezTo>
                  <a:pt x="349010" y="356153"/>
                  <a:pt x="356347" y="336177"/>
                  <a:pt x="363070" y="316006"/>
                </a:cubicBezTo>
                <a:lnTo>
                  <a:pt x="376517" y="275665"/>
                </a:lnTo>
                <a:cubicBezTo>
                  <a:pt x="378758" y="268941"/>
                  <a:pt x="379310" y="261391"/>
                  <a:pt x="383241" y="255494"/>
                </a:cubicBezTo>
                <a:lnTo>
                  <a:pt x="410135" y="215153"/>
                </a:lnTo>
                <a:cubicBezTo>
                  <a:pt x="429179" y="158016"/>
                  <a:pt x="402619" y="227678"/>
                  <a:pt x="430306" y="181535"/>
                </a:cubicBezTo>
                <a:cubicBezTo>
                  <a:pt x="433952" y="175458"/>
                  <a:pt x="433587" y="167560"/>
                  <a:pt x="437029" y="161365"/>
                </a:cubicBezTo>
                <a:cubicBezTo>
                  <a:pt x="444878" y="147237"/>
                  <a:pt x="458812" y="136356"/>
                  <a:pt x="463923" y="121024"/>
                </a:cubicBezTo>
                <a:cubicBezTo>
                  <a:pt x="479611" y="73958"/>
                  <a:pt x="463923" y="85164"/>
                  <a:pt x="497541" y="73959"/>
                </a:cubicBezTo>
                <a:cubicBezTo>
                  <a:pt x="504264" y="69477"/>
                  <a:pt x="510327" y="63794"/>
                  <a:pt x="517711" y="60512"/>
                </a:cubicBezTo>
                <a:cubicBezTo>
                  <a:pt x="530664" y="54755"/>
                  <a:pt x="558053" y="47065"/>
                  <a:pt x="558053" y="47065"/>
                </a:cubicBezTo>
                <a:cubicBezTo>
                  <a:pt x="564776" y="42583"/>
                  <a:pt x="570996" y="37232"/>
                  <a:pt x="578223" y="33618"/>
                </a:cubicBezTo>
                <a:cubicBezTo>
                  <a:pt x="604094" y="20682"/>
                  <a:pt x="653452" y="21889"/>
                  <a:pt x="672353" y="20171"/>
                </a:cubicBezTo>
                <a:cubicBezTo>
                  <a:pt x="679076" y="17930"/>
                  <a:pt x="686184" y="16617"/>
                  <a:pt x="692523" y="13447"/>
                </a:cubicBezTo>
                <a:cubicBezTo>
                  <a:pt x="699751" y="9833"/>
                  <a:pt x="704613" y="0"/>
                  <a:pt x="712694" y="0"/>
                </a:cubicBezTo>
                <a:cubicBezTo>
                  <a:pt x="720775" y="0"/>
                  <a:pt x="725637" y="9833"/>
                  <a:pt x="732864" y="13447"/>
                </a:cubicBezTo>
                <a:cubicBezTo>
                  <a:pt x="734869" y="14449"/>
                  <a:pt x="643217" y="14568"/>
                  <a:pt x="692523" y="13447"/>
                </a:cubicBezTo>
                <a:close/>
              </a:path>
            </a:pathLst>
          </a:custGeom>
          <a:solidFill>
            <a:srgbClr val="00B0F0">
              <a:alpha val="7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6" name="35 - Ελεύθερη σχεδίαση"/>
          <p:cNvSpPr/>
          <p:nvPr/>
        </p:nvSpPr>
        <p:spPr>
          <a:xfrm>
            <a:off x="4643919" y="1033358"/>
            <a:ext cx="1922704" cy="2808565"/>
          </a:xfrm>
          <a:custGeom>
            <a:avLst/>
            <a:gdLst>
              <a:gd name="connsiteX0" fmla="*/ 667820 w 1922704"/>
              <a:gd name="connsiteY0" fmla="*/ 4332 h 2808565"/>
              <a:gd name="connsiteX1" fmla="*/ 832207 w 1922704"/>
              <a:gd name="connsiteY1" fmla="*/ 14606 h 2808565"/>
              <a:gd name="connsiteX2" fmla="*/ 934948 w 1922704"/>
              <a:gd name="connsiteY2" fmla="*/ 45429 h 2808565"/>
              <a:gd name="connsiteX3" fmla="*/ 1068512 w 1922704"/>
              <a:gd name="connsiteY3" fmla="*/ 65977 h 2808565"/>
              <a:gd name="connsiteX4" fmla="*/ 1099335 w 1922704"/>
              <a:gd name="connsiteY4" fmla="*/ 76251 h 2808565"/>
              <a:gd name="connsiteX5" fmla="*/ 1232899 w 1922704"/>
              <a:gd name="connsiteY5" fmla="*/ 96799 h 2808565"/>
              <a:gd name="connsiteX6" fmla="*/ 1294544 w 1922704"/>
              <a:gd name="connsiteY6" fmla="*/ 117348 h 2808565"/>
              <a:gd name="connsiteX7" fmla="*/ 1387011 w 1922704"/>
              <a:gd name="connsiteY7" fmla="*/ 158444 h 2808565"/>
              <a:gd name="connsiteX8" fmla="*/ 1428108 w 1922704"/>
              <a:gd name="connsiteY8" fmla="*/ 168718 h 2808565"/>
              <a:gd name="connsiteX9" fmla="*/ 1458930 w 1922704"/>
              <a:gd name="connsiteY9" fmla="*/ 178993 h 2808565"/>
              <a:gd name="connsiteX10" fmla="*/ 1561672 w 1922704"/>
              <a:gd name="connsiteY10" fmla="*/ 199541 h 2808565"/>
              <a:gd name="connsiteX11" fmla="*/ 1654139 w 1922704"/>
              <a:gd name="connsiteY11" fmla="*/ 230363 h 2808565"/>
              <a:gd name="connsiteX12" fmla="*/ 1684962 w 1922704"/>
              <a:gd name="connsiteY12" fmla="*/ 240638 h 2808565"/>
              <a:gd name="connsiteX13" fmla="*/ 1736333 w 1922704"/>
              <a:gd name="connsiteY13" fmla="*/ 250912 h 2808565"/>
              <a:gd name="connsiteX14" fmla="*/ 1777429 w 1922704"/>
              <a:gd name="connsiteY14" fmla="*/ 261186 h 2808565"/>
              <a:gd name="connsiteX15" fmla="*/ 1839074 w 1922704"/>
              <a:gd name="connsiteY15" fmla="*/ 271460 h 2808565"/>
              <a:gd name="connsiteX16" fmla="*/ 1890445 w 1922704"/>
              <a:gd name="connsiteY16" fmla="*/ 343379 h 2808565"/>
              <a:gd name="connsiteX17" fmla="*/ 1839074 w 1922704"/>
              <a:gd name="connsiteY17" fmla="*/ 374202 h 2808565"/>
              <a:gd name="connsiteX18" fmla="*/ 1797978 w 1922704"/>
              <a:gd name="connsiteY18" fmla="*/ 456395 h 2808565"/>
              <a:gd name="connsiteX19" fmla="*/ 1787703 w 1922704"/>
              <a:gd name="connsiteY19" fmla="*/ 939280 h 2808565"/>
              <a:gd name="connsiteX20" fmla="*/ 1808252 w 1922704"/>
              <a:gd name="connsiteY20" fmla="*/ 1000925 h 2808565"/>
              <a:gd name="connsiteX21" fmla="*/ 1839074 w 1922704"/>
              <a:gd name="connsiteY21" fmla="*/ 1062570 h 2808565"/>
              <a:gd name="connsiteX22" fmla="*/ 1859623 w 1922704"/>
              <a:gd name="connsiteY22" fmla="*/ 1124215 h 2808565"/>
              <a:gd name="connsiteX23" fmla="*/ 1880171 w 1922704"/>
              <a:gd name="connsiteY23" fmla="*/ 1155038 h 2808565"/>
              <a:gd name="connsiteX24" fmla="*/ 1910993 w 1922704"/>
              <a:gd name="connsiteY24" fmla="*/ 1216682 h 2808565"/>
              <a:gd name="connsiteX25" fmla="*/ 1890445 w 1922704"/>
              <a:gd name="connsiteY25" fmla="*/ 1771487 h 2808565"/>
              <a:gd name="connsiteX26" fmla="*/ 1869897 w 1922704"/>
              <a:gd name="connsiteY26" fmla="*/ 1935873 h 2808565"/>
              <a:gd name="connsiteX27" fmla="*/ 1859623 w 1922704"/>
              <a:gd name="connsiteY27" fmla="*/ 2007793 h 2808565"/>
              <a:gd name="connsiteX28" fmla="*/ 1839074 w 1922704"/>
              <a:gd name="connsiteY28" fmla="*/ 2120808 h 2808565"/>
              <a:gd name="connsiteX29" fmla="*/ 1797978 w 1922704"/>
              <a:gd name="connsiteY29" fmla="*/ 2172179 h 2808565"/>
              <a:gd name="connsiteX30" fmla="*/ 1777429 w 1922704"/>
              <a:gd name="connsiteY30" fmla="*/ 2233824 h 2808565"/>
              <a:gd name="connsiteX31" fmla="*/ 1767155 w 1922704"/>
              <a:gd name="connsiteY31" fmla="*/ 2264646 h 2808565"/>
              <a:gd name="connsiteX32" fmla="*/ 1746607 w 1922704"/>
              <a:gd name="connsiteY32" fmla="*/ 2367388 h 2808565"/>
              <a:gd name="connsiteX33" fmla="*/ 1715784 w 1922704"/>
              <a:gd name="connsiteY33" fmla="*/ 2439307 h 2808565"/>
              <a:gd name="connsiteX34" fmla="*/ 1684962 w 1922704"/>
              <a:gd name="connsiteY34" fmla="*/ 2449581 h 2808565"/>
              <a:gd name="connsiteX35" fmla="*/ 1674688 w 1922704"/>
              <a:gd name="connsiteY35" fmla="*/ 2480404 h 2808565"/>
              <a:gd name="connsiteX36" fmla="*/ 1623317 w 1922704"/>
              <a:gd name="connsiteY36" fmla="*/ 2511226 h 2808565"/>
              <a:gd name="connsiteX37" fmla="*/ 1571946 w 1922704"/>
              <a:gd name="connsiteY37" fmla="*/ 2542049 h 2808565"/>
              <a:gd name="connsiteX38" fmla="*/ 1541124 w 1922704"/>
              <a:gd name="connsiteY38" fmla="*/ 2562597 h 2808565"/>
              <a:gd name="connsiteX39" fmla="*/ 1520575 w 1922704"/>
              <a:gd name="connsiteY39" fmla="*/ 2583145 h 2808565"/>
              <a:gd name="connsiteX40" fmla="*/ 1458930 w 1922704"/>
              <a:gd name="connsiteY40" fmla="*/ 2603694 h 2808565"/>
              <a:gd name="connsiteX41" fmla="*/ 1428108 w 1922704"/>
              <a:gd name="connsiteY41" fmla="*/ 2613968 h 2808565"/>
              <a:gd name="connsiteX42" fmla="*/ 1366463 w 1922704"/>
              <a:gd name="connsiteY42" fmla="*/ 2655064 h 2808565"/>
              <a:gd name="connsiteX43" fmla="*/ 1345915 w 1922704"/>
              <a:gd name="connsiteY43" fmla="*/ 2675613 h 2808565"/>
              <a:gd name="connsiteX44" fmla="*/ 1243173 w 1922704"/>
              <a:gd name="connsiteY44" fmla="*/ 2696161 h 2808565"/>
              <a:gd name="connsiteX45" fmla="*/ 1181528 w 1922704"/>
              <a:gd name="connsiteY45" fmla="*/ 2706435 h 2808565"/>
              <a:gd name="connsiteX46" fmla="*/ 1058238 w 1922704"/>
              <a:gd name="connsiteY46" fmla="*/ 2726984 h 2808565"/>
              <a:gd name="connsiteX47" fmla="*/ 318499 w 1922704"/>
              <a:gd name="connsiteY47" fmla="*/ 2737258 h 2808565"/>
              <a:gd name="connsiteX48" fmla="*/ 277402 w 1922704"/>
              <a:gd name="connsiteY48" fmla="*/ 2747532 h 2808565"/>
              <a:gd name="connsiteX49" fmla="*/ 246580 w 1922704"/>
              <a:gd name="connsiteY49" fmla="*/ 2768080 h 2808565"/>
              <a:gd name="connsiteX50" fmla="*/ 143838 w 1922704"/>
              <a:gd name="connsiteY50" fmla="*/ 2778354 h 2808565"/>
              <a:gd name="connsiteX51" fmla="*/ 0 w 1922704"/>
              <a:gd name="connsiteY51" fmla="*/ 2737258 h 2808565"/>
              <a:gd name="connsiteX52" fmla="*/ 10274 w 1922704"/>
              <a:gd name="connsiteY52" fmla="*/ 2706435 h 2808565"/>
              <a:gd name="connsiteX53" fmla="*/ 41097 w 1922704"/>
              <a:gd name="connsiteY53" fmla="*/ 2716709 h 2808565"/>
              <a:gd name="connsiteX54" fmla="*/ 61645 w 1922704"/>
              <a:gd name="connsiteY54" fmla="*/ 2655064 h 2808565"/>
              <a:gd name="connsiteX55" fmla="*/ 71919 w 1922704"/>
              <a:gd name="connsiteY55" fmla="*/ 2624242 h 2808565"/>
              <a:gd name="connsiteX56" fmla="*/ 82193 w 1922704"/>
              <a:gd name="connsiteY56" fmla="*/ 2593420 h 2808565"/>
              <a:gd name="connsiteX57" fmla="*/ 102742 w 1922704"/>
              <a:gd name="connsiteY57" fmla="*/ 2572871 h 2808565"/>
              <a:gd name="connsiteX58" fmla="*/ 113016 w 1922704"/>
              <a:gd name="connsiteY58" fmla="*/ 2531775 h 2808565"/>
              <a:gd name="connsiteX59" fmla="*/ 133564 w 1922704"/>
              <a:gd name="connsiteY59" fmla="*/ 2511226 h 2808565"/>
              <a:gd name="connsiteX60" fmla="*/ 164387 w 1922704"/>
              <a:gd name="connsiteY60" fmla="*/ 2408485 h 2808565"/>
              <a:gd name="connsiteX61" fmla="*/ 174661 w 1922704"/>
              <a:gd name="connsiteY61" fmla="*/ 2377662 h 2808565"/>
              <a:gd name="connsiteX62" fmla="*/ 184935 w 1922704"/>
              <a:gd name="connsiteY62" fmla="*/ 2295469 h 2808565"/>
              <a:gd name="connsiteX63" fmla="*/ 195209 w 1922704"/>
              <a:gd name="connsiteY63" fmla="*/ 2100260 h 2808565"/>
              <a:gd name="connsiteX64" fmla="*/ 215757 w 1922704"/>
              <a:gd name="connsiteY64" fmla="*/ 2038615 h 2808565"/>
              <a:gd name="connsiteX65" fmla="*/ 236306 w 1922704"/>
              <a:gd name="connsiteY65" fmla="*/ 1874229 h 2808565"/>
              <a:gd name="connsiteX66" fmla="*/ 246580 w 1922704"/>
              <a:gd name="connsiteY66" fmla="*/ 1843406 h 2808565"/>
              <a:gd name="connsiteX67" fmla="*/ 267128 w 1922704"/>
              <a:gd name="connsiteY67" fmla="*/ 1812584 h 2808565"/>
              <a:gd name="connsiteX68" fmla="*/ 287677 w 1922704"/>
              <a:gd name="connsiteY68" fmla="*/ 1750939 h 2808565"/>
              <a:gd name="connsiteX69" fmla="*/ 297951 w 1922704"/>
              <a:gd name="connsiteY69" fmla="*/ 1720116 h 2808565"/>
              <a:gd name="connsiteX70" fmla="*/ 308225 w 1922704"/>
              <a:gd name="connsiteY70" fmla="*/ 1679020 h 2808565"/>
              <a:gd name="connsiteX71" fmla="*/ 328773 w 1922704"/>
              <a:gd name="connsiteY71" fmla="*/ 1617375 h 2808565"/>
              <a:gd name="connsiteX72" fmla="*/ 339047 w 1922704"/>
              <a:gd name="connsiteY72" fmla="*/ 1586552 h 2808565"/>
              <a:gd name="connsiteX73" fmla="*/ 359596 w 1922704"/>
              <a:gd name="connsiteY73" fmla="*/ 1504359 h 2808565"/>
              <a:gd name="connsiteX74" fmla="*/ 380144 w 1922704"/>
              <a:gd name="connsiteY74" fmla="*/ 1442714 h 2808565"/>
              <a:gd name="connsiteX75" fmla="*/ 400692 w 1922704"/>
              <a:gd name="connsiteY75" fmla="*/ 1411891 h 2808565"/>
              <a:gd name="connsiteX76" fmla="*/ 431515 w 1922704"/>
              <a:gd name="connsiteY76" fmla="*/ 1309150 h 2808565"/>
              <a:gd name="connsiteX77" fmla="*/ 462337 w 1922704"/>
              <a:gd name="connsiteY77" fmla="*/ 990651 h 2808565"/>
              <a:gd name="connsiteX78" fmla="*/ 472611 w 1922704"/>
              <a:gd name="connsiteY78" fmla="*/ 610507 h 2808565"/>
              <a:gd name="connsiteX79" fmla="*/ 493160 w 1922704"/>
              <a:gd name="connsiteY79" fmla="*/ 333105 h 2808565"/>
              <a:gd name="connsiteX80" fmla="*/ 513708 w 1922704"/>
              <a:gd name="connsiteY80" fmla="*/ 261186 h 2808565"/>
              <a:gd name="connsiteX81" fmla="*/ 544530 w 1922704"/>
              <a:gd name="connsiteY81" fmla="*/ 117348 h 2808565"/>
              <a:gd name="connsiteX82" fmla="*/ 575353 w 1922704"/>
              <a:gd name="connsiteY82" fmla="*/ 55703 h 2808565"/>
              <a:gd name="connsiteX83" fmla="*/ 606175 w 1922704"/>
              <a:gd name="connsiteY83" fmla="*/ 45429 h 2808565"/>
              <a:gd name="connsiteX84" fmla="*/ 626724 w 1922704"/>
              <a:gd name="connsiteY84" fmla="*/ 24880 h 2808565"/>
              <a:gd name="connsiteX85" fmla="*/ 729465 w 1922704"/>
              <a:gd name="connsiteY85" fmla="*/ 4332 h 2808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1922704" h="2808565">
                <a:moveTo>
                  <a:pt x="667820" y="4332"/>
                </a:moveTo>
                <a:cubicBezTo>
                  <a:pt x="722616" y="7757"/>
                  <a:pt x="777577" y="9143"/>
                  <a:pt x="832207" y="14606"/>
                </a:cubicBezTo>
                <a:cubicBezTo>
                  <a:pt x="866384" y="18024"/>
                  <a:pt x="902754" y="38990"/>
                  <a:pt x="934948" y="45429"/>
                </a:cubicBezTo>
                <a:cubicBezTo>
                  <a:pt x="1013394" y="61118"/>
                  <a:pt x="968991" y="53537"/>
                  <a:pt x="1068512" y="65977"/>
                </a:cubicBezTo>
                <a:cubicBezTo>
                  <a:pt x="1078786" y="69402"/>
                  <a:pt x="1088652" y="74471"/>
                  <a:pt x="1099335" y="76251"/>
                </a:cubicBezTo>
                <a:cubicBezTo>
                  <a:pt x="1191574" y="91624"/>
                  <a:pt x="1168210" y="77392"/>
                  <a:pt x="1232899" y="96799"/>
                </a:cubicBezTo>
                <a:cubicBezTo>
                  <a:pt x="1253645" y="103023"/>
                  <a:pt x="1276522" y="105333"/>
                  <a:pt x="1294544" y="117348"/>
                </a:cubicBezTo>
                <a:cubicBezTo>
                  <a:pt x="1335024" y="144335"/>
                  <a:pt x="1328324" y="143772"/>
                  <a:pt x="1387011" y="158444"/>
                </a:cubicBezTo>
                <a:cubicBezTo>
                  <a:pt x="1400710" y="161869"/>
                  <a:pt x="1414531" y="164839"/>
                  <a:pt x="1428108" y="168718"/>
                </a:cubicBezTo>
                <a:cubicBezTo>
                  <a:pt x="1438521" y="171693"/>
                  <a:pt x="1448377" y="176558"/>
                  <a:pt x="1458930" y="178993"/>
                </a:cubicBezTo>
                <a:cubicBezTo>
                  <a:pt x="1492961" y="186846"/>
                  <a:pt x="1528539" y="188497"/>
                  <a:pt x="1561672" y="199541"/>
                </a:cubicBezTo>
                <a:lnTo>
                  <a:pt x="1654139" y="230363"/>
                </a:lnTo>
                <a:cubicBezTo>
                  <a:pt x="1664413" y="233788"/>
                  <a:pt x="1674342" y="238514"/>
                  <a:pt x="1684962" y="240638"/>
                </a:cubicBezTo>
                <a:cubicBezTo>
                  <a:pt x="1702086" y="244063"/>
                  <a:pt x="1719286" y="247124"/>
                  <a:pt x="1736333" y="250912"/>
                </a:cubicBezTo>
                <a:cubicBezTo>
                  <a:pt x="1750117" y="253975"/>
                  <a:pt x="1763583" y="258417"/>
                  <a:pt x="1777429" y="261186"/>
                </a:cubicBezTo>
                <a:cubicBezTo>
                  <a:pt x="1797856" y="265271"/>
                  <a:pt x="1818526" y="268035"/>
                  <a:pt x="1839074" y="271460"/>
                </a:cubicBezTo>
                <a:cubicBezTo>
                  <a:pt x="1887829" y="320215"/>
                  <a:pt x="1874045" y="294178"/>
                  <a:pt x="1890445" y="343379"/>
                </a:cubicBezTo>
                <a:cubicBezTo>
                  <a:pt x="1869354" y="350409"/>
                  <a:pt x="1850357" y="351637"/>
                  <a:pt x="1839074" y="374202"/>
                </a:cubicBezTo>
                <a:cubicBezTo>
                  <a:pt x="1791849" y="468650"/>
                  <a:pt x="1844402" y="409969"/>
                  <a:pt x="1797978" y="456395"/>
                </a:cubicBezTo>
                <a:cubicBezTo>
                  <a:pt x="1735273" y="644505"/>
                  <a:pt x="1762240" y="540368"/>
                  <a:pt x="1787703" y="939280"/>
                </a:cubicBezTo>
                <a:cubicBezTo>
                  <a:pt x="1789083" y="960896"/>
                  <a:pt x="1801402" y="980377"/>
                  <a:pt x="1808252" y="1000925"/>
                </a:cubicBezTo>
                <a:cubicBezTo>
                  <a:pt x="1822432" y="1043464"/>
                  <a:pt x="1812517" y="1022735"/>
                  <a:pt x="1839074" y="1062570"/>
                </a:cubicBezTo>
                <a:cubicBezTo>
                  <a:pt x="1845924" y="1083118"/>
                  <a:pt x="1847609" y="1106193"/>
                  <a:pt x="1859623" y="1124215"/>
                </a:cubicBezTo>
                <a:cubicBezTo>
                  <a:pt x="1866472" y="1134489"/>
                  <a:pt x="1874649" y="1143993"/>
                  <a:pt x="1880171" y="1155038"/>
                </a:cubicBezTo>
                <a:cubicBezTo>
                  <a:pt x="1922704" y="1240106"/>
                  <a:pt x="1852108" y="1128355"/>
                  <a:pt x="1910993" y="1216682"/>
                </a:cubicBezTo>
                <a:cubicBezTo>
                  <a:pt x="1904144" y="1401617"/>
                  <a:pt x="1904638" y="1586970"/>
                  <a:pt x="1890445" y="1771487"/>
                </a:cubicBezTo>
                <a:cubicBezTo>
                  <a:pt x="1879340" y="1915849"/>
                  <a:pt x="1894291" y="1862690"/>
                  <a:pt x="1869897" y="1935873"/>
                </a:cubicBezTo>
                <a:cubicBezTo>
                  <a:pt x="1866472" y="1959846"/>
                  <a:pt x="1862824" y="1983789"/>
                  <a:pt x="1859623" y="2007793"/>
                </a:cubicBezTo>
                <a:cubicBezTo>
                  <a:pt x="1858085" y="2019326"/>
                  <a:pt x="1854125" y="2095722"/>
                  <a:pt x="1839074" y="2120808"/>
                </a:cubicBezTo>
                <a:cubicBezTo>
                  <a:pt x="1802477" y="2181804"/>
                  <a:pt x="1833228" y="2092868"/>
                  <a:pt x="1797978" y="2172179"/>
                </a:cubicBezTo>
                <a:cubicBezTo>
                  <a:pt x="1789181" y="2191972"/>
                  <a:pt x="1784279" y="2213276"/>
                  <a:pt x="1777429" y="2233824"/>
                </a:cubicBezTo>
                <a:cubicBezTo>
                  <a:pt x="1774004" y="2244098"/>
                  <a:pt x="1769279" y="2254027"/>
                  <a:pt x="1767155" y="2264646"/>
                </a:cubicBezTo>
                <a:lnTo>
                  <a:pt x="1746607" y="2367388"/>
                </a:lnTo>
                <a:cubicBezTo>
                  <a:pt x="1739824" y="2401303"/>
                  <a:pt x="1745691" y="2421363"/>
                  <a:pt x="1715784" y="2439307"/>
                </a:cubicBezTo>
                <a:cubicBezTo>
                  <a:pt x="1706498" y="2444879"/>
                  <a:pt x="1695236" y="2446156"/>
                  <a:pt x="1684962" y="2449581"/>
                </a:cubicBezTo>
                <a:cubicBezTo>
                  <a:pt x="1681537" y="2459855"/>
                  <a:pt x="1680260" y="2471117"/>
                  <a:pt x="1674688" y="2480404"/>
                </a:cubicBezTo>
                <a:cubicBezTo>
                  <a:pt x="1660585" y="2503908"/>
                  <a:pt x="1647560" y="2503145"/>
                  <a:pt x="1623317" y="2511226"/>
                </a:cubicBezTo>
                <a:cubicBezTo>
                  <a:pt x="1583183" y="2551362"/>
                  <a:pt x="1625295" y="2515375"/>
                  <a:pt x="1571946" y="2542049"/>
                </a:cubicBezTo>
                <a:cubicBezTo>
                  <a:pt x="1560902" y="2547571"/>
                  <a:pt x="1550766" y="2554883"/>
                  <a:pt x="1541124" y="2562597"/>
                </a:cubicBezTo>
                <a:cubicBezTo>
                  <a:pt x="1533560" y="2568648"/>
                  <a:pt x="1529239" y="2578813"/>
                  <a:pt x="1520575" y="2583145"/>
                </a:cubicBezTo>
                <a:cubicBezTo>
                  <a:pt x="1501202" y="2592832"/>
                  <a:pt x="1479478" y="2596844"/>
                  <a:pt x="1458930" y="2603694"/>
                </a:cubicBezTo>
                <a:cubicBezTo>
                  <a:pt x="1448656" y="2607119"/>
                  <a:pt x="1437119" y="2607961"/>
                  <a:pt x="1428108" y="2613968"/>
                </a:cubicBezTo>
                <a:cubicBezTo>
                  <a:pt x="1407560" y="2627667"/>
                  <a:pt x="1383925" y="2637601"/>
                  <a:pt x="1366463" y="2655064"/>
                </a:cubicBezTo>
                <a:cubicBezTo>
                  <a:pt x="1359614" y="2661914"/>
                  <a:pt x="1354221" y="2670629"/>
                  <a:pt x="1345915" y="2675613"/>
                </a:cubicBezTo>
                <a:cubicBezTo>
                  <a:pt x="1323364" y="2689144"/>
                  <a:pt x="1255947" y="2694196"/>
                  <a:pt x="1243173" y="2696161"/>
                </a:cubicBezTo>
                <a:cubicBezTo>
                  <a:pt x="1222583" y="2699329"/>
                  <a:pt x="1202076" y="2703010"/>
                  <a:pt x="1181528" y="2706435"/>
                </a:cubicBezTo>
                <a:cubicBezTo>
                  <a:pt x="1131380" y="2723151"/>
                  <a:pt x="1132562" y="2725149"/>
                  <a:pt x="1058238" y="2726984"/>
                </a:cubicBezTo>
                <a:cubicBezTo>
                  <a:pt x="811710" y="2733071"/>
                  <a:pt x="565079" y="2733833"/>
                  <a:pt x="318499" y="2737258"/>
                </a:cubicBezTo>
                <a:cubicBezTo>
                  <a:pt x="304800" y="2740683"/>
                  <a:pt x="290381" y="2741970"/>
                  <a:pt x="277402" y="2747532"/>
                </a:cubicBezTo>
                <a:cubicBezTo>
                  <a:pt x="266053" y="2752396"/>
                  <a:pt x="258612" y="2765304"/>
                  <a:pt x="246580" y="2768080"/>
                </a:cubicBezTo>
                <a:cubicBezTo>
                  <a:pt x="213043" y="2775819"/>
                  <a:pt x="178085" y="2774929"/>
                  <a:pt x="143838" y="2778354"/>
                </a:cubicBezTo>
                <a:cubicBezTo>
                  <a:pt x="100059" y="2774986"/>
                  <a:pt x="0" y="2808565"/>
                  <a:pt x="0" y="2737258"/>
                </a:cubicBezTo>
                <a:cubicBezTo>
                  <a:pt x="0" y="2726428"/>
                  <a:pt x="6849" y="2716709"/>
                  <a:pt x="10274" y="2706435"/>
                </a:cubicBezTo>
                <a:cubicBezTo>
                  <a:pt x="20548" y="2709860"/>
                  <a:pt x="33439" y="2724367"/>
                  <a:pt x="41097" y="2716709"/>
                </a:cubicBezTo>
                <a:cubicBezTo>
                  <a:pt x="56413" y="2701393"/>
                  <a:pt x="54796" y="2675612"/>
                  <a:pt x="61645" y="2655064"/>
                </a:cubicBezTo>
                <a:lnTo>
                  <a:pt x="71919" y="2624242"/>
                </a:lnTo>
                <a:cubicBezTo>
                  <a:pt x="75344" y="2613968"/>
                  <a:pt x="74535" y="2601078"/>
                  <a:pt x="82193" y="2593420"/>
                </a:cubicBezTo>
                <a:lnTo>
                  <a:pt x="102742" y="2572871"/>
                </a:lnTo>
                <a:cubicBezTo>
                  <a:pt x="106167" y="2559172"/>
                  <a:pt x="106701" y="2544405"/>
                  <a:pt x="113016" y="2531775"/>
                </a:cubicBezTo>
                <a:cubicBezTo>
                  <a:pt x="117348" y="2523111"/>
                  <a:pt x="129232" y="2519890"/>
                  <a:pt x="133564" y="2511226"/>
                </a:cubicBezTo>
                <a:cubicBezTo>
                  <a:pt x="149837" y="2478680"/>
                  <a:pt x="154556" y="2442891"/>
                  <a:pt x="164387" y="2408485"/>
                </a:cubicBezTo>
                <a:cubicBezTo>
                  <a:pt x="167362" y="2398072"/>
                  <a:pt x="171236" y="2387936"/>
                  <a:pt x="174661" y="2377662"/>
                </a:cubicBezTo>
                <a:cubicBezTo>
                  <a:pt x="178086" y="2350264"/>
                  <a:pt x="182895" y="2323004"/>
                  <a:pt x="184935" y="2295469"/>
                </a:cubicBezTo>
                <a:cubicBezTo>
                  <a:pt x="189748" y="2230487"/>
                  <a:pt x="187446" y="2164956"/>
                  <a:pt x="195209" y="2100260"/>
                </a:cubicBezTo>
                <a:cubicBezTo>
                  <a:pt x="197790" y="2078754"/>
                  <a:pt x="215757" y="2038615"/>
                  <a:pt x="215757" y="2038615"/>
                </a:cubicBezTo>
                <a:cubicBezTo>
                  <a:pt x="223721" y="1943052"/>
                  <a:pt x="217223" y="1941021"/>
                  <a:pt x="236306" y="1874229"/>
                </a:cubicBezTo>
                <a:cubicBezTo>
                  <a:pt x="239281" y="1863816"/>
                  <a:pt x="241737" y="1853093"/>
                  <a:pt x="246580" y="1843406"/>
                </a:cubicBezTo>
                <a:cubicBezTo>
                  <a:pt x="252102" y="1832362"/>
                  <a:pt x="260279" y="1822858"/>
                  <a:pt x="267128" y="1812584"/>
                </a:cubicBezTo>
                <a:lnTo>
                  <a:pt x="287677" y="1750939"/>
                </a:lnTo>
                <a:cubicBezTo>
                  <a:pt x="291102" y="1740665"/>
                  <a:pt x="295324" y="1730623"/>
                  <a:pt x="297951" y="1720116"/>
                </a:cubicBezTo>
                <a:cubicBezTo>
                  <a:pt x="301376" y="1706417"/>
                  <a:pt x="304168" y="1692545"/>
                  <a:pt x="308225" y="1679020"/>
                </a:cubicBezTo>
                <a:cubicBezTo>
                  <a:pt x="314449" y="1658274"/>
                  <a:pt x="321924" y="1637923"/>
                  <a:pt x="328773" y="1617375"/>
                </a:cubicBezTo>
                <a:cubicBezTo>
                  <a:pt x="332198" y="1607101"/>
                  <a:pt x="336420" y="1597059"/>
                  <a:pt x="339047" y="1586552"/>
                </a:cubicBezTo>
                <a:cubicBezTo>
                  <a:pt x="345897" y="1559154"/>
                  <a:pt x="350666" y="1531151"/>
                  <a:pt x="359596" y="1504359"/>
                </a:cubicBezTo>
                <a:cubicBezTo>
                  <a:pt x="366445" y="1483811"/>
                  <a:pt x="368130" y="1460736"/>
                  <a:pt x="380144" y="1442714"/>
                </a:cubicBezTo>
                <a:cubicBezTo>
                  <a:pt x="386993" y="1432440"/>
                  <a:pt x="395677" y="1423175"/>
                  <a:pt x="400692" y="1411891"/>
                </a:cubicBezTo>
                <a:cubicBezTo>
                  <a:pt x="414987" y="1379727"/>
                  <a:pt x="422976" y="1343308"/>
                  <a:pt x="431515" y="1309150"/>
                </a:cubicBezTo>
                <a:cubicBezTo>
                  <a:pt x="454074" y="1038437"/>
                  <a:pt x="440399" y="1144219"/>
                  <a:pt x="462337" y="990651"/>
                </a:cubicBezTo>
                <a:cubicBezTo>
                  <a:pt x="465762" y="863936"/>
                  <a:pt x="468087" y="737187"/>
                  <a:pt x="472611" y="610507"/>
                </a:cubicBezTo>
                <a:cubicBezTo>
                  <a:pt x="475602" y="526752"/>
                  <a:pt x="478503" y="421043"/>
                  <a:pt x="493160" y="333105"/>
                </a:cubicBezTo>
                <a:cubicBezTo>
                  <a:pt x="497461" y="307301"/>
                  <a:pt x="505564" y="285617"/>
                  <a:pt x="513708" y="261186"/>
                </a:cubicBezTo>
                <a:cubicBezTo>
                  <a:pt x="526668" y="157505"/>
                  <a:pt x="515251" y="205183"/>
                  <a:pt x="544530" y="117348"/>
                </a:cubicBezTo>
                <a:cubicBezTo>
                  <a:pt x="551298" y="97045"/>
                  <a:pt x="557248" y="70187"/>
                  <a:pt x="575353" y="55703"/>
                </a:cubicBezTo>
                <a:cubicBezTo>
                  <a:pt x="583810" y="48938"/>
                  <a:pt x="595901" y="48854"/>
                  <a:pt x="606175" y="45429"/>
                </a:cubicBezTo>
                <a:cubicBezTo>
                  <a:pt x="613025" y="38579"/>
                  <a:pt x="618060" y="29212"/>
                  <a:pt x="626724" y="24880"/>
                </a:cubicBezTo>
                <a:cubicBezTo>
                  <a:pt x="676484" y="0"/>
                  <a:pt x="682445" y="4332"/>
                  <a:pt x="729465" y="4332"/>
                </a:cubicBezTo>
              </a:path>
            </a:pathLst>
          </a:custGeom>
          <a:solidFill>
            <a:srgbClr val="FFFF00">
              <a:alpha val="70000"/>
            </a:srgbClr>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39" name="38 - Ελεύθερη σχεδίαση"/>
          <p:cNvSpPr/>
          <p:nvPr/>
        </p:nvSpPr>
        <p:spPr>
          <a:xfrm>
            <a:off x="3193188" y="955246"/>
            <a:ext cx="2040779" cy="2843548"/>
          </a:xfrm>
          <a:custGeom>
            <a:avLst/>
            <a:gdLst>
              <a:gd name="connsiteX0" fmla="*/ 955230 w 2040779"/>
              <a:gd name="connsiteY0" fmla="*/ 6219 h 2843548"/>
              <a:gd name="connsiteX1" fmla="*/ 1029188 w 2040779"/>
              <a:gd name="connsiteY1" fmla="*/ 12942 h 2843548"/>
              <a:gd name="connsiteX2" fmla="*/ 1082977 w 2040779"/>
              <a:gd name="connsiteY2" fmla="*/ 19666 h 2843548"/>
              <a:gd name="connsiteX3" fmla="*/ 1237618 w 2040779"/>
              <a:gd name="connsiteY3" fmla="*/ 26389 h 2843548"/>
              <a:gd name="connsiteX4" fmla="*/ 1762053 w 2040779"/>
              <a:gd name="connsiteY4" fmla="*/ 46560 h 2843548"/>
              <a:gd name="connsiteX5" fmla="*/ 1829288 w 2040779"/>
              <a:gd name="connsiteY5" fmla="*/ 53283 h 2843548"/>
              <a:gd name="connsiteX6" fmla="*/ 1849459 w 2040779"/>
              <a:gd name="connsiteY6" fmla="*/ 60007 h 2843548"/>
              <a:gd name="connsiteX7" fmla="*/ 1936865 w 2040779"/>
              <a:gd name="connsiteY7" fmla="*/ 66730 h 2843548"/>
              <a:gd name="connsiteX8" fmla="*/ 2004100 w 2040779"/>
              <a:gd name="connsiteY8" fmla="*/ 86901 h 2843548"/>
              <a:gd name="connsiteX9" fmla="*/ 2024271 w 2040779"/>
              <a:gd name="connsiteY9" fmla="*/ 93625 h 2843548"/>
              <a:gd name="connsiteX10" fmla="*/ 2037718 w 2040779"/>
              <a:gd name="connsiteY10" fmla="*/ 113795 h 2843548"/>
              <a:gd name="connsiteX11" fmla="*/ 2017547 w 2040779"/>
              <a:gd name="connsiteY11" fmla="*/ 167583 h 2843548"/>
              <a:gd name="connsiteX12" fmla="*/ 1997377 w 2040779"/>
              <a:gd name="connsiteY12" fmla="*/ 234819 h 2843548"/>
              <a:gd name="connsiteX13" fmla="*/ 1990653 w 2040779"/>
              <a:gd name="connsiteY13" fmla="*/ 268436 h 2843548"/>
              <a:gd name="connsiteX14" fmla="*/ 1977206 w 2040779"/>
              <a:gd name="connsiteY14" fmla="*/ 308778 h 2843548"/>
              <a:gd name="connsiteX15" fmla="*/ 1970483 w 2040779"/>
              <a:gd name="connsiteY15" fmla="*/ 328948 h 2843548"/>
              <a:gd name="connsiteX16" fmla="*/ 1963759 w 2040779"/>
              <a:gd name="connsiteY16" fmla="*/ 355842 h 2843548"/>
              <a:gd name="connsiteX17" fmla="*/ 1950312 w 2040779"/>
              <a:gd name="connsiteY17" fmla="*/ 396183 h 2843548"/>
              <a:gd name="connsiteX18" fmla="*/ 1943588 w 2040779"/>
              <a:gd name="connsiteY18" fmla="*/ 416354 h 2843548"/>
              <a:gd name="connsiteX19" fmla="*/ 1930141 w 2040779"/>
              <a:gd name="connsiteY19" fmla="*/ 470142 h 2843548"/>
              <a:gd name="connsiteX20" fmla="*/ 1923418 w 2040779"/>
              <a:gd name="connsiteY20" fmla="*/ 510483 h 2843548"/>
              <a:gd name="connsiteX21" fmla="*/ 1916694 w 2040779"/>
              <a:gd name="connsiteY21" fmla="*/ 544101 h 2843548"/>
              <a:gd name="connsiteX22" fmla="*/ 1903247 w 2040779"/>
              <a:gd name="connsiteY22" fmla="*/ 705466 h 2843548"/>
              <a:gd name="connsiteX23" fmla="*/ 1896524 w 2040779"/>
              <a:gd name="connsiteY23" fmla="*/ 1263519 h 2843548"/>
              <a:gd name="connsiteX24" fmla="*/ 1876353 w 2040779"/>
              <a:gd name="connsiteY24" fmla="*/ 1330754 h 2843548"/>
              <a:gd name="connsiteX25" fmla="*/ 1862906 w 2040779"/>
              <a:gd name="connsiteY25" fmla="*/ 1391266 h 2843548"/>
              <a:gd name="connsiteX26" fmla="*/ 1849459 w 2040779"/>
              <a:gd name="connsiteY26" fmla="*/ 1478672 h 2843548"/>
              <a:gd name="connsiteX27" fmla="*/ 1836012 w 2040779"/>
              <a:gd name="connsiteY27" fmla="*/ 1519013 h 2843548"/>
              <a:gd name="connsiteX28" fmla="*/ 1829288 w 2040779"/>
              <a:gd name="connsiteY28" fmla="*/ 1539183 h 2843548"/>
              <a:gd name="connsiteX29" fmla="*/ 1809118 w 2040779"/>
              <a:gd name="connsiteY29" fmla="*/ 1606419 h 2843548"/>
              <a:gd name="connsiteX30" fmla="*/ 1802394 w 2040779"/>
              <a:gd name="connsiteY30" fmla="*/ 1626589 h 2843548"/>
              <a:gd name="connsiteX31" fmla="*/ 1795671 w 2040779"/>
              <a:gd name="connsiteY31" fmla="*/ 1666930 h 2843548"/>
              <a:gd name="connsiteX32" fmla="*/ 1775500 w 2040779"/>
              <a:gd name="connsiteY32" fmla="*/ 1727442 h 2843548"/>
              <a:gd name="connsiteX33" fmla="*/ 1768777 w 2040779"/>
              <a:gd name="connsiteY33" fmla="*/ 1747613 h 2843548"/>
              <a:gd name="connsiteX34" fmla="*/ 1748606 w 2040779"/>
              <a:gd name="connsiteY34" fmla="*/ 1794678 h 2843548"/>
              <a:gd name="connsiteX35" fmla="*/ 1735159 w 2040779"/>
              <a:gd name="connsiteY35" fmla="*/ 1835019 h 2843548"/>
              <a:gd name="connsiteX36" fmla="*/ 1721712 w 2040779"/>
              <a:gd name="connsiteY36" fmla="*/ 1855189 h 2843548"/>
              <a:gd name="connsiteX37" fmla="*/ 1708265 w 2040779"/>
              <a:gd name="connsiteY37" fmla="*/ 1895530 h 2843548"/>
              <a:gd name="connsiteX38" fmla="*/ 1701541 w 2040779"/>
              <a:gd name="connsiteY38" fmla="*/ 1915701 h 2843548"/>
              <a:gd name="connsiteX39" fmla="*/ 1688094 w 2040779"/>
              <a:gd name="connsiteY39" fmla="*/ 2103960 h 2843548"/>
              <a:gd name="connsiteX40" fmla="*/ 1667924 w 2040779"/>
              <a:gd name="connsiteY40" fmla="*/ 2177919 h 2843548"/>
              <a:gd name="connsiteX41" fmla="*/ 1647753 w 2040779"/>
              <a:gd name="connsiteY41" fmla="*/ 2251878 h 2843548"/>
              <a:gd name="connsiteX42" fmla="*/ 1634306 w 2040779"/>
              <a:gd name="connsiteY42" fmla="*/ 2298942 h 2843548"/>
              <a:gd name="connsiteX43" fmla="*/ 1620859 w 2040779"/>
              <a:gd name="connsiteY43" fmla="*/ 2467030 h 2843548"/>
              <a:gd name="connsiteX44" fmla="*/ 1607412 w 2040779"/>
              <a:gd name="connsiteY44" fmla="*/ 2527542 h 2843548"/>
              <a:gd name="connsiteX45" fmla="*/ 1587241 w 2040779"/>
              <a:gd name="connsiteY45" fmla="*/ 2588054 h 2843548"/>
              <a:gd name="connsiteX46" fmla="*/ 1573794 w 2040779"/>
              <a:gd name="connsiteY46" fmla="*/ 2628395 h 2843548"/>
              <a:gd name="connsiteX47" fmla="*/ 1567071 w 2040779"/>
              <a:gd name="connsiteY47" fmla="*/ 2648566 h 2843548"/>
              <a:gd name="connsiteX48" fmla="*/ 1553624 w 2040779"/>
              <a:gd name="connsiteY48" fmla="*/ 2668736 h 2843548"/>
              <a:gd name="connsiteX49" fmla="*/ 1540177 w 2040779"/>
              <a:gd name="connsiteY49" fmla="*/ 2709078 h 2843548"/>
              <a:gd name="connsiteX50" fmla="*/ 1533453 w 2040779"/>
              <a:gd name="connsiteY50" fmla="*/ 2729248 h 2843548"/>
              <a:gd name="connsiteX51" fmla="*/ 1520006 w 2040779"/>
              <a:gd name="connsiteY51" fmla="*/ 2749419 h 2843548"/>
              <a:gd name="connsiteX52" fmla="*/ 1499836 w 2040779"/>
              <a:gd name="connsiteY52" fmla="*/ 2809930 h 2843548"/>
              <a:gd name="connsiteX53" fmla="*/ 1493112 w 2040779"/>
              <a:gd name="connsiteY53" fmla="*/ 2830101 h 2843548"/>
              <a:gd name="connsiteX54" fmla="*/ 1452771 w 2040779"/>
              <a:gd name="connsiteY54" fmla="*/ 2843548 h 2843548"/>
              <a:gd name="connsiteX55" fmla="*/ 1325024 w 2040779"/>
              <a:gd name="connsiteY55" fmla="*/ 2836825 h 2843548"/>
              <a:gd name="connsiteX56" fmla="*/ 1284683 w 2040779"/>
              <a:gd name="connsiteY56" fmla="*/ 2823378 h 2843548"/>
              <a:gd name="connsiteX57" fmla="*/ 1244341 w 2040779"/>
              <a:gd name="connsiteY57" fmla="*/ 2809930 h 2843548"/>
              <a:gd name="connsiteX58" fmla="*/ 1224171 w 2040779"/>
              <a:gd name="connsiteY58" fmla="*/ 2803207 h 2843548"/>
              <a:gd name="connsiteX59" fmla="*/ 928336 w 2040779"/>
              <a:gd name="connsiteY59" fmla="*/ 2796483 h 2843548"/>
              <a:gd name="connsiteX60" fmla="*/ 840930 w 2040779"/>
              <a:gd name="connsiteY60" fmla="*/ 2789760 h 2843548"/>
              <a:gd name="connsiteX61" fmla="*/ 773694 w 2040779"/>
              <a:gd name="connsiteY61" fmla="*/ 2776313 h 2843548"/>
              <a:gd name="connsiteX62" fmla="*/ 753524 w 2040779"/>
              <a:gd name="connsiteY62" fmla="*/ 2769589 h 2843548"/>
              <a:gd name="connsiteX63" fmla="*/ 672841 w 2040779"/>
              <a:gd name="connsiteY63" fmla="*/ 2762866 h 2843548"/>
              <a:gd name="connsiteX64" fmla="*/ 356836 w 2040779"/>
              <a:gd name="connsiteY64" fmla="*/ 2749419 h 2843548"/>
              <a:gd name="connsiteX65" fmla="*/ 54277 w 2040779"/>
              <a:gd name="connsiteY65" fmla="*/ 2756142 h 2843548"/>
              <a:gd name="connsiteX66" fmla="*/ 34106 w 2040779"/>
              <a:gd name="connsiteY66" fmla="*/ 2749419 h 2843548"/>
              <a:gd name="connsiteX67" fmla="*/ 47553 w 2040779"/>
              <a:gd name="connsiteY67" fmla="*/ 2332560 h 2843548"/>
              <a:gd name="connsiteX68" fmla="*/ 61000 w 2040779"/>
              <a:gd name="connsiteY68" fmla="*/ 2224983 h 2843548"/>
              <a:gd name="connsiteX69" fmla="*/ 67724 w 2040779"/>
              <a:gd name="connsiteY69" fmla="*/ 2204813 h 2843548"/>
              <a:gd name="connsiteX70" fmla="*/ 74447 w 2040779"/>
              <a:gd name="connsiteY70" fmla="*/ 2157748 h 2843548"/>
              <a:gd name="connsiteX71" fmla="*/ 81171 w 2040779"/>
              <a:gd name="connsiteY71" fmla="*/ 2070342 h 2843548"/>
              <a:gd name="connsiteX72" fmla="*/ 94618 w 2040779"/>
              <a:gd name="connsiteY72" fmla="*/ 2030001 h 2843548"/>
              <a:gd name="connsiteX73" fmla="*/ 101341 w 2040779"/>
              <a:gd name="connsiteY73" fmla="*/ 2009830 h 2843548"/>
              <a:gd name="connsiteX74" fmla="*/ 114788 w 2040779"/>
              <a:gd name="connsiteY74" fmla="*/ 1989660 h 2843548"/>
              <a:gd name="connsiteX75" fmla="*/ 141683 w 2040779"/>
              <a:gd name="connsiteY75" fmla="*/ 1929148 h 2843548"/>
              <a:gd name="connsiteX76" fmla="*/ 161853 w 2040779"/>
              <a:gd name="connsiteY76" fmla="*/ 1895530 h 2843548"/>
              <a:gd name="connsiteX77" fmla="*/ 195471 w 2040779"/>
              <a:gd name="connsiteY77" fmla="*/ 1835019 h 2843548"/>
              <a:gd name="connsiteX78" fmla="*/ 215641 w 2040779"/>
              <a:gd name="connsiteY78" fmla="*/ 1828295 h 2843548"/>
              <a:gd name="connsiteX79" fmla="*/ 229088 w 2040779"/>
              <a:gd name="connsiteY79" fmla="*/ 1808125 h 2843548"/>
              <a:gd name="connsiteX80" fmla="*/ 242536 w 2040779"/>
              <a:gd name="connsiteY80" fmla="*/ 1794678 h 2843548"/>
              <a:gd name="connsiteX81" fmla="*/ 255983 w 2040779"/>
              <a:gd name="connsiteY81" fmla="*/ 1754336 h 2843548"/>
              <a:gd name="connsiteX82" fmla="*/ 289600 w 2040779"/>
              <a:gd name="connsiteY82" fmla="*/ 1693825 h 2843548"/>
              <a:gd name="connsiteX83" fmla="*/ 309771 w 2040779"/>
              <a:gd name="connsiteY83" fmla="*/ 1680378 h 2843548"/>
              <a:gd name="connsiteX84" fmla="*/ 336665 w 2040779"/>
              <a:gd name="connsiteY84" fmla="*/ 1646760 h 2843548"/>
              <a:gd name="connsiteX85" fmla="*/ 343388 w 2040779"/>
              <a:gd name="connsiteY85" fmla="*/ 1626589 h 2843548"/>
              <a:gd name="connsiteX86" fmla="*/ 356836 w 2040779"/>
              <a:gd name="connsiteY86" fmla="*/ 1613142 h 2843548"/>
              <a:gd name="connsiteX87" fmla="*/ 363559 w 2040779"/>
              <a:gd name="connsiteY87" fmla="*/ 1572801 h 2843548"/>
              <a:gd name="connsiteX88" fmla="*/ 377006 w 2040779"/>
              <a:gd name="connsiteY88" fmla="*/ 1532460 h 2843548"/>
              <a:gd name="connsiteX89" fmla="*/ 383730 w 2040779"/>
              <a:gd name="connsiteY89" fmla="*/ 1404713 h 2843548"/>
              <a:gd name="connsiteX90" fmla="*/ 390453 w 2040779"/>
              <a:gd name="connsiteY90" fmla="*/ 1371095 h 2843548"/>
              <a:gd name="connsiteX91" fmla="*/ 403900 w 2040779"/>
              <a:gd name="connsiteY91" fmla="*/ 1324030 h 2843548"/>
              <a:gd name="connsiteX92" fmla="*/ 410624 w 2040779"/>
              <a:gd name="connsiteY92" fmla="*/ 1270242 h 2843548"/>
              <a:gd name="connsiteX93" fmla="*/ 417347 w 2040779"/>
              <a:gd name="connsiteY93" fmla="*/ 974407 h 2843548"/>
              <a:gd name="connsiteX94" fmla="*/ 424071 w 2040779"/>
              <a:gd name="connsiteY94" fmla="*/ 900448 h 2843548"/>
              <a:gd name="connsiteX95" fmla="*/ 430794 w 2040779"/>
              <a:gd name="connsiteY95" fmla="*/ 678572 h 2843548"/>
              <a:gd name="connsiteX96" fmla="*/ 444241 w 2040779"/>
              <a:gd name="connsiteY96" fmla="*/ 611336 h 2843548"/>
              <a:gd name="connsiteX97" fmla="*/ 450965 w 2040779"/>
              <a:gd name="connsiteY97" fmla="*/ 584442 h 2843548"/>
              <a:gd name="connsiteX98" fmla="*/ 464412 w 2040779"/>
              <a:gd name="connsiteY98" fmla="*/ 544101 h 2843548"/>
              <a:gd name="connsiteX99" fmla="*/ 477859 w 2040779"/>
              <a:gd name="connsiteY99" fmla="*/ 503760 h 2843548"/>
              <a:gd name="connsiteX100" fmla="*/ 498030 w 2040779"/>
              <a:gd name="connsiteY100" fmla="*/ 443248 h 2843548"/>
              <a:gd name="connsiteX101" fmla="*/ 504753 w 2040779"/>
              <a:gd name="connsiteY101" fmla="*/ 423078 h 2843548"/>
              <a:gd name="connsiteX102" fmla="*/ 511477 w 2040779"/>
              <a:gd name="connsiteY102" fmla="*/ 355842 h 2843548"/>
              <a:gd name="connsiteX103" fmla="*/ 518200 w 2040779"/>
              <a:gd name="connsiteY103" fmla="*/ 335672 h 2843548"/>
              <a:gd name="connsiteX104" fmla="*/ 538371 w 2040779"/>
              <a:gd name="connsiteY104" fmla="*/ 322225 h 2843548"/>
              <a:gd name="connsiteX105" fmla="*/ 545094 w 2040779"/>
              <a:gd name="connsiteY105" fmla="*/ 302054 h 2843548"/>
              <a:gd name="connsiteX106" fmla="*/ 558541 w 2040779"/>
              <a:gd name="connsiteY106" fmla="*/ 281883 h 2843548"/>
              <a:gd name="connsiteX107" fmla="*/ 585436 w 2040779"/>
              <a:gd name="connsiteY107" fmla="*/ 228095 h 2843548"/>
              <a:gd name="connsiteX108" fmla="*/ 605606 w 2040779"/>
              <a:gd name="connsiteY108" fmla="*/ 160860 h 2843548"/>
              <a:gd name="connsiteX109" fmla="*/ 612330 w 2040779"/>
              <a:gd name="connsiteY109" fmla="*/ 140689 h 2843548"/>
              <a:gd name="connsiteX110" fmla="*/ 632500 w 2040779"/>
              <a:gd name="connsiteY110" fmla="*/ 133966 h 2843548"/>
              <a:gd name="connsiteX111" fmla="*/ 659394 w 2040779"/>
              <a:gd name="connsiteY111" fmla="*/ 73454 h 2843548"/>
              <a:gd name="connsiteX112" fmla="*/ 679565 w 2040779"/>
              <a:gd name="connsiteY112" fmla="*/ 60007 h 2843548"/>
              <a:gd name="connsiteX113" fmla="*/ 706459 w 2040779"/>
              <a:gd name="connsiteY113" fmla="*/ 19666 h 2843548"/>
              <a:gd name="connsiteX114" fmla="*/ 726630 w 2040779"/>
              <a:gd name="connsiteY114" fmla="*/ 12942 h 2843548"/>
              <a:gd name="connsiteX115" fmla="*/ 955230 w 2040779"/>
              <a:gd name="connsiteY115" fmla="*/ 6219 h 2843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2040779" h="2843548">
                <a:moveTo>
                  <a:pt x="955230" y="6219"/>
                </a:moveTo>
                <a:cubicBezTo>
                  <a:pt x="1005656" y="6219"/>
                  <a:pt x="1004570" y="10351"/>
                  <a:pt x="1029188" y="12942"/>
                </a:cubicBezTo>
                <a:cubicBezTo>
                  <a:pt x="1047158" y="14834"/>
                  <a:pt x="1064945" y="18503"/>
                  <a:pt x="1082977" y="19666"/>
                </a:cubicBezTo>
                <a:cubicBezTo>
                  <a:pt x="1134466" y="22988"/>
                  <a:pt x="1186083" y="23895"/>
                  <a:pt x="1237618" y="26389"/>
                </a:cubicBezTo>
                <a:cubicBezTo>
                  <a:pt x="1631666" y="45455"/>
                  <a:pt x="1367877" y="36452"/>
                  <a:pt x="1762053" y="46560"/>
                </a:cubicBezTo>
                <a:cubicBezTo>
                  <a:pt x="1784465" y="48801"/>
                  <a:pt x="1807026" y="49858"/>
                  <a:pt x="1829288" y="53283"/>
                </a:cubicBezTo>
                <a:cubicBezTo>
                  <a:pt x="1836293" y="54361"/>
                  <a:pt x="1842426" y="59128"/>
                  <a:pt x="1849459" y="60007"/>
                </a:cubicBezTo>
                <a:cubicBezTo>
                  <a:pt x="1878455" y="63631"/>
                  <a:pt x="1907730" y="64489"/>
                  <a:pt x="1936865" y="66730"/>
                </a:cubicBezTo>
                <a:cubicBezTo>
                  <a:pt x="1977508" y="76892"/>
                  <a:pt x="1954996" y="70533"/>
                  <a:pt x="2004100" y="86901"/>
                </a:cubicBezTo>
                <a:lnTo>
                  <a:pt x="2024271" y="93625"/>
                </a:lnTo>
                <a:cubicBezTo>
                  <a:pt x="2028753" y="100348"/>
                  <a:pt x="2036716" y="105777"/>
                  <a:pt x="2037718" y="113795"/>
                </a:cubicBezTo>
                <a:cubicBezTo>
                  <a:pt x="2040779" y="138283"/>
                  <a:pt x="2029294" y="149963"/>
                  <a:pt x="2017547" y="167583"/>
                </a:cubicBezTo>
                <a:cubicBezTo>
                  <a:pt x="2006370" y="201114"/>
                  <a:pt x="2004153" y="204328"/>
                  <a:pt x="1997377" y="234819"/>
                </a:cubicBezTo>
                <a:cubicBezTo>
                  <a:pt x="1994898" y="245974"/>
                  <a:pt x="1993660" y="257411"/>
                  <a:pt x="1990653" y="268436"/>
                </a:cubicBezTo>
                <a:cubicBezTo>
                  <a:pt x="1986923" y="282111"/>
                  <a:pt x="1981688" y="295331"/>
                  <a:pt x="1977206" y="308778"/>
                </a:cubicBezTo>
                <a:cubicBezTo>
                  <a:pt x="1974965" y="315501"/>
                  <a:pt x="1972202" y="322073"/>
                  <a:pt x="1970483" y="328948"/>
                </a:cubicBezTo>
                <a:cubicBezTo>
                  <a:pt x="1968242" y="337913"/>
                  <a:pt x="1966414" y="346991"/>
                  <a:pt x="1963759" y="355842"/>
                </a:cubicBezTo>
                <a:cubicBezTo>
                  <a:pt x="1959686" y="369419"/>
                  <a:pt x="1954794" y="382736"/>
                  <a:pt x="1950312" y="396183"/>
                </a:cubicBezTo>
                <a:cubicBezTo>
                  <a:pt x="1948071" y="402907"/>
                  <a:pt x="1944978" y="409404"/>
                  <a:pt x="1943588" y="416354"/>
                </a:cubicBezTo>
                <a:cubicBezTo>
                  <a:pt x="1935475" y="456921"/>
                  <a:pt x="1940479" y="439131"/>
                  <a:pt x="1930141" y="470142"/>
                </a:cubicBezTo>
                <a:cubicBezTo>
                  <a:pt x="1927900" y="483589"/>
                  <a:pt x="1925857" y="497070"/>
                  <a:pt x="1923418" y="510483"/>
                </a:cubicBezTo>
                <a:cubicBezTo>
                  <a:pt x="1921374" y="521727"/>
                  <a:pt x="1918310" y="532788"/>
                  <a:pt x="1916694" y="544101"/>
                </a:cubicBezTo>
                <a:cubicBezTo>
                  <a:pt x="1908863" y="598921"/>
                  <a:pt x="1906985" y="649405"/>
                  <a:pt x="1903247" y="705466"/>
                </a:cubicBezTo>
                <a:cubicBezTo>
                  <a:pt x="1901006" y="891484"/>
                  <a:pt x="1900799" y="1077537"/>
                  <a:pt x="1896524" y="1263519"/>
                </a:cubicBezTo>
                <a:cubicBezTo>
                  <a:pt x="1896234" y="1276149"/>
                  <a:pt x="1877580" y="1324620"/>
                  <a:pt x="1876353" y="1330754"/>
                </a:cubicBezTo>
                <a:cubicBezTo>
                  <a:pt x="1867818" y="1373433"/>
                  <a:pt x="1872402" y="1353285"/>
                  <a:pt x="1862906" y="1391266"/>
                </a:cubicBezTo>
                <a:cubicBezTo>
                  <a:pt x="1859759" y="1416442"/>
                  <a:pt x="1856569" y="1452604"/>
                  <a:pt x="1849459" y="1478672"/>
                </a:cubicBezTo>
                <a:cubicBezTo>
                  <a:pt x="1845729" y="1492347"/>
                  <a:pt x="1840494" y="1505566"/>
                  <a:pt x="1836012" y="1519013"/>
                </a:cubicBezTo>
                <a:cubicBezTo>
                  <a:pt x="1833771" y="1525736"/>
                  <a:pt x="1831007" y="1532307"/>
                  <a:pt x="1829288" y="1539183"/>
                </a:cubicBezTo>
                <a:cubicBezTo>
                  <a:pt x="1819129" y="1579825"/>
                  <a:pt x="1825486" y="1557318"/>
                  <a:pt x="1809118" y="1606419"/>
                </a:cubicBezTo>
                <a:lnTo>
                  <a:pt x="1802394" y="1626589"/>
                </a:lnTo>
                <a:cubicBezTo>
                  <a:pt x="1800153" y="1640036"/>
                  <a:pt x="1798977" y="1653705"/>
                  <a:pt x="1795671" y="1666930"/>
                </a:cubicBezTo>
                <a:cubicBezTo>
                  <a:pt x="1795663" y="1666961"/>
                  <a:pt x="1778867" y="1717341"/>
                  <a:pt x="1775500" y="1727442"/>
                </a:cubicBezTo>
                <a:cubicBezTo>
                  <a:pt x="1773259" y="1734166"/>
                  <a:pt x="1770167" y="1740663"/>
                  <a:pt x="1768777" y="1747613"/>
                </a:cubicBezTo>
                <a:cubicBezTo>
                  <a:pt x="1760810" y="1787446"/>
                  <a:pt x="1770133" y="1773149"/>
                  <a:pt x="1748606" y="1794678"/>
                </a:cubicBezTo>
                <a:cubicBezTo>
                  <a:pt x="1744124" y="1808125"/>
                  <a:pt x="1743022" y="1823225"/>
                  <a:pt x="1735159" y="1835019"/>
                </a:cubicBezTo>
                <a:cubicBezTo>
                  <a:pt x="1730677" y="1841742"/>
                  <a:pt x="1724994" y="1847805"/>
                  <a:pt x="1721712" y="1855189"/>
                </a:cubicBezTo>
                <a:cubicBezTo>
                  <a:pt x="1715955" y="1868142"/>
                  <a:pt x="1712747" y="1882083"/>
                  <a:pt x="1708265" y="1895530"/>
                </a:cubicBezTo>
                <a:lnTo>
                  <a:pt x="1701541" y="1915701"/>
                </a:lnTo>
                <a:cubicBezTo>
                  <a:pt x="1684802" y="2032884"/>
                  <a:pt x="1705541" y="1877145"/>
                  <a:pt x="1688094" y="2103960"/>
                </a:cubicBezTo>
                <a:cubicBezTo>
                  <a:pt x="1684655" y="2148665"/>
                  <a:pt x="1677464" y="2130225"/>
                  <a:pt x="1667924" y="2177919"/>
                </a:cubicBezTo>
                <a:cubicBezTo>
                  <a:pt x="1644652" y="2294267"/>
                  <a:pt x="1681891" y="2115317"/>
                  <a:pt x="1647753" y="2251878"/>
                </a:cubicBezTo>
                <a:cubicBezTo>
                  <a:pt x="1639311" y="2285648"/>
                  <a:pt x="1643952" y="2270006"/>
                  <a:pt x="1634306" y="2298942"/>
                </a:cubicBezTo>
                <a:cubicBezTo>
                  <a:pt x="1630521" y="2359500"/>
                  <a:pt x="1629176" y="2408809"/>
                  <a:pt x="1620859" y="2467030"/>
                </a:cubicBezTo>
                <a:cubicBezTo>
                  <a:pt x="1619113" y="2479254"/>
                  <a:pt x="1611418" y="2514188"/>
                  <a:pt x="1607412" y="2527542"/>
                </a:cubicBezTo>
                <a:cubicBezTo>
                  <a:pt x="1607400" y="2527580"/>
                  <a:pt x="1590609" y="2577950"/>
                  <a:pt x="1587241" y="2588054"/>
                </a:cubicBezTo>
                <a:lnTo>
                  <a:pt x="1573794" y="2628395"/>
                </a:lnTo>
                <a:cubicBezTo>
                  <a:pt x="1571553" y="2635119"/>
                  <a:pt x="1571002" y="2642669"/>
                  <a:pt x="1567071" y="2648566"/>
                </a:cubicBezTo>
                <a:cubicBezTo>
                  <a:pt x="1562589" y="2655289"/>
                  <a:pt x="1556906" y="2661352"/>
                  <a:pt x="1553624" y="2668736"/>
                </a:cubicBezTo>
                <a:cubicBezTo>
                  <a:pt x="1547867" y="2681689"/>
                  <a:pt x="1544660" y="2695631"/>
                  <a:pt x="1540177" y="2709078"/>
                </a:cubicBezTo>
                <a:cubicBezTo>
                  <a:pt x="1537936" y="2715801"/>
                  <a:pt x="1537384" y="2723351"/>
                  <a:pt x="1533453" y="2729248"/>
                </a:cubicBezTo>
                <a:lnTo>
                  <a:pt x="1520006" y="2749419"/>
                </a:lnTo>
                <a:lnTo>
                  <a:pt x="1499836" y="2809930"/>
                </a:lnTo>
                <a:cubicBezTo>
                  <a:pt x="1497595" y="2816654"/>
                  <a:pt x="1499836" y="2827860"/>
                  <a:pt x="1493112" y="2830101"/>
                </a:cubicBezTo>
                <a:lnTo>
                  <a:pt x="1452771" y="2843548"/>
                </a:lnTo>
                <a:cubicBezTo>
                  <a:pt x="1410189" y="2841307"/>
                  <a:pt x="1367362" y="2841905"/>
                  <a:pt x="1325024" y="2836825"/>
                </a:cubicBezTo>
                <a:cubicBezTo>
                  <a:pt x="1310951" y="2835136"/>
                  <a:pt x="1298130" y="2827860"/>
                  <a:pt x="1284683" y="2823378"/>
                </a:cubicBezTo>
                <a:lnTo>
                  <a:pt x="1244341" y="2809930"/>
                </a:lnTo>
                <a:cubicBezTo>
                  <a:pt x="1237618" y="2807689"/>
                  <a:pt x="1231256" y="2803368"/>
                  <a:pt x="1224171" y="2803207"/>
                </a:cubicBezTo>
                <a:lnTo>
                  <a:pt x="928336" y="2796483"/>
                </a:lnTo>
                <a:cubicBezTo>
                  <a:pt x="899201" y="2794242"/>
                  <a:pt x="869906" y="2793539"/>
                  <a:pt x="840930" y="2789760"/>
                </a:cubicBezTo>
                <a:cubicBezTo>
                  <a:pt x="818266" y="2786804"/>
                  <a:pt x="795377" y="2783541"/>
                  <a:pt x="773694" y="2776313"/>
                </a:cubicBezTo>
                <a:cubicBezTo>
                  <a:pt x="766971" y="2774072"/>
                  <a:pt x="760549" y="2770526"/>
                  <a:pt x="753524" y="2769589"/>
                </a:cubicBezTo>
                <a:cubicBezTo>
                  <a:pt x="726773" y="2766022"/>
                  <a:pt x="699735" y="2765107"/>
                  <a:pt x="672841" y="2762866"/>
                </a:cubicBezTo>
                <a:cubicBezTo>
                  <a:pt x="551141" y="2738524"/>
                  <a:pt x="615677" y="2749419"/>
                  <a:pt x="356836" y="2749419"/>
                </a:cubicBezTo>
                <a:cubicBezTo>
                  <a:pt x="255958" y="2749419"/>
                  <a:pt x="155130" y="2753901"/>
                  <a:pt x="54277" y="2756142"/>
                </a:cubicBezTo>
                <a:cubicBezTo>
                  <a:pt x="47553" y="2753901"/>
                  <a:pt x="34342" y="2756502"/>
                  <a:pt x="34106" y="2749419"/>
                </a:cubicBezTo>
                <a:cubicBezTo>
                  <a:pt x="22493" y="2401019"/>
                  <a:pt x="0" y="2475225"/>
                  <a:pt x="47553" y="2332560"/>
                </a:cubicBezTo>
                <a:cubicBezTo>
                  <a:pt x="49882" y="2311600"/>
                  <a:pt x="56206" y="2248954"/>
                  <a:pt x="61000" y="2224983"/>
                </a:cubicBezTo>
                <a:cubicBezTo>
                  <a:pt x="62390" y="2218034"/>
                  <a:pt x="65483" y="2211536"/>
                  <a:pt x="67724" y="2204813"/>
                </a:cubicBezTo>
                <a:cubicBezTo>
                  <a:pt x="69965" y="2189125"/>
                  <a:pt x="72870" y="2173517"/>
                  <a:pt x="74447" y="2157748"/>
                </a:cubicBezTo>
                <a:cubicBezTo>
                  <a:pt x="77355" y="2128672"/>
                  <a:pt x="76613" y="2099206"/>
                  <a:pt x="81171" y="2070342"/>
                </a:cubicBezTo>
                <a:cubicBezTo>
                  <a:pt x="83382" y="2056341"/>
                  <a:pt x="90136" y="2043448"/>
                  <a:pt x="94618" y="2030001"/>
                </a:cubicBezTo>
                <a:cubicBezTo>
                  <a:pt x="96859" y="2023277"/>
                  <a:pt x="97410" y="2015727"/>
                  <a:pt x="101341" y="2009830"/>
                </a:cubicBezTo>
                <a:cubicBezTo>
                  <a:pt x="105823" y="2003107"/>
                  <a:pt x="111506" y="1997044"/>
                  <a:pt x="114788" y="1989660"/>
                </a:cubicBezTo>
                <a:cubicBezTo>
                  <a:pt x="146795" y="1917646"/>
                  <a:pt x="111250" y="1974799"/>
                  <a:pt x="141683" y="1929148"/>
                </a:cubicBezTo>
                <a:cubicBezTo>
                  <a:pt x="160726" y="1872018"/>
                  <a:pt x="134168" y="1941671"/>
                  <a:pt x="161853" y="1895530"/>
                </a:cubicBezTo>
                <a:cubicBezTo>
                  <a:pt x="173693" y="1875797"/>
                  <a:pt x="164634" y="1845299"/>
                  <a:pt x="195471" y="1835019"/>
                </a:cubicBezTo>
                <a:lnTo>
                  <a:pt x="215641" y="1828295"/>
                </a:lnTo>
                <a:cubicBezTo>
                  <a:pt x="220123" y="1821572"/>
                  <a:pt x="224040" y="1814435"/>
                  <a:pt x="229088" y="1808125"/>
                </a:cubicBezTo>
                <a:cubicBezTo>
                  <a:pt x="233048" y="1803175"/>
                  <a:pt x="239701" y="1800348"/>
                  <a:pt x="242536" y="1794678"/>
                </a:cubicBezTo>
                <a:cubicBezTo>
                  <a:pt x="248875" y="1782000"/>
                  <a:pt x="251501" y="1767783"/>
                  <a:pt x="255983" y="1754336"/>
                </a:cubicBezTo>
                <a:cubicBezTo>
                  <a:pt x="262989" y="1733317"/>
                  <a:pt x="269783" y="1707036"/>
                  <a:pt x="289600" y="1693825"/>
                </a:cubicBezTo>
                <a:cubicBezTo>
                  <a:pt x="296324" y="1689343"/>
                  <a:pt x="303461" y="1685426"/>
                  <a:pt x="309771" y="1680378"/>
                </a:cubicBezTo>
                <a:cubicBezTo>
                  <a:pt x="323455" y="1669430"/>
                  <a:pt x="326682" y="1661734"/>
                  <a:pt x="336665" y="1646760"/>
                </a:cubicBezTo>
                <a:cubicBezTo>
                  <a:pt x="338906" y="1640036"/>
                  <a:pt x="339742" y="1632666"/>
                  <a:pt x="343388" y="1626589"/>
                </a:cubicBezTo>
                <a:cubicBezTo>
                  <a:pt x="346650" y="1621153"/>
                  <a:pt x="354610" y="1619078"/>
                  <a:pt x="356836" y="1613142"/>
                </a:cubicBezTo>
                <a:cubicBezTo>
                  <a:pt x="361623" y="1600378"/>
                  <a:pt x="360253" y="1586026"/>
                  <a:pt x="363559" y="1572801"/>
                </a:cubicBezTo>
                <a:cubicBezTo>
                  <a:pt x="366997" y="1559050"/>
                  <a:pt x="377006" y="1532460"/>
                  <a:pt x="377006" y="1532460"/>
                </a:cubicBezTo>
                <a:cubicBezTo>
                  <a:pt x="379247" y="1489878"/>
                  <a:pt x="380189" y="1447207"/>
                  <a:pt x="383730" y="1404713"/>
                </a:cubicBezTo>
                <a:cubicBezTo>
                  <a:pt x="384679" y="1393325"/>
                  <a:pt x="387681" y="1382182"/>
                  <a:pt x="390453" y="1371095"/>
                </a:cubicBezTo>
                <a:cubicBezTo>
                  <a:pt x="398451" y="1339102"/>
                  <a:pt x="397607" y="1361786"/>
                  <a:pt x="403900" y="1324030"/>
                </a:cubicBezTo>
                <a:cubicBezTo>
                  <a:pt x="406870" y="1306207"/>
                  <a:pt x="408383" y="1288171"/>
                  <a:pt x="410624" y="1270242"/>
                </a:cubicBezTo>
                <a:cubicBezTo>
                  <a:pt x="412865" y="1171630"/>
                  <a:pt x="413763" y="1072979"/>
                  <a:pt x="417347" y="974407"/>
                </a:cubicBezTo>
                <a:cubicBezTo>
                  <a:pt x="418247" y="949669"/>
                  <a:pt x="422947" y="925177"/>
                  <a:pt x="424071" y="900448"/>
                </a:cubicBezTo>
                <a:cubicBezTo>
                  <a:pt x="427431" y="826532"/>
                  <a:pt x="427099" y="752472"/>
                  <a:pt x="430794" y="678572"/>
                </a:cubicBezTo>
                <a:cubicBezTo>
                  <a:pt x="433227" y="629904"/>
                  <a:pt x="434874" y="644121"/>
                  <a:pt x="444241" y="611336"/>
                </a:cubicBezTo>
                <a:cubicBezTo>
                  <a:pt x="446780" y="602451"/>
                  <a:pt x="448310" y="593293"/>
                  <a:pt x="450965" y="584442"/>
                </a:cubicBezTo>
                <a:cubicBezTo>
                  <a:pt x="455038" y="570865"/>
                  <a:pt x="459930" y="557548"/>
                  <a:pt x="464412" y="544101"/>
                </a:cubicBezTo>
                <a:lnTo>
                  <a:pt x="477859" y="503760"/>
                </a:lnTo>
                <a:lnTo>
                  <a:pt x="498030" y="443248"/>
                </a:lnTo>
                <a:lnTo>
                  <a:pt x="504753" y="423078"/>
                </a:lnTo>
                <a:cubicBezTo>
                  <a:pt x="506994" y="400666"/>
                  <a:pt x="508052" y="378104"/>
                  <a:pt x="511477" y="355842"/>
                </a:cubicBezTo>
                <a:cubicBezTo>
                  <a:pt x="512555" y="348837"/>
                  <a:pt x="513773" y="341206"/>
                  <a:pt x="518200" y="335672"/>
                </a:cubicBezTo>
                <a:cubicBezTo>
                  <a:pt x="523248" y="329362"/>
                  <a:pt x="531647" y="326707"/>
                  <a:pt x="538371" y="322225"/>
                </a:cubicBezTo>
                <a:cubicBezTo>
                  <a:pt x="540612" y="315501"/>
                  <a:pt x="541925" y="308393"/>
                  <a:pt x="545094" y="302054"/>
                </a:cubicBezTo>
                <a:cubicBezTo>
                  <a:pt x="548708" y="294826"/>
                  <a:pt x="555259" y="289267"/>
                  <a:pt x="558541" y="281883"/>
                </a:cubicBezTo>
                <a:cubicBezTo>
                  <a:pt x="583263" y="226259"/>
                  <a:pt x="557819" y="255710"/>
                  <a:pt x="585436" y="228095"/>
                </a:cubicBezTo>
                <a:cubicBezTo>
                  <a:pt x="595596" y="187452"/>
                  <a:pt x="589238" y="209964"/>
                  <a:pt x="605606" y="160860"/>
                </a:cubicBezTo>
                <a:cubicBezTo>
                  <a:pt x="607847" y="154136"/>
                  <a:pt x="605606" y="142930"/>
                  <a:pt x="612330" y="140689"/>
                </a:cubicBezTo>
                <a:lnTo>
                  <a:pt x="632500" y="133966"/>
                </a:lnTo>
                <a:cubicBezTo>
                  <a:pt x="639157" y="113995"/>
                  <a:pt x="643412" y="89436"/>
                  <a:pt x="659394" y="73454"/>
                </a:cubicBezTo>
                <a:cubicBezTo>
                  <a:pt x="665108" y="67740"/>
                  <a:pt x="672841" y="64489"/>
                  <a:pt x="679565" y="60007"/>
                </a:cubicBezTo>
                <a:cubicBezTo>
                  <a:pt x="688530" y="46560"/>
                  <a:pt x="691127" y="24777"/>
                  <a:pt x="706459" y="19666"/>
                </a:cubicBezTo>
                <a:cubicBezTo>
                  <a:pt x="713183" y="17425"/>
                  <a:pt x="719550" y="13271"/>
                  <a:pt x="726630" y="12942"/>
                </a:cubicBezTo>
                <a:cubicBezTo>
                  <a:pt x="1004878" y="0"/>
                  <a:pt x="904804" y="6219"/>
                  <a:pt x="955230" y="6219"/>
                </a:cubicBezTo>
                <a:close/>
              </a:path>
            </a:pathLst>
          </a:custGeom>
          <a:solidFill>
            <a:schemeClr val="accent5">
              <a:lumMod val="60000"/>
              <a:lumOff val="40000"/>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 name="1 - Ελεύθερη σχεδίαση"/>
          <p:cNvSpPr/>
          <p:nvPr/>
        </p:nvSpPr>
        <p:spPr>
          <a:xfrm>
            <a:off x="1076325" y="908720"/>
            <a:ext cx="6428204" cy="2886135"/>
          </a:xfrm>
          <a:custGeom>
            <a:avLst/>
            <a:gdLst>
              <a:gd name="connsiteX0" fmla="*/ 6362700 w 6428204"/>
              <a:gd name="connsiteY0" fmla="*/ 1009710 h 2886135"/>
              <a:gd name="connsiteX1" fmla="*/ 6229350 w 6428204"/>
              <a:gd name="connsiteY1" fmla="*/ 885885 h 2886135"/>
              <a:gd name="connsiteX2" fmla="*/ 6191250 w 6428204"/>
              <a:gd name="connsiteY2" fmla="*/ 847785 h 2886135"/>
              <a:gd name="connsiteX3" fmla="*/ 6162675 w 6428204"/>
              <a:gd name="connsiteY3" fmla="*/ 809685 h 2886135"/>
              <a:gd name="connsiteX4" fmla="*/ 6124575 w 6428204"/>
              <a:gd name="connsiteY4" fmla="*/ 800160 h 2886135"/>
              <a:gd name="connsiteX5" fmla="*/ 6057900 w 6428204"/>
              <a:gd name="connsiteY5" fmla="*/ 743010 h 2886135"/>
              <a:gd name="connsiteX6" fmla="*/ 6029325 w 6428204"/>
              <a:gd name="connsiteY6" fmla="*/ 714435 h 2886135"/>
              <a:gd name="connsiteX7" fmla="*/ 5991225 w 6428204"/>
              <a:gd name="connsiteY7" fmla="*/ 695385 h 2886135"/>
              <a:gd name="connsiteX8" fmla="*/ 5943600 w 6428204"/>
              <a:gd name="connsiteY8" fmla="*/ 666810 h 2886135"/>
              <a:gd name="connsiteX9" fmla="*/ 5905500 w 6428204"/>
              <a:gd name="connsiteY9" fmla="*/ 638235 h 2886135"/>
              <a:gd name="connsiteX10" fmla="*/ 5838825 w 6428204"/>
              <a:gd name="connsiteY10" fmla="*/ 619185 h 2886135"/>
              <a:gd name="connsiteX11" fmla="*/ 5753100 w 6428204"/>
              <a:gd name="connsiteY11" fmla="*/ 581085 h 2886135"/>
              <a:gd name="connsiteX12" fmla="*/ 5724525 w 6428204"/>
              <a:gd name="connsiteY12" fmla="*/ 571560 h 2886135"/>
              <a:gd name="connsiteX13" fmla="*/ 5629275 w 6428204"/>
              <a:gd name="connsiteY13" fmla="*/ 504885 h 2886135"/>
              <a:gd name="connsiteX14" fmla="*/ 5600700 w 6428204"/>
              <a:gd name="connsiteY14" fmla="*/ 495360 h 2886135"/>
              <a:gd name="connsiteX15" fmla="*/ 5524500 w 6428204"/>
              <a:gd name="connsiteY15" fmla="*/ 457260 h 2886135"/>
              <a:gd name="connsiteX16" fmla="*/ 5457825 w 6428204"/>
              <a:gd name="connsiteY16" fmla="*/ 447735 h 2886135"/>
              <a:gd name="connsiteX17" fmla="*/ 5372100 w 6428204"/>
              <a:gd name="connsiteY17" fmla="*/ 409635 h 2886135"/>
              <a:gd name="connsiteX18" fmla="*/ 5295900 w 6428204"/>
              <a:gd name="connsiteY18" fmla="*/ 381060 h 2886135"/>
              <a:gd name="connsiteX19" fmla="*/ 5257800 w 6428204"/>
              <a:gd name="connsiteY19" fmla="*/ 362010 h 2886135"/>
              <a:gd name="connsiteX20" fmla="*/ 5229225 w 6428204"/>
              <a:gd name="connsiteY20" fmla="*/ 342960 h 2886135"/>
              <a:gd name="connsiteX21" fmla="*/ 5172075 w 6428204"/>
              <a:gd name="connsiteY21" fmla="*/ 333435 h 2886135"/>
              <a:gd name="connsiteX22" fmla="*/ 5105400 w 6428204"/>
              <a:gd name="connsiteY22" fmla="*/ 314385 h 2886135"/>
              <a:gd name="connsiteX23" fmla="*/ 5019675 w 6428204"/>
              <a:gd name="connsiteY23" fmla="*/ 295335 h 2886135"/>
              <a:gd name="connsiteX24" fmla="*/ 4905375 w 6428204"/>
              <a:gd name="connsiteY24" fmla="*/ 266760 h 2886135"/>
              <a:gd name="connsiteX25" fmla="*/ 4838700 w 6428204"/>
              <a:gd name="connsiteY25" fmla="*/ 238185 h 2886135"/>
              <a:gd name="connsiteX26" fmla="*/ 4810125 w 6428204"/>
              <a:gd name="connsiteY26" fmla="*/ 219135 h 2886135"/>
              <a:gd name="connsiteX27" fmla="*/ 4772025 w 6428204"/>
              <a:gd name="connsiteY27" fmla="*/ 209610 h 2886135"/>
              <a:gd name="connsiteX28" fmla="*/ 4714875 w 6428204"/>
              <a:gd name="connsiteY28" fmla="*/ 190560 h 2886135"/>
              <a:gd name="connsiteX29" fmla="*/ 4562475 w 6428204"/>
              <a:gd name="connsiteY29" fmla="*/ 171510 h 2886135"/>
              <a:gd name="connsiteX30" fmla="*/ 4410075 w 6428204"/>
              <a:gd name="connsiteY30" fmla="*/ 152460 h 2886135"/>
              <a:gd name="connsiteX31" fmla="*/ 4114800 w 6428204"/>
              <a:gd name="connsiteY31" fmla="*/ 123885 h 2886135"/>
              <a:gd name="connsiteX32" fmla="*/ 4029075 w 6428204"/>
              <a:gd name="connsiteY32" fmla="*/ 104835 h 2886135"/>
              <a:gd name="connsiteX33" fmla="*/ 3867150 w 6428204"/>
              <a:gd name="connsiteY33" fmla="*/ 95310 h 2886135"/>
              <a:gd name="connsiteX34" fmla="*/ 3724275 w 6428204"/>
              <a:gd name="connsiteY34" fmla="*/ 85785 h 2886135"/>
              <a:gd name="connsiteX35" fmla="*/ 3600450 w 6428204"/>
              <a:gd name="connsiteY35" fmla="*/ 66735 h 2886135"/>
              <a:gd name="connsiteX36" fmla="*/ 2714625 w 6428204"/>
              <a:gd name="connsiteY36" fmla="*/ 47685 h 2886135"/>
              <a:gd name="connsiteX37" fmla="*/ 1628775 w 6428204"/>
              <a:gd name="connsiteY37" fmla="*/ 19110 h 2886135"/>
              <a:gd name="connsiteX38" fmla="*/ 771525 w 6428204"/>
              <a:gd name="connsiteY38" fmla="*/ 38160 h 2886135"/>
              <a:gd name="connsiteX39" fmla="*/ 676275 w 6428204"/>
              <a:gd name="connsiteY39" fmla="*/ 57210 h 2886135"/>
              <a:gd name="connsiteX40" fmla="*/ 609600 w 6428204"/>
              <a:gd name="connsiteY40" fmla="*/ 85785 h 2886135"/>
              <a:gd name="connsiteX41" fmla="*/ 523875 w 6428204"/>
              <a:gd name="connsiteY41" fmla="*/ 114360 h 2886135"/>
              <a:gd name="connsiteX42" fmla="*/ 485775 w 6428204"/>
              <a:gd name="connsiteY42" fmla="*/ 133410 h 2886135"/>
              <a:gd name="connsiteX43" fmla="*/ 419100 w 6428204"/>
              <a:gd name="connsiteY43" fmla="*/ 152460 h 2886135"/>
              <a:gd name="connsiteX44" fmla="*/ 323850 w 6428204"/>
              <a:gd name="connsiteY44" fmla="*/ 219135 h 2886135"/>
              <a:gd name="connsiteX45" fmla="*/ 295275 w 6428204"/>
              <a:gd name="connsiteY45" fmla="*/ 238185 h 2886135"/>
              <a:gd name="connsiteX46" fmla="*/ 266700 w 6428204"/>
              <a:gd name="connsiteY46" fmla="*/ 333435 h 2886135"/>
              <a:gd name="connsiteX47" fmla="*/ 238125 w 6428204"/>
              <a:gd name="connsiteY47" fmla="*/ 352485 h 2886135"/>
              <a:gd name="connsiteX48" fmla="*/ 209550 w 6428204"/>
              <a:gd name="connsiteY48" fmla="*/ 409635 h 2886135"/>
              <a:gd name="connsiteX49" fmla="*/ 171450 w 6428204"/>
              <a:gd name="connsiteY49" fmla="*/ 447735 h 2886135"/>
              <a:gd name="connsiteX50" fmla="*/ 152400 w 6428204"/>
              <a:gd name="connsiteY50" fmla="*/ 485835 h 2886135"/>
              <a:gd name="connsiteX51" fmla="*/ 133350 w 6428204"/>
              <a:gd name="connsiteY51" fmla="*/ 514410 h 2886135"/>
              <a:gd name="connsiteX52" fmla="*/ 123825 w 6428204"/>
              <a:gd name="connsiteY52" fmla="*/ 542985 h 2886135"/>
              <a:gd name="connsiteX53" fmla="*/ 66675 w 6428204"/>
              <a:gd name="connsiteY53" fmla="*/ 628710 h 2886135"/>
              <a:gd name="connsiteX54" fmla="*/ 47625 w 6428204"/>
              <a:gd name="connsiteY54" fmla="*/ 657285 h 2886135"/>
              <a:gd name="connsiteX55" fmla="*/ 28575 w 6428204"/>
              <a:gd name="connsiteY55" fmla="*/ 723960 h 2886135"/>
              <a:gd name="connsiteX56" fmla="*/ 9525 w 6428204"/>
              <a:gd name="connsiteY56" fmla="*/ 771585 h 2886135"/>
              <a:gd name="connsiteX57" fmla="*/ 0 w 6428204"/>
              <a:gd name="connsiteY57" fmla="*/ 819210 h 2886135"/>
              <a:gd name="connsiteX58" fmla="*/ 9525 w 6428204"/>
              <a:gd name="connsiteY58" fmla="*/ 1447860 h 2886135"/>
              <a:gd name="connsiteX59" fmla="*/ 28575 w 6428204"/>
              <a:gd name="connsiteY59" fmla="*/ 1514535 h 2886135"/>
              <a:gd name="connsiteX60" fmla="*/ 47625 w 6428204"/>
              <a:gd name="connsiteY60" fmla="*/ 1552635 h 2886135"/>
              <a:gd name="connsiteX61" fmla="*/ 66675 w 6428204"/>
              <a:gd name="connsiteY61" fmla="*/ 1638360 h 2886135"/>
              <a:gd name="connsiteX62" fmla="*/ 76200 w 6428204"/>
              <a:gd name="connsiteY62" fmla="*/ 1676460 h 2886135"/>
              <a:gd name="connsiteX63" fmla="*/ 95250 w 6428204"/>
              <a:gd name="connsiteY63" fmla="*/ 1705035 h 2886135"/>
              <a:gd name="connsiteX64" fmla="*/ 133350 w 6428204"/>
              <a:gd name="connsiteY64" fmla="*/ 1828860 h 2886135"/>
              <a:gd name="connsiteX65" fmla="*/ 152400 w 6428204"/>
              <a:gd name="connsiteY65" fmla="*/ 1857435 h 2886135"/>
              <a:gd name="connsiteX66" fmla="*/ 171450 w 6428204"/>
              <a:gd name="connsiteY66" fmla="*/ 1895535 h 2886135"/>
              <a:gd name="connsiteX67" fmla="*/ 209550 w 6428204"/>
              <a:gd name="connsiteY67" fmla="*/ 1971735 h 2886135"/>
              <a:gd name="connsiteX68" fmla="*/ 238125 w 6428204"/>
              <a:gd name="connsiteY68" fmla="*/ 2028885 h 2886135"/>
              <a:gd name="connsiteX69" fmla="*/ 276225 w 6428204"/>
              <a:gd name="connsiteY69" fmla="*/ 2057460 h 2886135"/>
              <a:gd name="connsiteX70" fmla="*/ 304800 w 6428204"/>
              <a:gd name="connsiteY70" fmla="*/ 2095560 h 2886135"/>
              <a:gd name="connsiteX71" fmla="*/ 342900 w 6428204"/>
              <a:gd name="connsiteY71" fmla="*/ 2133660 h 2886135"/>
              <a:gd name="connsiteX72" fmla="*/ 371475 w 6428204"/>
              <a:gd name="connsiteY72" fmla="*/ 2200335 h 2886135"/>
              <a:gd name="connsiteX73" fmla="*/ 409575 w 6428204"/>
              <a:gd name="connsiteY73" fmla="*/ 2209860 h 2886135"/>
              <a:gd name="connsiteX74" fmla="*/ 419100 w 6428204"/>
              <a:gd name="connsiteY74" fmla="*/ 2247960 h 2886135"/>
              <a:gd name="connsiteX75" fmla="*/ 476250 w 6428204"/>
              <a:gd name="connsiteY75" fmla="*/ 2286060 h 2886135"/>
              <a:gd name="connsiteX76" fmla="*/ 542925 w 6428204"/>
              <a:gd name="connsiteY76" fmla="*/ 2324160 h 2886135"/>
              <a:gd name="connsiteX77" fmla="*/ 571500 w 6428204"/>
              <a:gd name="connsiteY77" fmla="*/ 2343210 h 2886135"/>
              <a:gd name="connsiteX78" fmla="*/ 619125 w 6428204"/>
              <a:gd name="connsiteY78" fmla="*/ 2381310 h 2886135"/>
              <a:gd name="connsiteX79" fmla="*/ 666750 w 6428204"/>
              <a:gd name="connsiteY79" fmla="*/ 2390835 h 2886135"/>
              <a:gd name="connsiteX80" fmla="*/ 733425 w 6428204"/>
              <a:gd name="connsiteY80" fmla="*/ 2419410 h 2886135"/>
              <a:gd name="connsiteX81" fmla="*/ 771525 w 6428204"/>
              <a:gd name="connsiteY81" fmla="*/ 2438460 h 2886135"/>
              <a:gd name="connsiteX82" fmla="*/ 809625 w 6428204"/>
              <a:gd name="connsiteY82" fmla="*/ 2447985 h 2886135"/>
              <a:gd name="connsiteX83" fmla="*/ 847725 w 6428204"/>
              <a:gd name="connsiteY83" fmla="*/ 2467035 h 2886135"/>
              <a:gd name="connsiteX84" fmla="*/ 923925 w 6428204"/>
              <a:gd name="connsiteY84" fmla="*/ 2486085 h 2886135"/>
              <a:gd name="connsiteX85" fmla="*/ 1019175 w 6428204"/>
              <a:gd name="connsiteY85" fmla="*/ 2514660 h 2886135"/>
              <a:gd name="connsiteX86" fmla="*/ 1076325 w 6428204"/>
              <a:gd name="connsiteY86" fmla="*/ 2533710 h 2886135"/>
              <a:gd name="connsiteX87" fmla="*/ 1152525 w 6428204"/>
              <a:gd name="connsiteY87" fmla="*/ 2543235 h 2886135"/>
              <a:gd name="connsiteX88" fmla="*/ 1247775 w 6428204"/>
              <a:gd name="connsiteY88" fmla="*/ 2562285 h 2886135"/>
              <a:gd name="connsiteX89" fmla="*/ 1314450 w 6428204"/>
              <a:gd name="connsiteY89" fmla="*/ 2571810 h 2886135"/>
              <a:gd name="connsiteX90" fmla="*/ 1371600 w 6428204"/>
              <a:gd name="connsiteY90" fmla="*/ 2590860 h 2886135"/>
              <a:gd name="connsiteX91" fmla="*/ 1409700 w 6428204"/>
              <a:gd name="connsiteY91" fmla="*/ 2609910 h 2886135"/>
              <a:gd name="connsiteX92" fmla="*/ 1495425 w 6428204"/>
              <a:gd name="connsiteY92" fmla="*/ 2638485 h 2886135"/>
              <a:gd name="connsiteX93" fmla="*/ 1562100 w 6428204"/>
              <a:gd name="connsiteY93" fmla="*/ 2676585 h 2886135"/>
              <a:gd name="connsiteX94" fmla="*/ 1619250 w 6428204"/>
              <a:gd name="connsiteY94" fmla="*/ 2686110 h 2886135"/>
              <a:gd name="connsiteX95" fmla="*/ 1657350 w 6428204"/>
              <a:gd name="connsiteY95" fmla="*/ 2705160 h 2886135"/>
              <a:gd name="connsiteX96" fmla="*/ 1724025 w 6428204"/>
              <a:gd name="connsiteY96" fmla="*/ 2724210 h 2886135"/>
              <a:gd name="connsiteX97" fmla="*/ 1752600 w 6428204"/>
              <a:gd name="connsiteY97" fmla="*/ 2743260 h 2886135"/>
              <a:gd name="connsiteX98" fmla="*/ 1819275 w 6428204"/>
              <a:gd name="connsiteY98" fmla="*/ 2771835 h 2886135"/>
              <a:gd name="connsiteX99" fmla="*/ 1924050 w 6428204"/>
              <a:gd name="connsiteY99" fmla="*/ 2790885 h 2886135"/>
              <a:gd name="connsiteX100" fmla="*/ 1962150 w 6428204"/>
              <a:gd name="connsiteY100" fmla="*/ 2800410 h 2886135"/>
              <a:gd name="connsiteX101" fmla="*/ 2295525 w 6428204"/>
              <a:gd name="connsiteY101" fmla="*/ 2819460 h 2886135"/>
              <a:gd name="connsiteX102" fmla="*/ 2905125 w 6428204"/>
              <a:gd name="connsiteY102" fmla="*/ 2828985 h 2886135"/>
              <a:gd name="connsiteX103" fmla="*/ 3076575 w 6428204"/>
              <a:gd name="connsiteY103" fmla="*/ 2857560 h 2886135"/>
              <a:gd name="connsiteX104" fmla="*/ 3190875 w 6428204"/>
              <a:gd name="connsiteY104" fmla="*/ 2876610 h 2886135"/>
              <a:gd name="connsiteX105" fmla="*/ 3552825 w 6428204"/>
              <a:gd name="connsiteY105" fmla="*/ 2886135 h 2886135"/>
              <a:gd name="connsiteX106" fmla="*/ 4229100 w 6428204"/>
              <a:gd name="connsiteY106" fmla="*/ 2876610 h 2886135"/>
              <a:gd name="connsiteX107" fmla="*/ 4343400 w 6428204"/>
              <a:gd name="connsiteY107" fmla="*/ 2857560 h 2886135"/>
              <a:gd name="connsiteX108" fmla="*/ 4762500 w 6428204"/>
              <a:gd name="connsiteY108" fmla="*/ 2809935 h 2886135"/>
              <a:gd name="connsiteX109" fmla="*/ 4848225 w 6428204"/>
              <a:gd name="connsiteY109" fmla="*/ 2781360 h 2886135"/>
              <a:gd name="connsiteX110" fmla="*/ 4914900 w 6428204"/>
              <a:gd name="connsiteY110" fmla="*/ 2771835 h 2886135"/>
              <a:gd name="connsiteX111" fmla="*/ 5000625 w 6428204"/>
              <a:gd name="connsiteY111" fmla="*/ 2752785 h 2886135"/>
              <a:gd name="connsiteX112" fmla="*/ 5029200 w 6428204"/>
              <a:gd name="connsiteY112" fmla="*/ 2733735 h 2886135"/>
              <a:gd name="connsiteX113" fmla="*/ 5086350 w 6428204"/>
              <a:gd name="connsiteY113" fmla="*/ 2686110 h 2886135"/>
              <a:gd name="connsiteX114" fmla="*/ 5124450 w 6428204"/>
              <a:gd name="connsiteY114" fmla="*/ 2676585 h 2886135"/>
              <a:gd name="connsiteX115" fmla="*/ 5153025 w 6428204"/>
              <a:gd name="connsiteY115" fmla="*/ 2657535 h 2886135"/>
              <a:gd name="connsiteX116" fmla="*/ 5210175 w 6428204"/>
              <a:gd name="connsiteY116" fmla="*/ 2638485 h 2886135"/>
              <a:gd name="connsiteX117" fmla="*/ 5248275 w 6428204"/>
              <a:gd name="connsiteY117" fmla="*/ 2590860 h 2886135"/>
              <a:gd name="connsiteX118" fmla="*/ 5286375 w 6428204"/>
              <a:gd name="connsiteY118" fmla="*/ 2571810 h 2886135"/>
              <a:gd name="connsiteX119" fmla="*/ 5334000 w 6428204"/>
              <a:gd name="connsiteY119" fmla="*/ 2543235 h 2886135"/>
              <a:gd name="connsiteX120" fmla="*/ 5410200 w 6428204"/>
              <a:gd name="connsiteY120" fmla="*/ 2486085 h 2886135"/>
              <a:gd name="connsiteX121" fmla="*/ 5438775 w 6428204"/>
              <a:gd name="connsiteY121" fmla="*/ 2476560 h 2886135"/>
              <a:gd name="connsiteX122" fmla="*/ 5514975 w 6428204"/>
              <a:gd name="connsiteY122" fmla="*/ 2409885 h 2886135"/>
              <a:gd name="connsiteX123" fmla="*/ 5562600 w 6428204"/>
              <a:gd name="connsiteY123" fmla="*/ 2381310 h 2886135"/>
              <a:gd name="connsiteX124" fmla="*/ 5648325 w 6428204"/>
              <a:gd name="connsiteY124" fmla="*/ 2305110 h 2886135"/>
              <a:gd name="connsiteX125" fmla="*/ 5676900 w 6428204"/>
              <a:gd name="connsiteY125" fmla="*/ 2267010 h 2886135"/>
              <a:gd name="connsiteX126" fmla="*/ 5695950 w 6428204"/>
              <a:gd name="connsiteY126" fmla="*/ 2238435 h 2886135"/>
              <a:gd name="connsiteX127" fmla="*/ 5762625 w 6428204"/>
              <a:gd name="connsiteY127" fmla="*/ 2171760 h 2886135"/>
              <a:gd name="connsiteX128" fmla="*/ 5781675 w 6428204"/>
              <a:gd name="connsiteY128" fmla="*/ 2095560 h 2886135"/>
              <a:gd name="connsiteX129" fmla="*/ 5791200 w 6428204"/>
              <a:gd name="connsiteY129" fmla="*/ 2047935 h 2886135"/>
              <a:gd name="connsiteX130" fmla="*/ 5819775 w 6428204"/>
              <a:gd name="connsiteY130" fmla="*/ 2000310 h 2886135"/>
              <a:gd name="connsiteX131" fmla="*/ 5838825 w 6428204"/>
              <a:gd name="connsiteY131" fmla="*/ 1962210 h 2886135"/>
              <a:gd name="connsiteX132" fmla="*/ 5867400 w 6428204"/>
              <a:gd name="connsiteY132" fmla="*/ 1914585 h 2886135"/>
              <a:gd name="connsiteX133" fmla="*/ 5876925 w 6428204"/>
              <a:gd name="connsiteY133" fmla="*/ 1886010 h 2886135"/>
              <a:gd name="connsiteX134" fmla="*/ 5905500 w 6428204"/>
              <a:gd name="connsiteY134" fmla="*/ 1847910 h 2886135"/>
              <a:gd name="connsiteX135" fmla="*/ 5972175 w 6428204"/>
              <a:gd name="connsiteY135" fmla="*/ 1743135 h 2886135"/>
              <a:gd name="connsiteX136" fmla="*/ 6000750 w 6428204"/>
              <a:gd name="connsiteY136" fmla="*/ 1714560 h 2886135"/>
              <a:gd name="connsiteX137" fmla="*/ 6010275 w 6428204"/>
              <a:gd name="connsiteY137" fmla="*/ 1685985 h 2886135"/>
              <a:gd name="connsiteX138" fmla="*/ 6038850 w 6428204"/>
              <a:gd name="connsiteY138" fmla="*/ 1676460 h 2886135"/>
              <a:gd name="connsiteX139" fmla="*/ 6067425 w 6428204"/>
              <a:gd name="connsiteY139" fmla="*/ 1647885 h 2886135"/>
              <a:gd name="connsiteX140" fmla="*/ 6096000 w 6428204"/>
              <a:gd name="connsiteY140" fmla="*/ 1581210 h 2886135"/>
              <a:gd name="connsiteX141" fmla="*/ 6134100 w 6428204"/>
              <a:gd name="connsiteY141" fmla="*/ 1524060 h 2886135"/>
              <a:gd name="connsiteX142" fmla="*/ 6162675 w 6428204"/>
              <a:gd name="connsiteY142" fmla="*/ 1505010 h 2886135"/>
              <a:gd name="connsiteX143" fmla="*/ 6210300 w 6428204"/>
              <a:gd name="connsiteY143" fmla="*/ 1457385 h 2886135"/>
              <a:gd name="connsiteX144" fmla="*/ 6296025 w 6428204"/>
              <a:gd name="connsiteY144" fmla="*/ 1390710 h 2886135"/>
              <a:gd name="connsiteX145" fmla="*/ 6353175 w 6428204"/>
              <a:gd name="connsiteY145" fmla="*/ 1362135 h 2886135"/>
              <a:gd name="connsiteX146" fmla="*/ 6381750 w 6428204"/>
              <a:gd name="connsiteY146" fmla="*/ 1304985 h 2886135"/>
              <a:gd name="connsiteX147" fmla="*/ 6391275 w 6428204"/>
              <a:gd name="connsiteY147" fmla="*/ 1276410 h 2886135"/>
              <a:gd name="connsiteX148" fmla="*/ 6419850 w 6428204"/>
              <a:gd name="connsiteY148" fmla="*/ 1219260 h 2886135"/>
              <a:gd name="connsiteX149" fmla="*/ 6400800 w 6428204"/>
              <a:gd name="connsiteY149" fmla="*/ 1057335 h 2886135"/>
              <a:gd name="connsiteX150" fmla="*/ 6381750 w 6428204"/>
              <a:gd name="connsiteY150" fmla="*/ 1028760 h 2886135"/>
              <a:gd name="connsiteX151" fmla="*/ 6353175 w 6428204"/>
              <a:gd name="connsiteY151" fmla="*/ 1019235 h 2886135"/>
              <a:gd name="connsiteX152" fmla="*/ 6315075 w 6428204"/>
              <a:gd name="connsiteY152" fmla="*/ 962085 h 2886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6428204" h="2886135">
                <a:moveTo>
                  <a:pt x="6362700" y="1009710"/>
                </a:moveTo>
                <a:cubicBezTo>
                  <a:pt x="6261288" y="908298"/>
                  <a:pt x="6377413" y="1022558"/>
                  <a:pt x="6229350" y="885885"/>
                </a:cubicBezTo>
                <a:cubicBezTo>
                  <a:pt x="6216153" y="873703"/>
                  <a:pt x="6203077" y="861302"/>
                  <a:pt x="6191250" y="847785"/>
                </a:cubicBezTo>
                <a:cubicBezTo>
                  <a:pt x="6180796" y="835838"/>
                  <a:pt x="6175593" y="818912"/>
                  <a:pt x="6162675" y="809685"/>
                </a:cubicBezTo>
                <a:cubicBezTo>
                  <a:pt x="6152023" y="802076"/>
                  <a:pt x="6137275" y="803335"/>
                  <a:pt x="6124575" y="800160"/>
                </a:cubicBezTo>
                <a:cubicBezTo>
                  <a:pt x="6067240" y="723714"/>
                  <a:pt x="6128303" y="793298"/>
                  <a:pt x="6057900" y="743010"/>
                </a:cubicBezTo>
                <a:cubicBezTo>
                  <a:pt x="6046939" y="735180"/>
                  <a:pt x="6040286" y="722265"/>
                  <a:pt x="6029325" y="714435"/>
                </a:cubicBezTo>
                <a:cubicBezTo>
                  <a:pt x="6017771" y="706182"/>
                  <a:pt x="6003637" y="702281"/>
                  <a:pt x="5991225" y="695385"/>
                </a:cubicBezTo>
                <a:cubicBezTo>
                  <a:pt x="5975041" y="686394"/>
                  <a:pt x="5959004" y="677079"/>
                  <a:pt x="5943600" y="666810"/>
                </a:cubicBezTo>
                <a:cubicBezTo>
                  <a:pt x="5930391" y="658004"/>
                  <a:pt x="5919952" y="644804"/>
                  <a:pt x="5905500" y="638235"/>
                </a:cubicBezTo>
                <a:cubicBezTo>
                  <a:pt x="5884457" y="628670"/>
                  <a:pt x="5861050" y="625535"/>
                  <a:pt x="5838825" y="619185"/>
                </a:cubicBezTo>
                <a:cubicBezTo>
                  <a:pt x="5793542" y="588996"/>
                  <a:pt x="5821110" y="603755"/>
                  <a:pt x="5753100" y="581085"/>
                </a:cubicBezTo>
                <a:lnTo>
                  <a:pt x="5724525" y="571560"/>
                </a:lnTo>
                <a:cubicBezTo>
                  <a:pt x="5707137" y="558519"/>
                  <a:pt x="5643347" y="509576"/>
                  <a:pt x="5629275" y="504885"/>
                </a:cubicBezTo>
                <a:cubicBezTo>
                  <a:pt x="5619750" y="501710"/>
                  <a:pt x="5609680" y="499850"/>
                  <a:pt x="5600700" y="495360"/>
                </a:cubicBezTo>
                <a:cubicBezTo>
                  <a:pt x="5552766" y="471393"/>
                  <a:pt x="5590420" y="473740"/>
                  <a:pt x="5524500" y="457260"/>
                </a:cubicBezTo>
                <a:cubicBezTo>
                  <a:pt x="5502720" y="451815"/>
                  <a:pt x="5480050" y="450910"/>
                  <a:pt x="5457825" y="447735"/>
                </a:cubicBezTo>
                <a:cubicBezTo>
                  <a:pt x="5310383" y="398588"/>
                  <a:pt x="5462666" y="454918"/>
                  <a:pt x="5372100" y="409635"/>
                </a:cubicBezTo>
                <a:cubicBezTo>
                  <a:pt x="5293167" y="370168"/>
                  <a:pt x="5353606" y="405791"/>
                  <a:pt x="5295900" y="381060"/>
                </a:cubicBezTo>
                <a:cubicBezTo>
                  <a:pt x="5282849" y="375467"/>
                  <a:pt x="5270128" y="369055"/>
                  <a:pt x="5257800" y="362010"/>
                </a:cubicBezTo>
                <a:cubicBezTo>
                  <a:pt x="5247861" y="356330"/>
                  <a:pt x="5240085" y="346580"/>
                  <a:pt x="5229225" y="342960"/>
                </a:cubicBezTo>
                <a:cubicBezTo>
                  <a:pt x="5210903" y="336853"/>
                  <a:pt x="5190893" y="337778"/>
                  <a:pt x="5172075" y="333435"/>
                </a:cubicBezTo>
                <a:cubicBezTo>
                  <a:pt x="5149553" y="328238"/>
                  <a:pt x="5127824" y="319991"/>
                  <a:pt x="5105400" y="314385"/>
                </a:cubicBezTo>
                <a:cubicBezTo>
                  <a:pt x="5077002" y="307285"/>
                  <a:pt x="5048151" y="302115"/>
                  <a:pt x="5019675" y="295335"/>
                </a:cubicBezTo>
                <a:cubicBezTo>
                  <a:pt x="4981470" y="286239"/>
                  <a:pt x="4905375" y="266760"/>
                  <a:pt x="4905375" y="266760"/>
                </a:cubicBezTo>
                <a:cubicBezTo>
                  <a:pt x="4833636" y="218934"/>
                  <a:pt x="4924810" y="275089"/>
                  <a:pt x="4838700" y="238185"/>
                </a:cubicBezTo>
                <a:cubicBezTo>
                  <a:pt x="4828178" y="233676"/>
                  <a:pt x="4820647" y="223644"/>
                  <a:pt x="4810125" y="219135"/>
                </a:cubicBezTo>
                <a:cubicBezTo>
                  <a:pt x="4798093" y="213978"/>
                  <a:pt x="4784564" y="213372"/>
                  <a:pt x="4772025" y="209610"/>
                </a:cubicBezTo>
                <a:cubicBezTo>
                  <a:pt x="4752791" y="203840"/>
                  <a:pt x="4734441" y="195075"/>
                  <a:pt x="4714875" y="190560"/>
                </a:cubicBezTo>
                <a:cubicBezTo>
                  <a:pt x="4688474" y="184467"/>
                  <a:pt x="4582489" y="173912"/>
                  <a:pt x="4562475" y="171510"/>
                </a:cubicBezTo>
                <a:lnTo>
                  <a:pt x="4410075" y="152460"/>
                </a:lnTo>
                <a:lnTo>
                  <a:pt x="4114800" y="123885"/>
                </a:lnTo>
                <a:cubicBezTo>
                  <a:pt x="4086225" y="117535"/>
                  <a:pt x="4058154" y="108190"/>
                  <a:pt x="4029075" y="104835"/>
                </a:cubicBezTo>
                <a:cubicBezTo>
                  <a:pt x="3975363" y="98637"/>
                  <a:pt x="3921113" y="98683"/>
                  <a:pt x="3867150" y="95310"/>
                </a:cubicBezTo>
                <a:lnTo>
                  <a:pt x="3724275" y="85785"/>
                </a:lnTo>
                <a:cubicBezTo>
                  <a:pt x="3683000" y="79435"/>
                  <a:pt x="3642181" y="68310"/>
                  <a:pt x="3600450" y="66735"/>
                </a:cubicBezTo>
                <a:cubicBezTo>
                  <a:pt x="3305317" y="55598"/>
                  <a:pt x="2714625" y="47685"/>
                  <a:pt x="2714625" y="47685"/>
                </a:cubicBezTo>
                <a:cubicBezTo>
                  <a:pt x="2261617" y="0"/>
                  <a:pt x="2455308" y="14642"/>
                  <a:pt x="1628775" y="19110"/>
                </a:cubicBezTo>
                <a:cubicBezTo>
                  <a:pt x="1342959" y="20655"/>
                  <a:pt x="1057275" y="31810"/>
                  <a:pt x="771525" y="38160"/>
                </a:cubicBezTo>
                <a:cubicBezTo>
                  <a:pt x="739775" y="44510"/>
                  <a:pt x="707825" y="49929"/>
                  <a:pt x="676275" y="57210"/>
                </a:cubicBezTo>
                <a:cubicBezTo>
                  <a:pt x="637292" y="66206"/>
                  <a:pt x="652350" y="69343"/>
                  <a:pt x="609600" y="85785"/>
                </a:cubicBezTo>
                <a:cubicBezTo>
                  <a:pt x="581487" y="96598"/>
                  <a:pt x="550816" y="100890"/>
                  <a:pt x="523875" y="114360"/>
                </a:cubicBezTo>
                <a:cubicBezTo>
                  <a:pt x="511175" y="120710"/>
                  <a:pt x="499070" y="128424"/>
                  <a:pt x="485775" y="133410"/>
                </a:cubicBezTo>
                <a:cubicBezTo>
                  <a:pt x="470599" y="139101"/>
                  <a:pt x="435042" y="143603"/>
                  <a:pt x="419100" y="152460"/>
                </a:cubicBezTo>
                <a:cubicBezTo>
                  <a:pt x="379685" y="174357"/>
                  <a:pt x="358810" y="194163"/>
                  <a:pt x="323850" y="219135"/>
                </a:cubicBezTo>
                <a:cubicBezTo>
                  <a:pt x="314535" y="225789"/>
                  <a:pt x="304800" y="231835"/>
                  <a:pt x="295275" y="238185"/>
                </a:cubicBezTo>
                <a:cubicBezTo>
                  <a:pt x="291462" y="253436"/>
                  <a:pt x="273657" y="328797"/>
                  <a:pt x="266700" y="333435"/>
                </a:cubicBezTo>
                <a:lnTo>
                  <a:pt x="238125" y="352485"/>
                </a:lnTo>
                <a:cubicBezTo>
                  <a:pt x="228906" y="380142"/>
                  <a:pt x="229693" y="386135"/>
                  <a:pt x="209550" y="409635"/>
                </a:cubicBezTo>
                <a:cubicBezTo>
                  <a:pt x="197861" y="423272"/>
                  <a:pt x="182226" y="433367"/>
                  <a:pt x="171450" y="447735"/>
                </a:cubicBezTo>
                <a:cubicBezTo>
                  <a:pt x="162931" y="459094"/>
                  <a:pt x="159445" y="473507"/>
                  <a:pt x="152400" y="485835"/>
                </a:cubicBezTo>
                <a:cubicBezTo>
                  <a:pt x="146720" y="495774"/>
                  <a:pt x="138470" y="504171"/>
                  <a:pt x="133350" y="514410"/>
                </a:cubicBezTo>
                <a:cubicBezTo>
                  <a:pt x="128860" y="523390"/>
                  <a:pt x="128701" y="534208"/>
                  <a:pt x="123825" y="542985"/>
                </a:cubicBezTo>
                <a:lnTo>
                  <a:pt x="66675" y="628710"/>
                </a:lnTo>
                <a:lnTo>
                  <a:pt x="47625" y="657285"/>
                </a:lnTo>
                <a:cubicBezTo>
                  <a:pt x="40119" y="687309"/>
                  <a:pt x="38824" y="696631"/>
                  <a:pt x="28575" y="723960"/>
                </a:cubicBezTo>
                <a:cubicBezTo>
                  <a:pt x="22572" y="739969"/>
                  <a:pt x="14438" y="755208"/>
                  <a:pt x="9525" y="771585"/>
                </a:cubicBezTo>
                <a:cubicBezTo>
                  <a:pt x="4873" y="787092"/>
                  <a:pt x="3175" y="803335"/>
                  <a:pt x="0" y="819210"/>
                </a:cubicBezTo>
                <a:cubicBezTo>
                  <a:pt x="3175" y="1028760"/>
                  <a:pt x="3540" y="1238371"/>
                  <a:pt x="9525" y="1447860"/>
                </a:cubicBezTo>
                <a:cubicBezTo>
                  <a:pt x="9772" y="1456491"/>
                  <a:pt x="23894" y="1503613"/>
                  <a:pt x="28575" y="1514535"/>
                </a:cubicBezTo>
                <a:cubicBezTo>
                  <a:pt x="34168" y="1527586"/>
                  <a:pt x="41275" y="1539935"/>
                  <a:pt x="47625" y="1552635"/>
                </a:cubicBezTo>
                <a:cubicBezTo>
                  <a:pt x="53975" y="1581210"/>
                  <a:pt x="60093" y="1609838"/>
                  <a:pt x="66675" y="1638360"/>
                </a:cubicBezTo>
                <a:cubicBezTo>
                  <a:pt x="69619" y="1651116"/>
                  <a:pt x="71043" y="1664428"/>
                  <a:pt x="76200" y="1676460"/>
                </a:cubicBezTo>
                <a:cubicBezTo>
                  <a:pt x="80709" y="1686982"/>
                  <a:pt x="88900" y="1695510"/>
                  <a:pt x="95250" y="1705035"/>
                </a:cubicBezTo>
                <a:cubicBezTo>
                  <a:pt x="106748" y="1751029"/>
                  <a:pt x="112903" y="1779788"/>
                  <a:pt x="133350" y="1828860"/>
                </a:cubicBezTo>
                <a:cubicBezTo>
                  <a:pt x="137753" y="1839427"/>
                  <a:pt x="146720" y="1847496"/>
                  <a:pt x="152400" y="1857435"/>
                </a:cubicBezTo>
                <a:cubicBezTo>
                  <a:pt x="159445" y="1869763"/>
                  <a:pt x="166464" y="1882240"/>
                  <a:pt x="171450" y="1895535"/>
                </a:cubicBezTo>
                <a:cubicBezTo>
                  <a:pt x="212672" y="2005462"/>
                  <a:pt x="139351" y="1854736"/>
                  <a:pt x="209550" y="1971735"/>
                </a:cubicBezTo>
                <a:cubicBezTo>
                  <a:pt x="220508" y="1989998"/>
                  <a:pt x="225049" y="2012073"/>
                  <a:pt x="238125" y="2028885"/>
                </a:cubicBezTo>
                <a:cubicBezTo>
                  <a:pt x="247871" y="2041416"/>
                  <a:pt x="265000" y="2046235"/>
                  <a:pt x="276225" y="2057460"/>
                </a:cubicBezTo>
                <a:cubicBezTo>
                  <a:pt x="287450" y="2068685"/>
                  <a:pt x="294346" y="2083613"/>
                  <a:pt x="304800" y="2095560"/>
                </a:cubicBezTo>
                <a:cubicBezTo>
                  <a:pt x="316627" y="2109077"/>
                  <a:pt x="330200" y="2120960"/>
                  <a:pt x="342900" y="2133660"/>
                </a:cubicBezTo>
                <a:cubicBezTo>
                  <a:pt x="347952" y="2148817"/>
                  <a:pt x="360610" y="2191281"/>
                  <a:pt x="371475" y="2200335"/>
                </a:cubicBezTo>
                <a:cubicBezTo>
                  <a:pt x="381532" y="2208716"/>
                  <a:pt x="396875" y="2206685"/>
                  <a:pt x="409575" y="2209860"/>
                </a:cubicBezTo>
                <a:cubicBezTo>
                  <a:pt x="412750" y="2222560"/>
                  <a:pt x="410480" y="2238108"/>
                  <a:pt x="419100" y="2247960"/>
                </a:cubicBezTo>
                <a:cubicBezTo>
                  <a:pt x="434177" y="2265190"/>
                  <a:pt x="457493" y="2272930"/>
                  <a:pt x="476250" y="2286060"/>
                </a:cubicBezTo>
                <a:cubicBezTo>
                  <a:pt x="591410" y="2366672"/>
                  <a:pt x="455633" y="2280514"/>
                  <a:pt x="542925" y="2324160"/>
                </a:cubicBezTo>
                <a:cubicBezTo>
                  <a:pt x="553164" y="2329280"/>
                  <a:pt x="562342" y="2336341"/>
                  <a:pt x="571500" y="2343210"/>
                </a:cubicBezTo>
                <a:cubicBezTo>
                  <a:pt x="587764" y="2355408"/>
                  <a:pt x="600941" y="2372218"/>
                  <a:pt x="619125" y="2381310"/>
                </a:cubicBezTo>
                <a:cubicBezTo>
                  <a:pt x="633605" y="2388550"/>
                  <a:pt x="650875" y="2387660"/>
                  <a:pt x="666750" y="2390835"/>
                </a:cubicBezTo>
                <a:cubicBezTo>
                  <a:pt x="724658" y="2429441"/>
                  <a:pt x="663131" y="2393050"/>
                  <a:pt x="733425" y="2419410"/>
                </a:cubicBezTo>
                <a:cubicBezTo>
                  <a:pt x="746720" y="2424396"/>
                  <a:pt x="758230" y="2433474"/>
                  <a:pt x="771525" y="2438460"/>
                </a:cubicBezTo>
                <a:cubicBezTo>
                  <a:pt x="783782" y="2443057"/>
                  <a:pt x="797368" y="2443388"/>
                  <a:pt x="809625" y="2447985"/>
                </a:cubicBezTo>
                <a:cubicBezTo>
                  <a:pt x="822920" y="2452971"/>
                  <a:pt x="834255" y="2462545"/>
                  <a:pt x="847725" y="2467035"/>
                </a:cubicBezTo>
                <a:cubicBezTo>
                  <a:pt x="872563" y="2475314"/>
                  <a:pt x="899616" y="2476361"/>
                  <a:pt x="923925" y="2486085"/>
                </a:cubicBezTo>
                <a:cubicBezTo>
                  <a:pt x="1025441" y="2526691"/>
                  <a:pt x="917989" y="2487064"/>
                  <a:pt x="1019175" y="2514660"/>
                </a:cubicBezTo>
                <a:cubicBezTo>
                  <a:pt x="1038548" y="2519944"/>
                  <a:pt x="1056690" y="2529503"/>
                  <a:pt x="1076325" y="2533710"/>
                </a:cubicBezTo>
                <a:cubicBezTo>
                  <a:pt x="1101354" y="2539073"/>
                  <a:pt x="1127276" y="2539027"/>
                  <a:pt x="1152525" y="2543235"/>
                </a:cubicBezTo>
                <a:cubicBezTo>
                  <a:pt x="1184463" y="2548558"/>
                  <a:pt x="1215889" y="2556658"/>
                  <a:pt x="1247775" y="2562285"/>
                </a:cubicBezTo>
                <a:cubicBezTo>
                  <a:pt x="1269884" y="2566187"/>
                  <a:pt x="1292225" y="2568635"/>
                  <a:pt x="1314450" y="2571810"/>
                </a:cubicBezTo>
                <a:cubicBezTo>
                  <a:pt x="1333500" y="2578160"/>
                  <a:pt x="1352956" y="2583402"/>
                  <a:pt x="1371600" y="2590860"/>
                </a:cubicBezTo>
                <a:cubicBezTo>
                  <a:pt x="1384783" y="2596133"/>
                  <a:pt x="1396447" y="2604813"/>
                  <a:pt x="1409700" y="2609910"/>
                </a:cubicBezTo>
                <a:cubicBezTo>
                  <a:pt x="1437813" y="2620723"/>
                  <a:pt x="1470363" y="2621777"/>
                  <a:pt x="1495425" y="2638485"/>
                </a:cubicBezTo>
                <a:cubicBezTo>
                  <a:pt x="1514557" y="2651239"/>
                  <a:pt x="1540128" y="2669993"/>
                  <a:pt x="1562100" y="2676585"/>
                </a:cubicBezTo>
                <a:cubicBezTo>
                  <a:pt x="1580598" y="2682134"/>
                  <a:pt x="1600200" y="2682935"/>
                  <a:pt x="1619250" y="2686110"/>
                </a:cubicBezTo>
                <a:cubicBezTo>
                  <a:pt x="1631950" y="2692460"/>
                  <a:pt x="1644055" y="2700174"/>
                  <a:pt x="1657350" y="2705160"/>
                </a:cubicBezTo>
                <a:cubicBezTo>
                  <a:pt x="1681765" y="2714315"/>
                  <a:pt x="1700998" y="2712696"/>
                  <a:pt x="1724025" y="2724210"/>
                </a:cubicBezTo>
                <a:cubicBezTo>
                  <a:pt x="1734264" y="2729330"/>
                  <a:pt x="1742661" y="2737580"/>
                  <a:pt x="1752600" y="2743260"/>
                </a:cubicBezTo>
                <a:cubicBezTo>
                  <a:pt x="1770444" y="2753456"/>
                  <a:pt x="1797903" y="2767255"/>
                  <a:pt x="1819275" y="2771835"/>
                </a:cubicBezTo>
                <a:cubicBezTo>
                  <a:pt x="1853985" y="2779273"/>
                  <a:pt x="1889242" y="2783923"/>
                  <a:pt x="1924050" y="2790885"/>
                </a:cubicBezTo>
                <a:cubicBezTo>
                  <a:pt x="1936887" y="2793452"/>
                  <a:pt x="1949098" y="2799406"/>
                  <a:pt x="1962150" y="2800410"/>
                </a:cubicBezTo>
                <a:cubicBezTo>
                  <a:pt x="2073128" y="2808947"/>
                  <a:pt x="2184270" y="2816089"/>
                  <a:pt x="2295525" y="2819460"/>
                </a:cubicBezTo>
                <a:cubicBezTo>
                  <a:pt x="2498657" y="2825616"/>
                  <a:pt x="2701925" y="2825810"/>
                  <a:pt x="2905125" y="2828985"/>
                </a:cubicBezTo>
                <a:cubicBezTo>
                  <a:pt x="3133179" y="2870449"/>
                  <a:pt x="2910761" y="2831379"/>
                  <a:pt x="3076575" y="2857560"/>
                </a:cubicBezTo>
                <a:cubicBezTo>
                  <a:pt x="3114728" y="2863584"/>
                  <a:pt x="3152319" y="2874297"/>
                  <a:pt x="3190875" y="2876610"/>
                </a:cubicBezTo>
                <a:cubicBezTo>
                  <a:pt x="3311350" y="2883839"/>
                  <a:pt x="3432175" y="2882960"/>
                  <a:pt x="3552825" y="2886135"/>
                </a:cubicBezTo>
                <a:cubicBezTo>
                  <a:pt x="3778250" y="2882960"/>
                  <a:pt x="4003800" y="2884753"/>
                  <a:pt x="4229100" y="2876610"/>
                </a:cubicBezTo>
                <a:cubicBezTo>
                  <a:pt x="4267700" y="2875215"/>
                  <a:pt x="4305061" y="2862255"/>
                  <a:pt x="4343400" y="2857560"/>
                </a:cubicBezTo>
                <a:cubicBezTo>
                  <a:pt x="4981480" y="2779428"/>
                  <a:pt x="4528819" y="2843318"/>
                  <a:pt x="4762500" y="2809935"/>
                </a:cubicBezTo>
                <a:cubicBezTo>
                  <a:pt x="4791075" y="2800410"/>
                  <a:pt x="4818407" y="2785620"/>
                  <a:pt x="4848225" y="2781360"/>
                </a:cubicBezTo>
                <a:lnTo>
                  <a:pt x="4914900" y="2771835"/>
                </a:lnTo>
                <a:cubicBezTo>
                  <a:pt x="4936037" y="2768583"/>
                  <a:pt x="4977599" y="2764298"/>
                  <a:pt x="5000625" y="2752785"/>
                </a:cubicBezTo>
                <a:cubicBezTo>
                  <a:pt x="5010864" y="2747665"/>
                  <a:pt x="5020406" y="2741064"/>
                  <a:pt x="5029200" y="2733735"/>
                </a:cubicBezTo>
                <a:cubicBezTo>
                  <a:pt x="5053432" y="2713542"/>
                  <a:pt x="5057137" y="2698630"/>
                  <a:pt x="5086350" y="2686110"/>
                </a:cubicBezTo>
                <a:cubicBezTo>
                  <a:pt x="5098382" y="2680953"/>
                  <a:pt x="5111750" y="2679760"/>
                  <a:pt x="5124450" y="2676585"/>
                </a:cubicBezTo>
                <a:cubicBezTo>
                  <a:pt x="5133975" y="2670235"/>
                  <a:pt x="5142564" y="2662184"/>
                  <a:pt x="5153025" y="2657535"/>
                </a:cubicBezTo>
                <a:cubicBezTo>
                  <a:pt x="5171375" y="2649380"/>
                  <a:pt x="5210175" y="2638485"/>
                  <a:pt x="5210175" y="2638485"/>
                </a:cubicBezTo>
                <a:cubicBezTo>
                  <a:pt x="5222875" y="2622610"/>
                  <a:pt x="5232975" y="2604247"/>
                  <a:pt x="5248275" y="2590860"/>
                </a:cubicBezTo>
                <a:cubicBezTo>
                  <a:pt x="5258961" y="2581510"/>
                  <a:pt x="5273963" y="2578706"/>
                  <a:pt x="5286375" y="2571810"/>
                </a:cubicBezTo>
                <a:cubicBezTo>
                  <a:pt x="5302559" y="2562819"/>
                  <a:pt x="5318833" y="2553852"/>
                  <a:pt x="5334000" y="2543235"/>
                </a:cubicBezTo>
                <a:cubicBezTo>
                  <a:pt x="5351524" y="2530968"/>
                  <a:pt x="5386693" y="2497839"/>
                  <a:pt x="5410200" y="2486085"/>
                </a:cubicBezTo>
                <a:cubicBezTo>
                  <a:pt x="5419180" y="2481595"/>
                  <a:pt x="5429250" y="2479735"/>
                  <a:pt x="5438775" y="2476560"/>
                </a:cubicBezTo>
                <a:cubicBezTo>
                  <a:pt x="5468884" y="2446451"/>
                  <a:pt x="5476213" y="2437019"/>
                  <a:pt x="5514975" y="2409885"/>
                </a:cubicBezTo>
                <a:cubicBezTo>
                  <a:pt x="5530142" y="2399268"/>
                  <a:pt x="5547433" y="2391927"/>
                  <a:pt x="5562600" y="2381310"/>
                </a:cubicBezTo>
                <a:cubicBezTo>
                  <a:pt x="5591168" y="2361312"/>
                  <a:pt x="5625076" y="2331681"/>
                  <a:pt x="5648325" y="2305110"/>
                </a:cubicBezTo>
                <a:cubicBezTo>
                  <a:pt x="5658779" y="2293163"/>
                  <a:pt x="5667673" y="2279928"/>
                  <a:pt x="5676900" y="2267010"/>
                </a:cubicBezTo>
                <a:cubicBezTo>
                  <a:pt x="5683554" y="2257695"/>
                  <a:pt x="5688292" y="2246944"/>
                  <a:pt x="5695950" y="2238435"/>
                </a:cubicBezTo>
                <a:cubicBezTo>
                  <a:pt x="5716976" y="2215073"/>
                  <a:pt x="5762625" y="2171760"/>
                  <a:pt x="5762625" y="2171760"/>
                </a:cubicBezTo>
                <a:cubicBezTo>
                  <a:pt x="5768975" y="2146360"/>
                  <a:pt x="5776540" y="2121233"/>
                  <a:pt x="5781675" y="2095560"/>
                </a:cubicBezTo>
                <a:cubicBezTo>
                  <a:pt x="5784850" y="2079685"/>
                  <a:pt x="5785187" y="2062966"/>
                  <a:pt x="5791200" y="2047935"/>
                </a:cubicBezTo>
                <a:cubicBezTo>
                  <a:pt x="5798076" y="2030746"/>
                  <a:pt x="5810784" y="2016494"/>
                  <a:pt x="5819775" y="2000310"/>
                </a:cubicBezTo>
                <a:cubicBezTo>
                  <a:pt x="5826671" y="1987898"/>
                  <a:pt x="5831929" y="1974622"/>
                  <a:pt x="5838825" y="1962210"/>
                </a:cubicBezTo>
                <a:cubicBezTo>
                  <a:pt x="5847816" y="1946026"/>
                  <a:pt x="5859121" y="1931144"/>
                  <a:pt x="5867400" y="1914585"/>
                </a:cubicBezTo>
                <a:cubicBezTo>
                  <a:pt x="5871890" y="1905605"/>
                  <a:pt x="5871944" y="1894727"/>
                  <a:pt x="5876925" y="1886010"/>
                </a:cubicBezTo>
                <a:cubicBezTo>
                  <a:pt x="5884801" y="1872227"/>
                  <a:pt x="5896694" y="1861119"/>
                  <a:pt x="5905500" y="1847910"/>
                </a:cubicBezTo>
                <a:cubicBezTo>
                  <a:pt x="5920194" y="1825869"/>
                  <a:pt x="5955540" y="1759770"/>
                  <a:pt x="5972175" y="1743135"/>
                </a:cubicBezTo>
                <a:lnTo>
                  <a:pt x="6000750" y="1714560"/>
                </a:lnTo>
                <a:cubicBezTo>
                  <a:pt x="6003925" y="1705035"/>
                  <a:pt x="6003175" y="1693085"/>
                  <a:pt x="6010275" y="1685985"/>
                </a:cubicBezTo>
                <a:cubicBezTo>
                  <a:pt x="6017375" y="1678885"/>
                  <a:pt x="6030496" y="1682029"/>
                  <a:pt x="6038850" y="1676460"/>
                </a:cubicBezTo>
                <a:cubicBezTo>
                  <a:pt x="6050058" y="1668988"/>
                  <a:pt x="6057900" y="1657410"/>
                  <a:pt x="6067425" y="1647885"/>
                </a:cubicBezTo>
                <a:cubicBezTo>
                  <a:pt x="6077279" y="1618324"/>
                  <a:pt x="6078345" y="1610635"/>
                  <a:pt x="6096000" y="1581210"/>
                </a:cubicBezTo>
                <a:cubicBezTo>
                  <a:pt x="6107780" y="1561577"/>
                  <a:pt x="6115050" y="1536760"/>
                  <a:pt x="6134100" y="1524060"/>
                </a:cubicBezTo>
                <a:lnTo>
                  <a:pt x="6162675" y="1505010"/>
                </a:lnTo>
                <a:cubicBezTo>
                  <a:pt x="6197600" y="1452622"/>
                  <a:pt x="6162675" y="1497072"/>
                  <a:pt x="6210300" y="1457385"/>
                </a:cubicBezTo>
                <a:cubicBezTo>
                  <a:pt x="6243174" y="1429990"/>
                  <a:pt x="6247877" y="1406759"/>
                  <a:pt x="6296025" y="1390710"/>
                </a:cubicBezTo>
                <a:cubicBezTo>
                  <a:pt x="6335460" y="1377565"/>
                  <a:pt x="6316246" y="1386754"/>
                  <a:pt x="6353175" y="1362135"/>
                </a:cubicBezTo>
                <a:cubicBezTo>
                  <a:pt x="6377116" y="1290311"/>
                  <a:pt x="6344821" y="1378843"/>
                  <a:pt x="6381750" y="1304985"/>
                </a:cubicBezTo>
                <a:cubicBezTo>
                  <a:pt x="6386240" y="1296005"/>
                  <a:pt x="6386785" y="1285390"/>
                  <a:pt x="6391275" y="1276410"/>
                </a:cubicBezTo>
                <a:cubicBezTo>
                  <a:pt x="6428204" y="1202552"/>
                  <a:pt x="6395909" y="1291084"/>
                  <a:pt x="6419850" y="1219260"/>
                </a:cubicBezTo>
                <a:cubicBezTo>
                  <a:pt x="6418345" y="1198190"/>
                  <a:pt x="6422449" y="1100633"/>
                  <a:pt x="6400800" y="1057335"/>
                </a:cubicBezTo>
                <a:cubicBezTo>
                  <a:pt x="6395680" y="1047096"/>
                  <a:pt x="6390689" y="1035911"/>
                  <a:pt x="6381750" y="1028760"/>
                </a:cubicBezTo>
                <a:cubicBezTo>
                  <a:pt x="6373910" y="1022488"/>
                  <a:pt x="6362700" y="1022410"/>
                  <a:pt x="6353175" y="1019235"/>
                </a:cubicBezTo>
                <a:lnTo>
                  <a:pt x="6315075" y="962085"/>
                </a:lnTo>
              </a:path>
            </a:pathLst>
          </a:cu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3" name="2 - Ελεύθερη σχεδίαση"/>
          <p:cNvSpPr/>
          <p:nvPr/>
        </p:nvSpPr>
        <p:spPr>
          <a:xfrm>
            <a:off x="6405497" y="1356455"/>
            <a:ext cx="171439" cy="2085975"/>
          </a:xfrm>
          <a:custGeom>
            <a:avLst/>
            <a:gdLst>
              <a:gd name="connsiteX0" fmla="*/ 138178 w 171439"/>
              <a:gd name="connsiteY0" fmla="*/ 0 h 2085975"/>
              <a:gd name="connsiteX1" fmla="*/ 90553 w 171439"/>
              <a:gd name="connsiteY1" fmla="*/ 38100 h 2085975"/>
              <a:gd name="connsiteX2" fmla="*/ 61978 w 171439"/>
              <a:gd name="connsiteY2" fmla="*/ 57150 h 2085975"/>
              <a:gd name="connsiteX3" fmla="*/ 42928 w 171439"/>
              <a:gd name="connsiteY3" fmla="*/ 114300 h 2085975"/>
              <a:gd name="connsiteX4" fmla="*/ 33403 w 171439"/>
              <a:gd name="connsiteY4" fmla="*/ 142875 h 2085975"/>
              <a:gd name="connsiteX5" fmla="*/ 33403 w 171439"/>
              <a:gd name="connsiteY5" fmla="*/ 590550 h 2085975"/>
              <a:gd name="connsiteX6" fmla="*/ 42928 w 171439"/>
              <a:gd name="connsiteY6" fmla="*/ 619125 h 2085975"/>
              <a:gd name="connsiteX7" fmla="*/ 71503 w 171439"/>
              <a:gd name="connsiteY7" fmla="*/ 714375 h 2085975"/>
              <a:gd name="connsiteX8" fmla="*/ 81028 w 171439"/>
              <a:gd name="connsiteY8" fmla="*/ 742950 h 2085975"/>
              <a:gd name="connsiteX9" fmla="*/ 109603 w 171439"/>
              <a:gd name="connsiteY9" fmla="*/ 800100 h 2085975"/>
              <a:gd name="connsiteX10" fmla="*/ 138178 w 171439"/>
              <a:gd name="connsiteY10" fmla="*/ 857250 h 2085975"/>
              <a:gd name="connsiteX11" fmla="*/ 147703 w 171439"/>
              <a:gd name="connsiteY11" fmla="*/ 923925 h 2085975"/>
              <a:gd name="connsiteX12" fmla="*/ 147703 w 171439"/>
              <a:gd name="connsiteY12" fmla="*/ 1571625 h 2085975"/>
              <a:gd name="connsiteX13" fmla="*/ 128653 w 171439"/>
              <a:gd name="connsiteY13" fmla="*/ 1628775 h 2085975"/>
              <a:gd name="connsiteX14" fmla="*/ 100078 w 171439"/>
              <a:gd name="connsiteY14" fmla="*/ 1714500 h 2085975"/>
              <a:gd name="connsiteX15" fmla="*/ 71503 w 171439"/>
              <a:gd name="connsiteY15" fmla="*/ 1800225 h 2085975"/>
              <a:gd name="connsiteX16" fmla="*/ 61978 w 171439"/>
              <a:gd name="connsiteY16" fmla="*/ 1828800 h 2085975"/>
              <a:gd name="connsiteX17" fmla="*/ 42928 w 171439"/>
              <a:gd name="connsiteY17" fmla="*/ 1905000 h 2085975"/>
              <a:gd name="connsiteX18" fmla="*/ 23878 w 171439"/>
              <a:gd name="connsiteY18" fmla="*/ 1962150 h 2085975"/>
              <a:gd name="connsiteX19" fmla="*/ 4828 w 171439"/>
              <a:gd name="connsiteY19" fmla="*/ 1990725 h 2085975"/>
              <a:gd name="connsiteX20" fmla="*/ 4828 w 171439"/>
              <a:gd name="connsiteY20" fmla="*/ 2085975 h 2085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71439" h="2085975">
                <a:moveTo>
                  <a:pt x="138178" y="0"/>
                </a:moveTo>
                <a:cubicBezTo>
                  <a:pt x="122303" y="12700"/>
                  <a:pt x="106817" y="25902"/>
                  <a:pt x="90553" y="38100"/>
                </a:cubicBezTo>
                <a:cubicBezTo>
                  <a:pt x="81395" y="44969"/>
                  <a:pt x="68045" y="47442"/>
                  <a:pt x="61978" y="57150"/>
                </a:cubicBezTo>
                <a:cubicBezTo>
                  <a:pt x="51335" y="74178"/>
                  <a:pt x="49278" y="95250"/>
                  <a:pt x="42928" y="114300"/>
                </a:cubicBezTo>
                <a:lnTo>
                  <a:pt x="33403" y="142875"/>
                </a:lnTo>
                <a:cubicBezTo>
                  <a:pt x="13783" y="339078"/>
                  <a:pt x="17130" y="265088"/>
                  <a:pt x="33403" y="590550"/>
                </a:cubicBezTo>
                <a:cubicBezTo>
                  <a:pt x="33904" y="600578"/>
                  <a:pt x="40170" y="609471"/>
                  <a:pt x="42928" y="619125"/>
                </a:cubicBezTo>
                <a:cubicBezTo>
                  <a:pt x="71718" y="719892"/>
                  <a:pt x="26232" y="578562"/>
                  <a:pt x="71503" y="714375"/>
                </a:cubicBezTo>
                <a:cubicBezTo>
                  <a:pt x="74678" y="723900"/>
                  <a:pt x="75459" y="734596"/>
                  <a:pt x="81028" y="742950"/>
                </a:cubicBezTo>
                <a:cubicBezTo>
                  <a:pt x="135623" y="824842"/>
                  <a:pt x="70168" y="721230"/>
                  <a:pt x="109603" y="800100"/>
                </a:cubicBezTo>
                <a:cubicBezTo>
                  <a:pt x="146532" y="873958"/>
                  <a:pt x="114237" y="785426"/>
                  <a:pt x="138178" y="857250"/>
                </a:cubicBezTo>
                <a:cubicBezTo>
                  <a:pt x="141353" y="879475"/>
                  <a:pt x="145353" y="901598"/>
                  <a:pt x="147703" y="923925"/>
                </a:cubicBezTo>
                <a:cubicBezTo>
                  <a:pt x="171439" y="1149413"/>
                  <a:pt x="160502" y="1307104"/>
                  <a:pt x="147703" y="1571625"/>
                </a:cubicBezTo>
                <a:cubicBezTo>
                  <a:pt x="146733" y="1591682"/>
                  <a:pt x="135003" y="1609725"/>
                  <a:pt x="128653" y="1628775"/>
                </a:cubicBezTo>
                <a:lnTo>
                  <a:pt x="100078" y="1714500"/>
                </a:lnTo>
                <a:lnTo>
                  <a:pt x="71503" y="1800225"/>
                </a:lnTo>
                <a:cubicBezTo>
                  <a:pt x="68328" y="1809750"/>
                  <a:pt x="64413" y="1819060"/>
                  <a:pt x="61978" y="1828800"/>
                </a:cubicBezTo>
                <a:cubicBezTo>
                  <a:pt x="55628" y="1854200"/>
                  <a:pt x="51207" y="1880162"/>
                  <a:pt x="42928" y="1905000"/>
                </a:cubicBezTo>
                <a:cubicBezTo>
                  <a:pt x="36578" y="1924050"/>
                  <a:pt x="35017" y="1945442"/>
                  <a:pt x="23878" y="1962150"/>
                </a:cubicBezTo>
                <a:cubicBezTo>
                  <a:pt x="17528" y="1971675"/>
                  <a:pt x="6569" y="1979410"/>
                  <a:pt x="4828" y="1990725"/>
                </a:cubicBezTo>
                <a:cubicBezTo>
                  <a:pt x="0" y="2022106"/>
                  <a:pt x="4828" y="2054225"/>
                  <a:pt x="4828" y="2085975"/>
                </a:cubicBezTo>
              </a:path>
            </a:pathLst>
          </a:custGeom>
          <a:ln w="1905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4" name="3 - Ελεύθερη σχεδίαση"/>
          <p:cNvSpPr/>
          <p:nvPr/>
        </p:nvSpPr>
        <p:spPr>
          <a:xfrm>
            <a:off x="4674767" y="1051655"/>
            <a:ext cx="659233" cy="2733675"/>
          </a:xfrm>
          <a:custGeom>
            <a:avLst/>
            <a:gdLst>
              <a:gd name="connsiteX0" fmla="*/ 659233 w 659233"/>
              <a:gd name="connsiteY0" fmla="*/ 0 h 2733675"/>
              <a:gd name="connsiteX1" fmla="*/ 563983 w 659233"/>
              <a:gd name="connsiteY1" fmla="*/ 19050 h 2733675"/>
              <a:gd name="connsiteX2" fmla="*/ 535408 w 659233"/>
              <a:gd name="connsiteY2" fmla="*/ 38100 h 2733675"/>
              <a:gd name="connsiteX3" fmla="*/ 525883 w 659233"/>
              <a:gd name="connsiteY3" fmla="*/ 66675 h 2733675"/>
              <a:gd name="connsiteX4" fmla="*/ 497308 w 659233"/>
              <a:gd name="connsiteY4" fmla="*/ 76200 h 2733675"/>
              <a:gd name="connsiteX5" fmla="*/ 478258 w 659233"/>
              <a:gd name="connsiteY5" fmla="*/ 133350 h 2733675"/>
              <a:gd name="connsiteX6" fmla="*/ 468733 w 659233"/>
              <a:gd name="connsiteY6" fmla="*/ 161925 h 2733675"/>
              <a:gd name="connsiteX7" fmla="*/ 459208 w 659233"/>
              <a:gd name="connsiteY7" fmla="*/ 190500 h 2733675"/>
              <a:gd name="connsiteX8" fmla="*/ 449683 w 659233"/>
              <a:gd name="connsiteY8" fmla="*/ 238125 h 2733675"/>
              <a:gd name="connsiteX9" fmla="*/ 440158 w 659233"/>
              <a:gd name="connsiteY9" fmla="*/ 400050 h 2733675"/>
              <a:gd name="connsiteX10" fmla="*/ 430633 w 659233"/>
              <a:gd name="connsiteY10" fmla="*/ 466725 h 2733675"/>
              <a:gd name="connsiteX11" fmla="*/ 411583 w 659233"/>
              <a:gd name="connsiteY11" fmla="*/ 1171575 h 2733675"/>
              <a:gd name="connsiteX12" fmla="*/ 402058 w 659233"/>
              <a:gd name="connsiteY12" fmla="*/ 1219200 h 2733675"/>
              <a:gd name="connsiteX13" fmla="*/ 392533 w 659233"/>
              <a:gd name="connsiteY13" fmla="*/ 1285875 h 2733675"/>
              <a:gd name="connsiteX14" fmla="*/ 383008 w 659233"/>
              <a:gd name="connsiteY14" fmla="*/ 1362075 h 2733675"/>
              <a:gd name="connsiteX15" fmla="*/ 335383 w 659233"/>
              <a:gd name="connsiteY15" fmla="*/ 1524000 h 2733675"/>
              <a:gd name="connsiteX16" fmla="*/ 325858 w 659233"/>
              <a:gd name="connsiteY16" fmla="*/ 1552575 h 2733675"/>
              <a:gd name="connsiteX17" fmla="*/ 316333 w 659233"/>
              <a:gd name="connsiteY17" fmla="*/ 1581150 h 2733675"/>
              <a:gd name="connsiteX18" fmla="*/ 278233 w 659233"/>
              <a:gd name="connsiteY18" fmla="*/ 1638300 h 2733675"/>
              <a:gd name="connsiteX19" fmla="*/ 259183 w 659233"/>
              <a:gd name="connsiteY19" fmla="*/ 1695450 h 2733675"/>
              <a:gd name="connsiteX20" fmla="*/ 249658 w 659233"/>
              <a:gd name="connsiteY20" fmla="*/ 1724025 h 2733675"/>
              <a:gd name="connsiteX21" fmla="*/ 230608 w 659233"/>
              <a:gd name="connsiteY21" fmla="*/ 1752600 h 2733675"/>
              <a:gd name="connsiteX22" fmla="*/ 221083 w 659233"/>
              <a:gd name="connsiteY22" fmla="*/ 1800225 h 2733675"/>
              <a:gd name="connsiteX23" fmla="*/ 202033 w 659233"/>
              <a:gd name="connsiteY23" fmla="*/ 1857375 h 2733675"/>
              <a:gd name="connsiteX24" fmla="*/ 192508 w 659233"/>
              <a:gd name="connsiteY24" fmla="*/ 1885950 h 2733675"/>
              <a:gd name="connsiteX25" fmla="*/ 173458 w 659233"/>
              <a:gd name="connsiteY25" fmla="*/ 1962150 h 2733675"/>
              <a:gd name="connsiteX26" fmla="*/ 154408 w 659233"/>
              <a:gd name="connsiteY26" fmla="*/ 2105025 h 2733675"/>
              <a:gd name="connsiteX27" fmla="*/ 144883 w 659233"/>
              <a:gd name="connsiteY27" fmla="*/ 2333625 h 2733675"/>
              <a:gd name="connsiteX28" fmla="*/ 135358 w 659233"/>
              <a:gd name="connsiteY28" fmla="*/ 2362200 h 2733675"/>
              <a:gd name="connsiteX29" fmla="*/ 106783 w 659233"/>
              <a:gd name="connsiteY29" fmla="*/ 2457450 h 2733675"/>
              <a:gd name="connsiteX30" fmla="*/ 97258 w 659233"/>
              <a:gd name="connsiteY30" fmla="*/ 2486025 h 2733675"/>
              <a:gd name="connsiteX31" fmla="*/ 78208 w 659233"/>
              <a:gd name="connsiteY31" fmla="*/ 2581275 h 2733675"/>
              <a:gd name="connsiteX32" fmla="*/ 59158 w 659233"/>
              <a:gd name="connsiteY32" fmla="*/ 2609850 h 2733675"/>
              <a:gd name="connsiteX33" fmla="*/ 49633 w 659233"/>
              <a:gd name="connsiteY33" fmla="*/ 2638425 h 2733675"/>
              <a:gd name="connsiteX34" fmla="*/ 21058 w 659233"/>
              <a:gd name="connsiteY34" fmla="*/ 2657475 h 2733675"/>
              <a:gd name="connsiteX35" fmla="*/ 2008 w 659233"/>
              <a:gd name="connsiteY35" fmla="*/ 2733675 h 2733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659233" h="2733675">
                <a:moveTo>
                  <a:pt x="659233" y="0"/>
                </a:moveTo>
                <a:cubicBezTo>
                  <a:pt x="634662" y="3510"/>
                  <a:pt x="590582" y="5750"/>
                  <a:pt x="563983" y="19050"/>
                </a:cubicBezTo>
                <a:cubicBezTo>
                  <a:pt x="553744" y="24170"/>
                  <a:pt x="544933" y="31750"/>
                  <a:pt x="535408" y="38100"/>
                </a:cubicBezTo>
                <a:cubicBezTo>
                  <a:pt x="532233" y="47625"/>
                  <a:pt x="532983" y="59575"/>
                  <a:pt x="525883" y="66675"/>
                </a:cubicBezTo>
                <a:cubicBezTo>
                  <a:pt x="518783" y="73775"/>
                  <a:pt x="503144" y="68030"/>
                  <a:pt x="497308" y="76200"/>
                </a:cubicBezTo>
                <a:cubicBezTo>
                  <a:pt x="485636" y="92540"/>
                  <a:pt x="484608" y="114300"/>
                  <a:pt x="478258" y="133350"/>
                </a:cubicBezTo>
                <a:lnTo>
                  <a:pt x="468733" y="161925"/>
                </a:lnTo>
                <a:cubicBezTo>
                  <a:pt x="465558" y="171450"/>
                  <a:pt x="461177" y="180655"/>
                  <a:pt x="459208" y="190500"/>
                </a:cubicBezTo>
                <a:lnTo>
                  <a:pt x="449683" y="238125"/>
                </a:lnTo>
                <a:cubicBezTo>
                  <a:pt x="446508" y="292100"/>
                  <a:pt x="444648" y="346168"/>
                  <a:pt x="440158" y="400050"/>
                </a:cubicBezTo>
                <a:cubicBezTo>
                  <a:pt x="438294" y="422423"/>
                  <a:pt x="431293" y="444284"/>
                  <a:pt x="430633" y="466725"/>
                </a:cubicBezTo>
                <a:cubicBezTo>
                  <a:pt x="427663" y="567712"/>
                  <a:pt x="434418" y="966057"/>
                  <a:pt x="411583" y="1171575"/>
                </a:cubicBezTo>
                <a:cubicBezTo>
                  <a:pt x="409795" y="1187665"/>
                  <a:pt x="404720" y="1203231"/>
                  <a:pt x="402058" y="1219200"/>
                </a:cubicBezTo>
                <a:cubicBezTo>
                  <a:pt x="398367" y="1241345"/>
                  <a:pt x="395500" y="1263621"/>
                  <a:pt x="392533" y="1285875"/>
                </a:cubicBezTo>
                <a:cubicBezTo>
                  <a:pt x="389150" y="1311248"/>
                  <a:pt x="387725" y="1336916"/>
                  <a:pt x="383008" y="1362075"/>
                </a:cubicBezTo>
                <a:cubicBezTo>
                  <a:pt x="372533" y="1417940"/>
                  <a:pt x="353271" y="1470336"/>
                  <a:pt x="335383" y="1524000"/>
                </a:cubicBezTo>
                <a:lnTo>
                  <a:pt x="325858" y="1552575"/>
                </a:lnTo>
                <a:cubicBezTo>
                  <a:pt x="322683" y="1562100"/>
                  <a:pt x="321902" y="1572796"/>
                  <a:pt x="316333" y="1581150"/>
                </a:cubicBezTo>
                <a:cubicBezTo>
                  <a:pt x="303633" y="1600200"/>
                  <a:pt x="285473" y="1616580"/>
                  <a:pt x="278233" y="1638300"/>
                </a:cubicBezTo>
                <a:lnTo>
                  <a:pt x="259183" y="1695450"/>
                </a:lnTo>
                <a:cubicBezTo>
                  <a:pt x="256008" y="1704975"/>
                  <a:pt x="255227" y="1715671"/>
                  <a:pt x="249658" y="1724025"/>
                </a:cubicBezTo>
                <a:lnTo>
                  <a:pt x="230608" y="1752600"/>
                </a:lnTo>
                <a:cubicBezTo>
                  <a:pt x="227433" y="1768475"/>
                  <a:pt x="225343" y="1784606"/>
                  <a:pt x="221083" y="1800225"/>
                </a:cubicBezTo>
                <a:cubicBezTo>
                  <a:pt x="215799" y="1819598"/>
                  <a:pt x="208383" y="1838325"/>
                  <a:pt x="202033" y="1857375"/>
                </a:cubicBezTo>
                <a:cubicBezTo>
                  <a:pt x="198858" y="1866900"/>
                  <a:pt x="194943" y="1876210"/>
                  <a:pt x="192508" y="1885950"/>
                </a:cubicBezTo>
                <a:cubicBezTo>
                  <a:pt x="186158" y="1911350"/>
                  <a:pt x="178593" y="1936477"/>
                  <a:pt x="173458" y="1962150"/>
                </a:cubicBezTo>
                <a:cubicBezTo>
                  <a:pt x="157675" y="2041064"/>
                  <a:pt x="165544" y="1993666"/>
                  <a:pt x="154408" y="2105025"/>
                </a:cubicBezTo>
                <a:cubicBezTo>
                  <a:pt x="151233" y="2181225"/>
                  <a:pt x="150517" y="2257567"/>
                  <a:pt x="144883" y="2333625"/>
                </a:cubicBezTo>
                <a:cubicBezTo>
                  <a:pt x="144141" y="2343638"/>
                  <a:pt x="138116" y="2352546"/>
                  <a:pt x="135358" y="2362200"/>
                </a:cubicBezTo>
                <a:cubicBezTo>
                  <a:pt x="106568" y="2462967"/>
                  <a:pt x="152054" y="2321637"/>
                  <a:pt x="106783" y="2457450"/>
                </a:cubicBezTo>
                <a:lnTo>
                  <a:pt x="97258" y="2486025"/>
                </a:lnTo>
                <a:cubicBezTo>
                  <a:pt x="93748" y="2510596"/>
                  <a:pt x="91508" y="2554676"/>
                  <a:pt x="78208" y="2581275"/>
                </a:cubicBezTo>
                <a:cubicBezTo>
                  <a:pt x="73088" y="2591514"/>
                  <a:pt x="64278" y="2599611"/>
                  <a:pt x="59158" y="2609850"/>
                </a:cubicBezTo>
                <a:cubicBezTo>
                  <a:pt x="54668" y="2618830"/>
                  <a:pt x="55905" y="2630585"/>
                  <a:pt x="49633" y="2638425"/>
                </a:cubicBezTo>
                <a:cubicBezTo>
                  <a:pt x="42482" y="2647364"/>
                  <a:pt x="30583" y="2651125"/>
                  <a:pt x="21058" y="2657475"/>
                </a:cubicBezTo>
                <a:cubicBezTo>
                  <a:pt x="0" y="2720649"/>
                  <a:pt x="2008" y="2694545"/>
                  <a:pt x="2008" y="2733675"/>
                </a:cubicBezTo>
              </a:path>
            </a:pathLst>
          </a:custGeom>
          <a:ln w="1905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5" name="4 - Ελεύθερη σχεδίαση"/>
          <p:cNvSpPr/>
          <p:nvPr/>
        </p:nvSpPr>
        <p:spPr>
          <a:xfrm>
            <a:off x="3223941" y="965930"/>
            <a:ext cx="662259" cy="2762250"/>
          </a:xfrm>
          <a:custGeom>
            <a:avLst/>
            <a:gdLst>
              <a:gd name="connsiteX0" fmla="*/ 662259 w 662259"/>
              <a:gd name="connsiteY0" fmla="*/ 0 h 2762250"/>
              <a:gd name="connsiteX1" fmla="*/ 643209 w 662259"/>
              <a:gd name="connsiteY1" fmla="*/ 47625 h 2762250"/>
              <a:gd name="connsiteX2" fmla="*/ 605109 w 662259"/>
              <a:gd name="connsiteY2" fmla="*/ 104775 h 2762250"/>
              <a:gd name="connsiteX3" fmla="*/ 595584 w 662259"/>
              <a:gd name="connsiteY3" fmla="*/ 133350 h 2762250"/>
              <a:gd name="connsiteX4" fmla="*/ 557484 w 662259"/>
              <a:gd name="connsiteY4" fmla="*/ 190500 h 2762250"/>
              <a:gd name="connsiteX5" fmla="*/ 538434 w 662259"/>
              <a:gd name="connsiteY5" fmla="*/ 219075 h 2762250"/>
              <a:gd name="connsiteX6" fmla="*/ 519384 w 662259"/>
              <a:gd name="connsiteY6" fmla="*/ 276225 h 2762250"/>
              <a:gd name="connsiteX7" fmla="*/ 509859 w 662259"/>
              <a:gd name="connsiteY7" fmla="*/ 304800 h 2762250"/>
              <a:gd name="connsiteX8" fmla="*/ 471759 w 662259"/>
              <a:gd name="connsiteY8" fmla="*/ 361950 h 2762250"/>
              <a:gd name="connsiteX9" fmla="*/ 452709 w 662259"/>
              <a:gd name="connsiteY9" fmla="*/ 419100 h 2762250"/>
              <a:gd name="connsiteX10" fmla="*/ 443184 w 662259"/>
              <a:gd name="connsiteY10" fmla="*/ 457200 h 2762250"/>
              <a:gd name="connsiteX11" fmla="*/ 424134 w 662259"/>
              <a:gd name="connsiteY11" fmla="*/ 514350 h 2762250"/>
              <a:gd name="connsiteX12" fmla="*/ 414609 w 662259"/>
              <a:gd name="connsiteY12" fmla="*/ 542925 h 2762250"/>
              <a:gd name="connsiteX13" fmla="*/ 386034 w 662259"/>
              <a:gd name="connsiteY13" fmla="*/ 647700 h 2762250"/>
              <a:gd name="connsiteX14" fmla="*/ 366984 w 662259"/>
              <a:gd name="connsiteY14" fmla="*/ 1219200 h 2762250"/>
              <a:gd name="connsiteX15" fmla="*/ 357459 w 662259"/>
              <a:gd name="connsiteY15" fmla="*/ 1323975 h 2762250"/>
              <a:gd name="connsiteX16" fmla="*/ 347934 w 662259"/>
              <a:gd name="connsiteY16" fmla="*/ 1409700 h 2762250"/>
              <a:gd name="connsiteX17" fmla="*/ 338409 w 662259"/>
              <a:gd name="connsiteY17" fmla="*/ 1543050 h 2762250"/>
              <a:gd name="connsiteX18" fmla="*/ 328884 w 662259"/>
              <a:gd name="connsiteY18" fmla="*/ 1581150 h 2762250"/>
              <a:gd name="connsiteX19" fmla="*/ 262209 w 662259"/>
              <a:gd name="connsiteY19" fmla="*/ 1647825 h 2762250"/>
              <a:gd name="connsiteX20" fmla="*/ 243159 w 662259"/>
              <a:gd name="connsiteY20" fmla="*/ 1695450 h 2762250"/>
              <a:gd name="connsiteX21" fmla="*/ 233634 w 662259"/>
              <a:gd name="connsiteY21" fmla="*/ 1733550 h 2762250"/>
              <a:gd name="connsiteX22" fmla="*/ 214584 w 662259"/>
              <a:gd name="connsiteY22" fmla="*/ 1762125 h 2762250"/>
              <a:gd name="connsiteX23" fmla="*/ 186009 w 662259"/>
              <a:gd name="connsiteY23" fmla="*/ 1800225 h 2762250"/>
              <a:gd name="connsiteX24" fmla="*/ 166959 w 662259"/>
              <a:gd name="connsiteY24" fmla="*/ 1828800 h 2762250"/>
              <a:gd name="connsiteX25" fmla="*/ 119334 w 662259"/>
              <a:gd name="connsiteY25" fmla="*/ 1885950 h 2762250"/>
              <a:gd name="connsiteX26" fmla="*/ 100284 w 662259"/>
              <a:gd name="connsiteY26" fmla="*/ 1943100 h 2762250"/>
              <a:gd name="connsiteX27" fmla="*/ 90759 w 662259"/>
              <a:gd name="connsiteY27" fmla="*/ 1971675 h 2762250"/>
              <a:gd name="connsiteX28" fmla="*/ 71709 w 662259"/>
              <a:gd name="connsiteY28" fmla="*/ 2000250 h 2762250"/>
              <a:gd name="connsiteX29" fmla="*/ 52659 w 662259"/>
              <a:gd name="connsiteY29" fmla="*/ 2057400 h 2762250"/>
              <a:gd name="connsiteX30" fmla="*/ 43134 w 662259"/>
              <a:gd name="connsiteY30" fmla="*/ 2152650 h 2762250"/>
              <a:gd name="connsiteX31" fmla="*/ 24084 w 662259"/>
              <a:gd name="connsiteY31" fmla="*/ 2266950 h 2762250"/>
              <a:gd name="connsiteX32" fmla="*/ 14559 w 662259"/>
              <a:gd name="connsiteY32" fmla="*/ 2343150 h 2762250"/>
              <a:gd name="connsiteX33" fmla="*/ 5034 w 662259"/>
              <a:gd name="connsiteY33" fmla="*/ 2762250 h 276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662259" h="2762250">
                <a:moveTo>
                  <a:pt x="662259" y="0"/>
                </a:moveTo>
                <a:cubicBezTo>
                  <a:pt x="655909" y="15875"/>
                  <a:pt x="651396" y="32615"/>
                  <a:pt x="643209" y="47625"/>
                </a:cubicBezTo>
                <a:cubicBezTo>
                  <a:pt x="632246" y="67725"/>
                  <a:pt x="612349" y="83055"/>
                  <a:pt x="605109" y="104775"/>
                </a:cubicBezTo>
                <a:cubicBezTo>
                  <a:pt x="601934" y="114300"/>
                  <a:pt x="600460" y="124573"/>
                  <a:pt x="595584" y="133350"/>
                </a:cubicBezTo>
                <a:cubicBezTo>
                  <a:pt x="584465" y="153364"/>
                  <a:pt x="570184" y="171450"/>
                  <a:pt x="557484" y="190500"/>
                </a:cubicBezTo>
                <a:cubicBezTo>
                  <a:pt x="551134" y="200025"/>
                  <a:pt x="542054" y="208215"/>
                  <a:pt x="538434" y="219075"/>
                </a:cubicBezTo>
                <a:lnTo>
                  <a:pt x="519384" y="276225"/>
                </a:lnTo>
                <a:cubicBezTo>
                  <a:pt x="516209" y="285750"/>
                  <a:pt x="515428" y="296446"/>
                  <a:pt x="509859" y="304800"/>
                </a:cubicBezTo>
                <a:cubicBezTo>
                  <a:pt x="497159" y="323850"/>
                  <a:pt x="478999" y="340230"/>
                  <a:pt x="471759" y="361950"/>
                </a:cubicBezTo>
                <a:cubicBezTo>
                  <a:pt x="465409" y="381000"/>
                  <a:pt x="457579" y="399619"/>
                  <a:pt x="452709" y="419100"/>
                </a:cubicBezTo>
                <a:cubicBezTo>
                  <a:pt x="449534" y="431800"/>
                  <a:pt x="446946" y="444661"/>
                  <a:pt x="443184" y="457200"/>
                </a:cubicBezTo>
                <a:cubicBezTo>
                  <a:pt x="437414" y="476434"/>
                  <a:pt x="430484" y="495300"/>
                  <a:pt x="424134" y="514350"/>
                </a:cubicBezTo>
                <a:cubicBezTo>
                  <a:pt x="420959" y="523875"/>
                  <a:pt x="417044" y="533185"/>
                  <a:pt x="414609" y="542925"/>
                </a:cubicBezTo>
                <a:cubicBezTo>
                  <a:pt x="393124" y="628865"/>
                  <a:pt x="403838" y="594287"/>
                  <a:pt x="386034" y="647700"/>
                </a:cubicBezTo>
                <a:cubicBezTo>
                  <a:pt x="354673" y="898592"/>
                  <a:pt x="385740" y="628400"/>
                  <a:pt x="366984" y="1219200"/>
                </a:cubicBezTo>
                <a:cubicBezTo>
                  <a:pt x="365871" y="1254251"/>
                  <a:pt x="360948" y="1289080"/>
                  <a:pt x="357459" y="1323975"/>
                </a:cubicBezTo>
                <a:cubicBezTo>
                  <a:pt x="354598" y="1352583"/>
                  <a:pt x="350425" y="1381057"/>
                  <a:pt x="347934" y="1409700"/>
                </a:cubicBezTo>
                <a:cubicBezTo>
                  <a:pt x="344074" y="1454096"/>
                  <a:pt x="343330" y="1498759"/>
                  <a:pt x="338409" y="1543050"/>
                </a:cubicBezTo>
                <a:cubicBezTo>
                  <a:pt x="336963" y="1556061"/>
                  <a:pt x="336584" y="1570563"/>
                  <a:pt x="328884" y="1581150"/>
                </a:cubicBezTo>
                <a:cubicBezTo>
                  <a:pt x="310397" y="1606569"/>
                  <a:pt x="262209" y="1647825"/>
                  <a:pt x="262209" y="1647825"/>
                </a:cubicBezTo>
                <a:cubicBezTo>
                  <a:pt x="255859" y="1663700"/>
                  <a:pt x="248566" y="1679230"/>
                  <a:pt x="243159" y="1695450"/>
                </a:cubicBezTo>
                <a:cubicBezTo>
                  <a:pt x="239019" y="1707869"/>
                  <a:pt x="238791" y="1721518"/>
                  <a:pt x="233634" y="1733550"/>
                </a:cubicBezTo>
                <a:cubicBezTo>
                  <a:pt x="229125" y="1744072"/>
                  <a:pt x="221238" y="1752810"/>
                  <a:pt x="214584" y="1762125"/>
                </a:cubicBezTo>
                <a:cubicBezTo>
                  <a:pt x="205357" y="1775043"/>
                  <a:pt x="195236" y="1787307"/>
                  <a:pt x="186009" y="1800225"/>
                </a:cubicBezTo>
                <a:cubicBezTo>
                  <a:pt x="179355" y="1809540"/>
                  <a:pt x="174288" y="1820006"/>
                  <a:pt x="166959" y="1828800"/>
                </a:cubicBezTo>
                <a:cubicBezTo>
                  <a:pt x="145596" y="1854435"/>
                  <a:pt x="132848" y="1855544"/>
                  <a:pt x="119334" y="1885950"/>
                </a:cubicBezTo>
                <a:cubicBezTo>
                  <a:pt x="111179" y="1904300"/>
                  <a:pt x="106634" y="1924050"/>
                  <a:pt x="100284" y="1943100"/>
                </a:cubicBezTo>
                <a:cubicBezTo>
                  <a:pt x="97109" y="1952625"/>
                  <a:pt x="96328" y="1963321"/>
                  <a:pt x="90759" y="1971675"/>
                </a:cubicBezTo>
                <a:cubicBezTo>
                  <a:pt x="84409" y="1981200"/>
                  <a:pt x="76358" y="1989789"/>
                  <a:pt x="71709" y="2000250"/>
                </a:cubicBezTo>
                <a:cubicBezTo>
                  <a:pt x="63554" y="2018600"/>
                  <a:pt x="52659" y="2057400"/>
                  <a:pt x="52659" y="2057400"/>
                </a:cubicBezTo>
                <a:cubicBezTo>
                  <a:pt x="49484" y="2089150"/>
                  <a:pt x="47445" y="2121034"/>
                  <a:pt x="43134" y="2152650"/>
                </a:cubicBezTo>
                <a:cubicBezTo>
                  <a:pt x="37915" y="2190921"/>
                  <a:pt x="28875" y="2228623"/>
                  <a:pt x="24084" y="2266950"/>
                </a:cubicBezTo>
                <a:lnTo>
                  <a:pt x="14559" y="2343150"/>
                </a:lnTo>
                <a:cubicBezTo>
                  <a:pt x="0" y="2590652"/>
                  <a:pt x="5034" y="2451007"/>
                  <a:pt x="5034" y="2762250"/>
                </a:cubicBezTo>
              </a:path>
            </a:pathLst>
          </a:custGeom>
          <a:ln w="1905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6" name="5 - Ελεύθερη σχεδίαση"/>
          <p:cNvSpPr/>
          <p:nvPr/>
        </p:nvSpPr>
        <p:spPr>
          <a:xfrm>
            <a:off x="1973681" y="946880"/>
            <a:ext cx="550444" cy="2457450"/>
          </a:xfrm>
          <a:custGeom>
            <a:avLst/>
            <a:gdLst>
              <a:gd name="connsiteX0" fmla="*/ 550444 w 550444"/>
              <a:gd name="connsiteY0" fmla="*/ 0 h 2457450"/>
              <a:gd name="connsiteX1" fmla="*/ 493294 w 550444"/>
              <a:gd name="connsiteY1" fmla="*/ 47625 h 2457450"/>
              <a:gd name="connsiteX2" fmla="*/ 445669 w 550444"/>
              <a:gd name="connsiteY2" fmla="*/ 123825 h 2457450"/>
              <a:gd name="connsiteX3" fmla="*/ 407569 w 550444"/>
              <a:gd name="connsiteY3" fmla="*/ 180975 h 2457450"/>
              <a:gd name="connsiteX4" fmla="*/ 388519 w 550444"/>
              <a:gd name="connsiteY4" fmla="*/ 209550 h 2457450"/>
              <a:gd name="connsiteX5" fmla="*/ 378994 w 550444"/>
              <a:gd name="connsiteY5" fmla="*/ 247650 h 2457450"/>
              <a:gd name="connsiteX6" fmla="*/ 331369 w 550444"/>
              <a:gd name="connsiteY6" fmla="*/ 342900 h 2457450"/>
              <a:gd name="connsiteX7" fmla="*/ 302794 w 550444"/>
              <a:gd name="connsiteY7" fmla="*/ 476250 h 2457450"/>
              <a:gd name="connsiteX8" fmla="*/ 283744 w 550444"/>
              <a:gd name="connsiteY8" fmla="*/ 581025 h 2457450"/>
              <a:gd name="connsiteX9" fmla="*/ 274219 w 550444"/>
              <a:gd name="connsiteY9" fmla="*/ 647700 h 2457450"/>
              <a:gd name="connsiteX10" fmla="*/ 255169 w 550444"/>
              <a:gd name="connsiteY10" fmla="*/ 1590675 h 2457450"/>
              <a:gd name="connsiteX11" fmla="*/ 236119 w 550444"/>
              <a:gd name="connsiteY11" fmla="*/ 1819275 h 2457450"/>
              <a:gd name="connsiteX12" fmla="*/ 207544 w 550444"/>
              <a:gd name="connsiteY12" fmla="*/ 2009775 h 2457450"/>
              <a:gd name="connsiteX13" fmla="*/ 198019 w 550444"/>
              <a:gd name="connsiteY13" fmla="*/ 2038350 h 2457450"/>
              <a:gd name="connsiteX14" fmla="*/ 169444 w 550444"/>
              <a:gd name="connsiteY14" fmla="*/ 2076450 h 2457450"/>
              <a:gd name="connsiteX15" fmla="*/ 150394 w 550444"/>
              <a:gd name="connsiteY15" fmla="*/ 2133600 h 2457450"/>
              <a:gd name="connsiteX16" fmla="*/ 131344 w 550444"/>
              <a:gd name="connsiteY16" fmla="*/ 2162175 h 2457450"/>
              <a:gd name="connsiteX17" fmla="*/ 121819 w 550444"/>
              <a:gd name="connsiteY17" fmla="*/ 2190750 h 2457450"/>
              <a:gd name="connsiteX18" fmla="*/ 74194 w 550444"/>
              <a:gd name="connsiteY18" fmla="*/ 2247900 h 2457450"/>
              <a:gd name="connsiteX19" fmla="*/ 64669 w 550444"/>
              <a:gd name="connsiteY19" fmla="*/ 2276475 h 2457450"/>
              <a:gd name="connsiteX20" fmla="*/ 55144 w 550444"/>
              <a:gd name="connsiteY20" fmla="*/ 2324100 h 2457450"/>
              <a:gd name="connsiteX21" fmla="*/ 36094 w 550444"/>
              <a:gd name="connsiteY21" fmla="*/ 2352675 h 2457450"/>
              <a:gd name="connsiteX22" fmla="*/ 7519 w 550444"/>
              <a:gd name="connsiteY22" fmla="*/ 2371725 h 2457450"/>
              <a:gd name="connsiteX23" fmla="*/ 7519 w 550444"/>
              <a:gd name="connsiteY23" fmla="*/ 2457450 h 2457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50444" h="2457450">
                <a:moveTo>
                  <a:pt x="550444" y="0"/>
                </a:moveTo>
                <a:cubicBezTo>
                  <a:pt x="531394" y="15875"/>
                  <a:pt x="510829" y="30090"/>
                  <a:pt x="493294" y="47625"/>
                </a:cubicBezTo>
                <a:cubicBezTo>
                  <a:pt x="460129" y="80790"/>
                  <a:pt x="468304" y="86100"/>
                  <a:pt x="445669" y="123825"/>
                </a:cubicBezTo>
                <a:cubicBezTo>
                  <a:pt x="433889" y="143458"/>
                  <a:pt x="420269" y="161925"/>
                  <a:pt x="407569" y="180975"/>
                </a:cubicBezTo>
                <a:lnTo>
                  <a:pt x="388519" y="209550"/>
                </a:lnTo>
                <a:cubicBezTo>
                  <a:pt x="385344" y="222250"/>
                  <a:pt x="384848" y="235941"/>
                  <a:pt x="378994" y="247650"/>
                </a:cubicBezTo>
                <a:cubicBezTo>
                  <a:pt x="334344" y="336950"/>
                  <a:pt x="360532" y="226247"/>
                  <a:pt x="331369" y="342900"/>
                </a:cubicBezTo>
                <a:cubicBezTo>
                  <a:pt x="318361" y="394932"/>
                  <a:pt x="313603" y="411398"/>
                  <a:pt x="302794" y="476250"/>
                </a:cubicBezTo>
                <a:cubicBezTo>
                  <a:pt x="284843" y="583953"/>
                  <a:pt x="304180" y="519717"/>
                  <a:pt x="283744" y="581025"/>
                </a:cubicBezTo>
                <a:cubicBezTo>
                  <a:pt x="280569" y="603250"/>
                  <a:pt x="274663" y="625254"/>
                  <a:pt x="274219" y="647700"/>
                </a:cubicBezTo>
                <a:cubicBezTo>
                  <a:pt x="255251" y="1605593"/>
                  <a:pt x="323731" y="1247865"/>
                  <a:pt x="255169" y="1590675"/>
                </a:cubicBezTo>
                <a:cubicBezTo>
                  <a:pt x="242133" y="1825327"/>
                  <a:pt x="255877" y="1690847"/>
                  <a:pt x="236119" y="1819275"/>
                </a:cubicBezTo>
                <a:cubicBezTo>
                  <a:pt x="226355" y="1882739"/>
                  <a:pt x="227849" y="1948860"/>
                  <a:pt x="207544" y="2009775"/>
                </a:cubicBezTo>
                <a:cubicBezTo>
                  <a:pt x="204369" y="2019300"/>
                  <a:pt x="203000" y="2029633"/>
                  <a:pt x="198019" y="2038350"/>
                </a:cubicBezTo>
                <a:cubicBezTo>
                  <a:pt x="190143" y="2052133"/>
                  <a:pt x="178969" y="2063750"/>
                  <a:pt x="169444" y="2076450"/>
                </a:cubicBezTo>
                <a:cubicBezTo>
                  <a:pt x="163094" y="2095500"/>
                  <a:pt x="161533" y="2116892"/>
                  <a:pt x="150394" y="2133600"/>
                </a:cubicBezTo>
                <a:cubicBezTo>
                  <a:pt x="144044" y="2143125"/>
                  <a:pt x="136464" y="2151936"/>
                  <a:pt x="131344" y="2162175"/>
                </a:cubicBezTo>
                <a:cubicBezTo>
                  <a:pt x="126854" y="2171155"/>
                  <a:pt x="126309" y="2181770"/>
                  <a:pt x="121819" y="2190750"/>
                </a:cubicBezTo>
                <a:cubicBezTo>
                  <a:pt x="108558" y="2217272"/>
                  <a:pt x="95260" y="2226834"/>
                  <a:pt x="74194" y="2247900"/>
                </a:cubicBezTo>
                <a:cubicBezTo>
                  <a:pt x="71019" y="2257425"/>
                  <a:pt x="67104" y="2266735"/>
                  <a:pt x="64669" y="2276475"/>
                </a:cubicBezTo>
                <a:cubicBezTo>
                  <a:pt x="60742" y="2292181"/>
                  <a:pt x="60828" y="2308941"/>
                  <a:pt x="55144" y="2324100"/>
                </a:cubicBezTo>
                <a:cubicBezTo>
                  <a:pt x="51124" y="2334819"/>
                  <a:pt x="44189" y="2344580"/>
                  <a:pt x="36094" y="2352675"/>
                </a:cubicBezTo>
                <a:cubicBezTo>
                  <a:pt x="27999" y="2360770"/>
                  <a:pt x="10531" y="2360681"/>
                  <a:pt x="7519" y="2371725"/>
                </a:cubicBezTo>
                <a:cubicBezTo>
                  <a:pt x="0" y="2399293"/>
                  <a:pt x="7519" y="2428875"/>
                  <a:pt x="7519" y="2457450"/>
                </a:cubicBezTo>
              </a:path>
            </a:pathLst>
          </a:custGeom>
          <a:ln w="1905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7" name="6 - Ελεύθερη σχεδίαση"/>
          <p:cNvSpPr/>
          <p:nvPr/>
        </p:nvSpPr>
        <p:spPr>
          <a:xfrm>
            <a:off x="1313205" y="994505"/>
            <a:ext cx="477495" cy="1933575"/>
          </a:xfrm>
          <a:custGeom>
            <a:avLst/>
            <a:gdLst>
              <a:gd name="connsiteX0" fmla="*/ 477495 w 477495"/>
              <a:gd name="connsiteY0" fmla="*/ 0 h 1933575"/>
              <a:gd name="connsiteX1" fmla="*/ 448920 w 477495"/>
              <a:gd name="connsiteY1" fmla="*/ 47625 h 1933575"/>
              <a:gd name="connsiteX2" fmla="*/ 439395 w 477495"/>
              <a:gd name="connsiteY2" fmla="*/ 76200 h 1933575"/>
              <a:gd name="connsiteX3" fmla="*/ 410820 w 477495"/>
              <a:gd name="connsiteY3" fmla="*/ 95250 h 1933575"/>
              <a:gd name="connsiteX4" fmla="*/ 401295 w 477495"/>
              <a:gd name="connsiteY4" fmla="*/ 161925 h 1933575"/>
              <a:gd name="connsiteX5" fmla="*/ 391770 w 477495"/>
              <a:gd name="connsiteY5" fmla="*/ 266700 h 1933575"/>
              <a:gd name="connsiteX6" fmla="*/ 382245 w 477495"/>
              <a:gd name="connsiteY6" fmla="*/ 295275 h 1933575"/>
              <a:gd name="connsiteX7" fmla="*/ 372720 w 477495"/>
              <a:gd name="connsiteY7" fmla="*/ 342900 h 1933575"/>
              <a:gd name="connsiteX8" fmla="*/ 363195 w 477495"/>
              <a:gd name="connsiteY8" fmla="*/ 457200 h 1933575"/>
              <a:gd name="connsiteX9" fmla="*/ 353670 w 477495"/>
              <a:gd name="connsiteY9" fmla="*/ 542925 h 1933575"/>
              <a:gd name="connsiteX10" fmla="*/ 334620 w 477495"/>
              <a:gd name="connsiteY10" fmla="*/ 1000125 h 1933575"/>
              <a:gd name="connsiteX11" fmla="*/ 306045 w 477495"/>
              <a:gd name="connsiteY11" fmla="*/ 1114425 h 1933575"/>
              <a:gd name="connsiteX12" fmla="*/ 286995 w 477495"/>
              <a:gd name="connsiteY12" fmla="*/ 1295400 h 1933575"/>
              <a:gd name="connsiteX13" fmla="*/ 277470 w 477495"/>
              <a:gd name="connsiteY13" fmla="*/ 1362075 h 1933575"/>
              <a:gd name="connsiteX14" fmla="*/ 258420 w 477495"/>
              <a:gd name="connsiteY14" fmla="*/ 1390650 h 1933575"/>
              <a:gd name="connsiteX15" fmla="*/ 220320 w 477495"/>
              <a:gd name="connsiteY15" fmla="*/ 1476375 h 1933575"/>
              <a:gd name="connsiteX16" fmla="*/ 201270 w 477495"/>
              <a:gd name="connsiteY16" fmla="*/ 1543050 h 1933575"/>
              <a:gd name="connsiteX17" fmla="*/ 182220 w 477495"/>
              <a:gd name="connsiteY17" fmla="*/ 1571625 h 1933575"/>
              <a:gd name="connsiteX18" fmla="*/ 172695 w 477495"/>
              <a:gd name="connsiteY18" fmla="*/ 1600200 h 1933575"/>
              <a:gd name="connsiteX19" fmla="*/ 153645 w 477495"/>
              <a:gd name="connsiteY19" fmla="*/ 1628775 h 1933575"/>
              <a:gd name="connsiteX20" fmla="*/ 144120 w 477495"/>
              <a:gd name="connsiteY20" fmla="*/ 1657350 h 1933575"/>
              <a:gd name="connsiteX21" fmla="*/ 86970 w 477495"/>
              <a:gd name="connsiteY21" fmla="*/ 1743075 h 1933575"/>
              <a:gd name="connsiteX22" fmla="*/ 67920 w 477495"/>
              <a:gd name="connsiteY22" fmla="*/ 1771650 h 1933575"/>
              <a:gd name="connsiteX23" fmla="*/ 48870 w 477495"/>
              <a:gd name="connsiteY23" fmla="*/ 1828800 h 1933575"/>
              <a:gd name="connsiteX24" fmla="*/ 1245 w 477495"/>
              <a:gd name="connsiteY24" fmla="*/ 1914525 h 1933575"/>
              <a:gd name="connsiteX25" fmla="*/ 1245 w 477495"/>
              <a:gd name="connsiteY25" fmla="*/ 1933575 h 1933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77495" h="1933575">
                <a:moveTo>
                  <a:pt x="477495" y="0"/>
                </a:moveTo>
                <a:cubicBezTo>
                  <a:pt x="467970" y="15875"/>
                  <a:pt x="457199" y="31066"/>
                  <a:pt x="448920" y="47625"/>
                </a:cubicBezTo>
                <a:cubicBezTo>
                  <a:pt x="444430" y="56605"/>
                  <a:pt x="445667" y="68360"/>
                  <a:pt x="439395" y="76200"/>
                </a:cubicBezTo>
                <a:cubicBezTo>
                  <a:pt x="432244" y="85139"/>
                  <a:pt x="420345" y="88900"/>
                  <a:pt x="410820" y="95250"/>
                </a:cubicBezTo>
                <a:cubicBezTo>
                  <a:pt x="407645" y="117475"/>
                  <a:pt x="403774" y="139612"/>
                  <a:pt x="401295" y="161925"/>
                </a:cubicBezTo>
                <a:cubicBezTo>
                  <a:pt x="397422" y="196780"/>
                  <a:pt x="396730" y="231983"/>
                  <a:pt x="391770" y="266700"/>
                </a:cubicBezTo>
                <a:cubicBezTo>
                  <a:pt x="390350" y="276639"/>
                  <a:pt x="384680" y="285535"/>
                  <a:pt x="382245" y="295275"/>
                </a:cubicBezTo>
                <a:cubicBezTo>
                  <a:pt x="378318" y="310981"/>
                  <a:pt x="375895" y="327025"/>
                  <a:pt x="372720" y="342900"/>
                </a:cubicBezTo>
                <a:cubicBezTo>
                  <a:pt x="369545" y="381000"/>
                  <a:pt x="366820" y="419140"/>
                  <a:pt x="363195" y="457200"/>
                </a:cubicBezTo>
                <a:cubicBezTo>
                  <a:pt x="360469" y="485821"/>
                  <a:pt x="355181" y="514214"/>
                  <a:pt x="353670" y="542925"/>
                </a:cubicBezTo>
                <a:cubicBezTo>
                  <a:pt x="345653" y="695246"/>
                  <a:pt x="342637" y="847804"/>
                  <a:pt x="334620" y="1000125"/>
                </a:cubicBezTo>
                <a:cubicBezTo>
                  <a:pt x="329996" y="1087980"/>
                  <a:pt x="338588" y="1065610"/>
                  <a:pt x="306045" y="1114425"/>
                </a:cubicBezTo>
                <a:cubicBezTo>
                  <a:pt x="299695" y="1174750"/>
                  <a:pt x="293948" y="1235142"/>
                  <a:pt x="286995" y="1295400"/>
                </a:cubicBezTo>
                <a:cubicBezTo>
                  <a:pt x="284422" y="1317703"/>
                  <a:pt x="283921" y="1340571"/>
                  <a:pt x="277470" y="1362075"/>
                </a:cubicBezTo>
                <a:cubicBezTo>
                  <a:pt x="274181" y="1373040"/>
                  <a:pt x="264770" y="1381125"/>
                  <a:pt x="258420" y="1390650"/>
                </a:cubicBezTo>
                <a:cubicBezTo>
                  <a:pt x="236082" y="1480001"/>
                  <a:pt x="267400" y="1370444"/>
                  <a:pt x="220320" y="1476375"/>
                </a:cubicBezTo>
                <a:cubicBezTo>
                  <a:pt x="195905" y="1531308"/>
                  <a:pt x="224487" y="1496616"/>
                  <a:pt x="201270" y="1543050"/>
                </a:cubicBezTo>
                <a:cubicBezTo>
                  <a:pt x="196150" y="1553289"/>
                  <a:pt x="187340" y="1561386"/>
                  <a:pt x="182220" y="1571625"/>
                </a:cubicBezTo>
                <a:cubicBezTo>
                  <a:pt x="177730" y="1580605"/>
                  <a:pt x="177185" y="1591220"/>
                  <a:pt x="172695" y="1600200"/>
                </a:cubicBezTo>
                <a:cubicBezTo>
                  <a:pt x="167575" y="1610439"/>
                  <a:pt x="158765" y="1618536"/>
                  <a:pt x="153645" y="1628775"/>
                </a:cubicBezTo>
                <a:cubicBezTo>
                  <a:pt x="149155" y="1637755"/>
                  <a:pt x="148996" y="1648573"/>
                  <a:pt x="144120" y="1657350"/>
                </a:cubicBezTo>
                <a:lnTo>
                  <a:pt x="86970" y="1743075"/>
                </a:lnTo>
                <a:cubicBezTo>
                  <a:pt x="80620" y="1752600"/>
                  <a:pt x="71540" y="1760790"/>
                  <a:pt x="67920" y="1771650"/>
                </a:cubicBezTo>
                <a:cubicBezTo>
                  <a:pt x="61570" y="1790700"/>
                  <a:pt x="60009" y="1812092"/>
                  <a:pt x="48870" y="1828800"/>
                </a:cubicBezTo>
                <a:cubicBezTo>
                  <a:pt x="27047" y="1861535"/>
                  <a:pt x="8430" y="1878600"/>
                  <a:pt x="1245" y="1914525"/>
                </a:cubicBezTo>
                <a:cubicBezTo>
                  <a:pt x="0" y="1920752"/>
                  <a:pt x="1245" y="1927225"/>
                  <a:pt x="1245" y="1933575"/>
                </a:cubicBezTo>
              </a:path>
            </a:pathLst>
          </a:custGeom>
          <a:ln w="15875">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8" name="7 - TextBox"/>
          <p:cNvSpPr txBox="1"/>
          <p:nvPr/>
        </p:nvSpPr>
        <p:spPr>
          <a:xfrm rot="16200000">
            <a:off x="6042647" y="2348962"/>
            <a:ext cx="648072" cy="276999"/>
          </a:xfrm>
          <a:prstGeom prst="rect">
            <a:avLst/>
          </a:prstGeom>
          <a:noFill/>
        </p:spPr>
        <p:txBody>
          <a:bodyPr wrap="square" rtlCol="0">
            <a:spAutoFit/>
          </a:bodyPr>
          <a:lstStyle/>
          <a:p>
            <a:r>
              <a:rPr lang="en-US" sz="1200" b="1" dirty="0" smtClean="0"/>
              <a:t>300m</a:t>
            </a:r>
            <a:endParaRPr lang="el-GR" sz="1200" b="1" dirty="0"/>
          </a:p>
        </p:txBody>
      </p:sp>
      <p:sp>
        <p:nvSpPr>
          <p:cNvPr id="9" name="8 - TextBox"/>
          <p:cNvSpPr txBox="1"/>
          <p:nvPr/>
        </p:nvSpPr>
        <p:spPr>
          <a:xfrm rot="16200000">
            <a:off x="4602488" y="2132938"/>
            <a:ext cx="648072" cy="276999"/>
          </a:xfrm>
          <a:prstGeom prst="rect">
            <a:avLst/>
          </a:prstGeom>
          <a:noFill/>
        </p:spPr>
        <p:txBody>
          <a:bodyPr wrap="square" rtlCol="0">
            <a:spAutoFit/>
          </a:bodyPr>
          <a:lstStyle/>
          <a:p>
            <a:r>
              <a:rPr lang="en-US" sz="1200" b="1" dirty="0" smtClean="0"/>
              <a:t>400m</a:t>
            </a:r>
            <a:endParaRPr lang="el-GR" sz="1200" b="1" dirty="0"/>
          </a:p>
        </p:txBody>
      </p:sp>
      <p:sp>
        <p:nvSpPr>
          <p:cNvPr id="10" name="9 - TextBox"/>
          <p:cNvSpPr txBox="1"/>
          <p:nvPr/>
        </p:nvSpPr>
        <p:spPr>
          <a:xfrm rot="16200000">
            <a:off x="3090320" y="1988922"/>
            <a:ext cx="648072" cy="276999"/>
          </a:xfrm>
          <a:prstGeom prst="rect">
            <a:avLst/>
          </a:prstGeom>
          <a:noFill/>
        </p:spPr>
        <p:txBody>
          <a:bodyPr wrap="square" rtlCol="0">
            <a:spAutoFit/>
          </a:bodyPr>
          <a:lstStyle/>
          <a:p>
            <a:r>
              <a:rPr lang="en-US" sz="1200" b="1" dirty="0" smtClean="0"/>
              <a:t>500m</a:t>
            </a:r>
            <a:endParaRPr lang="el-GR" sz="1200" b="1" dirty="0"/>
          </a:p>
        </p:txBody>
      </p:sp>
      <p:sp>
        <p:nvSpPr>
          <p:cNvPr id="11" name="10 - TextBox"/>
          <p:cNvSpPr txBox="1"/>
          <p:nvPr/>
        </p:nvSpPr>
        <p:spPr>
          <a:xfrm rot="16200000">
            <a:off x="1794177" y="1916914"/>
            <a:ext cx="648072" cy="276999"/>
          </a:xfrm>
          <a:prstGeom prst="rect">
            <a:avLst/>
          </a:prstGeom>
          <a:noFill/>
        </p:spPr>
        <p:txBody>
          <a:bodyPr wrap="square" rtlCol="0">
            <a:spAutoFit/>
          </a:bodyPr>
          <a:lstStyle/>
          <a:p>
            <a:r>
              <a:rPr lang="en-US" sz="1200" b="1" dirty="0"/>
              <a:t>6</a:t>
            </a:r>
            <a:r>
              <a:rPr lang="en-US" sz="1200" b="1" dirty="0" smtClean="0"/>
              <a:t>00m</a:t>
            </a:r>
            <a:endParaRPr lang="el-GR" sz="1200" b="1" dirty="0"/>
          </a:p>
        </p:txBody>
      </p:sp>
      <p:sp>
        <p:nvSpPr>
          <p:cNvPr id="12" name="11 - TextBox"/>
          <p:cNvSpPr txBox="1"/>
          <p:nvPr/>
        </p:nvSpPr>
        <p:spPr>
          <a:xfrm rot="16200000">
            <a:off x="1218113" y="1886344"/>
            <a:ext cx="648072" cy="276999"/>
          </a:xfrm>
          <a:prstGeom prst="rect">
            <a:avLst/>
          </a:prstGeom>
          <a:noFill/>
        </p:spPr>
        <p:txBody>
          <a:bodyPr wrap="square" rtlCol="0">
            <a:spAutoFit/>
          </a:bodyPr>
          <a:lstStyle/>
          <a:p>
            <a:r>
              <a:rPr lang="en-US" sz="1200" b="1" dirty="0" smtClean="0"/>
              <a:t>700m</a:t>
            </a:r>
            <a:endParaRPr lang="el-GR" sz="1200" b="1" dirty="0"/>
          </a:p>
        </p:txBody>
      </p:sp>
      <p:sp>
        <p:nvSpPr>
          <p:cNvPr id="13" name="12 - TextBox"/>
          <p:cNvSpPr txBox="1"/>
          <p:nvPr/>
        </p:nvSpPr>
        <p:spPr>
          <a:xfrm>
            <a:off x="754779" y="197171"/>
            <a:ext cx="7314823" cy="369332"/>
          </a:xfrm>
          <a:prstGeom prst="rect">
            <a:avLst/>
          </a:prstGeom>
          <a:noFill/>
        </p:spPr>
        <p:txBody>
          <a:bodyPr wrap="none" rtlCol="0">
            <a:spAutoFit/>
          </a:bodyPr>
          <a:lstStyle/>
          <a:p>
            <a:r>
              <a:rPr lang="el-GR" sz="1800" b="1" dirty="0" smtClean="0">
                <a:solidFill>
                  <a:schemeClr val="accent1">
                    <a:lumMod val="50000"/>
                  </a:schemeClr>
                </a:solidFill>
              </a:rPr>
              <a:t>CALCULATION OF PRECIPITATION VOLUME USING THE ISOHYETAL METHOD</a:t>
            </a:r>
            <a:endParaRPr lang="el-GR" sz="1800" b="1" dirty="0">
              <a:solidFill>
                <a:schemeClr val="accent1">
                  <a:lumMod val="50000"/>
                </a:schemeClr>
              </a:solidFill>
            </a:endParaRPr>
          </a:p>
        </p:txBody>
      </p:sp>
      <p:sp>
        <p:nvSpPr>
          <p:cNvPr id="18" name="17 - TextBox"/>
          <p:cNvSpPr txBox="1"/>
          <p:nvPr/>
        </p:nvSpPr>
        <p:spPr>
          <a:xfrm>
            <a:off x="467544" y="3861048"/>
            <a:ext cx="4320480" cy="584775"/>
          </a:xfrm>
          <a:prstGeom prst="rect">
            <a:avLst/>
          </a:prstGeom>
          <a:noFill/>
        </p:spPr>
        <p:txBody>
          <a:bodyPr wrap="square" rtlCol="0">
            <a:spAutoFit/>
          </a:bodyPr>
          <a:lstStyle/>
          <a:p>
            <a:r>
              <a:rPr lang="en-US" sz="3200" dirty="0" smtClean="0">
                <a:solidFill>
                  <a:srgbClr val="002060"/>
                </a:solidFill>
              </a:rPr>
              <a:t>y(mm)=0.52h(m)+385</a:t>
            </a:r>
            <a:endParaRPr lang="el-GR" sz="3200" dirty="0">
              <a:solidFill>
                <a:srgbClr val="002060"/>
              </a:solidFill>
            </a:endParaRPr>
          </a:p>
        </p:txBody>
      </p:sp>
      <p:sp>
        <p:nvSpPr>
          <p:cNvPr id="19" name="18 - TextBox"/>
          <p:cNvSpPr txBox="1"/>
          <p:nvPr/>
        </p:nvSpPr>
        <p:spPr>
          <a:xfrm>
            <a:off x="6588224" y="2060848"/>
            <a:ext cx="432048" cy="307777"/>
          </a:xfrm>
          <a:prstGeom prst="rect">
            <a:avLst/>
          </a:prstGeom>
          <a:noFill/>
        </p:spPr>
        <p:txBody>
          <a:bodyPr wrap="square" rtlCol="0">
            <a:spAutoFit/>
          </a:bodyPr>
          <a:lstStyle/>
          <a:p>
            <a:r>
              <a:rPr lang="en-US" sz="1400" dirty="0" smtClean="0">
                <a:solidFill>
                  <a:srgbClr val="FF0000"/>
                </a:solidFill>
              </a:rPr>
              <a:t>E1</a:t>
            </a:r>
            <a:endParaRPr lang="el-GR" sz="1400" dirty="0">
              <a:solidFill>
                <a:srgbClr val="FF0000"/>
              </a:solidFill>
            </a:endParaRPr>
          </a:p>
        </p:txBody>
      </p:sp>
      <p:sp>
        <p:nvSpPr>
          <p:cNvPr id="20" name="19 - TextBox"/>
          <p:cNvSpPr txBox="1"/>
          <p:nvPr/>
        </p:nvSpPr>
        <p:spPr>
          <a:xfrm>
            <a:off x="5364088" y="2204864"/>
            <a:ext cx="432048" cy="307777"/>
          </a:xfrm>
          <a:prstGeom prst="rect">
            <a:avLst/>
          </a:prstGeom>
          <a:noFill/>
        </p:spPr>
        <p:txBody>
          <a:bodyPr wrap="square" rtlCol="0">
            <a:spAutoFit/>
          </a:bodyPr>
          <a:lstStyle/>
          <a:p>
            <a:r>
              <a:rPr lang="en-US" sz="1400" dirty="0" smtClean="0">
                <a:solidFill>
                  <a:srgbClr val="FF0000"/>
                </a:solidFill>
              </a:rPr>
              <a:t>E2</a:t>
            </a:r>
            <a:endParaRPr lang="el-GR" sz="1400" dirty="0">
              <a:solidFill>
                <a:srgbClr val="FF0000"/>
              </a:solidFill>
            </a:endParaRPr>
          </a:p>
        </p:txBody>
      </p:sp>
      <p:sp>
        <p:nvSpPr>
          <p:cNvPr id="21" name="20 - TextBox"/>
          <p:cNvSpPr txBox="1"/>
          <p:nvPr/>
        </p:nvSpPr>
        <p:spPr>
          <a:xfrm>
            <a:off x="4067944" y="2348880"/>
            <a:ext cx="432048" cy="307777"/>
          </a:xfrm>
          <a:prstGeom prst="rect">
            <a:avLst/>
          </a:prstGeom>
          <a:noFill/>
        </p:spPr>
        <p:txBody>
          <a:bodyPr wrap="square" rtlCol="0">
            <a:spAutoFit/>
          </a:bodyPr>
          <a:lstStyle/>
          <a:p>
            <a:r>
              <a:rPr lang="en-US" sz="1400" dirty="0" smtClean="0">
                <a:solidFill>
                  <a:srgbClr val="FF0000"/>
                </a:solidFill>
              </a:rPr>
              <a:t>E3</a:t>
            </a:r>
            <a:endParaRPr lang="el-GR" sz="1400" dirty="0">
              <a:solidFill>
                <a:srgbClr val="FF0000"/>
              </a:solidFill>
            </a:endParaRPr>
          </a:p>
        </p:txBody>
      </p:sp>
      <p:sp>
        <p:nvSpPr>
          <p:cNvPr id="22" name="21 - TextBox"/>
          <p:cNvSpPr txBox="1"/>
          <p:nvPr/>
        </p:nvSpPr>
        <p:spPr>
          <a:xfrm>
            <a:off x="2627784" y="2276872"/>
            <a:ext cx="432048" cy="307777"/>
          </a:xfrm>
          <a:prstGeom prst="rect">
            <a:avLst/>
          </a:prstGeom>
          <a:noFill/>
        </p:spPr>
        <p:txBody>
          <a:bodyPr wrap="square" rtlCol="0">
            <a:spAutoFit/>
          </a:bodyPr>
          <a:lstStyle/>
          <a:p>
            <a:r>
              <a:rPr lang="en-US" sz="1400" dirty="0" smtClean="0">
                <a:solidFill>
                  <a:srgbClr val="FF0000"/>
                </a:solidFill>
              </a:rPr>
              <a:t>E4</a:t>
            </a:r>
            <a:endParaRPr lang="el-GR" sz="1400" dirty="0">
              <a:solidFill>
                <a:srgbClr val="FF0000"/>
              </a:solidFill>
            </a:endParaRPr>
          </a:p>
        </p:txBody>
      </p:sp>
      <p:sp>
        <p:nvSpPr>
          <p:cNvPr id="23" name="22 - TextBox"/>
          <p:cNvSpPr txBox="1"/>
          <p:nvPr/>
        </p:nvSpPr>
        <p:spPr>
          <a:xfrm>
            <a:off x="1763688" y="1556792"/>
            <a:ext cx="432048" cy="307777"/>
          </a:xfrm>
          <a:prstGeom prst="rect">
            <a:avLst/>
          </a:prstGeom>
          <a:noFill/>
        </p:spPr>
        <p:txBody>
          <a:bodyPr wrap="square" rtlCol="0">
            <a:spAutoFit/>
          </a:bodyPr>
          <a:lstStyle/>
          <a:p>
            <a:r>
              <a:rPr lang="en-US" sz="1400" dirty="0" smtClean="0">
                <a:solidFill>
                  <a:srgbClr val="FF0000"/>
                </a:solidFill>
              </a:rPr>
              <a:t>E5</a:t>
            </a:r>
            <a:endParaRPr lang="el-GR" sz="1400" dirty="0">
              <a:solidFill>
                <a:srgbClr val="FF0000"/>
              </a:solidFill>
            </a:endParaRPr>
          </a:p>
        </p:txBody>
      </p:sp>
      <p:sp>
        <p:nvSpPr>
          <p:cNvPr id="24" name="23 - TextBox"/>
          <p:cNvSpPr txBox="1"/>
          <p:nvPr/>
        </p:nvSpPr>
        <p:spPr>
          <a:xfrm>
            <a:off x="1043608" y="1700808"/>
            <a:ext cx="432048" cy="307777"/>
          </a:xfrm>
          <a:prstGeom prst="rect">
            <a:avLst/>
          </a:prstGeom>
          <a:noFill/>
        </p:spPr>
        <p:txBody>
          <a:bodyPr wrap="square" rtlCol="0">
            <a:spAutoFit/>
          </a:bodyPr>
          <a:lstStyle/>
          <a:p>
            <a:r>
              <a:rPr lang="en-US" sz="1400" dirty="0" smtClean="0">
                <a:solidFill>
                  <a:srgbClr val="FF0000"/>
                </a:solidFill>
              </a:rPr>
              <a:t>E6</a:t>
            </a:r>
            <a:endParaRPr lang="el-GR" sz="1400" dirty="0">
              <a:solidFill>
                <a:srgbClr val="FF0000"/>
              </a:solidFill>
            </a:endParaRPr>
          </a:p>
        </p:txBody>
      </p:sp>
      <p:graphicFrame>
        <p:nvGraphicFramePr>
          <p:cNvPr id="26" name="25 - Πίνακας"/>
          <p:cNvGraphicFramePr>
            <a:graphicFrameLocks noGrp="1"/>
          </p:cNvGraphicFramePr>
          <p:nvPr>
            <p:extLst>
              <p:ext uri="{D42A27DB-BD31-4B8C-83A1-F6EECF244321}">
                <p14:modId xmlns:p14="http://schemas.microsoft.com/office/powerpoint/2010/main" val="2781597094"/>
              </p:ext>
            </p:extLst>
          </p:nvPr>
        </p:nvGraphicFramePr>
        <p:xfrm>
          <a:off x="5292080" y="3789040"/>
          <a:ext cx="3672408" cy="2194560"/>
        </p:xfrm>
        <a:graphic>
          <a:graphicData uri="http://schemas.openxmlformats.org/drawingml/2006/table">
            <a:tbl>
              <a:tblPr firstRow="1" bandRow="1">
                <a:tableStyleId>{5C22544A-7EE6-4342-B048-85BDC9FD1C3A}</a:tableStyleId>
              </a:tblPr>
              <a:tblGrid>
                <a:gridCol w="1368152"/>
                <a:gridCol w="2304256"/>
              </a:tblGrid>
              <a:tr h="0">
                <a:tc>
                  <a:txBody>
                    <a:bodyPr/>
                    <a:lstStyle/>
                    <a:p>
                      <a:r>
                        <a:rPr lang="el-GR" sz="1200" baseline="0" dirty="0" err="1" smtClean="0"/>
                        <a:t>Elevation</a:t>
                      </a:r>
                      <a:r>
                        <a:rPr lang="el-GR" sz="1200" baseline="0" dirty="0" smtClean="0"/>
                        <a:t> (</a:t>
                      </a:r>
                      <a:r>
                        <a:rPr lang="en-US" sz="1200" baseline="0" dirty="0" smtClean="0"/>
                        <a:t>m</a:t>
                      </a:r>
                      <a:r>
                        <a:rPr lang="el-GR" sz="1200" baseline="0" dirty="0" smtClean="0"/>
                        <a:t>)</a:t>
                      </a:r>
                      <a:endParaRPr lang="el-GR" sz="1200" dirty="0"/>
                    </a:p>
                  </a:txBody>
                  <a:tcPr/>
                </a:tc>
                <a:tc>
                  <a:txBody>
                    <a:bodyPr/>
                    <a:lstStyle/>
                    <a:p>
                      <a:r>
                        <a:rPr lang="el-GR" sz="1200" baseline="0" dirty="0" err="1" smtClean="0"/>
                        <a:t>Rainfall</a:t>
                      </a:r>
                      <a:r>
                        <a:rPr lang="el-GR" sz="1200" baseline="0" dirty="0" smtClean="0"/>
                        <a:t> </a:t>
                      </a:r>
                      <a:r>
                        <a:rPr lang="el-GR" sz="1200" baseline="0" dirty="0" err="1" smtClean="0"/>
                        <a:t>height</a:t>
                      </a:r>
                      <a:r>
                        <a:rPr lang="el-GR" sz="1200" baseline="0" dirty="0" smtClean="0"/>
                        <a:t> </a:t>
                      </a:r>
                      <a:r>
                        <a:rPr lang="en-US" sz="1200" baseline="0" dirty="0" smtClean="0"/>
                        <a:t>(mm)</a:t>
                      </a:r>
                      <a:endParaRPr lang="el-GR" sz="1200" dirty="0"/>
                    </a:p>
                  </a:txBody>
                  <a:tcPr/>
                </a:tc>
              </a:tr>
              <a:tr h="0">
                <a:tc>
                  <a:txBody>
                    <a:bodyPr/>
                    <a:lstStyle/>
                    <a:p>
                      <a:r>
                        <a:rPr lang="en-US" sz="1200" smtClean="0"/>
                        <a:t>200(m)</a:t>
                      </a:r>
                      <a:endParaRPr lang="el-GR" sz="1200" dirty="0"/>
                    </a:p>
                  </a:txBody>
                  <a:tcPr/>
                </a:tc>
                <a:tc>
                  <a:txBody>
                    <a:bodyPr/>
                    <a:lstStyle/>
                    <a:p>
                      <a:r>
                        <a:rPr lang="en-US" sz="1200" dirty="0" smtClean="0"/>
                        <a:t>489</a:t>
                      </a:r>
                      <a:endParaRPr lang="el-GR" sz="1200" dirty="0"/>
                    </a:p>
                  </a:txBody>
                  <a:tcPr/>
                </a:tc>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300(m)</a:t>
                      </a:r>
                      <a:endParaRPr lang="el-GR" sz="1200" dirty="0" smtClean="0"/>
                    </a:p>
                  </a:txBody>
                  <a:tcPr/>
                </a:tc>
                <a:tc>
                  <a:txBody>
                    <a:bodyPr/>
                    <a:lstStyle/>
                    <a:p>
                      <a:r>
                        <a:rPr lang="en-US" sz="1200" dirty="0" smtClean="0"/>
                        <a:t>541</a:t>
                      </a:r>
                    </a:p>
                  </a:txBody>
                  <a:tcPr/>
                </a:tc>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400(m)</a:t>
                      </a:r>
                      <a:endParaRPr lang="el-GR" sz="1200" dirty="0" smtClean="0"/>
                    </a:p>
                  </a:txBody>
                  <a:tcPr/>
                </a:tc>
                <a:tc>
                  <a:txBody>
                    <a:bodyPr/>
                    <a:lstStyle/>
                    <a:p>
                      <a:r>
                        <a:rPr lang="en-US" sz="1200" dirty="0" smtClean="0"/>
                        <a:t>593</a:t>
                      </a:r>
                      <a:endParaRPr lang="el-GR" sz="1200" dirty="0"/>
                    </a:p>
                  </a:txBody>
                  <a:tcPr/>
                </a:tc>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500(m)</a:t>
                      </a:r>
                      <a:endParaRPr lang="el-GR" sz="1200" dirty="0" smtClean="0"/>
                    </a:p>
                  </a:txBody>
                  <a:tcPr/>
                </a:tc>
                <a:tc>
                  <a:txBody>
                    <a:bodyPr/>
                    <a:lstStyle/>
                    <a:p>
                      <a:r>
                        <a:rPr lang="en-US" sz="1200" dirty="0" smtClean="0"/>
                        <a:t>645</a:t>
                      </a:r>
                      <a:endParaRPr lang="el-GR" sz="1200" dirty="0"/>
                    </a:p>
                  </a:txBody>
                  <a:tcPr/>
                </a:tc>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600(m)</a:t>
                      </a:r>
                      <a:endParaRPr lang="el-GR" sz="1200" dirty="0" smtClean="0"/>
                    </a:p>
                  </a:txBody>
                  <a:tcPr/>
                </a:tc>
                <a:tc>
                  <a:txBody>
                    <a:bodyPr/>
                    <a:lstStyle/>
                    <a:p>
                      <a:r>
                        <a:rPr lang="en-US" sz="1200" dirty="0" smtClean="0"/>
                        <a:t>697</a:t>
                      </a:r>
                      <a:endParaRPr lang="el-GR" sz="1200" dirty="0"/>
                    </a:p>
                  </a:txBody>
                  <a:tcPr/>
                </a:tc>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700(m)</a:t>
                      </a:r>
                      <a:endParaRPr lang="el-GR" sz="1200" dirty="0" smtClean="0"/>
                    </a:p>
                  </a:txBody>
                  <a:tcPr/>
                </a:tc>
                <a:tc>
                  <a:txBody>
                    <a:bodyPr/>
                    <a:lstStyle/>
                    <a:p>
                      <a:r>
                        <a:rPr lang="en-US" sz="1200" dirty="0" smtClean="0"/>
                        <a:t>749</a:t>
                      </a:r>
                      <a:endParaRPr lang="el-GR" sz="1200" dirty="0"/>
                    </a:p>
                  </a:txBody>
                  <a:tcPr/>
                </a:tc>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800(m)</a:t>
                      </a:r>
                      <a:endParaRPr lang="el-GR" sz="1200" dirty="0" smtClean="0"/>
                    </a:p>
                  </a:txBody>
                  <a:tcPr/>
                </a:tc>
                <a:tc>
                  <a:txBody>
                    <a:bodyPr/>
                    <a:lstStyle/>
                    <a:p>
                      <a:r>
                        <a:rPr lang="en-US" sz="1200" dirty="0" smtClean="0"/>
                        <a:t>801</a:t>
                      </a:r>
                      <a:endParaRPr lang="el-GR" sz="1200" dirty="0"/>
                    </a:p>
                  </a:txBody>
                  <a:tcPr/>
                </a:tc>
              </a:tr>
            </a:tbl>
          </a:graphicData>
        </a:graphic>
      </p:graphicFrame>
      <p:sp>
        <p:nvSpPr>
          <p:cNvPr id="31" name="30 - TextBox"/>
          <p:cNvSpPr txBox="1"/>
          <p:nvPr/>
        </p:nvSpPr>
        <p:spPr>
          <a:xfrm rot="16200000">
            <a:off x="6017676" y="1634316"/>
            <a:ext cx="720080" cy="276999"/>
          </a:xfrm>
          <a:prstGeom prst="rect">
            <a:avLst/>
          </a:prstGeom>
          <a:noFill/>
        </p:spPr>
        <p:txBody>
          <a:bodyPr wrap="square" rtlCol="0">
            <a:spAutoFit/>
          </a:bodyPr>
          <a:lstStyle/>
          <a:p>
            <a:r>
              <a:rPr lang="en-US" sz="1200" b="1" dirty="0" smtClean="0"/>
              <a:t>541mm</a:t>
            </a:r>
            <a:endParaRPr lang="el-GR" sz="1200" b="1" dirty="0"/>
          </a:p>
        </p:txBody>
      </p:sp>
      <p:sp>
        <p:nvSpPr>
          <p:cNvPr id="32" name="31 - TextBox"/>
          <p:cNvSpPr txBox="1"/>
          <p:nvPr/>
        </p:nvSpPr>
        <p:spPr>
          <a:xfrm rot="16200000">
            <a:off x="4649524" y="1562308"/>
            <a:ext cx="720080" cy="276999"/>
          </a:xfrm>
          <a:prstGeom prst="rect">
            <a:avLst/>
          </a:prstGeom>
          <a:noFill/>
        </p:spPr>
        <p:txBody>
          <a:bodyPr wrap="square" rtlCol="0">
            <a:spAutoFit/>
          </a:bodyPr>
          <a:lstStyle/>
          <a:p>
            <a:r>
              <a:rPr lang="en-US" sz="1200" b="1" dirty="0" smtClean="0"/>
              <a:t>593mm</a:t>
            </a:r>
            <a:endParaRPr lang="el-GR" sz="1200" b="1" dirty="0"/>
          </a:p>
        </p:txBody>
      </p:sp>
      <p:sp>
        <p:nvSpPr>
          <p:cNvPr id="33" name="32 - TextBox"/>
          <p:cNvSpPr txBox="1"/>
          <p:nvPr/>
        </p:nvSpPr>
        <p:spPr>
          <a:xfrm rot="16200000">
            <a:off x="3137356" y="1490300"/>
            <a:ext cx="720080" cy="276999"/>
          </a:xfrm>
          <a:prstGeom prst="rect">
            <a:avLst/>
          </a:prstGeom>
          <a:noFill/>
        </p:spPr>
        <p:txBody>
          <a:bodyPr wrap="square" rtlCol="0">
            <a:spAutoFit/>
          </a:bodyPr>
          <a:lstStyle/>
          <a:p>
            <a:r>
              <a:rPr lang="en-US" sz="1200" b="1" dirty="0" smtClean="0"/>
              <a:t>645mm</a:t>
            </a:r>
            <a:endParaRPr lang="el-GR" sz="1200" b="1" dirty="0"/>
          </a:p>
        </p:txBody>
      </p:sp>
      <p:sp>
        <p:nvSpPr>
          <p:cNvPr id="34" name="33 - TextBox"/>
          <p:cNvSpPr txBox="1"/>
          <p:nvPr/>
        </p:nvSpPr>
        <p:spPr>
          <a:xfrm rot="16200000">
            <a:off x="1722169" y="2534416"/>
            <a:ext cx="792088" cy="276999"/>
          </a:xfrm>
          <a:prstGeom prst="rect">
            <a:avLst/>
          </a:prstGeom>
          <a:noFill/>
        </p:spPr>
        <p:txBody>
          <a:bodyPr wrap="square" rtlCol="0">
            <a:spAutoFit/>
          </a:bodyPr>
          <a:lstStyle/>
          <a:p>
            <a:r>
              <a:rPr lang="en-US" sz="1200" b="1" dirty="0" smtClean="0"/>
              <a:t>697mm</a:t>
            </a:r>
            <a:endParaRPr lang="el-GR" sz="1200" b="1" dirty="0"/>
          </a:p>
        </p:txBody>
      </p:sp>
      <p:sp>
        <p:nvSpPr>
          <p:cNvPr id="35" name="34 - TextBox"/>
          <p:cNvSpPr txBox="1"/>
          <p:nvPr/>
        </p:nvSpPr>
        <p:spPr>
          <a:xfrm rot="16200000">
            <a:off x="1146107" y="1382288"/>
            <a:ext cx="792088" cy="276999"/>
          </a:xfrm>
          <a:prstGeom prst="rect">
            <a:avLst/>
          </a:prstGeom>
          <a:noFill/>
        </p:spPr>
        <p:txBody>
          <a:bodyPr wrap="square" rtlCol="0">
            <a:spAutoFit/>
          </a:bodyPr>
          <a:lstStyle/>
          <a:p>
            <a:r>
              <a:rPr lang="en-US" sz="1200" b="1" dirty="0" smtClean="0"/>
              <a:t>749mm</a:t>
            </a:r>
            <a:endParaRPr lang="el-GR" sz="1200" b="1" dirty="0"/>
          </a:p>
        </p:txBody>
      </p:sp>
      <p:sp>
        <p:nvSpPr>
          <p:cNvPr id="45" name="44 - TextBox"/>
          <p:cNvSpPr txBox="1"/>
          <p:nvPr/>
        </p:nvSpPr>
        <p:spPr>
          <a:xfrm>
            <a:off x="5292080" y="2636912"/>
            <a:ext cx="720080" cy="276999"/>
          </a:xfrm>
          <a:prstGeom prst="rect">
            <a:avLst/>
          </a:prstGeom>
          <a:noFill/>
        </p:spPr>
        <p:txBody>
          <a:bodyPr wrap="square" rtlCol="0">
            <a:spAutoFit/>
          </a:bodyPr>
          <a:lstStyle/>
          <a:p>
            <a:r>
              <a:rPr lang="en-US" sz="1200" b="1" dirty="0" smtClean="0"/>
              <a:t>567mm</a:t>
            </a:r>
            <a:endParaRPr lang="el-GR" sz="1200" b="1" dirty="0"/>
          </a:p>
        </p:txBody>
      </p:sp>
      <p:sp>
        <p:nvSpPr>
          <p:cNvPr id="46" name="45 - TextBox"/>
          <p:cNvSpPr txBox="1"/>
          <p:nvPr/>
        </p:nvSpPr>
        <p:spPr>
          <a:xfrm>
            <a:off x="3707904" y="2852936"/>
            <a:ext cx="720080" cy="276999"/>
          </a:xfrm>
          <a:prstGeom prst="rect">
            <a:avLst/>
          </a:prstGeom>
          <a:noFill/>
        </p:spPr>
        <p:txBody>
          <a:bodyPr wrap="square" rtlCol="0">
            <a:spAutoFit/>
          </a:bodyPr>
          <a:lstStyle/>
          <a:p>
            <a:r>
              <a:rPr lang="en-US" sz="1200" b="1" dirty="0" smtClean="0"/>
              <a:t>619mm</a:t>
            </a:r>
            <a:endParaRPr lang="el-GR" sz="1200" b="1" dirty="0"/>
          </a:p>
        </p:txBody>
      </p:sp>
      <p:sp>
        <p:nvSpPr>
          <p:cNvPr id="47" name="46 - TextBox"/>
          <p:cNvSpPr txBox="1"/>
          <p:nvPr/>
        </p:nvSpPr>
        <p:spPr>
          <a:xfrm>
            <a:off x="2411760" y="2780928"/>
            <a:ext cx="720080" cy="276999"/>
          </a:xfrm>
          <a:prstGeom prst="rect">
            <a:avLst/>
          </a:prstGeom>
          <a:noFill/>
        </p:spPr>
        <p:txBody>
          <a:bodyPr wrap="square" rtlCol="0">
            <a:spAutoFit/>
          </a:bodyPr>
          <a:lstStyle/>
          <a:p>
            <a:r>
              <a:rPr lang="en-US" sz="1200" b="1" dirty="0" smtClean="0"/>
              <a:t>671mm</a:t>
            </a:r>
          </a:p>
        </p:txBody>
      </p:sp>
      <p:sp>
        <p:nvSpPr>
          <p:cNvPr id="48" name="47 - TextBox"/>
          <p:cNvSpPr txBox="1"/>
          <p:nvPr/>
        </p:nvSpPr>
        <p:spPr>
          <a:xfrm>
            <a:off x="1403648" y="2708920"/>
            <a:ext cx="720080" cy="276999"/>
          </a:xfrm>
          <a:prstGeom prst="rect">
            <a:avLst/>
          </a:prstGeom>
          <a:noFill/>
        </p:spPr>
        <p:txBody>
          <a:bodyPr wrap="square" rtlCol="0">
            <a:spAutoFit/>
          </a:bodyPr>
          <a:lstStyle/>
          <a:p>
            <a:r>
              <a:rPr lang="en-US" sz="1200" b="1" dirty="0" smtClean="0"/>
              <a:t>723mm</a:t>
            </a:r>
          </a:p>
        </p:txBody>
      </p:sp>
      <p:sp>
        <p:nvSpPr>
          <p:cNvPr id="49" name="48 - TextBox"/>
          <p:cNvSpPr txBox="1"/>
          <p:nvPr/>
        </p:nvSpPr>
        <p:spPr>
          <a:xfrm>
            <a:off x="971600" y="2132856"/>
            <a:ext cx="720080" cy="276999"/>
          </a:xfrm>
          <a:prstGeom prst="rect">
            <a:avLst/>
          </a:prstGeom>
          <a:noFill/>
        </p:spPr>
        <p:txBody>
          <a:bodyPr wrap="square" rtlCol="0">
            <a:spAutoFit/>
          </a:bodyPr>
          <a:lstStyle/>
          <a:p>
            <a:r>
              <a:rPr lang="en-US" sz="1200" b="1" dirty="0" smtClean="0"/>
              <a:t>775mm</a:t>
            </a:r>
          </a:p>
        </p:txBody>
      </p:sp>
      <p:sp>
        <p:nvSpPr>
          <p:cNvPr id="50" name="49 - TextBox"/>
          <p:cNvSpPr txBox="1"/>
          <p:nvPr/>
        </p:nvSpPr>
        <p:spPr>
          <a:xfrm>
            <a:off x="6516216" y="1772816"/>
            <a:ext cx="720080" cy="276999"/>
          </a:xfrm>
          <a:prstGeom prst="rect">
            <a:avLst/>
          </a:prstGeom>
          <a:noFill/>
        </p:spPr>
        <p:txBody>
          <a:bodyPr wrap="square" rtlCol="0">
            <a:spAutoFit/>
          </a:bodyPr>
          <a:lstStyle/>
          <a:p>
            <a:r>
              <a:rPr lang="en-US" sz="1200" b="1" dirty="0" smtClean="0"/>
              <a:t>515mm</a:t>
            </a:r>
            <a:endParaRPr lang="el-GR" sz="1200" b="1" dirty="0"/>
          </a:p>
        </p:txBody>
      </p:sp>
      <p:sp>
        <p:nvSpPr>
          <p:cNvPr id="51" name="50 - TextBox"/>
          <p:cNvSpPr txBox="1"/>
          <p:nvPr/>
        </p:nvSpPr>
        <p:spPr>
          <a:xfrm>
            <a:off x="251520" y="6165304"/>
            <a:ext cx="6926127" cy="338554"/>
          </a:xfrm>
          <a:prstGeom prst="rect">
            <a:avLst/>
          </a:prstGeom>
          <a:noFill/>
        </p:spPr>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sz="16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V</a:t>
            </a:r>
            <a:r>
              <a:rPr lang="el-GR" sz="1600" b="1" baseline="-2500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total</a:t>
            </a:r>
            <a:r>
              <a:rPr lang="el-GR" sz="1600" b="1"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=Ε1×0,515</a:t>
            </a:r>
            <a:r>
              <a:rPr lang="en-US" sz="1600" b="1"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m</a:t>
            </a:r>
            <a:r>
              <a:rPr lang="el-GR" sz="1600" b="1"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+Ε2×0,567</a:t>
            </a:r>
            <a:r>
              <a:rPr lang="en-US" sz="1600" b="1"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m</a:t>
            </a:r>
            <a:r>
              <a:rPr lang="el-GR" sz="1600" b="1"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+Ε3×0,619</a:t>
            </a:r>
            <a:r>
              <a:rPr lang="en-US" sz="1600" b="1"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m</a:t>
            </a:r>
            <a:r>
              <a:rPr lang="el-GR" sz="1600" b="1"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+Ε4×0,671</a:t>
            </a:r>
            <a:r>
              <a:rPr lang="en-US" sz="1600" b="1"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m</a:t>
            </a:r>
            <a:r>
              <a:rPr lang="el-GR" sz="1600" b="1"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+Ε5×0,723</a:t>
            </a:r>
            <a:r>
              <a:rPr lang="en-US" sz="1600" b="1"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m</a:t>
            </a:r>
            <a:r>
              <a:rPr lang="el-GR" sz="1600" b="1"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+Ε6×0,775</a:t>
            </a:r>
            <a:r>
              <a:rPr lang="en-US" sz="1600" b="1"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m</a:t>
            </a:r>
            <a:endParaRPr lang="el-GR" sz="1600" b="1"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52" name="51 - TextBox"/>
          <p:cNvSpPr txBox="1"/>
          <p:nvPr/>
        </p:nvSpPr>
        <p:spPr>
          <a:xfrm>
            <a:off x="215516" y="5391800"/>
            <a:ext cx="5112568" cy="369332"/>
          </a:xfrm>
          <a:prstGeom prst="rect">
            <a:avLst/>
          </a:prstGeom>
          <a:noFill/>
        </p:spPr>
        <p:txBody>
          <a:bodyPr wrap="square" rtlCol="0">
            <a:spAutoFit/>
            <a:scene3d>
              <a:camera prst="orthographicFront">
                <a:rot lat="0" lon="0" rev="0"/>
              </a:camera>
              <a:lightRig rig="contrasting" dir="t">
                <a:rot lat="0" lon="0" rev="4500000"/>
              </a:lightRig>
            </a:scene3d>
            <a:sp3d contourW="6350" prstMaterial="metal">
              <a:contourClr>
                <a:schemeClr val="accent1">
                  <a:shade val="75000"/>
                </a:schemeClr>
              </a:contourClr>
            </a:sp3d>
          </a:bodyPr>
          <a:lstStyle/>
          <a:p>
            <a:r>
              <a:rPr lang="el-GR" b="1" cap="all" dirty="0" smtClean="0">
                <a:ln w="0"/>
                <a:solidFill>
                  <a:srgbClr val="FF0000"/>
                </a:solidFill>
                <a:effectLst>
                  <a:reflection blurRad="12700" stA="50000" endPos="50000" dist="5000" dir="5400000" sy="-100000" rotWithShape="0"/>
                </a:effectLst>
              </a:rPr>
              <a:t>PAY ATTENTION TO THE UNITS CONVERSION</a:t>
            </a:r>
            <a:endParaRPr lang="el-GR" sz="1800" b="1" cap="all" dirty="0">
              <a:ln w="0"/>
              <a:solidFill>
                <a:srgbClr val="FF0000"/>
              </a:solidFill>
              <a:effectLst>
                <a:reflection blurRad="12700" stA="50000" endPos="50000" dist="5000" dir="5400000" sy="-100000" rotWithShape="0"/>
              </a:effectLst>
            </a:endParaRPr>
          </a:p>
        </p:txBody>
      </p:sp>
      <p:sp>
        <p:nvSpPr>
          <p:cNvPr id="14" name="TextBox 13"/>
          <p:cNvSpPr txBox="1"/>
          <p:nvPr/>
        </p:nvSpPr>
        <p:spPr>
          <a:xfrm>
            <a:off x="166762" y="4443832"/>
            <a:ext cx="4820166" cy="369332"/>
          </a:xfrm>
          <a:prstGeom prst="rect">
            <a:avLst/>
          </a:prstGeom>
          <a:noFill/>
        </p:spPr>
        <p:txBody>
          <a:bodyPr wrap="none" rtlCol="0">
            <a:spAutoFit/>
          </a:bodyPr>
          <a:lstStyle/>
          <a:p>
            <a:r>
              <a:rPr lang="el-GR" dirty="0" err="1" smtClean="0">
                <a:solidFill>
                  <a:srgbClr val="7030A0"/>
                </a:solidFill>
                <a:effectLst>
                  <a:outerShdw blurRad="38100" dist="38100" dir="2700000" algn="tl">
                    <a:srgbClr val="000000">
                      <a:alpha val="43137"/>
                    </a:srgbClr>
                  </a:outerShdw>
                </a:effectLst>
              </a:rPr>
              <a:t>Equation</a:t>
            </a:r>
            <a:r>
              <a:rPr lang="el-GR" dirty="0" smtClean="0">
                <a:solidFill>
                  <a:srgbClr val="7030A0"/>
                </a:solidFill>
                <a:effectLst>
                  <a:outerShdw blurRad="38100" dist="38100" dir="2700000" algn="tl">
                    <a:srgbClr val="000000">
                      <a:alpha val="43137"/>
                    </a:srgbClr>
                  </a:outerShdw>
                </a:effectLst>
              </a:rPr>
              <a:t> </a:t>
            </a:r>
            <a:r>
              <a:rPr lang="el-GR" dirty="0" err="1" smtClean="0">
                <a:solidFill>
                  <a:srgbClr val="7030A0"/>
                </a:solidFill>
                <a:effectLst>
                  <a:outerShdw blurRad="38100" dist="38100" dir="2700000" algn="tl">
                    <a:srgbClr val="000000">
                      <a:alpha val="43137"/>
                    </a:srgbClr>
                  </a:outerShdw>
                </a:effectLst>
              </a:rPr>
              <a:t>that</a:t>
            </a:r>
            <a:r>
              <a:rPr lang="el-GR" dirty="0" smtClean="0">
                <a:solidFill>
                  <a:srgbClr val="7030A0"/>
                </a:solidFill>
                <a:effectLst>
                  <a:outerShdw blurRad="38100" dist="38100" dir="2700000" algn="tl">
                    <a:srgbClr val="000000">
                      <a:alpha val="43137"/>
                    </a:srgbClr>
                  </a:outerShdw>
                </a:effectLst>
              </a:rPr>
              <a:t> </a:t>
            </a:r>
            <a:r>
              <a:rPr lang="el-GR" dirty="0" err="1" smtClean="0">
                <a:solidFill>
                  <a:srgbClr val="7030A0"/>
                </a:solidFill>
                <a:effectLst>
                  <a:outerShdw blurRad="38100" dist="38100" dir="2700000" algn="tl">
                    <a:srgbClr val="000000">
                      <a:alpha val="43137"/>
                    </a:srgbClr>
                  </a:outerShdw>
                </a:effectLst>
              </a:rPr>
              <a:t>converts</a:t>
            </a:r>
            <a:r>
              <a:rPr lang="el-GR" dirty="0" smtClean="0">
                <a:solidFill>
                  <a:srgbClr val="7030A0"/>
                </a:solidFill>
                <a:effectLst>
                  <a:outerShdw blurRad="38100" dist="38100" dir="2700000" algn="tl">
                    <a:srgbClr val="000000">
                      <a:alpha val="43137"/>
                    </a:srgbClr>
                  </a:outerShdw>
                </a:effectLst>
              </a:rPr>
              <a:t> </a:t>
            </a:r>
            <a:r>
              <a:rPr lang="el-GR" dirty="0" err="1" smtClean="0">
                <a:solidFill>
                  <a:srgbClr val="7030A0"/>
                </a:solidFill>
                <a:effectLst>
                  <a:outerShdw blurRad="38100" dist="38100" dir="2700000" algn="tl">
                    <a:srgbClr val="000000">
                      <a:alpha val="43137"/>
                    </a:srgbClr>
                  </a:outerShdw>
                </a:effectLst>
              </a:rPr>
              <a:t>elevation</a:t>
            </a:r>
            <a:r>
              <a:rPr lang="el-GR" dirty="0" smtClean="0">
                <a:solidFill>
                  <a:srgbClr val="7030A0"/>
                </a:solidFill>
                <a:effectLst>
                  <a:outerShdw blurRad="38100" dist="38100" dir="2700000" algn="tl">
                    <a:srgbClr val="000000">
                      <a:alpha val="43137"/>
                    </a:srgbClr>
                  </a:outerShdw>
                </a:effectLst>
              </a:rPr>
              <a:t> </a:t>
            </a:r>
            <a:r>
              <a:rPr lang="el-GR" dirty="0" err="1" smtClean="0">
                <a:solidFill>
                  <a:srgbClr val="7030A0"/>
                </a:solidFill>
                <a:effectLst>
                  <a:outerShdw blurRad="38100" dist="38100" dir="2700000" algn="tl">
                    <a:srgbClr val="000000">
                      <a:alpha val="43137"/>
                    </a:srgbClr>
                  </a:outerShdw>
                </a:effectLst>
              </a:rPr>
              <a:t>to</a:t>
            </a:r>
            <a:r>
              <a:rPr lang="el-GR" dirty="0" smtClean="0">
                <a:solidFill>
                  <a:srgbClr val="7030A0"/>
                </a:solidFill>
                <a:effectLst>
                  <a:outerShdw blurRad="38100" dist="38100" dir="2700000" algn="tl">
                    <a:srgbClr val="000000">
                      <a:alpha val="43137"/>
                    </a:srgbClr>
                  </a:outerShdw>
                </a:effectLst>
              </a:rPr>
              <a:t> </a:t>
            </a:r>
            <a:r>
              <a:rPr lang="el-GR" dirty="0" err="1" smtClean="0">
                <a:solidFill>
                  <a:srgbClr val="7030A0"/>
                </a:solidFill>
                <a:effectLst>
                  <a:outerShdw blurRad="38100" dist="38100" dir="2700000" algn="tl">
                    <a:srgbClr val="000000">
                      <a:alpha val="43137"/>
                    </a:srgbClr>
                  </a:outerShdw>
                </a:effectLst>
              </a:rPr>
              <a:t>rainfall</a:t>
            </a:r>
            <a:r>
              <a:rPr lang="el-GR" dirty="0" smtClean="0">
                <a:solidFill>
                  <a:srgbClr val="7030A0"/>
                </a:solidFill>
                <a:effectLst>
                  <a:outerShdw blurRad="38100" dist="38100" dir="2700000" algn="tl">
                    <a:srgbClr val="000000">
                      <a:alpha val="43137"/>
                    </a:srgbClr>
                  </a:outerShdw>
                </a:effectLst>
              </a:rPr>
              <a:t> </a:t>
            </a:r>
            <a:r>
              <a:rPr lang="el-GR" dirty="0" err="1" smtClean="0">
                <a:solidFill>
                  <a:srgbClr val="7030A0"/>
                </a:solidFill>
                <a:effectLst>
                  <a:outerShdw blurRad="38100" dist="38100" dir="2700000" algn="tl">
                    <a:srgbClr val="000000">
                      <a:alpha val="43137"/>
                    </a:srgbClr>
                  </a:outerShdw>
                </a:effectLst>
              </a:rPr>
              <a:t>height</a:t>
            </a:r>
            <a:endParaRPr lang="el-GR" dirty="0">
              <a:solidFill>
                <a:srgbClr val="7030A0"/>
              </a:solidFill>
              <a:effectLst>
                <a:outerShdw blurRad="38100" dist="38100" dir="2700000" algn="tl">
                  <a:srgbClr val="000000">
                    <a:alpha val="43137"/>
                  </a:srgbClr>
                </a:outerShdw>
              </a:effectLst>
            </a:endParaRPr>
          </a:p>
        </p:txBody>
      </p:sp>
      <p:sp>
        <p:nvSpPr>
          <p:cNvPr id="15" name="TextBox 14"/>
          <p:cNvSpPr txBox="1"/>
          <p:nvPr/>
        </p:nvSpPr>
        <p:spPr>
          <a:xfrm>
            <a:off x="3603105" y="1823919"/>
            <a:ext cx="5250155" cy="369332"/>
          </a:xfrm>
          <a:prstGeom prst="rect">
            <a:avLst/>
          </a:prstGeom>
          <a:noFill/>
        </p:spPr>
        <p:txBody>
          <a:bodyPr wrap="none" rtlCol="0">
            <a:spAutoFit/>
          </a:bodyPr>
          <a:lstStyle/>
          <a:p>
            <a:r>
              <a:rPr lang="el-GR" dirty="0" err="1" smtClean="0">
                <a:solidFill>
                  <a:srgbClr val="FF0000"/>
                </a:solidFill>
                <a:effectLst>
                  <a:outerShdw blurRad="38100" dist="38100" dir="2700000" algn="tl">
                    <a:srgbClr val="000000">
                      <a:alpha val="43137"/>
                    </a:srgbClr>
                  </a:outerShdw>
                </a:effectLst>
              </a:rPr>
              <a:t>Topographical</a:t>
            </a:r>
            <a:r>
              <a:rPr lang="el-GR" dirty="0" smtClean="0">
                <a:solidFill>
                  <a:srgbClr val="FF0000"/>
                </a:solidFill>
                <a:effectLst>
                  <a:outerShdw blurRad="38100" dist="38100" dir="2700000" algn="tl">
                    <a:srgbClr val="000000">
                      <a:alpha val="43137"/>
                    </a:srgbClr>
                  </a:outerShdw>
                </a:effectLst>
              </a:rPr>
              <a:t> </a:t>
            </a:r>
            <a:r>
              <a:rPr lang="el-GR" dirty="0" err="1" smtClean="0">
                <a:solidFill>
                  <a:srgbClr val="FF0000"/>
                </a:solidFill>
                <a:effectLst>
                  <a:outerShdw blurRad="38100" dist="38100" dir="2700000" algn="tl">
                    <a:srgbClr val="000000">
                      <a:alpha val="43137"/>
                    </a:srgbClr>
                  </a:outerShdw>
                </a:effectLst>
              </a:rPr>
              <a:t>map</a:t>
            </a:r>
            <a:r>
              <a:rPr lang="el-GR" dirty="0" smtClean="0">
                <a:solidFill>
                  <a:srgbClr val="FF0000"/>
                </a:solidFill>
                <a:effectLst>
                  <a:outerShdw blurRad="38100" dist="38100" dir="2700000" algn="tl">
                    <a:srgbClr val="000000">
                      <a:alpha val="43137"/>
                    </a:srgbClr>
                  </a:outerShdw>
                </a:effectLst>
              </a:rPr>
              <a:t> </a:t>
            </a:r>
            <a:r>
              <a:rPr lang="el-GR" dirty="0" err="1" smtClean="0">
                <a:solidFill>
                  <a:srgbClr val="FF0000"/>
                </a:solidFill>
                <a:effectLst>
                  <a:outerShdw blurRad="38100" dist="38100" dir="2700000" algn="tl">
                    <a:srgbClr val="000000">
                      <a:alpha val="43137"/>
                    </a:srgbClr>
                  </a:outerShdw>
                </a:effectLst>
              </a:rPr>
              <a:t>depicting</a:t>
            </a:r>
            <a:r>
              <a:rPr lang="el-GR" dirty="0" smtClean="0">
                <a:solidFill>
                  <a:srgbClr val="FF0000"/>
                </a:solidFill>
                <a:effectLst>
                  <a:outerShdw blurRad="38100" dist="38100" dir="2700000" algn="tl">
                    <a:srgbClr val="000000">
                      <a:alpha val="43137"/>
                    </a:srgbClr>
                  </a:outerShdw>
                </a:effectLst>
              </a:rPr>
              <a:t> </a:t>
            </a:r>
            <a:r>
              <a:rPr lang="el-GR" dirty="0" err="1" smtClean="0">
                <a:solidFill>
                  <a:srgbClr val="FF0000"/>
                </a:solidFill>
                <a:effectLst>
                  <a:outerShdw blurRad="38100" dist="38100" dir="2700000" algn="tl">
                    <a:srgbClr val="000000">
                      <a:alpha val="43137"/>
                    </a:srgbClr>
                  </a:outerShdw>
                </a:effectLst>
              </a:rPr>
              <a:t>the</a:t>
            </a:r>
            <a:r>
              <a:rPr lang="el-GR" dirty="0" smtClean="0">
                <a:solidFill>
                  <a:srgbClr val="FF0000"/>
                </a:solidFill>
                <a:effectLst>
                  <a:outerShdw blurRad="38100" dist="38100" dir="2700000" algn="tl">
                    <a:srgbClr val="000000">
                      <a:alpha val="43137"/>
                    </a:srgbClr>
                  </a:outerShdw>
                </a:effectLst>
              </a:rPr>
              <a:t> </a:t>
            </a:r>
            <a:r>
              <a:rPr lang="el-GR" dirty="0" err="1" smtClean="0">
                <a:solidFill>
                  <a:srgbClr val="FF0000"/>
                </a:solidFill>
                <a:effectLst>
                  <a:outerShdw blurRad="38100" dist="38100" dir="2700000" algn="tl">
                    <a:srgbClr val="000000">
                      <a:alpha val="43137"/>
                    </a:srgbClr>
                  </a:outerShdw>
                </a:effectLst>
              </a:rPr>
              <a:t>elevation</a:t>
            </a:r>
            <a:r>
              <a:rPr lang="el-GR" dirty="0" smtClean="0">
                <a:solidFill>
                  <a:srgbClr val="FF0000"/>
                </a:solidFill>
                <a:effectLst>
                  <a:outerShdw blurRad="38100" dist="38100" dir="2700000" algn="tl">
                    <a:srgbClr val="000000">
                      <a:alpha val="43137"/>
                    </a:srgbClr>
                  </a:outerShdw>
                </a:effectLst>
              </a:rPr>
              <a:t> of </a:t>
            </a:r>
            <a:r>
              <a:rPr lang="el-GR" dirty="0" err="1" smtClean="0">
                <a:solidFill>
                  <a:srgbClr val="FF0000"/>
                </a:solidFill>
                <a:effectLst>
                  <a:outerShdw blurRad="38100" dist="38100" dir="2700000" algn="tl">
                    <a:srgbClr val="000000">
                      <a:alpha val="43137"/>
                    </a:srgbClr>
                  </a:outerShdw>
                </a:effectLst>
              </a:rPr>
              <a:t>the</a:t>
            </a:r>
            <a:r>
              <a:rPr lang="el-GR" dirty="0" smtClean="0">
                <a:solidFill>
                  <a:srgbClr val="FF0000"/>
                </a:solidFill>
                <a:effectLst>
                  <a:outerShdw blurRad="38100" dist="38100" dir="2700000" algn="tl">
                    <a:srgbClr val="000000">
                      <a:alpha val="43137"/>
                    </a:srgbClr>
                  </a:outerShdw>
                </a:effectLst>
              </a:rPr>
              <a:t> </a:t>
            </a:r>
            <a:r>
              <a:rPr lang="el-GR" dirty="0" err="1" smtClean="0">
                <a:solidFill>
                  <a:srgbClr val="FF0000"/>
                </a:solidFill>
                <a:effectLst>
                  <a:outerShdw blurRad="38100" dist="38100" dir="2700000" algn="tl">
                    <a:srgbClr val="000000">
                      <a:alpha val="43137"/>
                    </a:srgbClr>
                  </a:outerShdw>
                </a:effectLst>
              </a:rPr>
              <a:t>area</a:t>
            </a:r>
            <a:endParaRPr lang="el-GR" dirty="0">
              <a:solidFill>
                <a:srgbClr val="FF0000"/>
              </a:solidFill>
              <a:effectLst>
                <a:outerShdw blurRad="38100" dist="38100" dir="2700000" algn="tl">
                  <a:srgbClr val="000000">
                    <a:alpha val="43137"/>
                  </a:srgbClr>
                </a:outerShdw>
              </a:effectLst>
            </a:endParaRPr>
          </a:p>
        </p:txBody>
      </p:sp>
      <p:sp>
        <p:nvSpPr>
          <p:cNvPr id="16" name="TextBox 15"/>
          <p:cNvSpPr txBox="1"/>
          <p:nvPr/>
        </p:nvSpPr>
        <p:spPr>
          <a:xfrm>
            <a:off x="217854" y="4489998"/>
            <a:ext cx="4708670" cy="646331"/>
          </a:xfrm>
          <a:prstGeom prst="rect">
            <a:avLst/>
          </a:prstGeom>
          <a:noFill/>
        </p:spPr>
        <p:txBody>
          <a:bodyPr wrap="square" rtlCol="0">
            <a:spAutoFit/>
          </a:bodyPr>
          <a:lstStyle/>
          <a:p>
            <a:pPr algn="ctr"/>
            <a:r>
              <a:rPr lang="el-GR" b="1" dirty="0" err="1" smtClean="0">
                <a:solidFill>
                  <a:srgbClr val="FF0000"/>
                </a:solidFill>
                <a:effectLst>
                  <a:outerShdw blurRad="38100" dist="38100" dir="2700000" algn="tl">
                    <a:srgbClr val="000000">
                      <a:alpha val="43137"/>
                    </a:srgbClr>
                  </a:outerShdw>
                </a:effectLst>
              </a:rPr>
              <a:t>Available</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data</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set</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in</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order</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to</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convert</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the</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contours</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to</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isohyets</a:t>
            </a:r>
            <a:endParaRPr lang="el-GR" b="1" dirty="0">
              <a:solidFill>
                <a:srgbClr val="FF0000"/>
              </a:solidFill>
              <a:effectLst>
                <a:outerShdw blurRad="38100" dist="38100" dir="2700000" algn="tl">
                  <a:srgbClr val="000000">
                    <a:alpha val="43137"/>
                  </a:srgbClr>
                </a:outerShdw>
              </a:effectLst>
            </a:endParaRPr>
          </a:p>
        </p:txBody>
      </p:sp>
      <p:sp>
        <p:nvSpPr>
          <p:cNvPr id="17" name="TextBox 16"/>
          <p:cNvSpPr txBox="1"/>
          <p:nvPr/>
        </p:nvSpPr>
        <p:spPr>
          <a:xfrm>
            <a:off x="110469" y="5022468"/>
            <a:ext cx="5170583" cy="646331"/>
          </a:xfrm>
          <a:prstGeom prst="rect">
            <a:avLst/>
          </a:prstGeom>
          <a:noFill/>
        </p:spPr>
        <p:txBody>
          <a:bodyPr wrap="none" rtlCol="0">
            <a:spAutoFit/>
          </a:bodyPr>
          <a:lstStyle/>
          <a:p>
            <a:r>
              <a:rPr lang="el-GR" dirty="0" err="1" smtClean="0">
                <a:solidFill>
                  <a:srgbClr val="FF0000"/>
                </a:solidFill>
                <a:effectLst>
                  <a:outerShdw blurRad="38100" dist="38100" dir="2700000" algn="tl">
                    <a:srgbClr val="000000">
                      <a:alpha val="43137"/>
                    </a:srgbClr>
                  </a:outerShdw>
                </a:effectLst>
              </a:rPr>
              <a:t>The</a:t>
            </a:r>
            <a:r>
              <a:rPr lang="el-GR" dirty="0" smtClean="0">
                <a:solidFill>
                  <a:srgbClr val="FF0000"/>
                </a:solidFill>
                <a:effectLst>
                  <a:outerShdw blurRad="38100" dist="38100" dir="2700000" algn="tl">
                    <a:srgbClr val="000000">
                      <a:alpha val="43137"/>
                    </a:srgbClr>
                  </a:outerShdw>
                </a:effectLst>
              </a:rPr>
              <a:t> </a:t>
            </a:r>
            <a:r>
              <a:rPr lang="el-GR" dirty="0" err="1" smtClean="0">
                <a:solidFill>
                  <a:srgbClr val="FF0000"/>
                </a:solidFill>
                <a:effectLst>
                  <a:outerShdw blurRad="38100" dist="38100" dir="2700000" algn="tl">
                    <a:srgbClr val="000000">
                      <a:alpha val="43137"/>
                    </a:srgbClr>
                  </a:outerShdw>
                </a:effectLst>
              </a:rPr>
              <a:t>elevation</a:t>
            </a:r>
            <a:r>
              <a:rPr lang="el-GR" dirty="0" smtClean="0">
                <a:solidFill>
                  <a:srgbClr val="FF0000"/>
                </a:solidFill>
                <a:effectLst>
                  <a:outerShdw blurRad="38100" dist="38100" dir="2700000" algn="tl">
                    <a:srgbClr val="000000">
                      <a:alpha val="43137"/>
                    </a:srgbClr>
                  </a:outerShdw>
                </a:effectLst>
              </a:rPr>
              <a:t> </a:t>
            </a:r>
            <a:r>
              <a:rPr lang="el-GR" dirty="0" err="1" smtClean="0">
                <a:solidFill>
                  <a:srgbClr val="FF0000"/>
                </a:solidFill>
                <a:effectLst>
                  <a:outerShdw blurRad="38100" dist="38100" dir="2700000" algn="tl">
                    <a:srgbClr val="000000">
                      <a:alpha val="43137"/>
                    </a:srgbClr>
                  </a:outerShdw>
                </a:effectLst>
              </a:rPr>
              <a:t>values</a:t>
            </a:r>
            <a:r>
              <a:rPr lang="el-GR" dirty="0" smtClean="0">
                <a:solidFill>
                  <a:srgbClr val="FF0000"/>
                </a:solidFill>
                <a:effectLst>
                  <a:outerShdw blurRad="38100" dist="38100" dir="2700000" algn="tl">
                    <a:srgbClr val="000000">
                      <a:alpha val="43137"/>
                    </a:srgbClr>
                  </a:outerShdw>
                </a:effectLst>
              </a:rPr>
              <a:t> </a:t>
            </a:r>
            <a:r>
              <a:rPr lang="el-GR" dirty="0" err="1" smtClean="0">
                <a:solidFill>
                  <a:srgbClr val="FF0000"/>
                </a:solidFill>
                <a:effectLst>
                  <a:outerShdw blurRad="38100" dist="38100" dir="2700000" algn="tl">
                    <a:srgbClr val="000000">
                      <a:alpha val="43137"/>
                    </a:srgbClr>
                  </a:outerShdw>
                </a:effectLst>
              </a:rPr>
              <a:t>have</a:t>
            </a:r>
            <a:r>
              <a:rPr lang="el-GR" dirty="0" smtClean="0">
                <a:solidFill>
                  <a:srgbClr val="FF0000"/>
                </a:solidFill>
                <a:effectLst>
                  <a:outerShdw blurRad="38100" dist="38100" dir="2700000" algn="tl">
                    <a:srgbClr val="000000">
                      <a:alpha val="43137"/>
                    </a:srgbClr>
                  </a:outerShdw>
                </a:effectLst>
              </a:rPr>
              <a:t>  </a:t>
            </a:r>
            <a:r>
              <a:rPr lang="el-GR" dirty="0" err="1" smtClean="0">
                <a:solidFill>
                  <a:srgbClr val="FF0000"/>
                </a:solidFill>
                <a:effectLst>
                  <a:outerShdw blurRad="38100" dist="38100" dir="2700000" algn="tl">
                    <a:srgbClr val="000000">
                      <a:alpha val="43137"/>
                    </a:srgbClr>
                  </a:outerShdw>
                </a:effectLst>
              </a:rPr>
              <a:t>been</a:t>
            </a:r>
            <a:r>
              <a:rPr lang="el-GR" dirty="0" smtClean="0">
                <a:solidFill>
                  <a:srgbClr val="FF0000"/>
                </a:solidFill>
                <a:effectLst>
                  <a:outerShdw blurRad="38100" dist="38100" dir="2700000" algn="tl">
                    <a:srgbClr val="000000">
                      <a:alpha val="43137"/>
                    </a:srgbClr>
                  </a:outerShdw>
                </a:effectLst>
              </a:rPr>
              <a:t> </a:t>
            </a:r>
            <a:r>
              <a:rPr lang="el-GR" dirty="0" err="1" smtClean="0">
                <a:solidFill>
                  <a:srgbClr val="FF0000"/>
                </a:solidFill>
                <a:effectLst>
                  <a:outerShdw blurRad="38100" dist="38100" dir="2700000" algn="tl">
                    <a:srgbClr val="000000">
                      <a:alpha val="43137"/>
                    </a:srgbClr>
                  </a:outerShdw>
                </a:effectLst>
              </a:rPr>
              <a:t>converted</a:t>
            </a:r>
            <a:r>
              <a:rPr lang="el-GR" dirty="0" smtClean="0">
                <a:solidFill>
                  <a:srgbClr val="FF0000"/>
                </a:solidFill>
                <a:effectLst>
                  <a:outerShdw blurRad="38100" dist="38100" dir="2700000" algn="tl">
                    <a:srgbClr val="000000">
                      <a:alpha val="43137"/>
                    </a:srgbClr>
                  </a:outerShdw>
                </a:effectLst>
              </a:rPr>
              <a:t> </a:t>
            </a:r>
            <a:r>
              <a:rPr lang="el-GR" dirty="0" err="1" smtClean="0">
                <a:solidFill>
                  <a:srgbClr val="FF0000"/>
                </a:solidFill>
                <a:effectLst>
                  <a:outerShdw blurRad="38100" dist="38100" dir="2700000" algn="tl">
                    <a:srgbClr val="000000">
                      <a:alpha val="43137"/>
                    </a:srgbClr>
                  </a:outerShdw>
                </a:effectLst>
              </a:rPr>
              <a:t>to</a:t>
            </a:r>
            <a:r>
              <a:rPr lang="el-GR" dirty="0" smtClean="0">
                <a:solidFill>
                  <a:srgbClr val="FF0000"/>
                </a:solidFill>
                <a:effectLst>
                  <a:outerShdw blurRad="38100" dist="38100" dir="2700000" algn="tl">
                    <a:srgbClr val="000000">
                      <a:alpha val="43137"/>
                    </a:srgbClr>
                  </a:outerShdw>
                </a:effectLst>
              </a:rPr>
              <a:t> </a:t>
            </a:r>
            <a:r>
              <a:rPr lang="el-GR" dirty="0" err="1" smtClean="0">
                <a:solidFill>
                  <a:srgbClr val="FF0000"/>
                </a:solidFill>
                <a:effectLst>
                  <a:outerShdw blurRad="38100" dist="38100" dir="2700000" algn="tl">
                    <a:srgbClr val="000000">
                      <a:alpha val="43137"/>
                    </a:srgbClr>
                  </a:outerShdw>
                </a:effectLst>
              </a:rPr>
              <a:t>rainfall</a:t>
            </a:r>
            <a:r>
              <a:rPr lang="el-GR" dirty="0" smtClean="0">
                <a:solidFill>
                  <a:srgbClr val="FF0000"/>
                </a:solidFill>
                <a:effectLst>
                  <a:outerShdw blurRad="38100" dist="38100" dir="2700000" algn="tl">
                    <a:srgbClr val="000000">
                      <a:alpha val="43137"/>
                    </a:srgbClr>
                  </a:outerShdw>
                </a:effectLst>
              </a:rPr>
              <a:t> </a:t>
            </a:r>
          </a:p>
          <a:p>
            <a:pPr algn="ctr"/>
            <a:r>
              <a:rPr lang="el-GR" dirty="0" err="1" smtClean="0">
                <a:solidFill>
                  <a:srgbClr val="FF0000"/>
                </a:solidFill>
                <a:effectLst>
                  <a:outerShdw blurRad="38100" dist="38100" dir="2700000" algn="tl">
                    <a:srgbClr val="000000">
                      <a:alpha val="43137"/>
                    </a:srgbClr>
                  </a:outerShdw>
                </a:effectLst>
              </a:rPr>
              <a:t>values</a:t>
            </a:r>
            <a:endParaRPr lang="el-GR" dirty="0">
              <a:solidFill>
                <a:srgbClr val="FF0000"/>
              </a:solidFill>
              <a:effectLst>
                <a:outerShdw blurRad="38100" dist="38100" dir="2700000" algn="tl">
                  <a:srgbClr val="000000">
                    <a:alpha val="43137"/>
                  </a:srgbClr>
                </a:outerShdw>
              </a:effectLst>
            </a:endParaRPr>
          </a:p>
        </p:txBody>
      </p:sp>
      <p:sp>
        <p:nvSpPr>
          <p:cNvPr id="59" name="Δεξιό βέλος 58"/>
          <p:cNvSpPr/>
          <p:nvPr/>
        </p:nvSpPr>
        <p:spPr>
          <a:xfrm rot="18379184">
            <a:off x="1115619" y="3125768"/>
            <a:ext cx="576064" cy="168686"/>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5" name="TextBox 24"/>
          <p:cNvSpPr txBox="1"/>
          <p:nvPr/>
        </p:nvSpPr>
        <p:spPr>
          <a:xfrm>
            <a:off x="782975" y="3537882"/>
            <a:ext cx="3645008" cy="646331"/>
          </a:xfrm>
          <a:prstGeom prst="rect">
            <a:avLst/>
          </a:prstGeom>
          <a:noFill/>
        </p:spPr>
        <p:txBody>
          <a:bodyPr wrap="square" rtlCol="0">
            <a:spAutoFit/>
          </a:bodyPr>
          <a:lstStyle/>
          <a:p>
            <a:pPr algn="ctr"/>
            <a:r>
              <a:rPr lang="el-GR" b="1" dirty="0" err="1" smtClean="0">
                <a:solidFill>
                  <a:srgbClr val="FF0000"/>
                </a:solidFill>
                <a:effectLst>
                  <a:outerShdw blurRad="38100" dist="38100" dir="2700000" algn="tl">
                    <a:srgbClr val="000000">
                      <a:alpha val="43137"/>
                    </a:srgbClr>
                  </a:outerShdw>
                </a:effectLst>
              </a:rPr>
              <a:t>The</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area</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between</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the</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isohyets</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and</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the</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basin</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boundaries</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is</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measured</a:t>
            </a:r>
            <a:endParaRPr lang="el-GR" b="1" dirty="0">
              <a:solidFill>
                <a:srgbClr val="FF0000"/>
              </a:solidFill>
              <a:effectLst>
                <a:outerShdw blurRad="38100" dist="38100" dir="2700000" algn="tl">
                  <a:srgbClr val="000000">
                    <a:alpha val="43137"/>
                  </a:srgbClr>
                </a:outerShdw>
              </a:effectLst>
            </a:endParaRPr>
          </a:p>
        </p:txBody>
      </p:sp>
      <p:sp>
        <p:nvSpPr>
          <p:cNvPr id="27" name="TextBox 26"/>
          <p:cNvSpPr txBox="1"/>
          <p:nvPr/>
        </p:nvSpPr>
        <p:spPr>
          <a:xfrm>
            <a:off x="478604" y="3462164"/>
            <a:ext cx="4477157" cy="646331"/>
          </a:xfrm>
          <a:prstGeom prst="rect">
            <a:avLst/>
          </a:prstGeom>
          <a:noFill/>
        </p:spPr>
        <p:txBody>
          <a:bodyPr wrap="square" rtlCol="0">
            <a:spAutoFit/>
          </a:bodyPr>
          <a:lstStyle/>
          <a:p>
            <a:pPr algn="ctr"/>
            <a:r>
              <a:rPr lang="el-GR" b="1" dirty="0" err="1" smtClean="0">
                <a:solidFill>
                  <a:srgbClr val="FF0000"/>
                </a:solidFill>
                <a:effectLst>
                  <a:outerShdw blurRad="38100" dist="38100" dir="2700000" algn="tl">
                    <a:srgbClr val="000000">
                      <a:alpha val="43137"/>
                    </a:srgbClr>
                  </a:outerShdw>
                </a:effectLst>
              </a:rPr>
              <a:t>The</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mean</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rainfall</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height</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between</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two</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isohyets</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is</a:t>
            </a:r>
            <a:r>
              <a:rPr lang="el-GR" b="1" dirty="0" smtClean="0">
                <a:solidFill>
                  <a:srgbClr val="FF0000"/>
                </a:solidFill>
                <a:effectLst>
                  <a:outerShdw blurRad="38100" dist="38100" dir="2700000" algn="tl">
                    <a:srgbClr val="000000">
                      <a:alpha val="43137"/>
                    </a:srgbClr>
                  </a:outerShdw>
                </a:effectLst>
              </a:rPr>
              <a:t> </a:t>
            </a:r>
            <a:r>
              <a:rPr lang="el-GR" b="1" dirty="0" err="1" smtClean="0">
                <a:solidFill>
                  <a:srgbClr val="FF0000"/>
                </a:solidFill>
                <a:effectLst>
                  <a:outerShdw blurRad="38100" dist="38100" dir="2700000" algn="tl">
                    <a:srgbClr val="000000">
                      <a:alpha val="43137"/>
                    </a:srgbClr>
                  </a:outerShdw>
                </a:effectLst>
              </a:rPr>
              <a:t>calculated</a:t>
            </a:r>
            <a:endParaRPr lang="el-GR" b="1" dirty="0">
              <a:solidFill>
                <a:srgbClr val="FF0000"/>
              </a:solidFill>
              <a:effectLst>
                <a:outerShdw blurRad="38100" dist="38100" dir="2700000" algn="tl">
                  <a:srgbClr val="000000">
                    <a:alpha val="43137"/>
                  </a:srgbClr>
                </a:outerShdw>
              </a:effectLst>
            </a:endParaRPr>
          </a:p>
        </p:txBody>
      </p:sp>
      <p:sp>
        <p:nvSpPr>
          <p:cNvPr id="28" name="TextBox 27"/>
          <p:cNvSpPr txBox="1"/>
          <p:nvPr/>
        </p:nvSpPr>
        <p:spPr>
          <a:xfrm>
            <a:off x="336062" y="6486293"/>
            <a:ext cx="8183843" cy="369332"/>
          </a:xfrm>
          <a:prstGeom prst="rect">
            <a:avLst/>
          </a:prstGeom>
          <a:noFill/>
        </p:spPr>
        <p:txBody>
          <a:bodyPr wrap="none" rtlCol="0">
            <a:spAutoFit/>
          </a:bodyPr>
          <a:lstStyle/>
          <a:p>
            <a:r>
              <a:rPr lang="el-GR" dirty="0" err="1" smtClean="0">
                <a:solidFill>
                  <a:schemeClr val="accent1">
                    <a:lumMod val="50000"/>
                  </a:schemeClr>
                </a:solidFill>
                <a:effectLst>
                  <a:outerShdw blurRad="38100" dist="38100" dir="2700000" algn="tl">
                    <a:srgbClr val="000000">
                      <a:alpha val="43137"/>
                    </a:srgbClr>
                  </a:outerShdw>
                </a:effectLst>
              </a:rPr>
              <a:t>The</a:t>
            </a:r>
            <a:r>
              <a:rPr lang="el-GR" dirty="0" smtClean="0">
                <a:solidFill>
                  <a:schemeClr val="accent1">
                    <a:lumMod val="50000"/>
                  </a:schemeClr>
                </a:solidFill>
                <a:effectLst>
                  <a:outerShdw blurRad="38100" dist="38100" dir="2700000" algn="tl">
                    <a:srgbClr val="000000">
                      <a:alpha val="43137"/>
                    </a:srgbClr>
                  </a:outerShdw>
                </a:effectLst>
              </a:rPr>
              <a:t> </a:t>
            </a:r>
            <a:r>
              <a:rPr lang="el-GR" dirty="0" err="1" smtClean="0">
                <a:solidFill>
                  <a:schemeClr val="accent1">
                    <a:lumMod val="50000"/>
                  </a:schemeClr>
                </a:solidFill>
                <a:effectLst>
                  <a:outerShdw blurRad="38100" dist="38100" dir="2700000" algn="tl">
                    <a:srgbClr val="000000">
                      <a:alpha val="43137"/>
                    </a:srgbClr>
                  </a:outerShdw>
                </a:effectLst>
              </a:rPr>
              <a:t>precipitation</a:t>
            </a:r>
            <a:r>
              <a:rPr lang="el-GR" dirty="0" smtClean="0">
                <a:solidFill>
                  <a:schemeClr val="accent1">
                    <a:lumMod val="50000"/>
                  </a:schemeClr>
                </a:solidFill>
                <a:effectLst>
                  <a:outerShdw blurRad="38100" dist="38100" dir="2700000" algn="tl">
                    <a:srgbClr val="000000">
                      <a:alpha val="43137"/>
                    </a:srgbClr>
                  </a:outerShdw>
                </a:effectLst>
              </a:rPr>
              <a:t> </a:t>
            </a:r>
            <a:r>
              <a:rPr lang="el-GR" dirty="0" err="1" smtClean="0">
                <a:solidFill>
                  <a:schemeClr val="accent1">
                    <a:lumMod val="50000"/>
                  </a:schemeClr>
                </a:solidFill>
                <a:effectLst>
                  <a:outerShdw blurRad="38100" dist="38100" dir="2700000" algn="tl">
                    <a:srgbClr val="000000">
                      <a:alpha val="43137"/>
                    </a:srgbClr>
                  </a:outerShdw>
                </a:effectLst>
              </a:rPr>
              <a:t>volume</a:t>
            </a:r>
            <a:r>
              <a:rPr lang="el-GR" dirty="0" smtClean="0">
                <a:solidFill>
                  <a:schemeClr val="accent1">
                    <a:lumMod val="50000"/>
                  </a:schemeClr>
                </a:solidFill>
                <a:effectLst>
                  <a:outerShdw blurRad="38100" dist="38100" dir="2700000" algn="tl">
                    <a:srgbClr val="000000">
                      <a:alpha val="43137"/>
                    </a:srgbClr>
                  </a:outerShdw>
                </a:effectLst>
              </a:rPr>
              <a:t> </a:t>
            </a:r>
            <a:r>
              <a:rPr lang="el-GR" dirty="0" err="1" smtClean="0">
                <a:solidFill>
                  <a:schemeClr val="accent1">
                    <a:lumMod val="50000"/>
                  </a:schemeClr>
                </a:solidFill>
                <a:effectLst>
                  <a:outerShdw blurRad="38100" dist="38100" dir="2700000" algn="tl">
                    <a:srgbClr val="000000">
                      <a:alpha val="43137"/>
                    </a:srgbClr>
                  </a:outerShdw>
                </a:effectLst>
              </a:rPr>
              <a:t>is</a:t>
            </a:r>
            <a:r>
              <a:rPr lang="el-GR" dirty="0" smtClean="0">
                <a:solidFill>
                  <a:schemeClr val="accent1">
                    <a:lumMod val="50000"/>
                  </a:schemeClr>
                </a:solidFill>
                <a:effectLst>
                  <a:outerShdw blurRad="38100" dist="38100" dir="2700000" algn="tl">
                    <a:srgbClr val="000000">
                      <a:alpha val="43137"/>
                    </a:srgbClr>
                  </a:outerShdw>
                </a:effectLst>
              </a:rPr>
              <a:t> </a:t>
            </a:r>
            <a:r>
              <a:rPr lang="el-GR" dirty="0" err="1" smtClean="0">
                <a:solidFill>
                  <a:schemeClr val="accent1">
                    <a:lumMod val="50000"/>
                  </a:schemeClr>
                </a:solidFill>
                <a:effectLst>
                  <a:outerShdw blurRad="38100" dist="38100" dir="2700000" algn="tl">
                    <a:srgbClr val="000000">
                      <a:alpha val="43137"/>
                    </a:srgbClr>
                  </a:outerShdw>
                </a:effectLst>
              </a:rPr>
              <a:t>calculated</a:t>
            </a:r>
            <a:r>
              <a:rPr lang="el-GR" dirty="0" smtClean="0">
                <a:solidFill>
                  <a:schemeClr val="accent1">
                    <a:lumMod val="50000"/>
                  </a:schemeClr>
                </a:solidFill>
                <a:effectLst>
                  <a:outerShdw blurRad="38100" dist="38100" dir="2700000" algn="tl">
                    <a:srgbClr val="000000">
                      <a:alpha val="43137"/>
                    </a:srgbClr>
                  </a:outerShdw>
                </a:effectLst>
              </a:rPr>
              <a:t> by </a:t>
            </a:r>
            <a:r>
              <a:rPr lang="el-GR" dirty="0" err="1" smtClean="0">
                <a:solidFill>
                  <a:schemeClr val="accent1">
                    <a:lumMod val="50000"/>
                  </a:schemeClr>
                </a:solidFill>
                <a:effectLst>
                  <a:outerShdw blurRad="38100" dist="38100" dir="2700000" algn="tl">
                    <a:srgbClr val="000000">
                      <a:alpha val="43137"/>
                    </a:srgbClr>
                  </a:outerShdw>
                </a:effectLst>
              </a:rPr>
              <a:t>multiplying</a:t>
            </a:r>
            <a:r>
              <a:rPr lang="el-GR" dirty="0" smtClean="0">
                <a:solidFill>
                  <a:schemeClr val="accent1">
                    <a:lumMod val="50000"/>
                  </a:schemeClr>
                </a:solidFill>
                <a:effectLst>
                  <a:outerShdw blurRad="38100" dist="38100" dir="2700000" algn="tl">
                    <a:srgbClr val="000000">
                      <a:alpha val="43137"/>
                    </a:srgbClr>
                  </a:outerShdw>
                </a:effectLst>
              </a:rPr>
              <a:t> </a:t>
            </a:r>
            <a:r>
              <a:rPr lang="el-GR" dirty="0" err="1" smtClean="0">
                <a:solidFill>
                  <a:schemeClr val="accent1">
                    <a:lumMod val="50000"/>
                  </a:schemeClr>
                </a:solidFill>
                <a:effectLst>
                  <a:outerShdw blurRad="38100" dist="38100" dir="2700000" algn="tl">
                    <a:srgbClr val="000000">
                      <a:alpha val="43137"/>
                    </a:srgbClr>
                  </a:outerShdw>
                </a:effectLst>
              </a:rPr>
              <a:t>the</a:t>
            </a:r>
            <a:r>
              <a:rPr lang="el-GR" dirty="0" smtClean="0">
                <a:solidFill>
                  <a:schemeClr val="accent1">
                    <a:lumMod val="50000"/>
                  </a:schemeClr>
                </a:solidFill>
                <a:effectLst>
                  <a:outerShdw blurRad="38100" dist="38100" dir="2700000" algn="tl">
                    <a:srgbClr val="000000">
                      <a:alpha val="43137"/>
                    </a:srgbClr>
                  </a:outerShdw>
                </a:effectLst>
              </a:rPr>
              <a:t> </a:t>
            </a:r>
            <a:r>
              <a:rPr lang="el-GR" dirty="0" err="1" smtClean="0">
                <a:solidFill>
                  <a:schemeClr val="accent1">
                    <a:lumMod val="50000"/>
                  </a:schemeClr>
                </a:solidFill>
                <a:effectLst>
                  <a:outerShdw blurRad="38100" dist="38100" dir="2700000" algn="tl">
                    <a:srgbClr val="000000">
                      <a:alpha val="43137"/>
                    </a:srgbClr>
                  </a:outerShdw>
                </a:effectLst>
              </a:rPr>
              <a:t>area</a:t>
            </a:r>
            <a:r>
              <a:rPr lang="el-GR" dirty="0" smtClean="0">
                <a:solidFill>
                  <a:schemeClr val="accent1">
                    <a:lumMod val="50000"/>
                  </a:schemeClr>
                </a:solidFill>
                <a:effectLst>
                  <a:outerShdw blurRad="38100" dist="38100" dir="2700000" algn="tl">
                    <a:srgbClr val="000000">
                      <a:alpha val="43137"/>
                    </a:srgbClr>
                  </a:outerShdw>
                </a:effectLst>
              </a:rPr>
              <a:t> </a:t>
            </a:r>
            <a:r>
              <a:rPr lang="el-GR" dirty="0" err="1" smtClean="0">
                <a:solidFill>
                  <a:schemeClr val="accent1">
                    <a:lumMod val="50000"/>
                  </a:schemeClr>
                </a:solidFill>
                <a:effectLst>
                  <a:outerShdw blurRad="38100" dist="38100" dir="2700000" algn="tl">
                    <a:srgbClr val="000000">
                      <a:alpha val="43137"/>
                    </a:srgbClr>
                  </a:outerShdw>
                </a:effectLst>
              </a:rPr>
              <a:t>with</a:t>
            </a:r>
            <a:r>
              <a:rPr lang="el-GR" dirty="0" smtClean="0">
                <a:solidFill>
                  <a:schemeClr val="accent1">
                    <a:lumMod val="50000"/>
                  </a:schemeClr>
                </a:solidFill>
                <a:effectLst>
                  <a:outerShdw blurRad="38100" dist="38100" dir="2700000" algn="tl">
                    <a:srgbClr val="000000">
                      <a:alpha val="43137"/>
                    </a:srgbClr>
                  </a:outerShdw>
                </a:effectLst>
              </a:rPr>
              <a:t> </a:t>
            </a:r>
            <a:r>
              <a:rPr lang="el-GR" dirty="0" err="1" smtClean="0">
                <a:solidFill>
                  <a:schemeClr val="accent1">
                    <a:lumMod val="50000"/>
                  </a:schemeClr>
                </a:solidFill>
                <a:effectLst>
                  <a:outerShdw blurRad="38100" dist="38100" dir="2700000" algn="tl">
                    <a:srgbClr val="000000">
                      <a:alpha val="43137"/>
                    </a:srgbClr>
                  </a:outerShdw>
                </a:effectLst>
              </a:rPr>
              <a:t>the</a:t>
            </a:r>
            <a:r>
              <a:rPr lang="el-GR" dirty="0" smtClean="0">
                <a:solidFill>
                  <a:schemeClr val="accent1">
                    <a:lumMod val="50000"/>
                  </a:schemeClr>
                </a:solidFill>
                <a:effectLst>
                  <a:outerShdw blurRad="38100" dist="38100" dir="2700000" algn="tl">
                    <a:srgbClr val="000000">
                      <a:alpha val="43137"/>
                    </a:srgbClr>
                  </a:outerShdw>
                </a:effectLst>
              </a:rPr>
              <a:t> </a:t>
            </a:r>
            <a:r>
              <a:rPr lang="el-GR" dirty="0" err="1" smtClean="0">
                <a:solidFill>
                  <a:schemeClr val="accent1">
                    <a:lumMod val="50000"/>
                  </a:schemeClr>
                </a:solidFill>
                <a:effectLst>
                  <a:outerShdw blurRad="38100" dist="38100" dir="2700000" algn="tl">
                    <a:srgbClr val="000000">
                      <a:alpha val="43137"/>
                    </a:srgbClr>
                  </a:outerShdw>
                </a:effectLst>
              </a:rPr>
              <a:t>rainfall</a:t>
            </a:r>
            <a:r>
              <a:rPr lang="el-GR" dirty="0" smtClean="0">
                <a:solidFill>
                  <a:schemeClr val="accent1">
                    <a:lumMod val="50000"/>
                  </a:schemeClr>
                </a:solidFill>
                <a:effectLst>
                  <a:outerShdw blurRad="38100" dist="38100" dir="2700000" algn="tl">
                    <a:srgbClr val="000000">
                      <a:alpha val="43137"/>
                    </a:srgbClr>
                  </a:outerShdw>
                </a:effectLst>
              </a:rPr>
              <a:t> </a:t>
            </a:r>
            <a:r>
              <a:rPr lang="el-GR" dirty="0" err="1" smtClean="0">
                <a:solidFill>
                  <a:schemeClr val="accent1">
                    <a:lumMod val="50000"/>
                  </a:schemeClr>
                </a:solidFill>
                <a:effectLst>
                  <a:outerShdw blurRad="38100" dist="38100" dir="2700000" algn="tl">
                    <a:srgbClr val="000000">
                      <a:alpha val="43137"/>
                    </a:srgbClr>
                  </a:outerShdw>
                </a:effectLst>
              </a:rPr>
              <a:t>height</a:t>
            </a:r>
            <a:r>
              <a:rPr lang="el-GR" dirty="0" smtClean="0">
                <a:solidFill>
                  <a:schemeClr val="accent1">
                    <a:lumMod val="50000"/>
                  </a:schemeClr>
                </a:solidFill>
                <a:effectLst>
                  <a:outerShdw blurRad="38100" dist="38100" dir="2700000" algn="tl">
                    <a:srgbClr val="000000">
                      <a:alpha val="43137"/>
                    </a:srgbClr>
                  </a:outerShdw>
                </a:effectLst>
              </a:rPr>
              <a:t> </a:t>
            </a:r>
            <a:endParaRPr lang="el-GR" dirty="0">
              <a:solidFill>
                <a:schemeClr val="accent1">
                  <a:lumMod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51605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grpId="1" nodeType="clickEffect">
                                  <p:stCondLst>
                                    <p:cond delay="0"/>
                                  </p:stCondLst>
                                  <p:childTnLst>
                                    <p:anim calcmode="lin" valueType="num">
                                      <p:cBhvr additive="base">
                                        <p:cTn id="24" dur="500"/>
                                        <p:tgtEl>
                                          <p:spTgt spid="15"/>
                                        </p:tgtEl>
                                        <p:attrNameLst>
                                          <p:attrName>ppt_x</p:attrName>
                                        </p:attrNameLst>
                                      </p:cBhvr>
                                      <p:tavLst>
                                        <p:tav tm="0">
                                          <p:val>
                                            <p:strVal val="ppt_x"/>
                                          </p:val>
                                        </p:tav>
                                        <p:tav tm="100000">
                                          <p:val>
                                            <p:strVal val="ppt_x"/>
                                          </p:val>
                                        </p:tav>
                                      </p:tavLst>
                                    </p:anim>
                                    <p:anim calcmode="lin" valueType="num">
                                      <p:cBhvr additive="base">
                                        <p:cTn id="25" dur="500"/>
                                        <p:tgtEl>
                                          <p:spTgt spid="15"/>
                                        </p:tgtEl>
                                        <p:attrNameLst>
                                          <p:attrName>ppt_y</p:attrName>
                                        </p:attrNameLst>
                                      </p:cBhvr>
                                      <p:tavLst>
                                        <p:tav tm="0">
                                          <p:val>
                                            <p:strVal val="ppt_y"/>
                                          </p:val>
                                        </p:tav>
                                        <p:tav tm="100000">
                                          <p:val>
                                            <p:strVal val="1+ppt_h/2"/>
                                          </p:val>
                                        </p:tav>
                                      </p:tavLst>
                                    </p:anim>
                                    <p:set>
                                      <p:cBhvr>
                                        <p:cTn id="26" dur="1" fill="hold">
                                          <p:stCondLst>
                                            <p:cond delay="499"/>
                                          </p:stCondLst>
                                        </p:cTn>
                                        <p:tgtEl>
                                          <p:spTgt spid="15"/>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 presetClass="exit" presetSubtype="4" fill="hold" grpId="1" nodeType="clickEffect">
                                  <p:stCondLst>
                                    <p:cond delay="0"/>
                                  </p:stCondLst>
                                  <p:childTnLst>
                                    <p:anim calcmode="lin" valueType="num">
                                      <p:cBhvr additive="base">
                                        <p:cTn id="38" dur="500"/>
                                        <p:tgtEl>
                                          <p:spTgt spid="14"/>
                                        </p:tgtEl>
                                        <p:attrNameLst>
                                          <p:attrName>ppt_x</p:attrName>
                                        </p:attrNameLst>
                                      </p:cBhvr>
                                      <p:tavLst>
                                        <p:tav tm="0">
                                          <p:val>
                                            <p:strVal val="ppt_x"/>
                                          </p:val>
                                        </p:tav>
                                        <p:tav tm="100000">
                                          <p:val>
                                            <p:strVal val="ppt_x"/>
                                          </p:val>
                                        </p:tav>
                                      </p:tavLst>
                                    </p:anim>
                                    <p:anim calcmode="lin" valueType="num">
                                      <p:cBhvr additive="base">
                                        <p:cTn id="39" dur="500"/>
                                        <p:tgtEl>
                                          <p:spTgt spid="14"/>
                                        </p:tgtEl>
                                        <p:attrNameLst>
                                          <p:attrName>ppt_y</p:attrName>
                                        </p:attrNameLst>
                                      </p:cBhvr>
                                      <p:tavLst>
                                        <p:tav tm="0">
                                          <p:val>
                                            <p:strVal val="ppt_y"/>
                                          </p:val>
                                        </p:tav>
                                        <p:tav tm="100000">
                                          <p:val>
                                            <p:strVal val="1+ppt_h/2"/>
                                          </p:val>
                                        </p:tav>
                                      </p:tavLst>
                                    </p:anim>
                                    <p:set>
                                      <p:cBhvr>
                                        <p:cTn id="40" dur="1" fill="hold">
                                          <p:stCondLst>
                                            <p:cond delay="499"/>
                                          </p:stCondLst>
                                        </p:cTn>
                                        <p:tgtEl>
                                          <p:spTgt spid="14"/>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nodeType="clickEffect">
                                  <p:stCondLst>
                                    <p:cond delay="0"/>
                                  </p:stCondLst>
                                  <p:childTnLst>
                                    <p:set>
                                      <p:cBhvr>
                                        <p:cTn id="44" dur="1" fill="hold">
                                          <p:stCondLst>
                                            <p:cond delay="0"/>
                                          </p:stCondLst>
                                        </p:cTn>
                                        <p:tgtEl>
                                          <p:spTgt spid="26"/>
                                        </p:tgtEl>
                                        <p:attrNameLst>
                                          <p:attrName>style.visibility</p:attrName>
                                        </p:attrNameLst>
                                      </p:cBhvr>
                                      <p:to>
                                        <p:strVal val="visible"/>
                                      </p:to>
                                    </p:set>
                                    <p:animEffect transition="in" filter="blinds(horizontal)">
                                      <p:cBhvr>
                                        <p:cTn id="45" dur="500"/>
                                        <p:tgtEl>
                                          <p:spTgt spid="26"/>
                                        </p:tgtEl>
                                      </p:cBhvr>
                                    </p:animEffect>
                                  </p:childTnLst>
                                </p:cTn>
                              </p:par>
                            </p:childTnLst>
                          </p:cTn>
                        </p:par>
                      </p:childTnLst>
                    </p:cTn>
                  </p:par>
                  <p:par>
                    <p:cTn id="46" fill="hold">
                      <p:stCondLst>
                        <p:cond delay="indefinite"/>
                      </p:stCondLst>
                      <p:childTnLst>
                        <p:par>
                          <p:cTn id="47" fill="hold">
                            <p:stCondLst>
                              <p:cond delay="0"/>
                            </p:stCondLst>
                            <p:childTnLst>
                              <p:par>
                                <p:cTn id="48" presetID="14" presetClass="entr" presetSubtype="10" fill="hold" grpId="0" nodeType="click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randombar(horizontal)">
                                      <p:cBhvr>
                                        <p:cTn id="50" dur="500"/>
                                        <p:tgtEl>
                                          <p:spTgt spid="16"/>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xit" presetSubtype="0" fill="hold" grpId="1" nodeType="clickEffect">
                                  <p:stCondLst>
                                    <p:cond delay="0"/>
                                  </p:stCondLst>
                                  <p:childTnLst>
                                    <p:anim calcmode="lin" valueType="num">
                                      <p:cBhvr>
                                        <p:cTn id="54" dur="1000"/>
                                        <p:tgtEl>
                                          <p:spTgt spid="16"/>
                                        </p:tgtEl>
                                        <p:attrNameLst>
                                          <p:attrName>ppt_w</p:attrName>
                                        </p:attrNameLst>
                                      </p:cBhvr>
                                      <p:tavLst>
                                        <p:tav tm="0">
                                          <p:val>
                                            <p:strVal val="ppt_w"/>
                                          </p:val>
                                        </p:tav>
                                        <p:tav tm="100000">
                                          <p:val>
                                            <p:fltVal val="0"/>
                                          </p:val>
                                        </p:tav>
                                      </p:tavLst>
                                    </p:anim>
                                    <p:anim calcmode="lin" valueType="num">
                                      <p:cBhvr>
                                        <p:cTn id="55" dur="1000"/>
                                        <p:tgtEl>
                                          <p:spTgt spid="16"/>
                                        </p:tgtEl>
                                        <p:attrNameLst>
                                          <p:attrName>ppt_h</p:attrName>
                                        </p:attrNameLst>
                                      </p:cBhvr>
                                      <p:tavLst>
                                        <p:tav tm="0">
                                          <p:val>
                                            <p:strVal val="ppt_h"/>
                                          </p:val>
                                        </p:tav>
                                        <p:tav tm="100000">
                                          <p:val>
                                            <p:fltVal val="0"/>
                                          </p:val>
                                        </p:tav>
                                      </p:tavLst>
                                    </p:anim>
                                    <p:anim calcmode="lin" valueType="num">
                                      <p:cBhvr>
                                        <p:cTn id="56" dur="1000"/>
                                        <p:tgtEl>
                                          <p:spTgt spid="16"/>
                                        </p:tgtEl>
                                        <p:attrNameLst>
                                          <p:attrName>style.rotation</p:attrName>
                                        </p:attrNameLst>
                                      </p:cBhvr>
                                      <p:tavLst>
                                        <p:tav tm="0">
                                          <p:val>
                                            <p:fltVal val="0"/>
                                          </p:val>
                                        </p:tav>
                                        <p:tav tm="100000">
                                          <p:val>
                                            <p:fltVal val="90"/>
                                          </p:val>
                                        </p:tav>
                                      </p:tavLst>
                                    </p:anim>
                                    <p:animEffect transition="out" filter="fade">
                                      <p:cBhvr>
                                        <p:cTn id="57" dur="1000"/>
                                        <p:tgtEl>
                                          <p:spTgt spid="16"/>
                                        </p:tgtEl>
                                      </p:cBhvr>
                                    </p:animEffect>
                                    <p:set>
                                      <p:cBhvr>
                                        <p:cTn id="58" dur="1" fill="hold">
                                          <p:stCondLst>
                                            <p:cond delay="999"/>
                                          </p:stCondLst>
                                        </p:cTn>
                                        <p:tgtEl>
                                          <p:spTgt spid="16"/>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30" presetClass="entr" presetSubtype="0" fill="hold" grpId="0" nodeType="clickEffect">
                                  <p:stCondLst>
                                    <p:cond delay="0"/>
                                  </p:stCondLst>
                                  <p:childTnLst>
                                    <p:set>
                                      <p:cBhvr>
                                        <p:cTn id="62" dur="1" fill="hold">
                                          <p:stCondLst>
                                            <p:cond delay="0"/>
                                          </p:stCondLst>
                                        </p:cTn>
                                        <p:tgtEl>
                                          <p:spTgt spid="35"/>
                                        </p:tgtEl>
                                        <p:attrNameLst>
                                          <p:attrName>style.visibility</p:attrName>
                                        </p:attrNameLst>
                                      </p:cBhvr>
                                      <p:to>
                                        <p:strVal val="visible"/>
                                      </p:to>
                                    </p:set>
                                    <p:animEffect transition="in" filter="fade">
                                      <p:cBhvr>
                                        <p:cTn id="63" dur="800" decel="100000"/>
                                        <p:tgtEl>
                                          <p:spTgt spid="35"/>
                                        </p:tgtEl>
                                      </p:cBhvr>
                                    </p:animEffect>
                                    <p:anim calcmode="lin" valueType="num">
                                      <p:cBhvr>
                                        <p:cTn id="64" dur="800" decel="100000" fill="hold"/>
                                        <p:tgtEl>
                                          <p:spTgt spid="35"/>
                                        </p:tgtEl>
                                        <p:attrNameLst>
                                          <p:attrName>style.rotation</p:attrName>
                                        </p:attrNameLst>
                                      </p:cBhvr>
                                      <p:tavLst>
                                        <p:tav tm="0">
                                          <p:val>
                                            <p:fltVal val="-90"/>
                                          </p:val>
                                        </p:tav>
                                        <p:tav tm="100000">
                                          <p:val>
                                            <p:fltVal val="0"/>
                                          </p:val>
                                        </p:tav>
                                      </p:tavLst>
                                    </p:anim>
                                    <p:anim calcmode="lin" valueType="num">
                                      <p:cBhvr>
                                        <p:cTn id="65" dur="800" decel="100000" fill="hold"/>
                                        <p:tgtEl>
                                          <p:spTgt spid="35"/>
                                        </p:tgtEl>
                                        <p:attrNameLst>
                                          <p:attrName>ppt_x</p:attrName>
                                        </p:attrNameLst>
                                      </p:cBhvr>
                                      <p:tavLst>
                                        <p:tav tm="0">
                                          <p:val>
                                            <p:strVal val="#ppt_x+0.4"/>
                                          </p:val>
                                        </p:tav>
                                        <p:tav tm="100000">
                                          <p:val>
                                            <p:strVal val="#ppt_x-0.05"/>
                                          </p:val>
                                        </p:tav>
                                      </p:tavLst>
                                    </p:anim>
                                    <p:anim calcmode="lin" valueType="num">
                                      <p:cBhvr>
                                        <p:cTn id="66" dur="800" decel="100000" fill="hold"/>
                                        <p:tgtEl>
                                          <p:spTgt spid="35"/>
                                        </p:tgtEl>
                                        <p:attrNameLst>
                                          <p:attrName>ppt_y</p:attrName>
                                        </p:attrNameLst>
                                      </p:cBhvr>
                                      <p:tavLst>
                                        <p:tav tm="0">
                                          <p:val>
                                            <p:strVal val="#ppt_y-0.4"/>
                                          </p:val>
                                        </p:tav>
                                        <p:tav tm="100000">
                                          <p:val>
                                            <p:strVal val="#ppt_y+0.1"/>
                                          </p:val>
                                        </p:tav>
                                      </p:tavLst>
                                    </p:anim>
                                    <p:anim calcmode="lin" valueType="num">
                                      <p:cBhvr>
                                        <p:cTn id="67" dur="200" accel="100000" fill="hold">
                                          <p:stCondLst>
                                            <p:cond delay="800"/>
                                          </p:stCondLst>
                                        </p:cTn>
                                        <p:tgtEl>
                                          <p:spTgt spid="35"/>
                                        </p:tgtEl>
                                        <p:attrNameLst>
                                          <p:attrName>ppt_x</p:attrName>
                                        </p:attrNameLst>
                                      </p:cBhvr>
                                      <p:tavLst>
                                        <p:tav tm="0">
                                          <p:val>
                                            <p:strVal val="#ppt_x-0.05"/>
                                          </p:val>
                                        </p:tav>
                                        <p:tav tm="100000">
                                          <p:val>
                                            <p:strVal val="#ppt_x"/>
                                          </p:val>
                                        </p:tav>
                                      </p:tavLst>
                                    </p:anim>
                                    <p:anim calcmode="lin" valueType="num">
                                      <p:cBhvr>
                                        <p:cTn id="68" dur="200" accel="100000" fill="hold">
                                          <p:stCondLst>
                                            <p:cond delay="800"/>
                                          </p:stCondLst>
                                        </p:cTn>
                                        <p:tgtEl>
                                          <p:spTgt spid="35"/>
                                        </p:tgtEl>
                                        <p:attrNameLst>
                                          <p:attrName>ppt_y</p:attrName>
                                        </p:attrNameLst>
                                      </p:cBhvr>
                                      <p:tavLst>
                                        <p:tav tm="0">
                                          <p:val>
                                            <p:strVal val="#ppt_y+0.1"/>
                                          </p:val>
                                        </p:tav>
                                        <p:tav tm="100000">
                                          <p:val>
                                            <p:strVal val="#ppt_y"/>
                                          </p:val>
                                        </p:tav>
                                      </p:tavLst>
                                    </p:anim>
                                  </p:childTnLst>
                                </p:cTn>
                              </p:par>
                              <p:par>
                                <p:cTn id="69" presetID="30" presetClass="entr" presetSubtype="0" fill="hold" grpId="0" nodeType="withEffect">
                                  <p:stCondLst>
                                    <p:cond delay="0"/>
                                  </p:stCondLst>
                                  <p:childTnLst>
                                    <p:set>
                                      <p:cBhvr>
                                        <p:cTn id="70" dur="1" fill="hold">
                                          <p:stCondLst>
                                            <p:cond delay="0"/>
                                          </p:stCondLst>
                                        </p:cTn>
                                        <p:tgtEl>
                                          <p:spTgt spid="34"/>
                                        </p:tgtEl>
                                        <p:attrNameLst>
                                          <p:attrName>style.visibility</p:attrName>
                                        </p:attrNameLst>
                                      </p:cBhvr>
                                      <p:to>
                                        <p:strVal val="visible"/>
                                      </p:to>
                                    </p:set>
                                    <p:animEffect transition="in" filter="fade">
                                      <p:cBhvr>
                                        <p:cTn id="71" dur="800" decel="100000"/>
                                        <p:tgtEl>
                                          <p:spTgt spid="34"/>
                                        </p:tgtEl>
                                      </p:cBhvr>
                                    </p:animEffect>
                                    <p:anim calcmode="lin" valueType="num">
                                      <p:cBhvr>
                                        <p:cTn id="72" dur="800" decel="100000" fill="hold"/>
                                        <p:tgtEl>
                                          <p:spTgt spid="34"/>
                                        </p:tgtEl>
                                        <p:attrNameLst>
                                          <p:attrName>style.rotation</p:attrName>
                                        </p:attrNameLst>
                                      </p:cBhvr>
                                      <p:tavLst>
                                        <p:tav tm="0">
                                          <p:val>
                                            <p:fltVal val="-90"/>
                                          </p:val>
                                        </p:tav>
                                        <p:tav tm="100000">
                                          <p:val>
                                            <p:fltVal val="0"/>
                                          </p:val>
                                        </p:tav>
                                      </p:tavLst>
                                    </p:anim>
                                    <p:anim calcmode="lin" valueType="num">
                                      <p:cBhvr>
                                        <p:cTn id="73" dur="800" decel="100000" fill="hold"/>
                                        <p:tgtEl>
                                          <p:spTgt spid="34"/>
                                        </p:tgtEl>
                                        <p:attrNameLst>
                                          <p:attrName>ppt_x</p:attrName>
                                        </p:attrNameLst>
                                      </p:cBhvr>
                                      <p:tavLst>
                                        <p:tav tm="0">
                                          <p:val>
                                            <p:strVal val="#ppt_x+0.4"/>
                                          </p:val>
                                        </p:tav>
                                        <p:tav tm="100000">
                                          <p:val>
                                            <p:strVal val="#ppt_x-0.05"/>
                                          </p:val>
                                        </p:tav>
                                      </p:tavLst>
                                    </p:anim>
                                    <p:anim calcmode="lin" valueType="num">
                                      <p:cBhvr>
                                        <p:cTn id="74" dur="800" decel="100000" fill="hold"/>
                                        <p:tgtEl>
                                          <p:spTgt spid="34"/>
                                        </p:tgtEl>
                                        <p:attrNameLst>
                                          <p:attrName>ppt_y</p:attrName>
                                        </p:attrNameLst>
                                      </p:cBhvr>
                                      <p:tavLst>
                                        <p:tav tm="0">
                                          <p:val>
                                            <p:strVal val="#ppt_y-0.4"/>
                                          </p:val>
                                        </p:tav>
                                        <p:tav tm="100000">
                                          <p:val>
                                            <p:strVal val="#ppt_y+0.1"/>
                                          </p:val>
                                        </p:tav>
                                      </p:tavLst>
                                    </p:anim>
                                    <p:anim calcmode="lin" valueType="num">
                                      <p:cBhvr>
                                        <p:cTn id="75" dur="200" accel="100000" fill="hold">
                                          <p:stCondLst>
                                            <p:cond delay="800"/>
                                          </p:stCondLst>
                                        </p:cTn>
                                        <p:tgtEl>
                                          <p:spTgt spid="34"/>
                                        </p:tgtEl>
                                        <p:attrNameLst>
                                          <p:attrName>ppt_x</p:attrName>
                                        </p:attrNameLst>
                                      </p:cBhvr>
                                      <p:tavLst>
                                        <p:tav tm="0">
                                          <p:val>
                                            <p:strVal val="#ppt_x-0.05"/>
                                          </p:val>
                                        </p:tav>
                                        <p:tav tm="100000">
                                          <p:val>
                                            <p:strVal val="#ppt_x"/>
                                          </p:val>
                                        </p:tav>
                                      </p:tavLst>
                                    </p:anim>
                                    <p:anim calcmode="lin" valueType="num">
                                      <p:cBhvr>
                                        <p:cTn id="76" dur="200" accel="100000" fill="hold">
                                          <p:stCondLst>
                                            <p:cond delay="800"/>
                                          </p:stCondLst>
                                        </p:cTn>
                                        <p:tgtEl>
                                          <p:spTgt spid="34"/>
                                        </p:tgtEl>
                                        <p:attrNameLst>
                                          <p:attrName>ppt_y</p:attrName>
                                        </p:attrNameLst>
                                      </p:cBhvr>
                                      <p:tavLst>
                                        <p:tav tm="0">
                                          <p:val>
                                            <p:strVal val="#ppt_y+0.1"/>
                                          </p:val>
                                        </p:tav>
                                        <p:tav tm="100000">
                                          <p:val>
                                            <p:strVal val="#ppt_y"/>
                                          </p:val>
                                        </p:tav>
                                      </p:tavLst>
                                    </p:anim>
                                  </p:childTnLst>
                                </p:cTn>
                              </p:par>
                              <p:par>
                                <p:cTn id="77" presetID="30" presetClass="entr" presetSubtype="0" fill="hold" grpId="0" nodeType="withEffect">
                                  <p:stCondLst>
                                    <p:cond delay="0"/>
                                  </p:stCondLst>
                                  <p:childTnLst>
                                    <p:set>
                                      <p:cBhvr>
                                        <p:cTn id="78" dur="1" fill="hold">
                                          <p:stCondLst>
                                            <p:cond delay="0"/>
                                          </p:stCondLst>
                                        </p:cTn>
                                        <p:tgtEl>
                                          <p:spTgt spid="33"/>
                                        </p:tgtEl>
                                        <p:attrNameLst>
                                          <p:attrName>style.visibility</p:attrName>
                                        </p:attrNameLst>
                                      </p:cBhvr>
                                      <p:to>
                                        <p:strVal val="visible"/>
                                      </p:to>
                                    </p:set>
                                    <p:animEffect transition="in" filter="fade">
                                      <p:cBhvr>
                                        <p:cTn id="79" dur="800" decel="100000"/>
                                        <p:tgtEl>
                                          <p:spTgt spid="33"/>
                                        </p:tgtEl>
                                      </p:cBhvr>
                                    </p:animEffect>
                                    <p:anim calcmode="lin" valueType="num">
                                      <p:cBhvr>
                                        <p:cTn id="80" dur="800" decel="100000" fill="hold"/>
                                        <p:tgtEl>
                                          <p:spTgt spid="33"/>
                                        </p:tgtEl>
                                        <p:attrNameLst>
                                          <p:attrName>style.rotation</p:attrName>
                                        </p:attrNameLst>
                                      </p:cBhvr>
                                      <p:tavLst>
                                        <p:tav tm="0">
                                          <p:val>
                                            <p:fltVal val="-90"/>
                                          </p:val>
                                        </p:tav>
                                        <p:tav tm="100000">
                                          <p:val>
                                            <p:fltVal val="0"/>
                                          </p:val>
                                        </p:tav>
                                      </p:tavLst>
                                    </p:anim>
                                    <p:anim calcmode="lin" valueType="num">
                                      <p:cBhvr>
                                        <p:cTn id="81" dur="800" decel="100000" fill="hold"/>
                                        <p:tgtEl>
                                          <p:spTgt spid="33"/>
                                        </p:tgtEl>
                                        <p:attrNameLst>
                                          <p:attrName>ppt_x</p:attrName>
                                        </p:attrNameLst>
                                      </p:cBhvr>
                                      <p:tavLst>
                                        <p:tav tm="0">
                                          <p:val>
                                            <p:strVal val="#ppt_x+0.4"/>
                                          </p:val>
                                        </p:tav>
                                        <p:tav tm="100000">
                                          <p:val>
                                            <p:strVal val="#ppt_x-0.05"/>
                                          </p:val>
                                        </p:tav>
                                      </p:tavLst>
                                    </p:anim>
                                    <p:anim calcmode="lin" valueType="num">
                                      <p:cBhvr>
                                        <p:cTn id="82" dur="800" decel="100000" fill="hold"/>
                                        <p:tgtEl>
                                          <p:spTgt spid="33"/>
                                        </p:tgtEl>
                                        <p:attrNameLst>
                                          <p:attrName>ppt_y</p:attrName>
                                        </p:attrNameLst>
                                      </p:cBhvr>
                                      <p:tavLst>
                                        <p:tav tm="0">
                                          <p:val>
                                            <p:strVal val="#ppt_y-0.4"/>
                                          </p:val>
                                        </p:tav>
                                        <p:tav tm="100000">
                                          <p:val>
                                            <p:strVal val="#ppt_y+0.1"/>
                                          </p:val>
                                        </p:tav>
                                      </p:tavLst>
                                    </p:anim>
                                    <p:anim calcmode="lin" valueType="num">
                                      <p:cBhvr>
                                        <p:cTn id="83" dur="200" accel="100000" fill="hold">
                                          <p:stCondLst>
                                            <p:cond delay="800"/>
                                          </p:stCondLst>
                                        </p:cTn>
                                        <p:tgtEl>
                                          <p:spTgt spid="33"/>
                                        </p:tgtEl>
                                        <p:attrNameLst>
                                          <p:attrName>ppt_x</p:attrName>
                                        </p:attrNameLst>
                                      </p:cBhvr>
                                      <p:tavLst>
                                        <p:tav tm="0">
                                          <p:val>
                                            <p:strVal val="#ppt_x-0.05"/>
                                          </p:val>
                                        </p:tav>
                                        <p:tav tm="100000">
                                          <p:val>
                                            <p:strVal val="#ppt_x"/>
                                          </p:val>
                                        </p:tav>
                                      </p:tavLst>
                                    </p:anim>
                                    <p:anim calcmode="lin" valueType="num">
                                      <p:cBhvr>
                                        <p:cTn id="84" dur="200" accel="100000" fill="hold">
                                          <p:stCondLst>
                                            <p:cond delay="800"/>
                                          </p:stCondLst>
                                        </p:cTn>
                                        <p:tgtEl>
                                          <p:spTgt spid="33"/>
                                        </p:tgtEl>
                                        <p:attrNameLst>
                                          <p:attrName>ppt_y</p:attrName>
                                        </p:attrNameLst>
                                      </p:cBhvr>
                                      <p:tavLst>
                                        <p:tav tm="0">
                                          <p:val>
                                            <p:strVal val="#ppt_y+0.1"/>
                                          </p:val>
                                        </p:tav>
                                        <p:tav tm="100000">
                                          <p:val>
                                            <p:strVal val="#ppt_y"/>
                                          </p:val>
                                        </p:tav>
                                      </p:tavLst>
                                    </p:anim>
                                  </p:childTnLst>
                                </p:cTn>
                              </p:par>
                              <p:par>
                                <p:cTn id="85" presetID="30" presetClass="entr" presetSubtype="0" fill="hold" grpId="0" nodeType="withEffect">
                                  <p:stCondLst>
                                    <p:cond delay="0"/>
                                  </p:stCondLst>
                                  <p:childTnLst>
                                    <p:set>
                                      <p:cBhvr>
                                        <p:cTn id="86" dur="1" fill="hold">
                                          <p:stCondLst>
                                            <p:cond delay="0"/>
                                          </p:stCondLst>
                                        </p:cTn>
                                        <p:tgtEl>
                                          <p:spTgt spid="32"/>
                                        </p:tgtEl>
                                        <p:attrNameLst>
                                          <p:attrName>style.visibility</p:attrName>
                                        </p:attrNameLst>
                                      </p:cBhvr>
                                      <p:to>
                                        <p:strVal val="visible"/>
                                      </p:to>
                                    </p:set>
                                    <p:animEffect transition="in" filter="fade">
                                      <p:cBhvr>
                                        <p:cTn id="87" dur="800" decel="100000"/>
                                        <p:tgtEl>
                                          <p:spTgt spid="32"/>
                                        </p:tgtEl>
                                      </p:cBhvr>
                                    </p:animEffect>
                                    <p:anim calcmode="lin" valueType="num">
                                      <p:cBhvr>
                                        <p:cTn id="88" dur="800" decel="100000" fill="hold"/>
                                        <p:tgtEl>
                                          <p:spTgt spid="32"/>
                                        </p:tgtEl>
                                        <p:attrNameLst>
                                          <p:attrName>style.rotation</p:attrName>
                                        </p:attrNameLst>
                                      </p:cBhvr>
                                      <p:tavLst>
                                        <p:tav tm="0">
                                          <p:val>
                                            <p:fltVal val="-90"/>
                                          </p:val>
                                        </p:tav>
                                        <p:tav tm="100000">
                                          <p:val>
                                            <p:fltVal val="0"/>
                                          </p:val>
                                        </p:tav>
                                      </p:tavLst>
                                    </p:anim>
                                    <p:anim calcmode="lin" valueType="num">
                                      <p:cBhvr>
                                        <p:cTn id="89" dur="800" decel="100000" fill="hold"/>
                                        <p:tgtEl>
                                          <p:spTgt spid="32"/>
                                        </p:tgtEl>
                                        <p:attrNameLst>
                                          <p:attrName>ppt_x</p:attrName>
                                        </p:attrNameLst>
                                      </p:cBhvr>
                                      <p:tavLst>
                                        <p:tav tm="0">
                                          <p:val>
                                            <p:strVal val="#ppt_x+0.4"/>
                                          </p:val>
                                        </p:tav>
                                        <p:tav tm="100000">
                                          <p:val>
                                            <p:strVal val="#ppt_x-0.05"/>
                                          </p:val>
                                        </p:tav>
                                      </p:tavLst>
                                    </p:anim>
                                    <p:anim calcmode="lin" valueType="num">
                                      <p:cBhvr>
                                        <p:cTn id="90" dur="800" decel="100000" fill="hold"/>
                                        <p:tgtEl>
                                          <p:spTgt spid="32"/>
                                        </p:tgtEl>
                                        <p:attrNameLst>
                                          <p:attrName>ppt_y</p:attrName>
                                        </p:attrNameLst>
                                      </p:cBhvr>
                                      <p:tavLst>
                                        <p:tav tm="0">
                                          <p:val>
                                            <p:strVal val="#ppt_y-0.4"/>
                                          </p:val>
                                        </p:tav>
                                        <p:tav tm="100000">
                                          <p:val>
                                            <p:strVal val="#ppt_y+0.1"/>
                                          </p:val>
                                        </p:tav>
                                      </p:tavLst>
                                    </p:anim>
                                    <p:anim calcmode="lin" valueType="num">
                                      <p:cBhvr>
                                        <p:cTn id="91" dur="200" accel="100000" fill="hold">
                                          <p:stCondLst>
                                            <p:cond delay="800"/>
                                          </p:stCondLst>
                                        </p:cTn>
                                        <p:tgtEl>
                                          <p:spTgt spid="32"/>
                                        </p:tgtEl>
                                        <p:attrNameLst>
                                          <p:attrName>ppt_x</p:attrName>
                                        </p:attrNameLst>
                                      </p:cBhvr>
                                      <p:tavLst>
                                        <p:tav tm="0">
                                          <p:val>
                                            <p:strVal val="#ppt_x-0.05"/>
                                          </p:val>
                                        </p:tav>
                                        <p:tav tm="100000">
                                          <p:val>
                                            <p:strVal val="#ppt_x"/>
                                          </p:val>
                                        </p:tav>
                                      </p:tavLst>
                                    </p:anim>
                                    <p:anim calcmode="lin" valueType="num">
                                      <p:cBhvr>
                                        <p:cTn id="92" dur="200" accel="100000" fill="hold">
                                          <p:stCondLst>
                                            <p:cond delay="800"/>
                                          </p:stCondLst>
                                        </p:cTn>
                                        <p:tgtEl>
                                          <p:spTgt spid="32"/>
                                        </p:tgtEl>
                                        <p:attrNameLst>
                                          <p:attrName>ppt_y</p:attrName>
                                        </p:attrNameLst>
                                      </p:cBhvr>
                                      <p:tavLst>
                                        <p:tav tm="0">
                                          <p:val>
                                            <p:strVal val="#ppt_y+0.1"/>
                                          </p:val>
                                        </p:tav>
                                        <p:tav tm="100000">
                                          <p:val>
                                            <p:strVal val="#ppt_y"/>
                                          </p:val>
                                        </p:tav>
                                      </p:tavLst>
                                    </p:anim>
                                  </p:childTnLst>
                                </p:cTn>
                              </p:par>
                              <p:par>
                                <p:cTn id="93" presetID="30" presetClass="entr" presetSubtype="0" fill="hold" grpId="0" nodeType="withEffect">
                                  <p:stCondLst>
                                    <p:cond delay="0"/>
                                  </p:stCondLst>
                                  <p:childTnLst>
                                    <p:set>
                                      <p:cBhvr>
                                        <p:cTn id="94" dur="1" fill="hold">
                                          <p:stCondLst>
                                            <p:cond delay="0"/>
                                          </p:stCondLst>
                                        </p:cTn>
                                        <p:tgtEl>
                                          <p:spTgt spid="31"/>
                                        </p:tgtEl>
                                        <p:attrNameLst>
                                          <p:attrName>style.visibility</p:attrName>
                                        </p:attrNameLst>
                                      </p:cBhvr>
                                      <p:to>
                                        <p:strVal val="visible"/>
                                      </p:to>
                                    </p:set>
                                    <p:animEffect transition="in" filter="fade">
                                      <p:cBhvr>
                                        <p:cTn id="95" dur="800" decel="100000"/>
                                        <p:tgtEl>
                                          <p:spTgt spid="31"/>
                                        </p:tgtEl>
                                      </p:cBhvr>
                                    </p:animEffect>
                                    <p:anim calcmode="lin" valueType="num">
                                      <p:cBhvr>
                                        <p:cTn id="96" dur="800" decel="100000" fill="hold"/>
                                        <p:tgtEl>
                                          <p:spTgt spid="31"/>
                                        </p:tgtEl>
                                        <p:attrNameLst>
                                          <p:attrName>style.rotation</p:attrName>
                                        </p:attrNameLst>
                                      </p:cBhvr>
                                      <p:tavLst>
                                        <p:tav tm="0">
                                          <p:val>
                                            <p:fltVal val="-90"/>
                                          </p:val>
                                        </p:tav>
                                        <p:tav tm="100000">
                                          <p:val>
                                            <p:fltVal val="0"/>
                                          </p:val>
                                        </p:tav>
                                      </p:tavLst>
                                    </p:anim>
                                    <p:anim calcmode="lin" valueType="num">
                                      <p:cBhvr>
                                        <p:cTn id="97" dur="800" decel="100000" fill="hold"/>
                                        <p:tgtEl>
                                          <p:spTgt spid="31"/>
                                        </p:tgtEl>
                                        <p:attrNameLst>
                                          <p:attrName>ppt_x</p:attrName>
                                        </p:attrNameLst>
                                      </p:cBhvr>
                                      <p:tavLst>
                                        <p:tav tm="0">
                                          <p:val>
                                            <p:strVal val="#ppt_x+0.4"/>
                                          </p:val>
                                        </p:tav>
                                        <p:tav tm="100000">
                                          <p:val>
                                            <p:strVal val="#ppt_x-0.05"/>
                                          </p:val>
                                        </p:tav>
                                      </p:tavLst>
                                    </p:anim>
                                    <p:anim calcmode="lin" valueType="num">
                                      <p:cBhvr>
                                        <p:cTn id="98" dur="800" decel="100000" fill="hold"/>
                                        <p:tgtEl>
                                          <p:spTgt spid="31"/>
                                        </p:tgtEl>
                                        <p:attrNameLst>
                                          <p:attrName>ppt_y</p:attrName>
                                        </p:attrNameLst>
                                      </p:cBhvr>
                                      <p:tavLst>
                                        <p:tav tm="0">
                                          <p:val>
                                            <p:strVal val="#ppt_y-0.4"/>
                                          </p:val>
                                        </p:tav>
                                        <p:tav tm="100000">
                                          <p:val>
                                            <p:strVal val="#ppt_y+0.1"/>
                                          </p:val>
                                        </p:tav>
                                      </p:tavLst>
                                    </p:anim>
                                    <p:anim calcmode="lin" valueType="num">
                                      <p:cBhvr>
                                        <p:cTn id="99" dur="200" accel="100000" fill="hold">
                                          <p:stCondLst>
                                            <p:cond delay="800"/>
                                          </p:stCondLst>
                                        </p:cTn>
                                        <p:tgtEl>
                                          <p:spTgt spid="31"/>
                                        </p:tgtEl>
                                        <p:attrNameLst>
                                          <p:attrName>ppt_x</p:attrName>
                                        </p:attrNameLst>
                                      </p:cBhvr>
                                      <p:tavLst>
                                        <p:tav tm="0">
                                          <p:val>
                                            <p:strVal val="#ppt_x-0.05"/>
                                          </p:val>
                                        </p:tav>
                                        <p:tav tm="100000">
                                          <p:val>
                                            <p:strVal val="#ppt_x"/>
                                          </p:val>
                                        </p:tav>
                                      </p:tavLst>
                                    </p:anim>
                                    <p:anim calcmode="lin" valueType="num">
                                      <p:cBhvr>
                                        <p:cTn id="100" dur="200" accel="100000" fill="hold">
                                          <p:stCondLst>
                                            <p:cond delay="800"/>
                                          </p:stCondLst>
                                        </p:cTn>
                                        <p:tgtEl>
                                          <p:spTgt spid="31"/>
                                        </p:tgtEl>
                                        <p:attrNameLst>
                                          <p:attrName>ppt_y</p:attrName>
                                        </p:attrNameLst>
                                      </p:cBhvr>
                                      <p:tavLst>
                                        <p:tav tm="0">
                                          <p:val>
                                            <p:strVal val="#ppt_y+0.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5" presetClass="entr" presetSubtype="0" fill="hold" grpId="0" nodeType="clickEffect">
                                  <p:stCondLst>
                                    <p:cond delay="0"/>
                                  </p:stCondLst>
                                  <p:childTnLst>
                                    <p:set>
                                      <p:cBhvr>
                                        <p:cTn id="104" dur="1" fill="hold">
                                          <p:stCondLst>
                                            <p:cond delay="0"/>
                                          </p:stCondLst>
                                        </p:cTn>
                                        <p:tgtEl>
                                          <p:spTgt spid="17"/>
                                        </p:tgtEl>
                                        <p:attrNameLst>
                                          <p:attrName>style.visibility</p:attrName>
                                        </p:attrNameLst>
                                      </p:cBhvr>
                                      <p:to>
                                        <p:strVal val="visible"/>
                                      </p:to>
                                    </p:set>
                                    <p:animEffect transition="in" filter="fade">
                                      <p:cBhvr>
                                        <p:cTn id="105" dur="2000"/>
                                        <p:tgtEl>
                                          <p:spTgt spid="17"/>
                                        </p:tgtEl>
                                      </p:cBhvr>
                                    </p:animEffect>
                                    <p:anim calcmode="lin" valueType="num">
                                      <p:cBhvr>
                                        <p:cTn id="106" dur="2000" fill="hold"/>
                                        <p:tgtEl>
                                          <p:spTgt spid="17"/>
                                        </p:tgtEl>
                                        <p:attrNameLst>
                                          <p:attrName>ppt_w</p:attrName>
                                        </p:attrNameLst>
                                      </p:cBhvr>
                                      <p:tavLst>
                                        <p:tav tm="0" fmla="#ppt_w*sin(2.5*pi*$)">
                                          <p:val>
                                            <p:fltVal val="0"/>
                                          </p:val>
                                        </p:tav>
                                        <p:tav tm="100000">
                                          <p:val>
                                            <p:fltVal val="1"/>
                                          </p:val>
                                        </p:tav>
                                      </p:tavLst>
                                    </p:anim>
                                    <p:anim calcmode="lin" valueType="num">
                                      <p:cBhvr>
                                        <p:cTn id="107" dur="2000" fill="hold"/>
                                        <p:tgtEl>
                                          <p:spTgt spid="17"/>
                                        </p:tgtEl>
                                        <p:attrNameLst>
                                          <p:attrName>ppt_h</p:attrName>
                                        </p:attrNameLst>
                                      </p:cBhvr>
                                      <p:tavLst>
                                        <p:tav tm="0">
                                          <p:val>
                                            <p:strVal val="#ppt_h"/>
                                          </p:val>
                                        </p:tav>
                                        <p:tav tm="100000">
                                          <p:val>
                                            <p:strVal val="#ppt_h"/>
                                          </p:val>
                                        </p:tav>
                                      </p:tavLst>
                                    </p:anim>
                                  </p:childTnLst>
                                </p:cTn>
                              </p:par>
                            </p:childTnLst>
                          </p:cTn>
                        </p:par>
                      </p:childTnLst>
                    </p:cTn>
                  </p:par>
                  <p:par>
                    <p:cTn id="108" fill="hold">
                      <p:stCondLst>
                        <p:cond delay="indefinite"/>
                      </p:stCondLst>
                      <p:childTnLst>
                        <p:par>
                          <p:cTn id="109" fill="hold">
                            <p:stCondLst>
                              <p:cond delay="0"/>
                            </p:stCondLst>
                            <p:childTnLst>
                              <p:par>
                                <p:cTn id="110" presetID="22" presetClass="exit" presetSubtype="4" fill="hold" grpId="1" nodeType="clickEffect">
                                  <p:stCondLst>
                                    <p:cond delay="0"/>
                                  </p:stCondLst>
                                  <p:childTnLst>
                                    <p:animEffect transition="out" filter="wipe(down)">
                                      <p:cBhvr>
                                        <p:cTn id="111" dur="500"/>
                                        <p:tgtEl>
                                          <p:spTgt spid="12"/>
                                        </p:tgtEl>
                                      </p:cBhvr>
                                    </p:animEffect>
                                    <p:set>
                                      <p:cBhvr>
                                        <p:cTn id="112" dur="1" fill="hold">
                                          <p:stCondLst>
                                            <p:cond delay="499"/>
                                          </p:stCondLst>
                                        </p:cTn>
                                        <p:tgtEl>
                                          <p:spTgt spid="12"/>
                                        </p:tgtEl>
                                        <p:attrNameLst>
                                          <p:attrName>style.visibility</p:attrName>
                                        </p:attrNameLst>
                                      </p:cBhvr>
                                      <p:to>
                                        <p:strVal val="hidden"/>
                                      </p:to>
                                    </p:set>
                                  </p:childTnLst>
                                </p:cTn>
                              </p:par>
                              <p:par>
                                <p:cTn id="113" presetID="22" presetClass="exit" presetSubtype="4" fill="hold" grpId="1" nodeType="withEffect">
                                  <p:stCondLst>
                                    <p:cond delay="0"/>
                                  </p:stCondLst>
                                  <p:childTnLst>
                                    <p:animEffect transition="out" filter="wipe(down)">
                                      <p:cBhvr>
                                        <p:cTn id="114" dur="500"/>
                                        <p:tgtEl>
                                          <p:spTgt spid="11"/>
                                        </p:tgtEl>
                                      </p:cBhvr>
                                    </p:animEffect>
                                    <p:set>
                                      <p:cBhvr>
                                        <p:cTn id="115" dur="1" fill="hold">
                                          <p:stCondLst>
                                            <p:cond delay="499"/>
                                          </p:stCondLst>
                                        </p:cTn>
                                        <p:tgtEl>
                                          <p:spTgt spid="11"/>
                                        </p:tgtEl>
                                        <p:attrNameLst>
                                          <p:attrName>style.visibility</p:attrName>
                                        </p:attrNameLst>
                                      </p:cBhvr>
                                      <p:to>
                                        <p:strVal val="hidden"/>
                                      </p:to>
                                    </p:set>
                                  </p:childTnLst>
                                </p:cTn>
                              </p:par>
                              <p:par>
                                <p:cTn id="116" presetID="22" presetClass="exit" presetSubtype="4" fill="hold" grpId="1" nodeType="withEffect">
                                  <p:stCondLst>
                                    <p:cond delay="0"/>
                                  </p:stCondLst>
                                  <p:childTnLst>
                                    <p:animEffect transition="out" filter="wipe(down)">
                                      <p:cBhvr>
                                        <p:cTn id="117" dur="500"/>
                                        <p:tgtEl>
                                          <p:spTgt spid="10"/>
                                        </p:tgtEl>
                                      </p:cBhvr>
                                    </p:animEffect>
                                    <p:set>
                                      <p:cBhvr>
                                        <p:cTn id="118" dur="1" fill="hold">
                                          <p:stCondLst>
                                            <p:cond delay="499"/>
                                          </p:stCondLst>
                                        </p:cTn>
                                        <p:tgtEl>
                                          <p:spTgt spid="10"/>
                                        </p:tgtEl>
                                        <p:attrNameLst>
                                          <p:attrName>style.visibility</p:attrName>
                                        </p:attrNameLst>
                                      </p:cBhvr>
                                      <p:to>
                                        <p:strVal val="hidden"/>
                                      </p:to>
                                    </p:set>
                                  </p:childTnLst>
                                </p:cTn>
                              </p:par>
                              <p:par>
                                <p:cTn id="119" presetID="22" presetClass="exit" presetSubtype="4" fill="hold" grpId="1" nodeType="withEffect">
                                  <p:stCondLst>
                                    <p:cond delay="0"/>
                                  </p:stCondLst>
                                  <p:childTnLst>
                                    <p:animEffect transition="out" filter="wipe(down)">
                                      <p:cBhvr>
                                        <p:cTn id="120" dur="500"/>
                                        <p:tgtEl>
                                          <p:spTgt spid="9"/>
                                        </p:tgtEl>
                                      </p:cBhvr>
                                    </p:animEffect>
                                    <p:set>
                                      <p:cBhvr>
                                        <p:cTn id="121" dur="1" fill="hold">
                                          <p:stCondLst>
                                            <p:cond delay="499"/>
                                          </p:stCondLst>
                                        </p:cTn>
                                        <p:tgtEl>
                                          <p:spTgt spid="9"/>
                                        </p:tgtEl>
                                        <p:attrNameLst>
                                          <p:attrName>style.visibility</p:attrName>
                                        </p:attrNameLst>
                                      </p:cBhvr>
                                      <p:to>
                                        <p:strVal val="hidden"/>
                                      </p:to>
                                    </p:set>
                                  </p:childTnLst>
                                </p:cTn>
                              </p:par>
                              <p:par>
                                <p:cTn id="122" presetID="22" presetClass="exit" presetSubtype="4" fill="hold" grpId="1" nodeType="withEffect">
                                  <p:stCondLst>
                                    <p:cond delay="0"/>
                                  </p:stCondLst>
                                  <p:childTnLst>
                                    <p:animEffect transition="out" filter="wipe(down)">
                                      <p:cBhvr>
                                        <p:cTn id="123" dur="500"/>
                                        <p:tgtEl>
                                          <p:spTgt spid="8"/>
                                        </p:tgtEl>
                                      </p:cBhvr>
                                    </p:animEffect>
                                    <p:set>
                                      <p:cBhvr>
                                        <p:cTn id="124" dur="1" fill="hold">
                                          <p:stCondLst>
                                            <p:cond delay="499"/>
                                          </p:stCondLst>
                                        </p:cTn>
                                        <p:tgtEl>
                                          <p:spTgt spid="8"/>
                                        </p:tgtEl>
                                        <p:attrNameLst>
                                          <p:attrName>style.visibility</p:attrName>
                                        </p:attrNameLst>
                                      </p:cBhvr>
                                      <p:to>
                                        <p:strVal val="hidden"/>
                                      </p:to>
                                    </p:set>
                                  </p:childTnLst>
                                </p:cTn>
                              </p:par>
                            </p:childTnLst>
                          </p:cTn>
                        </p:par>
                      </p:childTnLst>
                    </p:cTn>
                  </p:par>
                  <p:par>
                    <p:cTn id="125" fill="hold">
                      <p:stCondLst>
                        <p:cond delay="indefinite"/>
                      </p:stCondLst>
                      <p:childTnLst>
                        <p:par>
                          <p:cTn id="126" fill="hold">
                            <p:stCondLst>
                              <p:cond delay="0"/>
                            </p:stCondLst>
                            <p:childTnLst>
                              <p:par>
                                <p:cTn id="127" presetID="10" presetClass="exit" presetSubtype="0" fill="hold" grpId="2" nodeType="clickEffect">
                                  <p:stCondLst>
                                    <p:cond delay="0"/>
                                  </p:stCondLst>
                                  <p:childTnLst>
                                    <p:animEffect transition="out" filter="fade">
                                      <p:cBhvr>
                                        <p:cTn id="128" dur="500"/>
                                        <p:tgtEl>
                                          <p:spTgt spid="17"/>
                                        </p:tgtEl>
                                      </p:cBhvr>
                                    </p:animEffect>
                                    <p:set>
                                      <p:cBhvr>
                                        <p:cTn id="129" dur="1" fill="hold">
                                          <p:stCondLst>
                                            <p:cond delay="499"/>
                                          </p:stCondLst>
                                        </p:cTn>
                                        <p:tgtEl>
                                          <p:spTgt spid="17"/>
                                        </p:tgtEl>
                                        <p:attrNameLst>
                                          <p:attrName>style.visibility</p:attrName>
                                        </p:attrNameLst>
                                      </p:cBhvr>
                                      <p:to>
                                        <p:strVal val="hidden"/>
                                      </p:to>
                                    </p:set>
                                  </p:childTnLst>
                                </p:cTn>
                              </p:par>
                            </p:childTnLst>
                          </p:cTn>
                        </p:par>
                      </p:childTnLst>
                    </p:cTn>
                  </p:par>
                  <p:par>
                    <p:cTn id="130" fill="hold">
                      <p:stCondLst>
                        <p:cond delay="indefinite"/>
                      </p:stCondLst>
                      <p:childTnLst>
                        <p:par>
                          <p:cTn id="131" fill="hold">
                            <p:stCondLst>
                              <p:cond delay="0"/>
                            </p:stCondLst>
                            <p:childTnLst>
                              <p:par>
                                <p:cTn id="132" presetID="18" presetClass="entr" presetSubtype="12" fill="hold" grpId="0" nodeType="clickEffect">
                                  <p:stCondLst>
                                    <p:cond delay="0"/>
                                  </p:stCondLst>
                                  <p:childTnLst>
                                    <p:set>
                                      <p:cBhvr>
                                        <p:cTn id="133" dur="1" fill="hold">
                                          <p:stCondLst>
                                            <p:cond delay="0"/>
                                          </p:stCondLst>
                                        </p:cTn>
                                        <p:tgtEl>
                                          <p:spTgt spid="24"/>
                                        </p:tgtEl>
                                        <p:attrNameLst>
                                          <p:attrName>style.visibility</p:attrName>
                                        </p:attrNameLst>
                                      </p:cBhvr>
                                      <p:to>
                                        <p:strVal val="visible"/>
                                      </p:to>
                                    </p:set>
                                    <p:animEffect transition="in" filter="strips(downLeft)">
                                      <p:cBhvr>
                                        <p:cTn id="134" dur="500"/>
                                        <p:tgtEl>
                                          <p:spTgt spid="24"/>
                                        </p:tgtEl>
                                      </p:cBhvr>
                                    </p:animEffect>
                                  </p:childTnLst>
                                </p:cTn>
                              </p:par>
                              <p:par>
                                <p:cTn id="135" presetID="18" presetClass="entr" presetSubtype="12" fill="hold" grpId="0" nodeType="withEffect">
                                  <p:stCondLst>
                                    <p:cond delay="0"/>
                                  </p:stCondLst>
                                  <p:childTnLst>
                                    <p:set>
                                      <p:cBhvr>
                                        <p:cTn id="136" dur="1" fill="hold">
                                          <p:stCondLst>
                                            <p:cond delay="0"/>
                                          </p:stCondLst>
                                        </p:cTn>
                                        <p:tgtEl>
                                          <p:spTgt spid="23"/>
                                        </p:tgtEl>
                                        <p:attrNameLst>
                                          <p:attrName>style.visibility</p:attrName>
                                        </p:attrNameLst>
                                      </p:cBhvr>
                                      <p:to>
                                        <p:strVal val="visible"/>
                                      </p:to>
                                    </p:set>
                                    <p:animEffect transition="in" filter="strips(downLeft)">
                                      <p:cBhvr>
                                        <p:cTn id="137" dur="500"/>
                                        <p:tgtEl>
                                          <p:spTgt spid="23"/>
                                        </p:tgtEl>
                                      </p:cBhvr>
                                    </p:animEffect>
                                  </p:childTnLst>
                                </p:cTn>
                              </p:par>
                              <p:par>
                                <p:cTn id="138" presetID="18" presetClass="entr" presetSubtype="12" fill="hold" grpId="0" nodeType="withEffect">
                                  <p:stCondLst>
                                    <p:cond delay="0"/>
                                  </p:stCondLst>
                                  <p:childTnLst>
                                    <p:set>
                                      <p:cBhvr>
                                        <p:cTn id="139" dur="1" fill="hold">
                                          <p:stCondLst>
                                            <p:cond delay="0"/>
                                          </p:stCondLst>
                                        </p:cTn>
                                        <p:tgtEl>
                                          <p:spTgt spid="22"/>
                                        </p:tgtEl>
                                        <p:attrNameLst>
                                          <p:attrName>style.visibility</p:attrName>
                                        </p:attrNameLst>
                                      </p:cBhvr>
                                      <p:to>
                                        <p:strVal val="visible"/>
                                      </p:to>
                                    </p:set>
                                    <p:animEffect transition="in" filter="strips(downLeft)">
                                      <p:cBhvr>
                                        <p:cTn id="140" dur="500"/>
                                        <p:tgtEl>
                                          <p:spTgt spid="22"/>
                                        </p:tgtEl>
                                      </p:cBhvr>
                                    </p:animEffect>
                                  </p:childTnLst>
                                </p:cTn>
                              </p:par>
                              <p:par>
                                <p:cTn id="141" presetID="18" presetClass="entr" presetSubtype="12" fill="hold" grpId="0" nodeType="withEffect">
                                  <p:stCondLst>
                                    <p:cond delay="0"/>
                                  </p:stCondLst>
                                  <p:childTnLst>
                                    <p:set>
                                      <p:cBhvr>
                                        <p:cTn id="142" dur="1" fill="hold">
                                          <p:stCondLst>
                                            <p:cond delay="0"/>
                                          </p:stCondLst>
                                        </p:cTn>
                                        <p:tgtEl>
                                          <p:spTgt spid="21"/>
                                        </p:tgtEl>
                                        <p:attrNameLst>
                                          <p:attrName>style.visibility</p:attrName>
                                        </p:attrNameLst>
                                      </p:cBhvr>
                                      <p:to>
                                        <p:strVal val="visible"/>
                                      </p:to>
                                    </p:set>
                                    <p:animEffect transition="in" filter="strips(downLeft)">
                                      <p:cBhvr>
                                        <p:cTn id="143" dur="500"/>
                                        <p:tgtEl>
                                          <p:spTgt spid="21"/>
                                        </p:tgtEl>
                                      </p:cBhvr>
                                    </p:animEffect>
                                  </p:childTnLst>
                                </p:cTn>
                              </p:par>
                              <p:par>
                                <p:cTn id="144" presetID="18" presetClass="entr" presetSubtype="12" fill="hold" grpId="0" nodeType="withEffect">
                                  <p:stCondLst>
                                    <p:cond delay="0"/>
                                  </p:stCondLst>
                                  <p:childTnLst>
                                    <p:set>
                                      <p:cBhvr>
                                        <p:cTn id="145" dur="1" fill="hold">
                                          <p:stCondLst>
                                            <p:cond delay="0"/>
                                          </p:stCondLst>
                                        </p:cTn>
                                        <p:tgtEl>
                                          <p:spTgt spid="20"/>
                                        </p:tgtEl>
                                        <p:attrNameLst>
                                          <p:attrName>style.visibility</p:attrName>
                                        </p:attrNameLst>
                                      </p:cBhvr>
                                      <p:to>
                                        <p:strVal val="visible"/>
                                      </p:to>
                                    </p:set>
                                    <p:animEffect transition="in" filter="strips(downLeft)">
                                      <p:cBhvr>
                                        <p:cTn id="146" dur="500"/>
                                        <p:tgtEl>
                                          <p:spTgt spid="20"/>
                                        </p:tgtEl>
                                      </p:cBhvr>
                                    </p:animEffect>
                                  </p:childTnLst>
                                </p:cTn>
                              </p:par>
                              <p:par>
                                <p:cTn id="147" presetID="18" presetClass="entr" presetSubtype="12" fill="hold" grpId="0" nodeType="withEffect">
                                  <p:stCondLst>
                                    <p:cond delay="0"/>
                                  </p:stCondLst>
                                  <p:childTnLst>
                                    <p:set>
                                      <p:cBhvr>
                                        <p:cTn id="148" dur="1" fill="hold">
                                          <p:stCondLst>
                                            <p:cond delay="0"/>
                                          </p:stCondLst>
                                        </p:cTn>
                                        <p:tgtEl>
                                          <p:spTgt spid="19"/>
                                        </p:tgtEl>
                                        <p:attrNameLst>
                                          <p:attrName>style.visibility</p:attrName>
                                        </p:attrNameLst>
                                      </p:cBhvr>
                                      <p:to>
                                        <p:strVal val="visible"/>
                                      </p:to>
                                    </p:set>
                                    <p:animEffect transition="in" filter="strips(downLeft)">
                                      <p:cBhvr>
                                        <p:cTn id="149" dur="500"/>
                                        <p:tgtEl>
                                          <p:spTgt spid="19"/>
                                        </p:tgtEl>
                                      </p:cBhvr>
                                    </p:animEffect>
                                  </p:childTnLst>
                                </p:cTn>
                              </p:par>
                            </p:childTnLst>
                          </p:cTn>
                        </p:par>
                      </p:childTnLst>
                    </p:cTn>
                  </p:par>
                  <p:par>
                    <p:cTn id="150" fill="hold">
                      <p:stCondLst>
                        <p:cond delay="indefinite"/>
                      </p:stCondLst>
                      <p:childTnLst>
                        <p:par>
                          <p:cTn id="151" fill="hold">
                            <p:stCondLst>
                              <p:cond delay="0"/>
                            </p:stCondLst>
                            <p:childTnLst>
                              <p:par>
                                <p:cTn id="152" presetID="53" presetClass="entr" presetSubtype="16" fill="hold" grpId="0" nodeType="clickEffect">
                                  <p:stCondLst>
                                    <p:cond delay="0"/>
                                  </p:stCondLst>
                                  <p:childTnLst>
                                    <p:set>
                                      <p:cBhvr>
                                        <p:cTn id="153" dur="1" fill="hold">
                                          <p:stCondLst>
                                            <p:cond delay="0"/>
                                          </p:stCondLst>
                                        </p:cTn>
                                        <p:tgtEl>
                                          <p:spTgt spid="25"/>
                                        </p:tgtEl>
                                        <p:attrNameLst>
                                          <p:attrName>style.visibility</p:attrName>
                                        </p:attrNameLst>
                                      </p:cBhvr>
                                      <p:to>
                                        <p:strVal val="visible"/>
                                      </p:to>
                                    </p:set>
                                    <p:anim calcmode="lin" valueType="num">
                                      <p:cBhvr>
                                        <p:cTn id="154" dur="500" fill="hold"/>
                                        <p:tgtEl>
                                          <p:spTgt spid="25"/>
                                        </p:tgtEl>
                                        <p:attrNameLst>
                                          <p:attrName>ppt_w</p:attrName>
                                        </p:attrNameLst>
                                      </p:cBhvr>
                                      <p:tavLst>
                                        <p:tav tm="0">
                                          <p:val>
                                            <p:fltVal val="0"/>
                                          </p:val>
                                        </p:tav>
                                        <p:tav tm="100000">
                                          <p:val>
                                            <p:strVal val="#ppt_w"/>
                                          </p:val>
                                        </p:tav>
                                      </p:tavLst>
                                    </p:anim>
                                    <p:anim calcmode="lin" valueType="num">
                                      <p:cBhvr>
                                        <p:cTn id="155" dur="500" fill="hold"/>
                                        <p:tgtEl>
                                          <p:spTgt spid="25"/>
                                        </p:tgtEl>
                                        <p:attrNameLst>
                                          <p:attrName>ppt_h</p:attrName>
                                        </p:attrNameLst>
                                      </p:cBhvr>
                                      <p:tavLst>
                                        <p:tav tm="0">
                                          <p:val>
                                            <p:fltVal val="0"/>
                                          </p:val>
                                        </p:tav>
                                        <p:tav tm="100000">
                                          <p:val>
                                            <p:strVal val="#ppt_h"/>
                                          </p:val>
                                        </p:tav>
                                      </p:tavLst>
                                    </p:anim>
                                    <p:animEffect transition="in" filter="fade">
                                      <p:cBhvr>
                                        <p:cTn id="156" dur="500"/>
                                        <p:tgtEl>
                                          <p:spTgt spid="25"/>
                                        </p:tgtEl>
                                      </p:cBhvr>
                                    </p:animEffect>
                                  </p:childTnLst>
                                </p:cTn>
                              </p:par>
                            </p:childTnLst>
                          </p:cTn>
                        </p:par>
                      </p:childTnLst>
                    </p:cTn>
                  </p:par>
                  <p:par>
                    <p:cTn id="157" fill="hold">
                      <p:stCondLst>
                        <p:cond delay="indefinite"/>
                      </p:stCondLst>
                      <p:childTnLst>
                        <p:par>
                          <p:cTn id="158" fill="hold">
                            <p:stCondLst>
                              <p:cond delay="0"/>
                            </p:stCondLst>
                            <p:childTnLst>
                              <p:par>
                                <p:cTn id="159" presetID="10" presetClass="exit" presetSubtype="0" fill="hold" grpId="1" nodeType="clickEffect">
                                  <p:stCondLst>
                                    <p:cond delay="0"/>
                                  </p:stCondLst>
                                  <p:childTnLst>
                                    <p:animEffect transition="out" filter="fade">
                                      <p:cBhvr>
                                        <p:cTn id="160" dur="500"/>
                                        <p:tgtEl>
                                          <p:spTgt spid="25"/>
                                        </p:tgtEl>
                                      </p:cBhvr>
                                    </p:animEffect>
                                    <p:set>
                                      <p:cBhvr>
                                        <p:cTn id="161" dur="1" fill="hold">
                                          <p:stCondLst>
                                            <p:cond delay="499"/>
                                          </p:stCondLst>
                                        </p:cTn>
                                        <p:tgtEl>
                                          <p:spTgt spid="25"/>
                                        </p:tgtEl>
                                        <p:attrNameLst>
                                          <p:attrName>style.visibility</p:attrName>
                                        </p:attrNameLst>
                                      </p:cBhvr>
                                      <p:to>
                                        <p:strVal val="hidden"/>
                                      </p:to>
                                    </p:set>
                                  </p:childTnLst>
                                </p:cTn>
                              </p:par>
                            </p:childTnLst>
                          </p:cTn>
                        </p:par>
                      </p:childTnLst>
                    </p:cTn>
                  </p:par>
                  <p:par>
                    <p:cTn id="162" fill="hold">
                      <p:stCondLst>
                        <p:cond delay="indefinite"/>
                      </p:stCondLst>
                      <p:childTnLst>
                        <p:par>
                          <p:cTn id="163" fill="hold">
                            <p:stCondLst>
                              <p:cond delay="0"/>
                            </p:stCondLst>
                            <p:childTnLst>
                              <p:par>
                                <p:cTn id="164" presetID="4" presetClass="entr" presetSubtype="16" fill="hold" grpId="1" nodeType="clickEffect">
                                  <p:stCondLst>
                                    <p:cond delay="0"/>
                                  </p:stCondLst>
                                  <p:childTnLst>
                                    <p:set>
                                      <p:cBhvr>
                                        <p:cTn id="165" dur="1" fill="hold">
                                          <p:stCondLst>
                                            <p:cond delay="0"/>
                                          </p:stCondLst>
                                        </p:cTn>
                                        <p:tgtEl>
                                          <p:spTgt spid="24"/>
                                        </p:tgtEl>
                                        <p:attrNameLst>
                                          <p:attrName>style.visibility</p:attrName>
                                        </p:attrNameLst>
                                      </p:cBhvr>
                                      <p:to>
                                        <p:strVal val="visible"/>
                                      </p:to>
                                    </p:set>
                                    <p:animEffect transition="in" filter="box(in)">
                                      <p:cBhvr>
                                        <p:cTn id="166" dur="500"/>
                                        <p:tgtEl>
                                          <p:spTgt spid="24"/>
                                        </p:tgtEl>
                                      </p:cBhvr>
                                    </p:animEffect>
                                  </p:childTnLst>
                                </p:cTn>
                              </p:par>
                              <p:par>
                                <p:cTn id="167" presetID="4" presetClass="entr" presetSubtype="16" fill="hold" grpId="1" nodeType="withEffect">
                                  <p:stCondLst>
                                    <p:cond delay="0"/>
                                  </p:stCondLst>
                                  <p:childTnLst>
                                    <p:set>
                                      <p:cBhvr>
                                        <p:cTn id="168" dur="1" fill="hold">
                                          <p:stCondLst>
                                            <p:cond delay="0"/>
                                          </p:stCondLst>
                                        </p:cTn>
                                        <p:tgtEl>
                                          <p:spTgt spid="23"/>
                                        </p:tgtEl>
                                        <p:attrNameLst>
                                          <p:attrName>style.visibility</p:attrName>
                                        </p:attrNameLst>
                                      </p:cBhvr>
                                      <p:to>
                                        <p:strVal val="visible"/>
                                      </p:to>
                                    </p:set>
                                    <p:animEffect transition="in" filter="box(in)">
                                      <p:cBhvr>
                                        <p:cTn id="169" dur="500"/>
                                        <p:tgtEl>
                                          <p:spTgt spid="23"/>
                                        </p:tgtEl>
                                      </p:cBhvr>
                                    </p:animEffect>
                                  </p:childTnLst>
                                </p:cTn>
                              </p:par>
                              <p:par>
                                <p:cTn id="170" presetID="4" presetClass="entr" presetSubtype="16" fill="hold" grpId="1" nodeType="withEffect">
                                  <p:stCondLst>
                                    <p:cond delay="0"/>
                                  </p:stCondLst>
                                  <p:childTnLst>
                                    <p:set>
                                      <p:cBhvr>
                                        <p:cTn id="171" dur="1" fill="hold">
                                          <p:stCondLst>
                                            <p:cond delay="0"/>
                                          </p:stCondLst>
                                        </p:cTn>
                                        <p:tgtEl>
                                          <p:spTgt spid="22"/>
                                        </p:tgtEl>
                                        <p:attrNameLst>
                                          <p:attrName>style.visibility</p:attrName>
                                        </p:attrNameLst>
                                      </p:cBhvr>
                                      <p:to>
                                        <p:strVal val="visible"/>
                                      </p:to>
                                    </p:set>
                                    <p:animEffect transition="in" filter="box(in)">
                                      <p:cBhvr>
                                        <p:cTn id="172" dur="500"/>
                                        <p:tgtEl>
                                          <p:spTgt spid="22"/>
                                        </p:tgtEl>
                                      </p:cBhvr>
                                    </p:animEffect>
                                  </p:childTnLst>
                                </p:cTn>
                              </p:par>
                              <p:par>
                                <p:cTn id="173" presetID="4" presetClass="entr" presetSubtype="16" fill="hold" grpId="1" nodeType="withEffect">
                                  <p:stCondLst>
                                    <p:cond delay="0"/>
                                  </p:stCondLst>
                                  <p:childTnLst>
                                    <p:set>
                                      <p:cBhvr>
                                        <p:cTn id="174" dur="1" fill="hold">
                                          <p:stCondLst>
                                            <p:cond delay="0"/>
                                          </p:stCondLst>
                                        </p:cTn>
                                        <p:tgtEl>
                                          <p:spTgt spid="21"/>
                                        </p:tgtEl>
                                        <p:attrNameLst>
                                          <p:attrName>style.visibility</p:attrName>
                                        </p:attrNameLst>
                                      </p:cBhvr>
                                      <p:to>
                                        <p:strVal val="visible"/>
                                      </p:to>
                                    </p:set>
                                    <p:animEffect transition="in" filter="box(in)">
                                      <p:cBhvr>
                                        <p:cTn id="175" dur="500"/>
                                        <p:tgtEl>
                                          <p:spTgt spid="21"/>
                                        </p:tgtEl>
                                      </p:cBhvr>
                                    </p:animEffect>
                                  </p:childTnLst>
                                </p:cTn>
                              </p:par>
                              <p:par>
                                <p:cTn id="176" presetID="4" presetClass="entr" presetSubtype="16" fill="hold" grpId="1" nodeType="withEffect">
                                  <p:stCondLst>
                                    <p:cond delay="0"/>
                                  </p:stCondLst>
                                  <p:childTnLst>
                                    <p:set>
                                      <p:cBhvr>
                                        <p:cTn id="177" dur="1" fill="hold">
                                          <p:stCondLst>
                                            <p:cond delay="0"/>
                                          </p:stCondLst>
                                        </p:cTn>
                                        <p:tgtEl>
                                          <p:spTgt spid="20"/>
                                        </p:tgtEl>
                                        <p:attrNameLst>
                                          <p:attrName>style.visibility</p:attrName>
                                        </p:attrNameLst>
                                      </p:cBhvr>
                                      <p:to>
                                        <p:strVal val="visible"/>
                                      </p:to>
                                    </p:set>
                                    <p:animEffect transition="in" filter="box(in)">
                                      <p:cBhvr>
                                        <p:cTn id="178" dur="500"/>
                                        <p:tgtEl>
                                          <p:spTgt spid="20"/>
                                        </p:tgtEl>
                                      </p:cBhvr>
                                    </p:animEffect>
                                  </p:childTnLst>
                                </p:cTn>
                              </p:par>
                              <p:par>
                                <p:cTn id="179" presetID="4" presetClass="entr" presetSubtype="16" fill="hold" grpId="1" nodeType="withEffect">
                                  <p:stCondLst>
                                    <p:cond delay="0"/>
                                  </p:stCondLst>
                                  <p:childTnLst>
                                    <p:set>
                                      <p:cBhvr>
                                        <p:cTn id="180" dur="1" fill="hold">
                                          <p:stCondLst>
                                            <p:cond delay="0"/>
                                          </p:stCondLst>
                                        </p:cTn>
                                        <p:tgtEl>
                                          <p:spTgt spid="19"/>
                                        </p:tgtEl>
                                        <p:attrNameLst>
                                          <p:attrName>style.visibility</p:attrName>
                                        </p:attrNameLst>
                                      </p:cBhvr>
                                      <p:to>
                                        <p:strVal val="visible"/>
                                      </p:to>
                                    </p:set>
                                    <p:animEffect transition="in" filter="box(in)">
                                      <p:cBhvr>
                                        <p:cTn id="181" dur="500"/>
                                        <p:tgtEl>
                                          <p:spTgt spid="19"/>
                                        </p:tgtEl>
                                      </p:cBhvr>
                                    </p:animEffect>
                                  </p:childTnLst>
                                </p:cTn>
                              </p:par>
                              <p:par>
                                <p:cTn id="182" presetID="4" presetClass="entr" presetSubtype="16" fill="hold" grpId="0" nodeType="withEffect">
                                  <p:stCondLst>
                                    <p:cond delay="0"/>
                                  </p:stCondLst>
                                  <p:childTnLst>
                                    <p:set>
                                      <p:cBhvr>
                                        <p:cTn id="183" dur="1" fill="hold">
                                          <p:stCondLst>
                                            <p:cond delay="0"/>
                                          </p:stCondLst>
                                        </p:cTn>
                                        <p:tgtEl>
                                          <p:spTgt spid="49"/>
                                        </p:tgtEl>
                                        <p:attrNameLst>
                                          <p:attrName>style.visibility</p:attrName>
                                        </p:attrNameLst>
                                      </p:cBhvr>
                                      <p:to>
                                        <p:strVal val="visible"/>
                                      </p:to>
                                    </p:set>
                                    <p:animEffect transition="in" filter="box(in)">
                                      <p:cBhvr>
                                        <p:cTn id="184" dur="500"/>
                                        <p:tgtEl>
                                          <p:spTgt spid="49"/>
                                        </p:tgtEl>
                                      </p:cBhvr>
                                    </p:animEffect>
                                  </p:childTnLst>
                                </p:cTn>
                              </p:par>
                              <p:par>
                                <p:cTn id="185" presetID="4" presetClass="entr" presetSubtype="16" fill="hold" grpId="0" nodeType="withEffect">
                                  <p:stCondLst>
                                    <p:cond delay="0"/>
                                  </p:stCondLst>
                                  <p:childTnLst>
                                    <p:set>
                                      <p:cBhvr>
                                        <p:cTn id="186" dur="1" fill="hold">
                                          <p:stCondLst>
                                            <p:cond delay="0"/>
                                          </p:stCondLst>
                                        </p:cTn>
                                        <p:tgtEl>
                                          <p:spTgt spid="48"/>
                                        </p:tgtEl>
                                        <p:attrNameLst>
                                          <p:attrName>style.visibility</p:attrName>
                                        </p:attrNameLst>
                                      </p:cBhvr>
                                      <p:to>
                                        <p:strVal val="visible"/>
                                      </p:to>
                                    </p:set>
                                    <p:animEffect transition="in" filter="box(in)">
                                      <p:cBhvr>
                                        <p:cTn id="187" dur="500"/>
                                        <p:tgtEl>
                                          <p:spTgt spid="48"/>
                                        </p:tgtEl>
                                      </p:cBhvr>
                                    </p:animEffect>
                                  </p:childTnLst>
                                </p:cTn>
                              </p:par>
                              <p:par>
                                <p:cTn id="188" presetID="4" presetClass="entr" presetSubtype="16" fill="hold" grpId="0" nodeType="withEffect">
                                  <p:stCondLst>
                                    <p:cond delay="0"/>
                                  </p:stCondLst>
                                  <p:childTnLst>
                                    <p:set>
                                      <p:cBhvr>
                                        <p:cTn id="189" dur="1" fill="hold">
                                          <p:stCondLst>
                                            <p:cond delay="0"/>
                                          </p:stCondLst>
                                        </p:cTn>
                                        <p:tgtEl>
                                          <p:spTgt spid="47"/>
                                        </p:tgtEl>
                                        <p:attrNameLst>
                                          <p:attrName>style.visibility</p:attrName>
                                        </p:attrNameLst>
                                      </p:cBhvr>
                                      <p:to>
                                        <p:strVal val="visible"/>
                                      </p:to>
                                    </p:set>
                                    <p:animEffect transition="in" filter="box(in)">
                                      <p:cBhvr>
                                        <p:cTn id="190" dur="500"/>
                                        <p:tgtEl>
                                          <p:spTgt spid="47"/>
                                        </p:tgtEl>
                                      </p:cBhvr>
                                    </p:animEffect>
                                  </p:childTnLst>
                                </p:cTn>
                              </p:par>
                              <p:par>
                                <p:cTn id="191" presetID="4" presetClass="entr" presetSubtype="16" fill="hold" grpId="0" nodeType="withEffect">
                                  <p:stCondLst>
                                    <p:cond delay="0"/>
                                  </p:stCondLst>
                                  <p:childTnLst>
                                    <p:set>
                                      <p:cBhvr>
                                        <p:cTn id="192" dur="1" fill="hold">
                                          <p:stCondLst>
                                            <p:cond delay="0"/>
                                          </p:stCondLst>
                                        </p:cTn>
                                        <p:tgtEl>
                                          <p:spTgt spid="46"/>
                                        </p:tgtEl>
                                        <p:attrNameLst>
                                          <p:attrName>style.visibility</p:attrName>
                                        </p:attrNameLst>
                                      </p:cBhvr>
                                      <p:to>
                                        <p:strVal val="visible"/>
                                      </p:to>
                                    </p:set>
                                    <p:animEffect transition="in" filter="box(in)">
                                      <p:cBhvr>
                                        <p:cTn id="193" dur="500"/>
                                        <p:tgtEl>
                                          <p:spTgt spid="46"/>
                                        </p:tgtEl>
                                      </p:cBhvr>
                                    </p:animEffect>
                                  </p:childTnLst>
                                </p:cTn>
                              </p:par>
                              <p:par>
                                <p:cTn id="194" presetID="4" presetClass="entr" presetSubtype="16" fill="hold" grpId="0" nodeType="withEffect">
                                  <p:stCondLst>
                                    <p:cond delay="0"/>
                                  </p:stCondLst>
                                  <p:childTnLst>
                                    <p:set>
                                      <p:cBhvr>
                                        <p:cTn id="195" dur="1" fill="hold">
                                          <p:stCondLst>
                                            <p:cond delay="0"/>
                                          </p:stCondLst>
                                        </p:cTn>
                                        <p:tgtEl>
                                          <p:spTgt spid="45"/>
                                        </p:tgtEl>
                                        <p:attrNameLst>
                                          <p:attrName>style.visibility</p:attrName>
                                        </p:attrNameLst>
                                      </p:cBhvr>
                                      <p:to>
                                        <p:strVal val="visible"/>
                                      </p:to>
                                    </p:set>
                                    <p:animEffect transition="in" filter="box(in)">
                                      <p:cBhvr>
                                        <p:cTn id="196" dur="500"/>
                                        <p:tgtEl>
                                          <p:spTgt spid="45"/>
                                        </p:tgtEl>
                                      </p:cBhvr>
                                    </p:animEffect>
                                  </p:childTnLst>
                                </p:cTn>
                              </p:par>
                              <p:par>
                                <p:cTn id="197" presetID="4" presetClass="entr" presetSubtype="16" fill="hold" grpId="0" nodeType="withEffect">
                                  <p:stCondLst>
                                    <p:cond delay="0"/>
                                  </p:stCondLst>
                                  <p:childTnLst>
                                    <p:set>
                                      <p:cBhvr>
                                        <p:cTn id="198" dur="1" fill="hold">
                                          <p:stCondLst>
                                            <p:cond delay="0"/>
                                          </p:stCondLst>
                                        </p:cTn>
                                        <p:tgtEl>
                                          <p:spTgt spid="50"/>
                                        </p:tgtEl>
                                        <p:attrNameLst>
                                          <p:attrName>style.visibility</p:attrName>
                                        </p:attrNameLst>
                                      </p:cBhvr>
                                      <p:to>
                                        <p:strVal val="visible"/>
                                      </p:to>
                                    </p:set>
                                    <p:animEffect transition="in" filter="box(in)">
                                      <p:cBhvr>
                                        <p:cTn id="199" dur="500"/>
                                        <p:tgtEl>
                                          <p:spTgt spid="50"/>
                                        </p:tgtEl>
                                      </p:cBhvr>
                                    </p:animEffect>
                                  </p:childTnLst>
                                </p:cTn>
                              </p:par>
                            </p:childTnLst>
                          </p:cTn>
                        </p:par>
                      </p:childTnLst>
                    </p:cTn>
                  </p:par>
                  <p:par>
                    <p:cTn id="200" fill="hold">
                      <p:stCondLst>
                        <p:cond delay="indefinite"/>
                      </p:stCondLst>
                      <p:childTnLst>
                        <p:par>
                          <p:cTn id="201" fill="hold">
                            <p:stCondLst>
                              <p:cond delay="0"/>
                            </p:stCondLst>
                            <p:childTnLst>
                              <p:par>
                                <p:cTn id="202" presetID="2" presetClass="entr" presetSubtype="4" fill="hold" grpId="0" nodeType="clickEffect">
                                  <p:stCondLst>
                                    <p:cond delay="0"/>
                                  </p:stCondLst>
                                  <p:childTnLst>
                                    <p:set>
                                      <p:cBhvr>
                                        <p:cTn id="203" dur="1" fill="hold">
                                          <p:stCondLst>
                                            <p:cond delay="0"/>
                                          </p:stCondLst>
                                        </p:cTn>
                                        <p:tgtEl>
                                          <p:spTgt spid="59"/>
                                        </p:tgtEl>
                                        <p:attrNameLst>
                                          <p:attrName>style.visibility</p:attrName>
                                        </p:attrNameLst>
                                      </p:cBhvr>
                                      <p:to>
                                        <p:strVal val="visible"/>
                                      </p:to>
                                    </p:set>
                                    <p:anim calcmode="lin" valueType="num">
                                      <p:cBhvr additive="base">
                                        <p:cTn id="204" dur="500" fill="hold"/>
                                        <p:tgtEl>
                                          <p:spTgt spid="59"/>
                                        </p:tgtEl>
                                        <p:attrNameLst>
                                          <p:attrName>ppt_x</p:attrName>
                                        </p:attrNameLst>
                                      </p:cBhvr>
                                      <p:tavLst>
                                        <p:tav tm="0">
                                          <p:val>
                                            <p:strVal val="#ppt_x"/>
                                          </p:val>
                                        </p:tav>
                                        <p:tav tm="100000">
                                          <p:val>
                                            <p:strVal val="#ppt_x"/>
                                          </p:val>
                                        </p:tav>
                                      </p:tavLst>
                                    </p:anim>
                                    <p:anim calcmode="lin" valueType="num">
                                      <p:cBhvr additive="base">
                                        <p:cTn id="205" dur="500" fill="hold"/>
                                        <p:tgtEl>
                                          <p:spTgt spid="59"/>
                                        </p:tgtEl>
                                        <p:attrNameLst>
                                          <p:attrName>ppt_y</p:attrName>
                                        </p:attrNameLst>
                                      </p:cBhvr>
                                      <p:tavLst>
                                        <p:tav tm="0">
                                          <p:val>
                                            <p:strVal val="1+#ppt_h/2"/>
                                          </p:val>
                                        </p:tav>
                                        <p:tav tm="100000">
                                          <p:val>
                                            <p:strVal val="#ppt_y"/>
                                          </p:val>
                                        </p:tav>
                                      </p:tavLst>
                                    </p:anim>
                                  </p:childTnLst>
                                </p:cTn>
                              </p:par>
                            </p:childTnLst>
                          </p:cTn>
                        </p:par>
                      </p:childTnLst>
                    </p:cTn>
                  </p:par>
                  <p:par>
                    <p:cTn id="206" fill="hold">
                      <p:stCondLst>
                        <p:cond delay="indefinite"/>
                      </p:stCondLst>
                      <p:childTnLst>
                        <p:par>
                          <p:cTn id="207" fill="hold">
                            <p:stCondLst>
                              <p:cond delay="0"/>
                            </p:stCondLst>
                            <p:childTnLst>
                              <p:par>
                                <p:cTn id="208" presetID="16" presetClass="entr" presetSubtype="21" fill="hold" grpId="0" nodeType="clickEffect">
                                  <p:stCondLst>
                                    <p:cond delay="0"/>
                                  </p:stCondLst>
                                  <p:childTnLst>
                                    <p:set>
                                      <p:cBhvr>
                                        <p:cTn id="209" dur="1" fill="hold">
                                          <p:stCondLst>
                                            <p:cond delay="0"/>
                                          </p:stCondLst>
                                        </p:cTn>
                                        <p:tgtEl>
                                          <p:spTgt spid="27"/>
                                        </p:tgtEl>
                                        <p:attrNameLst>
                                          <p:attrName>style.visibility</p:attrName>
                                        </p:attrNameLst>
                                      </p:cBhvr>
                                      <p:to>
                                        <p:strVal val="visible"/>
                                      </p:to>
                                    </p:set>
                                    <p:animEffect transition="in" filter="barn(inVertical)">
                                      <p:cBhvr>
                                        <p:cTn id="210" dur="500"/>
                                        <p:tgtEl>
                                          <p:spTgt spid="27"/>
                                        </p:tgtEl>
                                      </p:cBhvr>
                                    </p:animEffect>
                                  </p:childTnLst>
                                </p:cTn>
                              </p:par>
                            </p:childTnLst>
                          </p:cTn>
                        </p:par>
                      </p:childTnLst>
                    </p:cTn>
                  </p:par>
                  <p:par>
                    <p:cTn id="211" fill="hold">
                      <p:stCondLst>
                        <p:cond delay="indefinite"/>
                      </p:stCondLst>
                      <p:childTnLst>
                        <p:par>
                          <p:cTn id="212" fill="hold">
                            <p:stCondLst>
                              <p:cond delay="0"/>
                            </p:stCondLst>
                            <p:childTnLst>
                              <p:par>
                                <p:cTn id="213" presetID="2" presetClass="exit" presetSubtype="4" fill="hold" grpId="1" nodeType="clickEffect">
                                  <p:stCondLst>
                                    <p:cond delay="0"/>
                                  </p:stCondLst>
                                  <p:childTnLst>
                                    <p:anim calcmode="lin" valueType="num">
                                      <p:cBhvr additive="base">
                                        <p:cTn id="214" dur="500"/>
                                        <p:tgtEl>
                                          <p:spTgt spid="27"/>
                                        </p:tgtEl>
                                        <p:attrNameLst>
                                          <p:attrName>ppt_x</p:attrName>
                                        </p:attrNameLst>
                                      </p:cBhvr>
                                      <p:tavLst>
                                        <p:tav tm="0">
                                          <p:val>
                                            <p:strVal val="ppt_x"/>
                                          </p:val>
                                        </p:tav>
                                        <p:tav tm="100000">
                                          <p:val>
                                            <p:strVal val="ppt_x"/>
                                          </p:val>
                                        </p:tav>
                                      </p:tavLst>
                                    </p:anim>
                                    <p:anim calcmode="lin" valueType="num">
                                      <p:cBhvr additive="base">
                                        <p:cTn id="215" dur="500"/>
                                        <p:tgtEl>
                                          <p:spTgt spid="27"/>
                                        </p:tgtEl>
                                        <p:attrNameLst>
                                          <p:attrName>ppt_y</p:attrName>
                                        </p:attrNameLst>
                                      </p:cBhvr>
                                      <p:tavLst>
                                        <p:tav tm="0">
                                          <p:val>
                                            <p:strVal val="ppt_y"/>
                                          </p:val>
                                        </p:tav>
                                        <p:tav tm="100000">
                                          <p:val>
                                            <p:strVal val="1+ppt_h/2"/>
                                          </p:val>
                                        </p:tav>
                                      </p:tavLst>
                                    </p:anim>
                                    <p:set>
                                      <p:cBhvr>
                                        <p:cTn id="216" dur="1" fill="hold">
                                          <p:stCondLst>
                                            <p:cond delay="499"/>
                                          </p:stCondLst>
                                        </p:cTn>
                                        <p:tgtEl>
                                          <p:spTgt spid="27"/>
                                        </p:tgtEl>
                                        <p:attrNameLst>
                                          <p:attrName>style.visibility</p:attrName>
                                        </p:attrNameLst>
                                      </p:cBhvr>
                                      <p:to>
                                        <p:strVal val="hidden"/>
                                      </p:to>
                                    </p:set>
                                  </p:childTnLst>
                                </p:cTn>
                              </p:par>
                            </p:childTnLst>
                          </p:cTn>
                        </p:par>
                      </p:childTnLst>
                    </p:cTn>
                  </p:par>
                  <p:par>
                    <p:cTn id="217" fill="hold">
                      <p:stCondLst>
                        <p:cond delay="indefinite"/>
                      </p:stCondLst>
                      <p:childTnLst>
                        <p:par>
                          <p:cTn id="218" fill="hold">
                            <p:stCondLst>
                              <p:cond delay="0"/>
                            </p:stCondLst>
                            <p:childTnLst>
                              <p:par>
                                <p:cTn id="219" presetID="2" presetClass="exit" presetSubtype="4" fill="hold" grpId="1" nodeType="clickEffect">
                                  <p:stCondLst>
                                    <p:cond delay="0"/>
                                  </p:stCondLst>
                                  <p:childTnLst>
                                    <p:anim calcmode="lin" valueType="num">
                                      <p:cBhvr additive="base">
                                        <p:cTn id="220" dur="500"/>
                                        <p:tgtEl>
                                          <p:spTgt spid="59"/>
                                        </p:tgtEl>
                                        <p:attrNameLst>
                                          <p:attrName>ppt_x</p:attrName>
                                        </p:attrNameLst>
                                      </p:cBhvr>
                                      <p:tavLst>
                                        <p:tav tm="0">
                                          <p:val>
                                            <p:strVal val="ppt_x"/>
                                          </p:val>
                                        </p:tav>
                                        <p:tav tm="100000">
                                          <p:val>
                                            <p:strVal val="ppt_x"/>
                                          </p:val>
                                        </p:tav>
                                      </p:tavLst>
                                    </p:anim>
                                    <p:anim calcmode="lin" valueType="num">
                                      <p:cBhvr additive="base">
                                        <p:cTn id="221" dur="500"/>
                                        <p:tgtEl>
                                          <p:spTgt spid="59"/>
                                        </p:tgtEl>
                                        <p:attrNameLst>
                                          <p:attrName>ppt_y</p:attrName>
                                        </p:attrNameLst>
                                      </p:cBhvr>
                                      <p:tavLst>
                                        <p:tav tm="0">
                                          <p:val>
                                            <p:strVal val="ppt_y"/>
                                          </p:val>
                                        </p:tav>
                                        <p:tav tm="100000">
                                          <p:val>
                                            <p:strVal val="1+ppt_h/2"/>
                                          </p:val>
                                        </p:tav>
                                      </p:tavLst>
                                    </p:anim>
                                    <p:set>
                                      <p:cBhvr>
                                        <p:cTn id="222" dur="1" fill="hold">
                                          <p:stCondLst>
                                            <p:cond delay="499"/>
                                          </p:stCondLst>
                                        </p:cTn>
                                        <p:tgtEl>
                                          <p:spTgt spid="59"/>
                                        </p:tgtEl>
                                        <p:attrNameLst>
                                          <p:attrName>style.visibility</p:attrName>
                                        </p:attrNameLst>
                                      </p:cBhvr>
                                      <p:to>
                                        <p:strVal val="hidden"/>
                                      </p:to>
                                    </p:set>
                                  </p:childTnLst>
                                </p:cTn>
                              </p:par>
                            </p:childTnLst>
                          </p:cTn>
                        </p:par>
                      </p:childTnLst>
                    </p:cTn>
                  </p:par>
                  <p:par>
                    <p:cTn id="223" fill="hold">
                      <p:stCondLst>
                        <p:cond delay="indefinite"/>
                      </p:stCondLst>
                      <p:childTnLst>
                        <p:par>
                          <p:cTn id="224" fill="hold">
                            <p:stCondLst>
                              <p:cond delay="0"/>
                            </p:stCondLst>
                            <p:childTnLst>
                              <p:par>
                                <p:cTn id="225" presetID="22" presetClass="exit" presetSubtype="4" fill="hold" grpId="1" nodeType="clickEffect">
                                  <p:stCondLst>
                                    <p:cond delay="0"/>
                                  </p:stCondLst>
                                  <p:childTnLst>
                                    <p:animEffect transition="out" filter="wipe(down)">
                                      <p:cBhvr>
                                        <p:cTn id="226" dur="500"/>
                                        <p:tgtEl>
                                          <p:spTgt spid="35"/>
                                        </p:tgtEl>
                                      </p:cBhvr>
                                    </p:animEffect>
                                    <p:set>
                                      <p:cBhvr>
                                        <p:cTn id="227" dur="1" fill="hold">
                                          <p:stCondLst>
                                            <p:cond delay="499"/>
                                          </p:stCondLst>
                                        </p:cTn>
                                        <p:tgtEl>
                                          <p:spTgt spid="35"/>
                                        </p:tgtEl>
                                        <p:attrNameLst>
                                          <p:attrName>style.visibility</p:attrName>
                                        </p:attrNameLst>
                                      </p:cBhvr>
                                      <p:to>
                                        <p:strVal val="hidden"/>
                                      </p:to>
                                    </p:set>
                                  </p:childTnLst>
                                </p:cTn>
                              </p:par>
                              <p:par>
                                <p:cTn id="228" presetID="22" presetClass="exit" presetSubtype="4" fill="hold" grpId="1" nodeType="withEffect">
                                  <p:stCondLst>
                                    <p:cond delay="0"/>
                                  </p:stCondLst>
                                  <p:childTnLst>
                                    <p:animEffect transition="out" filter="wipe(down)">
                                      <p:cBhvr>
                                        <p:cTn id="229" dur="500"/>
                                        <p:tgtEl>
                                          <p:spTgt spid="33"/>
                                        </p:tgtEl>
                                      </p:cBhvr>
                                    </p:animEffect>
                                    <p:set>
                                      <p:cBhvr>
                                        <p:cTn id="230" dur="1" fill="hold">
                                          <p:stCondLst>
                                            <p:cond delay="499"/>
                                          </p:stCondLst>
                                        </p:cTn>
                                        <p:tgtEl>
                                          <p:spTgt spid="33"/>
                                        </p:tgtEl>
                                        <p:attrNameLst>
                                          <p:attrName>style.visibility</p:attrName>
                                        </p:attrNameLst>
                                      </p:cBhvr>
                                      <p:to>
                                        <p:strVal val="hidden"/>
                                      </p:to>
                                    </p:set>
                                  </p:childTnLst>
                                </p:cTn>
                              </p:par>
                              <p:par>
                                <p:cTn id="231" presetID="22" presetClass="exit" presetSubtype="4" fill="hold" grpId="1" nodeType="withEffect">
                                  <p:stCondLst>
                                    <p:cond delay="0"/>
                                  </p:stCondLst>
                                  <p:childTnLst>
                                    <p:animEffect transition="out" filter="wipe(down)">
                                      <p:cBhvr>
                                        <p:cTn id="232" dur="500"/>
                                        <p:tgtEl>
                                          <p:spTgt spid="32"/>
                                        </p:tgtEl>
                                      </p:cBhvr>
                                    </p:animEffect>
                                    <p:set>
                                      <p:cBhvr>
                                        <p:cTn id="233" dur="1" fill="hold">
                                          <p:stCondLst>
                                            <p:cond delay="499"/>
                                          </p:stCondLst>
                                        </p:cTn>
                                        <p:tgtEl>
                                          <p:spTgt spid="32"/>
                                        </p:tgtEl>
                                        <p:attrNameLst>
                                          <p:attrName>style.visibility</p:attrName>
                                        </p:attrNameLst>
                                      </p:cBhvr>
                                      <p:to>
                                        <p:strVal val="hidden"/>
                                      </p:to>
                                    </p:set>
                                  </p:childTnLst>
                                </p:cTn>
                              </p:par>
                              <p:par>
                                <p:cTn id="234" presetID="22" presetClass="exit" presetSubtype="4" fill="hold" grpId="1" nodeType="withEffect">
                                  <p:stCondLst>
                                    <p:cond delay="0"/>
                                  </p:stCondLst>
                                  <p:childTnLst>
                                    <p:animEffect transition="out" filter="wipe(down)">
                                      <p:cBhvr>
                                        <p:cTn id="235" dur="500"/>
                                        <p:tgtEl>
                                          <p:spTgt spid="31"/>
                                        </p:tgtEl>
                                      </p:cBhvr>
                                    </p:animEffect>
                                    <p:set>
                                      <p:cBhvr>
                                        <p:cTn id="236" dur="1" fill="hold">
                                          <p:stCondLst>
                                            <p:cond delay="499"/>
                                          </p:stCondLst>
                                        </p:cTn>
                                        <p:tgtEl>
                                          <p:spTgt spid="31"/>
                                        </p:tgtEl>
                                        <p:attrNameLst>
                                          <p:attrName>style.visibility</p:attrName>
                                        </p:attrNameLst>
                                      </p:cBhvr>
                                      <p:to>
                                        <p:strVal val="hidden"/>
                                      </p:to>
                                    </p:set>
                                  </p:childTnLst>
                                </p:cTn>
                              </p:par>
                              <p:par>
                                <p:cTn id="237" presetID="22" presetClass="exit" presetSubtype="4" fill="hold" grpId="1" nodeType="withEffect">
                                  <p:stCondLst>
                                    <p:cond delay="0"/>
                                  </p:stCondLst>
                                  <p:childTnLst>
                                    <p:animEffect transition="out" filter="wipe(down)">
                                      <p:cBhvr>
                                        <p:cTn id="238" dur="500"/>
                                        <p:tgtEl>
                                          <p:spTgt spid="34"/>
                                        </p:tgtEl>
                                      </p:cBhvr>
                                    </p:animEffect>
                                    <p:set>
                                      <p:cBhvr>
                                        <p:cTn id="239" dur="1" fill="hold">
                                          <p:stCondLst>
                                            <p:cond delay="499"/>
                                          </p:stCondLst>
                                        </p:cTn>
                                        <p:tgtEl>
                                          <p:spTgt spid="34"/>
                                        </p:tgtEl>
                                        <p:attrNameLst>
                                          <p:attrName>style.visibility</p:attrName>
                                        </p:attrNameLst>
                                      </p:cBhvr>
                                      <p:to>
                                        <p:strVal val="hidden"/>
                                      </p:to>
                                    </p:set>
                                  </p:childTnLst>
                                </p:cTn>
                              </p:par>
                            </p:childTnLst>
                          </p:cTn>
                        </p:par>
                      </p:childTnLst>
                    </p:cTn>
                  </p:par>
                  <p:par>
                    <p:cTn id="240" fill="hold">
                      <p:stCondLst>
                        <p:cond delay="indefinite"/>
                      </p:stCondLst>
                      <p:childTnLst>
                        <p:par>
                          <p:cTn id="241" fill="hold">
                            <p:stCondLst>
                              <p:cond delay="0"/>
                            </p:stCondLst>
                            <p:childTnLst>
                              <p:par>
                                <p:cTn id="242" presetID="3" presetClass="entr" presetSubtype="10" fill="hold" grpId="0" nodeType="clickEffect">
                                  <p:stCondLst>
                                    <p:cond delay="0"/>
                                  </p:stCondLst>
                                  <p:childTnLst>
                                    <p:set>
                                      <p:cBhvr>
                                        <p:cTn id="243" dur="1" fill="hold">
                                          <p:stCondLst>
                                            <p:cond delay="0"/>
                                          </p:stCondLst>
                                        </p:cTn>
                                        <p:tgtEl>
                                          <p:spTgt spid="44"/>
                                        </p:tgtEl>
                                        <p:attrNameLst>
                                          <p:attrName>style.visibility</p:attrName>
                                        </p:attrNameLst>
                                      </p:cBhvr>
                                      <p:to>
                                        <p:strVal val="visible"/>
                                      </p:to>
                                    </p:set>
                                    <p:animEffect transition="in" filter="blinds(horizontal)">
                                      <p:cBhvr>
                                        <p:cTn id="244" dur="500"/>
                                        <p:tgtEl>
                                          <p:spTgt spid="44"/>
                                        </p:tgtEl>
                                      </p:cBhvr>
                                    </p:animEffect>
                                  </p:childTnLst>
                                </p:cTn>
                              </p:par>
                              <p:par>
                                <p:cTn id="245" presetID="3" presetClass="entr" presetSubtype="10" fill="hold" grpId="0" nodeType="withEffect">
                                  <p:stCondLst>
                                    <p:cond delay="0"/>
                                  </p:stCondLst>
                                  <p:childTnLst>
                                    <p:set>
                                      <p:cBhvr>
                                        <p:cTn id="246" dur="1" fill="hold">
                                          <p:stCondLst>
                                            <p:cond delay="0"/>
                                          </p:stCondLst>
                                        </p:cTn>
                                        <p:tgtEl>
                                          <p:spTgt spid="43"/>
                                        </p:tgtEl>
                                        <p:attrNameLst>
                                          <p:attrName>style.visibility</p:attrName>
                                        </p:attrNameLst>
                                      </p:cBhvr>
                                      <p:to>
                                        <p:strVal val="visible"/>
                                      </p:to>
                                    </p:set>
                                    <p:animEffect transition="in" filter="blinds(horizontal)">
                                      <p:cBhvr>
                                        <p:cTn id="247" dur="500"/>
                                        <p:tgtEl>
                                          <p:spTgt spid="43"/>
                                        </p:tgtEl>
                                      </p:cBhvr>
                                    </p:animEffect>
                                  </p:childTnLst>
                                </p:cTn>
                              </p:par>
                              <p:par>
                                <p:cTn id="248" presetID="3" presetClass="entr" presetSubtype="10" fill="hold" grpId="0" nodeType="withEffect">
                                  <p:stCondLst>
                                    <p:cond delay="0"/>
                                  </p:stCondLst>
                                  <p:childTnLst>
                                    <p:set>
                                      <p:cBhvr>
                                        <p:cTn id="249" dur="1" fill="hold">
                                          <p:stCondLst>
                                            <p:cond delay="0"/>
                                          </p:stCondLst>
                                        </p:cTn>
                                        <p:tgtEl>
                                          <p:spTgt spid="41"/>
                                        </p:tgtEl>
                                        <p:attrNameLst>
                                          <p:attrName>style.visibility</p:attrName>
                                        </p:attrNameLst>
                                      </p:cBhvr>
                                      <p:to>
                                        <p:strVal val="visible"/>
                                      </p:to>
                                    </p:set>
                                    <p:animEffect transition="in" filter="blinds(horizontal)">
                                      <p:cBhvr>
                                        <p:cTn id="250" dur="500"/>
                                        <p:tgtEl>
                                          <p:spTgt spid="41"/>
                                        </p:tgtEl>
                                      </p:cBhvr>
                                    </p:animEffect>
                                  </p:childTnLst>
                                </p:cTn>
                              </p:par>
                              <p:par>
                                <p:cTn id="251" presetID="3" presetClass="entr" presetSubtype="10" fill="hold" grpId="0" nodeType="withEffect">
                                  <p:stCondLst>
                                    <p:cond delay="0"/>
                                  </p:stCondLst>
                                  <p:childTnLst>
                                    <p:set>
                                      <p:cBhvr>
                                        <p:cTn id="252" dur="1" fill="hold">
                                          <p:stCondLst>
                                            <p:cond delay="0"/>
                                          </p:stCondLst>
                                        </p:cTn>
                                        <p:tgtEl>
                                          <p:spTgt spid="39"/>
                                        </p:tgtEl>
                                        <p:attrNameLst>
                                          <p:attrName>style.visibility</p:attrName>
                                        </p:attrNameLst>
                                      </p:cBhvr>
                                      <p:to>
                                        <p:strVal val="visible"/>
                                      </p:to>
                                    </p:set>
                                    <p:animEffect transition="in" filter="blinds(horizontal)">
                                      <p:cBhvr>
                                        <p:cTn id="253" dur="500"/>
                                        <p:tgtEl>
                                          <p:spTgt spid="39"/>
                                        </p:tgtEl>
                                      </p:cBhvr>
                                    </p:animEffect>
                                  </p:childTnLst>
                                </p:cTn>
                              </p:par>
                              <p:par>
                                <p:cTn id="254" presetID="3" presetClass="entr" presetSubtype="10" fill="hold" grpId="0" nodeType="withEffect">
                                  <p:stCondLst>
                                    <p:cond delay="0"/>
                                  </p:stCondLst>
                                  <p:childTnLst>
                                    <p:set>
                                      <p:cBhvr>
                                        <p:cTn id="255" dur="1" fill="hold">
                                          <p:stCondLst>
                                            <p:cond delay="0"/>
                                          </p:stCondLst>
                                        </p:cTn>
                                        <p:tgtEl>
                                          <p:spTgt spid="36"/>
                                        </p:tgtEl>
                                        <p:attrNameLst>
                                          <p:attrName>style.visibility</p:attrName>
                                        </p:attrNameLst>
                                      </p:cBhvr>
                                      <p:to>
                                        <p:strVal val="visible"/>
                                      </p:to>
                                    </p:set>
                                    <p:animEffect transition="in" filter="blinds(horizontal)">
                                      <p:cBhvr>
                                        <p:cTn id="256" dur="500"/>
                                        <p:tgtEl>
                                          <p:spTgt spid="36"/>
                                        </p:tgtEl>
                                      </p:cBhvr>
                                    </p:animEffect>
                                  </p:childTnLst>
                                </p:cTn>
                              </p:par>
                            </p:childTnLst>
                          </p:cTn>
                        </p:par>
                      </p:childTnLst>
                    </p:cTn>
                  </p:par>
                  <p:par>
                    <p:cTn id="257" fill="hold">
                      <p:stCondLst>
                        <p:cond delay="indefinite"/>
                      </p:stCondLst>
                      <p:childTnLst>
                        <p:par>
                          <p:cTn id="258" fill="hold">
                            <p:stCondLst>
                              <p:cond delay="0"/>
                            </p:stCondLst>
                            <p:childTnLst>
                              <p:par>
                                <p:cTn id="259" presetID="5" presetClass="entr" presetSubtype="10" fill="hold" grpId="0" nodeType="clickEffect">
                                  <p:stCondLst>
                                    <p:cond delay="0"/>
                                  </p:stCondLst>
                                  <p:childTnLst>
                                    <p:set>
                                      <p:cBhvr>
                                        <p:cTn id="260" dur="1" fill="hold">
                                          <p:stCondLst>
                                            <p:cond delay="0"/>
                                          </p:stCondLst>
                                        </p:cTn>
                                        <p:tgtEl>
                                          <p:spTgt spid="51"/>
                                        </p:tgtEl>
                                        <p:attrNameLst>
                                          <p:attrName>style.visibility</p:attrName>
                                        </p:attrNameLst>
                                      </p:cBhvr>
                                      <p:to>
                                        <p:strVal val="visible"/>
                                      </p:to>
                                    </p:set>
                                    <p:animEffect transition="in" filter="checkerboard(across)">
                                      <p:cBhvr>
                                        <p:cTn id="261" dur="500"/>
                                        <p:tgtEl>
                                          <p:spTgt spid="51"/>
                                        </p:tgtEl>
                                      </p:cBhvr>
                                    </p:animEffect>
                                  </p:childTnLst>
                                </p:cTn>
                              </p:par>
                            </p:childTnLst>
                          </p:cTn>
                        </p:par>
                      </p:childTnLst>
                    </p:cTn>
                  </p:par>
                  <p:par>
                    <p:cTn id="262" fill="hold">
                      <p:stCondLst>
                        <p:cond delay="indefinite"/>
                      </p:stCondLst>
                      <p:childTnLst>
                        <p:par>
                          <p:cTn id="263" fill="hold">
                            <p:stCondLst>
                              <p:cond delay="0"/>
                            </p:stCondLst>
                            <p:childTnLst>
                              <p:par>
                                <p:cTn id="264" presetID="6" presetClass="entr" presetSubtype="16" fill="hold" grpId="0" nodeType="clickEffect">
                                  <p:stCondLst>
                                    <p:cond delay="0"/>
                                  </p:stCondLst>
                                  <p:childTnLst>
                                    <p:set>
                                      <p:cBhvr>
                                        <p:cTn id="265" dur="1" fill="hold">
                                          <p:stCondLst>
                                            <p:cond delay="0"/>
                                          </p:stCondLst>
                                        </p:cTn>
                                        <p:tgtEl>
                                          <p:spTgt spid="28"/>
                                        </p:tgtEl>
                                        <p:attrNameLst>
                                          <p:attrName>style.visibility</p:attrName>
                                        </p:attrNameLst>
                                      </p:cBhvr>
                                      <p:to>
                                        <p:strVal val="visible"/>
                                      </p:to>
                                    </p:set>
                                    <p:animEffect transition="in" filter="circle(in)">
                                      <p:cBhvr>
                                        <p:cTn id="266" dur="2000"/>
                                        <p:tgtEl>
                                          <p:spTgt spid="28"/>
                                        </p:tgtEl>
                                      </p:cBhvr>
                                    </p:animEffect>
                                  </p:childTnLst>
                                </p:cTn>
                              </p:par>
                            </p:childTnLst>
                          </p:cTn>
                        </p:par>
                      </p:childTnLst>
                    </p:cTn>
                  </p:par>
                  <p:par>
                    <p:cTn id="267" fill="hold">
                      <p:stCondLst>
                        <p:cond delay="indefinite"/>
                      </p:stCondLst>
                      <p:childTnLst>
                        <p:par>
                          <p:cTn id="268" fill="hold">
                            <p:stCondLst>
                              <p:cond delay="0"/>
                            </p:stCondLst>
                            <p:childTnLst>
                              <p:par>
                                <p:cTn id="269" presetID="1" presetClass="exit" presetSubtype="0" fill="hold" grpId="1" nodeType="clickEffect">
                                  <p:stCondLst>
                                    <p:cond delay="0"/>
                                  </p:stCondLst>
                                  <p:childTnLst>
                                    <p:set>
                                      <p:cBhvr>
                                        <p:cTn id="270" dur="1" fill="hold">
                                          <p:stCondLst>
                                            <p:cond delay="0"/>
                                          </p:stCondLst>
                                        </p:cTn>
                                        <p:tgtEl>
                                          <p:spTgt spid="17"/>
                                        </p:tgtEl>
                                        <p:attrNameLst>
                                          <p:attrName>style.visibility</p:attrName>
                                        </p:attrNameLst>
                                      </p:cBhvr>
                                      <p:to>
                                        <p:strVal val="hidden"/>
                                      </p:to>
                                    </p:set>
                                  </p:childTnLst>
                                </p:cTn>
                              </p:par>
                            </p:childTnLst>
                          </p:cTn>
                        </p:par>
                      </p:childTnLst>
                    </p:cTn>
                  </p:par>
                  <p:par>
                    <p:cTn id="271" fill="hold">
                      <p:stCondLst>
                        <p:cond delay="indefinite"/>
                      </p:stCondLst>
                      <p:childTnLst>
                        <p:par>
                          <p:cTn id="272" fill="hold">
                            <p:stCondLst>
                              <p:cond delay="0"/>
                            </p:stCondLst>
                            <p:childTnLst>
                              <p:par>
                                <p:cTn id="273" presetID="20" presetClass="entr" presetSubtype="0" fill="hold" grpId="0" nodeType="clickEffect">
                                  <p:stCondLst>
                                    <p:cond delay="0"/>
                                  </p:stCondLst>
                                  <p:childTnLst>
                                    <p:set>
                                      <p:cBhvr>
                                        <p:cTn id="274" dur="1" fill="hold">
                                          <p:stCondLst>
                                            <p:cond delay="0"/>
                                          </p:stCondLst>
                                        </p:cTn>
                                        <p:tgtEl>
                                          <p:spTgt spid="52"/>
                                        </p:tgtEl>
                                        <p:attrNameLst>
                                          <p:attrName>style.visibility</p:attrName>
                                        </p:attrNameLst>
                                      </p:cBhvr>
                                      <p:to>
                                        <p:strVal val="visible"/>
                                      </p:to>
                                    </p:set>
                                    <p:animEffect transition="in" filter="wedge">
                                      <p:cBhvr>
                                        <p:cTn id="275" dur="20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animBg="1"/>
      <p:bldP spid="43" grpId="0" animBg="1"/>
      <p:bldP spid="41" grpId="0" animBg="1"/>
      <p:bldP spid="36" grpId="0" animBg="1"/>
      <p:bldP spid="39" grpId="0" animBg="1"/>
      <p:bldP spid="8" grpId="0"/>
      <p:bldP spid="8" grpId="1"/>
      <p:bldP spid="9" grpId="0"/>
      <p:bldP spid="9" grpId="1"/>
      <p:bldP spid="10" grpId="0"/>
      <p:bldP spid="10" grpId="1"/>
      <p:bldP spid="11" grpId="0"/>
      <p:bldP spid="11" grpId="1"/>
      <p:bldP spid="12" grpId="0"/>
      <p:bldP spid="12" grpId="1"/>
      <p:bldP spid="18" grpId="0"/>
      <p:bldP spid="19" grpId="0"/>
      <p:bldP spid="19" grpId="1"/>
      <p:bldP spid="20" grpId="0"/>
      <p:bldP spid="20" grpId="1"/>
      <p:bldP spid="21" grpId="0"/>
      <p:bldP spid="21" grpId="1"/>
      <p:bldP spid="22" grpId="0"/>
      <p:bldP spid="22" grpId="1"/>
      <p:bldP spid="23" grpId="0"/>
      <p:bldP spid="23" grpId="1"/>
      <p:bldP spid="24" grpId="0"/>
      <p:bldP spid="24" grpId="1"/>
      <p:bldP spid="31" grpId="0"/>
      <p:bldP spid="31" grpId="1"/>
      <p:bldP spid="32" grpId="0"/>
      <p:bldP spid="32" grpId="1"/>
      <p:bldP spid="33" grpId="0"/>
      <p:bldP spid="33" grpId="1"/>
      <p:bldP spid="34" grpId="0"/>
      <p:bldP spid="34" grpId="1"/>
      <p:bldP spid="35" grpId="0"/>
      <p:bldP spid="35" grpId="1"/>
      <p:bldP spid="45" grpId="0"/>
      <p:bldP spid="46" grpId="0"/>
      <p:bldP spid="47" grpId="0"/>
      <p:bldP spid="48" grpId="0"/>
      <p:bldP spid="49" grpId="0"/>
      <p:bldP spid="50" grpId="0"/>
      <p:bldP spid="51" grpId="0"/>
      <p:bldP spid="52" grpId="0"/>
      <p:bldP spid="14" grpId="0"/>
      <p:bldP spid="14" grpId="1"/>
      <p:bldP spid="15" grpId="0"/>
      <p:bldP spid="15" grpId="1"/>
      <p:bldP spid="16" grpId="0"/>
      <p:bldP spid="16" grpId="1"/>
      <p:bldP spid="17" grpId="0"/>
      <p:bldP spid="17" grpId="1"/>
      <p:bldP spid="17" grpId="2"/>
      <p:bldP spid="59" grpId="0" animBg="1"/>
      <p:bldP spid="59" grpId="1" animBg="1"/>
      <p:bldP spid="25" grpId="0"/>
      <p:bldP spid="25" grpId="1"/>
      <p:bldP spid="27" grpId="0"/>
      <p:bldP spid="27" grpId="1"/>
      <p:bldP spid="2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31840" y="566176"/>
            <a:ext cx="2005101" cy="584775"/>
          </a:xfrm>
          <a:prstGeom prst="rect">
            <a:avLst/>
          </a:prstGeom>
          <a:noFill/>
        </p:spPr>
        <p:txBody>
          <a:bodyPr wrap="none" rtlCol="0">
            <a:spAutoFit/>
          </a:bodyPr>
          <a:lstStyle/>
          <a:p>
            <a:r>
              <a:rPr lang="el-GR" sz="3200" b="1" dirty="0" err="1" smtClean="0">
                <a:solidFill>
                  <a:schemeClr val="accent1">
                    <a:lumMod val="50000"/>
                  </a:schemeClr>
                </a:solidFill>
              </a:rPr>
              <a:t>Infiltration</a:t>
            </a:r>
            <a:endParaRPr lang="el-GR" sz="3200" b="1" dirty="0">
              <a:solidFill>
                <a:schemeClr val="accent1">
                  <a:lumMod val="50000"/>
                </a:schemeClr>
              </a:solidFill>
            </a:endParaRPr>
          </a:p>
        </p:txBody>
      </p:sp>
      <p:sp>
        <p:nvSpPr>
          <p:cNvPr id="3" name="TextBox 2"/>
          <p:cNvSpPr txBox="1"/>
          <p:nvPr/>
        </p:nvSpPr>
        <p:spPr>
          <a:xfrm>
            <a:off x="323529" y="1340768"/>
            <a:ext cx="8640960" cy="286232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US" dirty="0" smtClean="0"/>
              <a:t>The term </a:t>
            </a:r>
            <a:r>
              <a:rPr lang="en-US" dirty="0" smtClean="0">
                <a:solidFill>
                  <a:srgbClr val="C00000"/>
                </a:solidFill>
              </a:rPr>
              <a:t>infiltration</a:t>
            </a:r>
            <a:r>
              <a:rPr lang="en-US" dirty="0" smtClean="0"/>
              <a:t> is usually used to describe the vertical movement of the water in the unsaturated zone.  The movement in the saturated zone is usually described by the term </a:t>
            </a:r>
            <a:r>
              <a:rPr lang="en-US" dirty="0" smtClean="0">
                <a:solidFill>
                  <a:srgbClr val="C00000"/>
                </a:solidFill>
              </a:rPr>
              <a:t>percolation</a:t>
            </a:r>
            <a:r>
              <a:rPr lang="en-US" dirty="0" smtClean="0"/>
              <a:t>.</a:t>
            </a:r>
          </a:p>
          <a:p>
            <a:pPr algn="just"/>
            <a:endParaRPr lang="en-US" dirty="0" smtClean="0"/>
          </a:p>
          <a:p>
            <a:pPr algn="just"/>
            <a:r>
              <a:rPr lang="en-US" dirty="0" smtClean="0"/>
              <a:t>Infiltration can be measured by devices called </a:t>
            </a:r>
            <a:r>
              <a:rPr lang="en-US" i="1" dirty="0" err="1" smtClean="0">
                <a:solidFill>
                  <a:srgbClr val="C00000"/>
                </a:solidFill>
              </a:rPr>
              <a:t>lysimeters</a:t>
            </a:r>
            <a:r>
              <a:rPr lang="en-US" i="1" dirty="0" smtClean="0">
                <a:solidFill>
                  <a:schemeClr val="tx1"/>
                </a:solidFill>
              </a:rPr>
              <a:t>,</a:t>
            </a:r>
            <a:r>
              <a:rPr lang="en-US" dirty="0" smtClean="0">
                <a:solidFill>
                  <a:srgbClr val="C00000"/>
                </a:solidFill>
              </a:rPr>
              <a:t> </a:t>
            </a:r>
            <a:r>
              <a:rPr lang="en-US" dirty="0" smtClean="0"/>
              <a:t>but the direct measurement is not a very common practice. </a:t>
            </a:r>
          </a:p>
          <a:p>
            <a:pPr algn="just"/>
            <a:endParaRPr lang="en-US" dirty="0" smtClean="0"/>
          </a:p>
          <a:p>
            <a:pPr algn="just"/>
            <a:r>
              <a:rPr lang="en-US" dirty="0" smtClean="0"/>
              <a:t>Infiltration is usually estimated indirectly from the hydrological balance of the area, by empirical methods, by the change of the groundwater level and finally by the discharge of springs in </a:t>
            </a:r>
            <a:r>
              <a:rPr lang="en-US" dirty="0" err="1" smtClean="0"/>
              <a:t>karstic</a:t>
            </a:r>
            <a:r>
              <a:rPr lang="en-US" dirty="0" smtClean="0"/>
              <a:t> rocks.</a:t>
            </a:r>
            <a:endParaRPr lang="en-US" dirty="0"/>
          </a:p>
        </p:txBody>
      </p:sp>
    </p:spTree>
    <p:extLst>
      <p:ext uri="{BB962C8B-B14F-4D97-AF65-F5344CB8AC3E}">
        <p14:creationId xmlns:p14="http://schemas.microsoft.com/office/powerpoint/2010/main" val="349668133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18513" y="188640"/>
            <a:ext cx="2339808" cy="646331"/>
          </a:xfrm>
          <a:prstGeom prst="rect">
            <a:avLst/>
          </a:prstGeom>
          <a:noFill/>
        </p:spPr>
        <p:txBody>
          <a:bodyPr wrap="none" rtlCol="0">
            <a:spAutoFit/>
          </a:bodyPr>
          <a:lstStyle/>
          <a:p>
            <a:r>
              <a:rPr lang="el-GR" sz="3600" b="1" dirty="0" err="1" smtClean="0">
                <a:solidFill>
                  <a:schemeClr val="accent1">
                    <a:lumMod val="50000"/>
                  </a:schemeClr>
                </a:solidFill>
              </a:rPr>
              <a:t>Infiltration</a:t>
            </a:r>
            <a:r>
              <a:rPr lang="el-GR" sz="3600" b="1" dirty="0" smtClean="0">
                <a:solidFill>
                  <a:schemeClr val="accent1">
                    <a:lumMod val="50000"/>
                  </a:schemeClr>
                </a:solidFill>
              </a:rPr>
              <a:t> </a:t>
            </a:r>
            <a:endParaRPr lang="el-GR" sz="3600" b="1" dirty="0">
              <a:solidFill>
                <a:schemeClr val="accent1">
                  <a:lumMod val="50000"/>
                </a:schemeClr>
              </a:solidFill>
            </a:endParaRPr>
          </a:p>
        </p:txBody>
      </p:sp>
      <p:sp>
        <p:nvSpPr>
          <p:cNvPr id="3" name="Ορθογώνιο 2"/>
          <p:cNvSpPr/>
          <p:nvPr/>
        </p:nvSpPr>
        <p:spPr>
          <a:xfrm>
            <a:off x="1619672" y="6381327"/>
            <a:ext cx="5256584" cy="307777"/>
          </a:xfrm>
          <a:prstGeom prst="rect">
            <a:avLst/>
          </a:prstGeom>
        </p:spPr>
        <p:txBody>
          <a:bodyPr wrap="square">
            <a:spAutoFit/>
          </a:bodyPr>
          <a:lstStyle/>
          <a:p>
            <a:r>
              <a:rPr lang="el-GR" sz="1400" dirty="0" err="1" smtClean="0"/>
              <a:t>Source</a:t>
            </a:r>
            <a:r>
              <a:rPr lang="el-GR" sz="1400" dirty="0" smtClean="0"/>
              <a:t>: </a:t>
            </a:r>
            <a:r>
              <a:rPr lang="en-US" sz="1400" dirty="0" smtClean="0"/>
              <a:t>https</a:t>
            </a:r>
            <a:r>
              <a:rPr lang="en-US" sz="1400" dirty="0"/>
              <a:t>://water.usgs.gov/edu/watercycleinfiltration.html</a:t>
            </a:r>
            <a:endParaRPr lang="el-GR" sz="1400" dirty="0"/>
          </a:p>
        </p:txBody>
      </p:sp>
      <p:sp>
        <p:nvSpPr>
          <p:cNvPr id="4" name="Ορθογώνιο 3"/>
          <p:cNvSpPr/>
          <p:nvPr/>
        </p:nvSpPr>
        <p:spPr>
          <a:xfrm>
            <a:off x="222671" y="980728"/>
            <a:ext cx="8640960" cy="480131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l-GR" b="1" u="sng" dirty="0" err="1" smtClean="0"/>
              <a:t>The</a:t>
            </a:r>
            <a:r>
              <a:rPr lang="el-GR" b="1" u="sng" dirty="0" smtClean="0"/>
              <a:t> </a:t>
            </a:r>
            <a:r>
              <a:rPr lang="el-GR" b="1" u="sng" dirty="0" err="1" smtClean="0"/>
              <a:t>most</a:t>
            </a:r>
            <a:r>
              <a:rPr lang="el-GR" b="1" u="sng" dirty="0" smtClean="0"/>
              <a:t> </a:t>
            </a:r>
            <a:r>
              <a:rPr lang="el-GR" b="1" u="sng" dirty="0" err="1" smtClean="0"/>
              <a:t>important</a:t>
            </a:r>
            <a:r>
              <a:rPr lang="el-GR" b="1" u="sng" dirty="0" smtClean="0"/>
              <a:t> </a:t>
            </a:r>
            <a:r>
              <a:rPr lang="el-GR" b="1" u="sng" dirty="0" err="1" smtClean="0"/>
              <a:t>factors</a:t>
            </a:r>
            <a:r>
              <a:rPr lang="el-GR" b="1" u="sng" dirty="0" smtClean="0"/>
              <a:t> </a:t>
            </a:r>
            <a:r>
              <a:rPr lang="el-GR" b="1" u="sng" dirty="0" err="1" smtClean="0"/>
              <a:t>that</a:t>
            </a:r>
            <a:r>
              <a:rPr lang="el-GR" b="1" u="sng" dirty="0" smtClean="0"/>
              <a:t> </a:t>
            </a:r>
            <a:r>
              <a:rPr lang="el-GR" b="1" u="sng" dirty="0" err="1" smtClean="0"/>
              <a:t>control</a:t>
            </a:r>
            <a:r>
              <a:rPr lang="el-GR" b="1" u="sng" dirty="0" smtClean="0"/>
              <a:t> </a:t>
            </a:r>
            <a:r>
              <a:rPr lang="el-GR" b="1" u="sng" dirty="0" err="1" smtClean="0"/>
              <a:t>infiltration</a:t>
            </a:r>
            <a:r>
              <a:rPr lang="el-GR" b="1" u="sng" dirty="0" smtClean="0"/>
              <a:t> </a:t>
            </a:r>
            <a:r>
              <a:rPr lang="el-GR" b="1" u="sng" dirty="0" err="1" smtClean="0"/>
              <a:t>are</a:t>
            </a:r>
            <a:r>
              <a:rPr lang="el-GR" b="1" u="sng" dirty="0" smtClean="0"/>
              <a:t> :</a:t>
            </a:r>
          </a:p>
          <a:p>
            <a:endParaRPr lang="el-GR" b="1" u="sng" dirty="0" smtClean="0"/>
          </a:p>
          <a:p>
            <a:r>
              <a:rPr lang="en-US" b="1" u="sng" dirty="0" smtClean="0">
                <a:solidFill>
                  <a:srgbClr val="C00000"/>
                </a:solidFill>
              </a:rPr>
              <a:t>Precipitation</a:t>
            </a:r>
            <a:r>
              <a:rPr lang="en-US" b="1" u="sng" dirty="0">
                <a:solidFill>
                  <a:srgbClr val="C00000"/>
                </a:solidFill>
              </a:rPr>
              <a:t>: </a:t>
            </a:r>
            <a:r>
              <a:rPr lang="en-US" dirty="0"/>
              <a:t>The </a:t>
            </a:r>
            <a:r>
              <a:rPr lang="en-US" dirty="0" smtClean="0"/>
              <a:t>major factor </a:t>
            </a:r>
            <a:r>
              <a:rPr lang="en-US" dirty="0"/>
              <a:t>controlling infiltration is the amount and characteristics (intensity, duration, etc.) of precipitation that falls as rain or snow. Precipitation that infiltrates into the ground often seeps into streambeds over an extended period of time, thus a stream will often continue to flow when it hasn't rained for a long time and where there is no direct runoff from recent precipitation</a:t>
            </a:r>
            <a:r>
              <a:rPr lang="en-US" dirty="0" smtClean="0"/>
              <a:t>.</a:t>
            </a:r>
          </a:p>
          <a:p>
            <a:endParaRPr lang="en-US" dirty="0"/>
          </a:p>
          <a:p>
            <a:r>
              <a:rPr lang="en-US" b="1" u="sng" dirty="0">
                <a:solidFill>
                  <a:srgbClr val="C00000"/>
                </a:solidFill>
              </a:rPr>
              <a:t>Base flow: </a:t>
            </a:r>
            <a:r>
              <a:rPr lang="en-US" dirty="0"/>
              <a:t>To varying degrees, the water in streams have a sustained flow, even during periods of lack of rain. Much of this "base flow" in streams comes from groundwater seeping into the bed and banks of the stream</a:t>
            </a:r>
            <a:r>
              <a:rPr lang="en-US" dirty="0" smtClean="0"/>
              <a:t>.</a:t>
            </a:r>
          </a:p>
          <a:p>
            <a:endParaRPr lang="en-US" dirty="0"/>
          </a:p>
          <a:p>
            <a:r>
              <a:rPr lang="en-US" b="1" u="sng" dirty="0">
                <a:solidFill>
                  <a:srgbClr val="C00000"/>
                </a:solidFill>
              </a:rPr>
              <a:t>Soil characteristics: </a:t>
            </a:r>
            <a:r>
              <a:rPr lang="en-US" dirty="0"/>
              <a:t>Some soils, such as clays, absorb less water at a slower rate than sandy soils. Soils absorbing less water result in more runoff overland into streams</a:t>
            </a:r>
            <a:r>
              <a:rPr lang="en-US" dirty="0" smtClean="0"/>
              <a:t>.</a:t>
            </a:r>
          </a:p>
          <a:p>
            <a:endParaRPr lang="en-US" dirty="0"/>
          </a:p>
          <a:p>
            <a:r>
              <a:rPr lang="en-US" b="1" u="sng" dirty="0">
                <a:solidFill>
                  <a:srgbClr val="C00000"/>
                </a:solidFill>
              </a:rPr>
              <a:t>Soil saturation</a:t>
            </a:r>
            <a:r>
              <a:rPr lang="en-US" dirty="0">
                <a:solidFill>
                  <a:srgbClr val="C00000"/>
                </a:solidFill>
              </a:rPr>
              <a:t>: </a:t>
            </a:r>
            <a:r>
              <a:rPr lang="en-US" dirty="0"/>
              <a:t>Like a wet sponge, soil already saturated from previous rainfall </a:t>
            </a:r>
            <a:r>
              <a:rPr lang="en-US" dirty="0" smtClean="0"/>
              <a:t>cannot </a:t>
            </a:r>
            <a:r>
              <a:rPr lang="en-US" dirty="0"/>
              <a:t>absorb </a:t>
            </a:r>
            <a:r>
              <a:rPr lang="en-US" dirty="0" smtClean="0"/>
              <a:t>more water;  thus, more </a:t>
            </a:r>
            <a:r>
              <a:rPr lang="en-US" dirty="0"/>
              <a:t>rainfall will become </a:t>
            </a:r>
            <a:r>
              <a:rPr lang="en-US" dirty="0" smtClean="0"/>
              <a:t>surface runoff.</a:t>
            </a:r>
            <a:endParaRPr lang="en-US" dirty="0"/>
          </a:p>
        </p:txBody>
      </p:sp>
    </p:spTree>
    <p:extLst>
      <p:ext uri="{BB962C8B-B14F-4D97-AF65-F5344CB8AC3E}">
        <p14:creationId xmlns:p14="http://schemas.microsoft.com/office/powerpoint/2010/main" val="313679103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18513" y="188640"/>
            <a:ext cx="2339808" cy="646331"/>
          </a:xfrm>
          <a:prstGeom prst="rect">
            <a:avLst/>
          </a:prstGeom>
          <a:noFill/>
        </p:spPr>
        <p:txBody>
          <a:bodyPr wrap="none" rtlCol="0">
            <a:spAutoFit/>
          </a:bodyPr>
          <a:lstStyle/>
          <a:p>
            <a:r>
              <a:rPr lang="el-GR" sz="3600" b="1" dirty="0" err="1" smtClean="0">
                <a:solidFill>
                  <a:schemeClr val="accent1">
                    <a:lumMod val="50000"/>
                  </a:schemeClr>
                </a:solidFill>
              </a:rPr>
              <a:t>Infiltration</a:t>
            </a:r>
            <a:r>
              <a:rPr lang="el-GR" sz="3600" b="1" dirty="0" smtClean="0">
                <a:solidFill>
                  <a:schemeClr val="accent1">
                    <a:lumMod val="50000"/>
                  </a:schemeClr>
                </a:solidFill>
              </a:rPr>
              <a:t> </a:t>
            </a:r>
            <a:endParaRPr lang="el-GR" sz="3600" b="1" dirty="0">
              <a:solidFill>
                <a:schemeClr val="accent1">
                  <a:lumMod val="50000"/>
                </a:schemeClr>
              </a:solidFill>
            </a:endParaRPr>
          </a:p>
        </p:txBody>
      </p:sp>
      <p:sp>
        <p:nvSpPr>
          <p:cNvPr id="3" name="Ορθογώνιο 2"/>
          <p:cNvSpPr/>
          <p:nvPr/>
        </p:nvSpPr>
        <p:spPr>
          <a:xfrm>
            <a:off x="1619672" y="6381328"/>
            <a:ext cx="5256584" cy="307777"/>
          </a:xfrm>
          <a:prstGeom prst="rect">
            <a:avLst/>
          </a:prstGeom>
        </p:spPr>
        <p:txBody>
          <a:bodyPr wrap="square">
            <a:spAutoFit/>
          </a:bodyPr>
          <a:lstStyle/>
          <a:p>
            <a:r>
              <a:rPr lang="el-GR" sz="1400" dirty="0" err="1" smtClean="0"/>
              <a:t>Source</a:t>
            </a:r>
            <a:r>
              <a:rPr lang="el-GR" sz="1400" dirty="0" smtClean="0"/>
              <a:t>: </a:t>
            </a:r>
            <a:r>
              <a:rPr lang="en-US" sz="1400" dirty="0" smtClean="0"/>
              <a:t>https</a:t>
            </a:r>
            <a:r>
              <a:rPr lang="en-US" sz="1400" dirty="0"/>
              <a:t>://water.usgs.gov/edu/watercycleinfiltration.html</a:t>
            </a:r>
            <a:endParaRPr lang="el-GR" sz="1400" dirty="0"/>
          </a:p>
        </p:txBody>
      </p:sp>
      <p:sp>
        <p:nvSpPr>
          <p:cNvPr id="4" name="Ορθογώνιο 3"/>
          <p:cNvSpPr/>
          <p:nvPr/>
        </p:nvSpPr>
        <p:spPr>
          <a:xfrm>
            <a:off x="222671" y="980728"/>
            <a:ext cx="8640960" cy="424731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l-GR" b="1" u="sng" dirty="0" err="1" smtClean="0"/>
              <a:t>The</a:t>
            </a:r>
            <a:r>
              <a:rPr lang="el-GR" b="1" u="sng" dirty="0" smtClean="0"/>
              <a:t> </a:t>
            </a:r>
            <a:r>
              <a:rPr lang="el-GR" b="1" u="sng" dirty="0" err="1" smtClean="0"/>
              <a:t>most</a:t>
            </a:r>
            <a:r>
              <a:rPr lang="el-GR" b="1" u="sng" dirty="0" smtClean="0"/>
              <a:t> </a:t>
            </a:r>
            <a:r>
              <a:rPr lang="el-GR" b="1" u="sng" dirty="0" err="1" smtClean="0"/>
              <a:t>important</a:t>
            </a:r>
            <a:r>
              <a:rPr lang="el-GR" b="1" u="sng" dirty="0" smtClean="0"/>
              <a:t> </a:t>
            </a:r>
            <a:r>
              <a:rPr lang="el-GR" b="1" u="sng" dirty="0" err="1" smtClean="0"/>
              <a:t>factors</a:t>
            </a:r>
            <a:r>
              <a:rPr lang="el-GR" b="1" u="sng" dirty="0" smtClean="0"/>
              <a:t> </a:t>
            </a:r>
            <a:r>
              <a:rPr lang="el-GR" b="1" u="sng" dirty="0" err="1" smtClean="0"/>
              <a:t>that</a:t>
            </a:r>
            <a:r>
              <a:rPr lang="el-GR" b="1" u="sng" dirty="0" smtClean="0"/>
              <a:t> </a:t>
            </a:r>
            <a:r>
              <a:rPr lang="el-GR" b="1" u="sng" dirty="0" err="1" smtClean="0"/>
              <a:t>control</a:t>
            </a:r>
            <a:r>
              <a:rPr lang="el-GR" b="1" u="sng" dirty="0" smtClean="0"/>
              <a:t> </a:t>
            </a:r>
            <a:r>
              <a:rPr lang="el-GR" b="1" u="sng" dirty="0" err="1" smtClean="0"/>
              <a:t>infiltration</a:t>
            </a:r>
            <a:r>
              <a:rPr lang="el-GR" b="1" u="sng" dirty="0" smtClean="0"/>
              <a:t> </a:t>
            </a:r>
            <a:r>
              <a:rPr lang="el-GR" b="1" u="sng" dirty="0" err="1" smtClean="0"/>
              <a:t>are</a:t>
            </a:r>
            <a:r>
              <a:rPr lang="el-GR" b="1" u="sng" dirty="0" smtClean="0"/>
              <a:t> </a:t>
            </a:r>
            <a:r>
              <a:rPr lang="el-GR" b="1" u="sng" dirty="0" err="1" smtClean="0"/>
              <a:t>the</a:t>
            </a:r>
            <a:r>
              <a:rPr lang="el-GR" b="1" u="sng" dirty="0" smtClean="0"/>
              <a:t> </a:t>
            </a:r>
            <a:r>
              <a:rPr lang="el-GR" b="1" u="sng" dirty="0" err="1" smtClean="0"/>
              <a:t>following</a:t>
            </a:r>
            <a:r>
              <a:rPr lang="el-GR" b="1" u="sng" dirty="0" smtClean="0"/>
              <a:t>:</a:t>
            </a:r>
          </a:p>
          <a:p>
            <a:endParaRPr lang="el-GR" b="1" u="sng" dirty="0" smtClean="0"/>
          </a:p>
          <a:p>
            <a:r>
              <a:rPr lang="en-US" b="1" u="sng" dirty="0" smtClean="0">
                <a:solidFill>
                  <a:srgbClr val="C00000"/>
                </a:solidFill>
              </a:rPr>
              <a:t>Land </a:t>
            </a:r>
            <a:r>
              <a:rPr lang="en-US" b="1" u="sng" dirty="0">
                <a:solidFill>
                  <a:srgbClr val="C00000"/>
                </a:solidFill>
              </a:rPr>
              <a:t>cover</a:t>
            </a:r>
            <a:r>
              <a:rPr lang="en-US" b="1" dirty="0">
                <a:solidFill>
                  <a:srgbClr val="C00000"/>
                </a:solidFill>
              </a:rPr>
              <a:t>: </a:t>
            </a:r>
            <a:r>
              <a:rPr lang="en-US" dirty="0"/>
              <a:t>Some land covers have a great impact on infiltration and rainfall runoff. Vegetation can slow the movement of runoff, allowing more time for it to seep into the ground. </a:t>
            </a:r>
            <a:r>
              <a:rPr lang="en-US" dirty="0" smtClean="0"/>
              <a:t>Impervious surfaces , </a:t>
            </a:r>
            <a:r>
              <a:rPr lang="en-US" dirty="0"/>
              <a:t>such as parking lots, roads, and developments, act as a "fast lane" for rainfall - right into </a:t>
            </a:r>
            <a:r>
              <a:rPr lang="en-US" dirty="0" smtClean="0"/>
              <a:t>storm drains that </a:t>
            </a:r>
            <a:r>
              <a:rPr lang="en-US" dirty="0"/>
              <a:t>drain directly into streams. Agriculture and the tillage of land also changes the infiltration patterns of a landscape. Water that, in natural conditions, infiltrated directly into soil now runs off into streams</a:t>
            </a:r>
            <a:r>
              <a:rPr lang="en-US" dirty="0" smtClean="0"/>
              <a:t>.</a:t>
            </a:r>
          </a:p>
          <a:p>
            <a:endParaRPr lang="en-US" dirty="0"/>
          </a:p>
          <a:p>
            <a:r>
              <a:rPr lang="en-US" b="1" u="sng" dirty="0">
                <a:solidFill>
                  <a:srgbClr val="C00000"/>
                </a:solidFill>
              </a:rPr>
              <a:t>Slope of the land: </a:t>
            </a:r>
            <a:r>
              <a:rPr lang="en-US" dirty="0"/>
              <a:t>Water falling on steeply-sloped land runs off more quickly and infiltrates less than water falling on flat land</a:t>
            </a:r>
            <a:r>
              <a:rPr lang="en-US" dirty="0" smtClean="0"/>
              <a:t>.</a:t>
            </a:r>
          </a:p>
          <a:p>
            <a:endParaRPr lang="en-US" dirty="0"/>
          </a:p>
          <a:p>
            <a:r>
              <a:rPr lang="en-US" b="1" u="sng" dirty="0">
                <a:solidFill>
                  <a:srgbClr val="C00000"/>
                </a:solidFill>
              </a:rPr>
              <a:t>Evapotranspiration: </a:t>
            </a:r>
            <a:r>
              <a:rPr lang="en-US" dirty="0"/>
              <a:t>Some infiltration stays near the land surface, which is where plants put down their roots. Plants need this shallow groundwater to grow, and, by the process of </a:t>
            </a:r>
            <a:r>
              <a:rPr lang="en-US" dirty="0" smtClean="0"/>
              <a:t>evapotranspiration water </a:t>
            </a:r>
            <a:r>
              <a:rPr lang="en-US" dirty="0"/>
              <a:t>is moved back into the atmosphere. </a:t>
            </a:r>
          </a:p>
        </p:txBody>
      </p:sp>
    </p:spTree>
    <p:extLst>
      <p:ext uri="{BB962C8B-B14F-4D97-AF65-F5344CB8AC3E}">
        <p14:creationId xmlns:p14="http://schemas.microsoft.com/office/powerpoint/2010/main" val="23201359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140 - Ελεύθερη σχεδίαση"/>
          <p:cNvSpPr/>
          <p:nvPr/>
        </p:nvSpPr>
        <p:spPr>
          <a:xfrm>
            <a:off x="4525963" y="2589213"/>
            <a:ext cx="2039937" cy="1804987"/>
          </a:xfrm>
          <a:custGeom>
            <a:avLst/>
            <a:gdLst>
              <a:gd name="connsiteX0" fmla="*/ 2035834 w 2039668"/>
              <a:gd name="connsiteY0" fmla="*/ 856891 h 1805797"/>
              <a:gd name="connsiteX1" fmla="*/ 1995578 w 2039668"/>
              <a:gd name="connsiteY1" fmla="*/ 851140 h 1805797"/>
              <a:gd name="connsiteX2" fmla="*/ 1989827 w 2039668"/>
              <a:gd name="connsiteY2" fmla="*/ 833887 h 1805797"/>
              <a:gd name="connsiteX3" fmla="*/ 1949570 w 2039668"/>
              <a:gd name="connsiteY3" fmla="*/ 822385 h 1805797"/>
              <a:gd name="connsiteX4" fmla="*/ 1932317 w 2039668"/>
              <a:gd name="connsiteY4" fmla="*/ 810883 h 1805797"/>
              <a:gd name="connsiteX5" fmla="*/ 1886310 w 2039668"/>
              <a:gd name="connsiteY5" fmla="*/ 799382 h 1805797"/>
              <a:gd name="connsiteX6" fmla="*/ 1869057 w 2039668"/>
              <a:gd name="connsiteY6" fmla="*/ 793631 h 1805797"/>
              <a:gd name="connsiteX7" fmla="*/ 1846053 w 2039668"/>
              <a:gd name="connsiteY7" fmla="*/ 759125 h 1805797"/>
              <a:gd name="connsiteX8" fmla="*/ 1811548 w 2039668"/>
              <a:gd name="connsiteY8" fmla="*/ 736121 h 1805797"/>
              <a:gd name="connsiteX9" fmla="*/ 1794295 w 2039668"/>
              <a:gd name="connsiteY9" fmla="*/ 730370 h 1805797"/>
              <a:gd name="connsiteX10" fmla="*/ 1777042 w 2039668"/>
              <a:gd name="connsiteY10" fmla="*/ 718868 h 1805797"/>
              <a:gd name="connsiteX11" fmla="*/ 1742536 w 2039668"/>
              <a:gd name="connsiteY11" fmla="*/ 707366 h 1805797"/>
              <a:gd name="connsiteX12" fmla="*/ 1708031 w 2039668"/>
              <a:gd name="connsiteY12" fmla="*/ 695865 h 1805797"/>
              <a:gd name="connsiteX13" fmla="*/ 1656272 w 2039668"/>
              <a:gd name="connsiteY13" fmla="*/ 678612 h 1805797"/>
              <a:gd name="connsiteX14" fmla="*/ 1639019 w 2039668"/>
              <a:gd name="connsiteY14" fmla="*/ 672861 h 1805797"/>
              <a:gd name="connsiteX15" fmla="*/ 1604514 w 2039668"/>
              <a:gd name="connsiteY15" fmla="*/ 649857 h 1805797"/>
              <a:gd name="connsiteX16" fmla="*/ 1587261 w 2039668"/>
              <a:gd name="connsiteY16" fmla="*/ 638355 h 1805797"/>
              <a:gd name="connsiteX17" fmla="*/ 1570008 w 2039668"/>
              <a:gd name="connsiteY17" fmla="*/ 632604 h 1805797"/>
              <a:gd name="connsiteX18" fmla="*/ 1558506 w 2039668"/>
              <a:gd name="connsiteY18" fmla="*/ 615351 h 1805797"/>
              <a:gd name="connsiteX19" fmla="*/ 1541253 w 2039668"/>
              <a:gd name="connsiteY19" fmla="*/ 609600 h 1805797"/>
              <a:gd name="connsiteX20" fmla="*/ 1506748 w 2039668"/>
              <a:gd name="connsiteY20" fmla="*/ 592348 h 1805797"/>
              <a:gd name="connsiteX21" fmla="*/ 1472242 w 2039668"/>
              <a:gd name="connsiteY21" fmla="*/ 575095 h 1805797"/>
              <a:gd name="connsiteX22" fmla="*/ 1426234 w 2039668"/>
              <a:gd name="connsiteY22" fmla="*/ 563593 h 1805797"/>
              <a:gd name="connsiteX23" fmla="*/ 1408982 w 2039668"/>
              <a:gd name="connsiteY23" fmla="*/ 540589 h 1805797"/>
              <a:gd name="connsiteX24" fmla="*/ 1339970 w 2039668"/>
              <a:gd name="connsiteY24" fmla="*/ 506083 h 1805797"/>
              <a:gd name="connsiteX25" fmla="*/ 1322717 w 2039668"/>
              <a:gd name="connsiteY25" fmla="*/ 500332 h 1805797"/>
              <a:gd name="connsiteX26" fmla="*/ 1305465 w 2039668"/>
              <a:gd name="connsiteY26" fmla="*/ 494582 h 1805797"/>
              <a:gd name="connsiteX27" fmla="*/ 1288212 w 2039668"/>
              <a:gd name="connsiteY27" fmla="*/ 477329 h 1805797"/>
              <a:gd name="connsiteX28" fmla="*/ 1253706 w 2039668"/>
              <a:gd name="connsiteY28" fmla="*/ 465827 h 1805797"/>
              <a:gd name="connsiteX29" fmla="*/ 1236453 w 2039668"/>
              <a:gd name="connsiteY29" fmla="*/ 460076 h 1805797"/>
              <a:gd name="connsiteX30" fmla="*/ 1184695 w 2039668"/>
              <a:gd name="connsiteY30" fmla="*/ 437072 h 1805797"/>
              <a:gd name="connsiteX31" fmla="*/ 1167442 w 2039668"/>
              <a:gd name="connsiteY31" fmla="*/ 431321 h 1805797"/>
              <a:gd name="connsiteX32" fmla="*/ 1150189 w 2039668"/>
              <a:gd name="connsiteY32" fmla="*/ 425570 h 1805797"/>
              <a:gd name="connsiteX33" fmla="*/ 1132936 w 2039668"/>
              <a:gd name="connsiteY33" fmla="*/ 414068 h 1805797"/>
              <a:gd name="connsiteX34" fmla="*/ 1086929 w 2039668"/>
              <a:gd name="connsiteY34" fmla="*/ 402566 h 1805797"/>
              <a:gd name="connsiteX35" fmla="*/ 1052423 w 2039668"/>
              <a:gd name="connsiteY35" fmla="*/ 391065 h 1805797"/>
              <a:gd name="connsiteX36" fmla="*/ 1017917 w 2039668"/>
              <a:gd name="connsiteY36" fmla="*/ 368061 h 1805797"/>
              <a:gd name="connsiteX37" fmla="*/ 1000665 w 2039668"/>
              <a:gd name="connsiteY37" fmla="*/ 356559 h 1805797"/>
              <a:gd name="connsiteX38" fmla="*/ 966159 w 2039668"/>
              <a:gd name="connsiteY38" fmla="*/ 345057 h 1805797"/>
              <a:gd name="connsiteX39" fmla="*/ 948906 w 2039668"/>
              <a:gd name="connsiteY39" fmla="*/ 327804 h 1805797"/>
              <a:gd name="connsiteX40" fmla="*/ 931653 w 2039668"/>
              <a:gd name="connsiteY40" fmla="*/ 322053 h 1805797"/>
              <a:gd name="connsiteX41" fmla="*/ 902899 w 2039668"/>
              <a:gd name="connsiteY41" fmla="*/ 310551 h 1805797"/>
              <a:gd name="connsiteX42" fmla="*/ 885646 w 2039668"/>
              <a:gd name="connsiteY42" fmla="*/ 304800 h 1805797"/>
              <a:gd name="connsiteX43" fmla="*/ 868393 w 2039668"/>
              <a:gd name="connsiteY43" fmla="*/ 293298 h 1805797"/>
              <a:gd name="connsiteX44" fmla="*/ 833887 w 2039668"/>
              <a:gd name="connsiteY44" fmla="*/ 281797 h 1805797"/>
              <a:gd name="connsiteX45" fmla="*/ 799382 w 2039668"/>
              <a:gd name="connsiteY45" fmla="*/ 270295 h 1805797"/>
              <a:gd name="connsiteX46" fmla="*/ 782129 w 2039668"/>
              <a:gd name="connsiteY46" fmla="*/ 264544 h 1805797"/>
              <a:gd name="connsiteX47" fmla="*/ 764876 w 2039668"/>
              <a:gd name="connsiteY47" fmla="*/ 258793 h 1805797"/>
              <a:gd name="connsiteX48" fmla="*/ 747623 w 2039668"/>
              <a:gd name="connsiteY48" fmla="*/ 247291 h 1805797"/>
              <a:gd name="connsiteX49" fmla="*/ 718868 w 2039668"/>
              <a:gd name="connsiteY49" fmla="*/ 224287 h 1805797"/>
              <a:gd name="connsiteX50" fmla="*/ 701616 w 2039668"/>
              <a:gd name="connsiteY50" fmla="*/ 212785 h 1805797"/>
              <a:gd name="connsiteX51" fmla="*/ 667110 w 2039668"/>
              <a:gd name="connsiteY51" fmla="*/ 201283 h 1805797"/>
              <a:gd name="connsiteX52" fmla="*/ 649857 w 2039668"/>
              <a:gd name="connsiteY52" fmla="*/ 189782 h 1805797"/>
              <a:gd name="connsiteX53" fmla="*/ 615351 w 2039668"/>
              <a:gd name="connsiteY53" fmla="*/ 178280 h 1805797"/>
              <a:gd name="connsiteX54" fmla="*/ 598099 w 2039668"/>
              <a:gd name="connsiteY54" fmla="*/ 172529 h 1805797"/>
              <a:gd name="connsiteX55" fmla="*/ 546340 w 2039668"/>
              <a:gd name="connsiteY55" fmla="*/ 138023 h 1805797"/>
              <a:gd name="connsiteX56" fmla="*/ 529087 w 2039668"/>
              <a:gd name="connsiteY56" fmla="*/ 126521 h 1805797"/>
              <a:gd name="connsiteX57" fmla="*/ 506083 w 2039668"/>
              <a:gd name="connsiteY57" fmla="*/ 120770 h 1805797"/>
              <a:gd name="connsiteX58" fmla="*/ 471578 w 2039668"/>
              <a:gd name="connsiteY58" fmla="*/ 109268 h 1805797"/>
              <a:gd name="connsiteX59" fmla="*/ 454325 w 2039668"/>
              <a:gd name="connsiteY59" fmla="*/ 103517 h 1805797"/>
              <a:gd name="connsiteX60" fmla="*/ 437072 w 2039668"/>
              <a:gd name="connsiteY60" fmla="*/ 92015 h 1805797"/>
              <a:gd name="connsiteX61" fmla="*/ 402566 w 2039668"/>
              <a:gd name="connsiteY61" fmla="*/ 80514 h 1805797"/>
              <a:gd name="connsiteX62" fmla="*/ 391065 w 2039668"/>
              <a:gd name="connsiteY62" fmla="*/ 63261 h 1805797"/>
              <a:gd name="connsiteX63" fmla="*/ 339306 w 2039668"/>
              <a:gd name="connsiteY63" fmla="*/ 40257 h 1805797"/>
              <a:gd name="connsiteX64" fmla="*/ 322053 w 2039668"/>
              <a:gd name="connsiteY64" fmla="*/ 28755 h 1805797"/>
              <a:gd name="connsiteX65" fmla="*/ 310551 w 2039668"/>
              <a:gd name="connsiteY65" fmla="*/ 11502 h 1805797"/>
              <a:gd name="connsiteX66" fmla="*/ 276046 w 2039668"/>
              <a:gd name="connsiteY66" fmla="*/ 0 h 1805797"/>
              <a:gd name="connsiteX67" fmla="*/ 264544 w 2039668"/>
              <a:gd name="connsiteY67" fmla="*/ 34506 h 1805797"/>
              <a:gd name="connsiteX68" fmla="*/ 258793 w 2039668"/>
              <a:gd name="connsiteY68" fmla="*/ 51759 h 1805797"/>
              <a:gd name="connsiteX69" fmla="*/ 247291 w 2039668"/>
              <a:gd name="connsiteY69" fmla="*/ 109268 h 1805797"/>
              <a:gd name="connsiteX70" fmla="*/ 224287 w 2039668"/>
              <a:gd name="connsiteY70" fmla="*/ 178280 h 1805797"/>
              <a:gd name="connsiteX71" fmla="*/ 212785 w 2039668"/>
              <a:gd name="connsiteY71" fmla="*/ 212785 h 1805797"/>
              <a:gd name="connsiteX72" fmla="*/ 207034 w 2039668"/>
              <a:gd name="connsiteY72" fmla="*/ 247291 h 1805797"/>
              <a:gd name="connsiteX73" fmla="*/ 195533 w 2039668"/>
              <a:gd name="connsiteY73" fmla="*/ 281797 h 1805797"/>
              <a:gd name="connsiteX74" fmla="*/ 189782 w 2039668"/>
              <a:gd name="connsiteY74" fmla="*/ 299049 h 1805797"/>
              <a:gd name="connsiteX75" fmla="*/ 178280 w 2039668"/>
              <a:gd name="connsiteY75" fmla="*/ 316302 h 1805797"/>
              <a:gd name="connsiteX76" fmla="*/ 166778 w 2039668"/>
              <a:gd name="connsiteY76" fmla="*/ 350808 h 1805797"/>
              <a:gd name="connsiteX77" fmla="*/ 149525 w 2039668"/>
              <a:gd name="connsiteY77" fmla="*/ 385314 h 1805797"/>
              <a:gd name="connsiteX78" fmla="*/ 143774 w 2039668"/>
              <a:gd name="connsiteY78" fmla="*/ 431321 h 1805797"/>
              <a:gd name="connsiteX79" fmla="*/ 138023 w 2039668"/>
              <a:gd name="connsiteY79" fmla="*/ 448574 h 1805797"/>
              <a:gd name="connsiteX80" fmla="*/ 132272 w 2039668"/>
              <a:gd name="connsiteY80" fmla="*/ 483080 h 1805797"/>
              <a:gd name="connsiteX81" fmla="*/ 126521 w 2039668"/>
              <a:gd name="connsiteY81" fmla="*/ 511834 h 1805797"/>
              <a:gd name="connsiteX82" fmla="*/ 120770 w 2039668"/>
              <a:gd name="connsiteY82" fmla="*/ 534838 h 1805797"/>
              <a:gd name="connsiteX83" fmla="*/ 109268 w 2039668"/>
              <a:gd name="connsiteY83" fmla="*/ 569344 h 1805797"/>
              <a:gd name="connsiteX84" fmla="*/ 92016 w 2039668"/>
              <a:gd name="connsiteY84" fmla="*/ 632604 h 1805797"/>
              <a:gd name="connsiteX85" fmla="*/ 86265 w 2039668"/>
              <a:gd name="connsiteY85" fmla="*/ 649857 h 1805797"/>
              <a:gd name="connsiteX86" fmla="*/ 74763 w 2039668"/>
              <a:gd name="connsiteY86" fmla="*/ 667110 h 1805797"/>
              <a:gd name="connsiteX87" fmla="*/ 51759 w 2039668"/>
              <a:gd name="connsiteY87" fmla="*/ 718868 h 1805797"/>
              <a:gd name="connsiteX88" fmla="*/ 28755 w 2039668"/>
              <a:gd name="connsiteY88" fmla="*/ 799382 h 1805797"/>
              <a:gd name="connsiteX89" fmla="*/ 17253 w 2039668"/>
              <a:gd name="connsiteY89" fmla="*/ 816634 h 1805797"/>
              <a:gd name="connsiteX90" fmla="*/ 5751 w 2039668"/>
              <a:gd name="connsiteY90" fmla="*/ 851140 h 1805797"/>
              <a:gd name="connsiteX91" fmla="*/ 0 w 2039668"/>
              <a:gd name="connsiteY91" fmla="*/ 868393 h 1805797"/>
              <a:gd name="connsiteX92" fmla="*/ 11502 w 2039668"/>
              <a:gd name="connsiteY92" fmla="*/ 1012166 h 1805797"/>
              <a:gd name="connsiteX93" fmla="*/ 23004 w 2039668"/>
              <a:gd name="connsiteY93" fmla="*/ 1081178 h 1805797"/>
              <a:gd name="connsiteX94" fmla="*/ 34506 w 2039668"/>
              <a:gd name="connsiteY94" fmla="*/ 1219200 h 1805797"/>
              <a:gd name="connsiteX95" fmla="*/ 40257 w 2039668"/>
              <a:gd name="connsiteY95" fmla="*/ 1247955 h 1805797"/>
              <a:gd name="connsiteX96" fmla="*/ 46008 w 2039668"/>
              <a:gd name="connsiteY96" fmla="*/ 1299714 h 1805797"/>
              <a:gd name="connsiteX97" fmla="*/ 51759 w 2039668"/>
              <a:gd name="connsiteY97" fmla="*/ 1328468 h 1805797"/>
              <a:gd name="connsiteX98" fmla="*/ 57510 w 2039668"/>
              <a:gd name="connsiteY98" fmla="*/ 1368725 h 1805797"/>
              <a:gd name="connsiteX99" fmla="*/ 74763 w 2039668"/>
              <a:gd name="connsiteY99" fmla="*/ 1420483 h 1805797"/>
              <a:gd name="connsiteX100" fmla="*/ 92016 w 2039668"/>
              <a:gd name="connsiteY100" fmla="*/ 1477993 h 1805797"/>
              <a:gd name="connsiteX101" fmla="*/ 97766 w 2039668"/>
              <a:gd name="connsiteY101" fmla="*/ 1587261 h 1805797"/>
              <a:gd name="connsiteX102" fmla="*/ 103517 w 2039668"/>
              <a:gd name="connsiteY102" fmla="*/ 1627517 h 1805797"/>
              <a:gd name="connsiteX103" fmla="*/ 115019 w 2039668"/>
              <a:gd name="connsiteY103" fmla="*/ 1765540 h 1805797"/>
              <a:gd name="connsiteX104" fmla="*/ 120770 w 2039668"/>
              <a:gd name="connsiteY104" fmla="*/ 1788544 h 1805797"/>
              <a:gd name="connsiteX105" fmla="*/ 132272 w 2039668"/>
              <a:gd name="connsiteY105" fmla="*/ 1805797 h 1805797"/>
              <a:gd name="connsiteX106" fmla="*/ 281797 w 2039668"/>
              <a:gd name="connsiteY106" fmla="*/ 1800046 h 1805797"/>
              <a:gd name="connsiteX107" fmla="*/ 316302 w 2039668"/>
              <a:gd name="connsiteY107" fmla="*/ 1788544 h 1805797"/>
              <a:gd name="connsiteX108" fmla="*/ 333555 w 2039668"/>
              <a:gd name="connsiteY108" fmla="*/ 1782793 h 1805797"/>
              <a:gd name="connsiteX109" fmla="*/ 350808 w 2039668"/>
              <a:gd name="connsiteY109" fmla="*/ 1771291 h 1805797"/>
              <a:gd name="connsiteX110" fmla="*/ 402566 w 2039668"/>
              <a:gd name="connsiteY110" fmla="*/ 1759789 h 1805797"/>
              <a:gd name="connsiteX111" fmla="*/ 419819 w 2039668"/>
              <a:gd name="connsiteY111" fmla="*/ 1754038 h 1805797"/>
              <a:gd name="connsiteX112" fmla="*/ 460076 w 2039668"/>
              <a:gd name="connsiteY112" fmla="*/ 1748287 h 1805797"/>
              <a:gd name="connsiteX113" fmla="*/ 511834 w 2039668"/>
              <a:gd name="connsiteY113" fmla="*/ 1731034 h 1805797"/>
              <a:gd name="connsiteX114" fmla="*/ 529087 w 2039668"/>
              <a:gd name="connsiteY114" fmla="*/ 1725283 h 1805797"/>
              <a:gd name="connsiteX115" fmla="*/ 592348 w 2039668"/>
              <a:gd name="connsiteY115" fmla="*/ 1713782 h 1805797"/>
              <a:gd name="connsiteX116" fmla="*/ 626853 w 2039668"/>
              <a:gd name="connsiteY116" fmla="*/ 1708031 h 1805797"/>
              <a:gd name="connsiteX117" fmla="*/ 684363 w 2039668"/>
              <a:gd name="connsiteY117" fmla="*/ 1690778 h 1805797"/>
              <a:gd name="connsiteX118" fmla="*/ 701616 w 2039668"/>
              <a:gd name="connsiteY118" fmla="*/ 1685027 h 1805797"/>
              <a:gd name="connsiteX119" fmla="*/ 753374 w 2039668"/>
              <a:gd name="connsiteY119" fmla="*/ 1656272 h 1805797"/>
              <a:gd name="connsiteX120" fmla="*/ 764876 w 2039668"/>
              <a:gd name="connsiteY120" fmla="*/ 1639019 h 1805797"/>
              <a:gd name="connsiteX121" fmla="*/ 782129 w 2039668"/>
              <a:gd name="connsiteY121" fmla="*/ 1627517 h 1805797"/>
              <a:gd name="connsiteX122" fmla="*/ 787880 w 2039668"/>
              <a:gd name="connsiteY122" fmla="*/ 1610265 h 1805797"/>
              <a:gd name="connsiteX123" fmla="*/ 816634 w 2039668"/>
              <a:gd name="connsiteY123" fmla="*/ 1604514 h 1805797"/>
              <a:gd name="connsiteX124" fmla="*/ 833887 w 2039668"/>
              <a:gd name="connsiteY124" fmla="*/ 1598763 h 1805797"/>
              <a:gd name="connsiteX125" fmla="*/ 851140 w 2039668"/>
              <a:gd name="connsiteY125" fmla="*/ 1587261 h 1805797"/>
              <a:gd name="connsiteX126" fmla="*/ 885646 w 2039668"/>
              <a:gd name="connsiteY126" fmla="*/ 1575759 h 1805797"/>
              <a:gd name="connsiteX127" fmla="*/ 920151 w 2039668"/>
              <a:gd name="connsiteY127" fmla="*/ 1564257 h 1805797"/>
              <a:gd name="connsiteX128" fmla="*/ 937404 w 2039668"/>
              <a:gd name="connsiteY128" fmla="*/ 1558506 h 1805797"/>
              <a:gd name="connsiteX129" fmla="*/ 954657 w 2039668"/>
              <a:gd name="connsiteY129" fmla="*/ 1552755 h 1805797"/>
              <a:gd name="connsiteX130" fmla="*/ 971910 w 2039668"/>
              <a:gd name="connsiteY130" fmla="*/ 1541253 h 1805797"/>
              <a:gd name="connsiteX131" fmla="*/ 994914 w 2039668"/>
              <a:gd name="connsiteY131" fmla="*/ 1506748 h 1805797"/>
              <a:gd name="connsiteX132" fmla="*/ 1012166 w 2039668"/>
              <a:gd name="connsiteY132" fmla="*/ 1472242 h 1805797"/>
              <a:gd name="connsiteX133" fmla="*/ 1029419 w 2039668"/>
              <a:gd name="connsiteY133" fmla="*/ 1460740 h 1805797"/>
              <a:gd name="connsiteX134" fmla="*/ 1115683 w 2039668"/>
              <a:gd name="connsiteY134" fmla="*/ 1443487 h 1805797"/>
              <a:gd name="connsiteX135" fmla="*/ 1173193 w 2039668"/>
              <a:gd name="connsiteY135" fmla="*/ 1431985 h 1805797"/>
              <a:gd name="connsiteX136" fmla="*/ 1207699 w 2039668"/>
              <a:gd name="connsiteY136" fmla="*/ 1414732 h 1805797"/>
              <a:gd name="connsiteX137" fmla="*/ 1224951 w 2039668"/>
              <a:gd name="connsiteY137" fmla="*/ 1403231 h 1805797"/>
              <a:gd name="connsiteX138" fmla="*/ 1259457 w 2039668"/>
              <a:gd name="connsiteY138" fmla="*/ 1385978 h 1805797"/>
              <a:gd name="connsiteX139" fmla="*/ 1288212 w 2039668"/>
              <a:gd name="connsiteY139" fmla="*/ 1351472 h 1805797"/>
              <a:gd name="connsiteX140" fmla="*/ 1305465 w 2039668"/>
              <a:gd name="connsiteY140" fmla="*/ 1339970 h 1805797"/>
              <a:gd name="connsiteX141" fmla="*/ 1311216 w 2039668"/>
              <a:gd name="connsiteY141" fmla="*/ 1322717 h 1805797"/>
              <a:gd name="connsiteX142" fmla="*/ 1328468 w 2039668"/>
              <a:gd name="connsiteY142" fmla="*/ 1316966 h 1805797"/>
              <a:gd name="connsiteX143" fmla="*/ 1345721 w 2039668"/>
              <a:gd name="connsiteY143" fmla="*/ 1305465 h 1805797"/>
              <a:gd name="connsiteX144" fmla="*/ 1362974 w 2039668"/>
              <a:gd name="connsiteY144" fmla="*/ 1299714 h 1805797"/>
              <a:gd name="connsiteX145" fmla="*/ 1397480 w 2039668"/>
              <a:gd name="connsiteY145" fmla="*/ 1276710 h 1805797"/>
              <a:gd name="connsiteX146" fmla="*/ 1408982 w 2039668"/>
              <a:gd name="connsiteY146" fmla="*/ 1259457 h 1805797"/>
              <a:gd name="connsiteX147" fmla="*/ 1437736 w 2039668"/>
              <a:gd name="connsiteY147" fmla="*/ 1253706 h 1805797"/>
              <a:gd name="connsiteX148" fmla="*/ 1477993 w 2039668"/>
              <a:gd name="connsiteY148" fmla="*/ 1242204 h 1805797"/>
              <a:gd name="connsiteX149" fmla="*/ 1512499 w 2039668"/>
              <a:gd name="connsiteY149" fmla="*/ 1219200 h 1805797"/>
              <a:gd name="connsiteX150" fmla="*/ 1535502 w 2039668"/>
              <a:gd name="connsiteY150" fmla="*/ 1196197 h 1805797"/>
              <a:gd name="connsiteX151" fmla="*/ 1547004 w 2039668"/>
              <a:gd name="connsiteY151" fmla="*/ 1178944 h 1805797"/>
              <a:gd name="connsiteX152" fmla="*/ 1598763 w 2039668"/>
              <a:gd name="connsiteY152" fmla="*/ 1150189 h 1805797"/>
              <a:gd name="connsiteX153" fmla="*/ 1616016 w 2039668"/>
              <a:gd name="connsiteY153" fmla="*/ 1138687 h 1805797"/>
              <a:gd name="connsiteX154" fmla="*/ 1627517 w 2039668"/>
              <a:gd name="connsiteY154" fmla="*/ 1121434 h 1805797"/>
              <a:gd name="connsiteX155" fmla="*/ 1644770 w 2039668"/>
              <a:gd name="connsiteY155" fmla="*/ 1115683 h 1805797"/>
              <a:gd name="connsiteX156" fmla="*/ 1662023 w 2039668"/>
              <a:gd name="connsiteY156" fmla="*/ 1104182 h 1805797"/>
              <a:gd name="connsiteX157" fmla="*/ 1696529 w 2039668"/>
              <a:gd name="connsiteY157" fmla="*/ 1092680 h 1805797"/>
              <a:gd name="connsiteX158" fmla="*/ 1731034 w 2039668"/>
              <a:gd name="connsiteY158" fmla="*/ 1075427 h 1805797"/>
              <a:gd name="connsiteX159" fmla="*/ 1748287 w 2039668"/>
              <a:gd name="connsiteY159" fmla="*/ 1063925 h 1805797"/>
              <a:gd name="connsiteX160" fmla="*/ 1782793 w 2039668"/>
              <a:gd name="connsiteY160" fmla="*/ 1052423 h 1805797"/>
              <a:gd name="connsiteX161" fmla="*/ 1794295 w 2039668"/>
              <a:gd name="connsiteY161" fmla="*/ 1035170 h 1805797"/>
              <a:gd name="connsiteX162" fmla="*/ 1817299 w 2039668"/>
              <a:gd name="connsiteY162" fmla="*/ 983412 h 1805797"/>
              <a:gd name="connsiteX163" fmla="*/ 1851804 w 2039668"/>
              <a:gd name="connsiteY163" fmla="*/ 971910 h 1805797"/>
              <a:gd name="connsiteX164" fmla="*/ 1869057 w 2039668"/>
              <a:gd name="connsiteY164" fmla="*/ 966159 h 1805797"/>
              <a:gd name="connsiteX165" fmla="*/ 1886310 w 2039668"/>
              <a:gd name="connsiteY165" fmla="*/ 954657 h 1805797"/>
              <a:gd name="connsiteX166" fmla="*/ 1932317 w 2039668"/>
              <a:gd name="connsiteY166" fmla="*/ 943155 h 1805797"/>
              <a:gd name="connsiteX167" fmla="*/ 2001329 w 2039668"/>
              <a:gd name="connsiteY167" fmla="*/ 908649 h 1805797"/>
              <a:gd name="connsiteX168" fmla="*/ 2018582 w 2039668"/>
              <a:gd name="connsiteY168" fmla="*/ 897148 h 1805797"/>
              <a:gd name="connsiteX169" fmla="*/ 2018582 w 2039668"/>
              <a:gd name="connsiteY169" fmla="*/ 862642 h 1805797"/>
              <a:gd name="connsiteX170" fmla="*/ 2035834 w 2039668"/>
              <a:gd name="connsiteY170" fmla="*/ 856891 h 180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Lst>
            <a:rect l="l" t="t" r="r" b="b"/>
            <a:pathLst>
              <a:path w="2039668" h="1805797">
                <a:moveTo>
                  <a:pt x="2035834" y="856891"/>
                </a:moveTo>
                <a:cubicBezTo>
                  <a:pt x="2032000" y="854974"/>
                  <a:pt x="2007702" y="857202"/>
                  <a:pt x="1995578" y="851140"/>
                </a:cubicBezTo>
                <a:cubicBezTo>
                  <a:pt x="1990156" y="848429"/>
                  <a:pt x="1994968" y="837100"/>
                  <a:pt x="1989827" y="833887"/>
                </a:cubicBezTo>
                <a:cubicBezTo>
                  <a:pt x="1977992" y="826490"/>
                  <a:pt x="1962989" y="826219"/>
                  <a:pt x="1949570" y="822385"/>
                </a:cubicBezTo>
                <a:cubicBezTo>
                  <a:pt x="1943819" y="818551"/>
                  <a:pt x="1938499" y="813974"/>
                  <a:pt x="1932317" y="810883"/>
                </a:cubicBezTo>
                <a:cubicBezTo>
                  <a:pt x="1919168" y="804308"/>
                  <a:pt x="1899440" y="802664"/>
                  <a:pt x="1886310" y="799382"/>
                </a:cubicBezTo>
                <a:cubicBezTo>
                  <a:pt x="1880429" y="797912"/>
                  <a:pt x="1874808" y="795548"/>
                  <a:pt x="1869057" y="793631"/>
                </a:cubicBezTo>
                <a:cubicBezTo>
                  <a:pt x="1861389" y="782129"/>
                  <a:pt x="1857555" y="766793"/>
                  <a:pt x="1846053" y="759125"/>
                </a:cubicBezTo>
                <a:cubicBezTo>
                  <a:pt x="1834551" y="751457"/>
                  <a:pt x="1824662" y="740492"/>
                  <a:pt x="1811548" y="736121"/>
                </a:cubicBezTo>
                <a:cubicBezTo>
                  <a:pt x="1805797" y="734204"/>
                  <a:pt x="1799717" y="733081"/>
                  <a:pt x="1794295" y="730370"/>
                </a:cubicBezTo>
                <a:cubicBezTo>
                  <a:pt x="1788113" y="727279"/>
                  <a:pt x="1783358" y="721675"/>
                  <a:pt x="1777042" y="718868"/>
                </a:cubicBezTo>
                <a:cubicBezTo>
                  <a:pt x="1765963" y="713944"/>
                  <a:pt x="1754038" y="711200"/>
                  <a:pt x="1742536" y="707366"/>
                </a:cubicBezTo>
                <a:lnTo>
                  <a:pt x="1708031" y="695865"/>
                </a:lnTo>
                <a:lnTo>
                  <a:pt x="1656272" y="678612"/>
                </a:lnTo>
                <a:cubicBezTo>
                  <a:pt x="1650521" y="676695"/>
                  <a:pt x="1644063" y="676224"/>
                  <a:pt x="1639019" y="672861"/>
                </a:cubicBezTo>
                <a:lnTo>
                  <a:pt x="1604514" y="649857"/>
                </a:lnTo>
                <a:cubicBezTo>
                  <a:pt x="1598763" y="646023"/>
                  <a:pt x="1593818" y="640541"/>
                  <a:pt x="1587261" y="638355"/>
                </a:cubicBezTo>
                <a:lnTo>
                  <a:pt x="1570008" y="632604"/>
                </a:lnTo>
                <a:cubicBezTo>
                  <a:pt x="1566174" y="626853"/>
                  <a:pt x="1563903" y="619669"/>
                  <a:pt x="1558506" y="615351"/>
                </a:cubicBezTo>
                <a:cubicBezTo>
                  <a:pt x="1553772" y="611564"/>
                  <a:pt x="1546675" y="612311"/>
                  <a:pt x="1541253" y="609600"/>
                </a:cubicBezTo>
                <a:cubicBezTo>
                  <a:pt x="1496665" y="587306"/>
                  <a:pt x="1550107" y="606799"/>
                  <a:pt x="1506748" y="592348"/>
                </a:cubicBezTo>
                <a:cubicBezTo>
                  <a:pt x="1488628" y="580268"/>
                  <a:pt x="1492389" y="580590"/>
                  <a:pt x="1472242" y="575095"/>
                </a:cubicBezTo>
                <a:cubicBezTo>
                  <a:pt x="1456991" y="570936"/>
                  <a:pt x="1426234" y="563593"/>
                  <a:pt x="1426234" y="563593"/>
                </a:cubicBezTo>
                <a:cubicBezTo>
                  <a:pt x="1420483" y="555925"/>
                  <a:pt x="1416146" y="546957"/>
                  <a:pt x="1408982" y="540589"/>
                </a:cubicBezTo>
                <a:cubicBezTo>
                  <a:pt x="1382226" y="516806"/>
                  <a:pt x="1371945" y="516741"/>
                  <a:pt x="1339970" y="506083"/>
                </a:cubicBezTo>
                <a:lnTo>
                  <a:pt x="1322717" y="500332"/>
                </a:lnTo>
                <a:lnTo>
                  <a:pt x="1305465" y="494582"/>
                </a:lnTo>
                <a:cubicBezTo>
                  <a:pt x="1299714" y="488831"/>
                  <a:pt x="1295322" y="481279"/>
                  <a:pt x="1288212" y="477329"/>
                </a:cubicBezTo>
                <a:cubicBezTo>
                  <a:pt x="1277614" y="471441"/>
                  <a:pt x="1265208" y="469661"/>
                  <a:pt x="1253706" y="465827"/>
                </a:cubicBezTo>
                <a:cubicBezTo>
                  <a:pt x="1247955" y="463910"/>
                  <a:pt x="1241497" y="463439"/>
                  <a:pt x="1236453" y="460076"/>
                </a:cubicBezTo>
                <a:cubicBezTo>
                  <a:pt x="1209113" y="441849"/>
                  <a:pt x="1225757" y="450760"/>
                  <a:pt x="1184695" y="437072"/>
                </a:cubicBezTo>
                <a:lnTo>
                  <a:pt x="1167442" y="431321"/>
                </a:lnTo>
                <a:cubicBezTo>
                  <a:pt x="1161691" y="429404"/>
                  <a:pt x="1155233" y="428933"/>
                  <a:pt x="1150189" y="425570"/>
                </a:cubicBezTo>
                <a:cubicBezTo>
                  <a:pt x="1144438" y="421736"/>
                  <a:pt x="1139118" y="417159"/>
                  <a:pt x="1132936" y="414068"/>
                </a:cubicBezTo>
                <a:cubicBezTo>
                  <a:pt x="1118977" y="407089"/>
                  <a:pt x="1101364" y="406503"/>
                  <a:pt x="1086929" y="402566"/>
                </a:cubicBezTo>
                <a:cubicBezTo>
                  <a:pt x="1075232" y="399376"/>
                  <a:pt x="1052423" y="391065"/>
                  <a:pt x="1052423" y="391065"/>
                </a:cubicBezTo>
                <a:lnTo>
                  <a:pt x="1017917" y="368061"/>
                </a:lnTo>
                <a:cubicBezTo>
                  <a:pt x="1012166" y="364227"/>
                  <a:pt x="1007222" y="358745"/>
                  <a:pt x="1000665" y="356559"/>
                </a:cubicBezTo>
                <a:lnTo>
                  <a:pt x="966159" y="345057"/>
                </a:lnTo>
                <a:cubicBezTo>
                  <a:pt x="960408" y="339306"/>
                  <a:pt x="955673" y="332315"/>
                  <a:pt x="948906" y="327804"/>
                </a:cubicBezTo>
                <a:cubicBezTo>
                  <a:pt x="943862" y="324441"/>
                  <a:pt x="937329" y="324182"/>
                  <a:pt x="931653" y="322053"/>
                </a:cubicBezTo>
                <a:cubicBezTo>
                  <a:pt x="921987" y="318428"/>
                  <a:pt x="912565" y="314176"/>
                  <a:pt x="902899" y="310551"/>
                </a:cubicBezTo>
                <a:cubicBezTo>
                  <a:pt x="897223" y="308422"/>
                  <a:pt x="891068" y="307511"/>
                  <a:pt x="885646" y="304800"/>
                </a:cubicBezTo>
                <a:cubicBezTo>
                  <a:pt x="879464" y="301709"/>
                  <a:pt x="874709" y="296105"/>
                  <a:pt x="868393" y="293298"/>
                </a:cubicBezTo>
                <a:cubicBezTo>
                  <a:pt x="857314" y="288374"/>
                  <a:pt x="845389" y="285631"/>
                  <a:pt x="833887" y="281797"/>
                </a:cubicBezTo>
                <a:lnTo>
                  <a:pt x="799382" y="270295"/>
                </a:lnTo>
                <a:lnTo>
                  <a:pt x="782129" y="264544"/>
                </a:lnTo>
                <a:cubicBezTo>
                  <a:pt x="776378" y="262627"/>
                  <a:pt x="769920" y="262156"/>
                  <a:pt x="764876" y="258793"/>
                </a:cubicBezTo>
                <a:lnTo>
                  <a:pt x="747623" y="247291"/>
                </a:lnTo>
                <a:cubicBezTo>
                  <a:pt x="728233" y="218206"/>
                  <a:pt x="746647" y="238177"/>
                  <a:pt x="718868" y="224287"/>
                </a:cubicBezTo>
                <a:cubicBezTo>
                  <a:pt x="712686" y="221196"/>
                  <a:pt x="707932" y="215592"/>
                  <a:pt x="701616" y="212785"/>
                </a:cubicBezTo>
                <a:cubicBezTo>
                  <a:pt x="690537" y="207861"/>
                  <a:pt x="677198" y="208008"/>
                  <a:pt x="667110" y="201283"/>
                </a:cubicBezTo>
                <a:cubicBezTo>
                  <a:pt x="661359" y="197449"/>
                  <a:pt x="656173" y="192589"/>
                  <a:pt x="649857" y="189782"/>
                </a:cubicBezTo>
                <a:cubicBezTo>
                  <a:pt x="638778" y="184858"/>
                  <a:pt x="626853" y="182114"/>
                  <a:pt x="615351" y="178280"/>
                </a:cubicBezTo>
                <a:cubicBezTo>
                  <a:pt x="609600" y="176363"/>
                  <a:pt x="603143" y="175891"/>
                  <a:pt x="598099" y="172529"/>
                </a:cubicBezTo>
                <a:lnTo>
                  <a:pt x="546340" y="138023"/>
                </a:lnTo>
                <a:cubicBezTo>
                  <a:pt x="540589" y="134189"/>
                  <a:pt x="535792" y="128197"/>
                  <a:pt x="529087" y="126521"/>
                </a:cubicBezTo>
                <a:cubicBezTo>
                  <a:pt x="521419" y="124604"/>
                  <a:pt x="513654" y="123041"/>
                  <a:pt x="506083" y="120770"/>
                </a:cubicBezTo>
                <a:cubicBezTo>
                  <a:pt x="494470" y="117286"/>
                  <a:pt x="483080" y="113102"/>
                  <a:pt x="471578" y="109268"/>
                </a:cubicBezTo>
                <a:cubicBezTo>
                  <a:pt x="465827" y="107351"/>
                  <a:pt x="459369" y="106880"/>
                  <a:pt x="454325" y="103517"/>
                </a:cubicBezTo>
                <a:cubicBezTo>
                  <a:pt x="448574" y="99683"/>
                  <a:pt x="443388" y="94822"/>
                  <a:pt x="437072" y="92015"/>
                </a:cubicBezTo>
                <a:cubicBezTo>
                  <a:pt x="425993" y="87091"/>
                  <a:pt x="402566" y="80514"/>
                  <a:pt x="402566" y="80514"/>
                </a:cubicBezTo>
                <a:cubicBezTo>
                  <a:pt x="398732" y="74763"/>
                  <a:pt x="395952" y="68148"/>
                  <a:pt x="391065" y="63261"/>
                </a:cubicBezTo>
                <a:cubicBezTo>
                  <a:pt x="367658" y="39853"/>
                  <a:pt x="373469" y="63032"/>
                  <a:pt x="339306" y="40257"/>
                </a:cubicBezTo>
                <a:lnTo>
                  <a:pt x="322053" y="28755"/>
                </a:lnTo>
                <a:cubicBezTo>
                  <a:pt x="318219" y="23004"/>
                  <a:pt x="316412" y="15165"/>
                  <a:pt x="310551" y="11502"/>
                </a:cubicBezTo>
                <a:cubicBezTo>
                  <a:pt x="300270" y="5076"/>
                  <a:pt x="276046" y="0"/>
                  <a:pt x="276046" y="0"/>
                </a:cubicBezTo>
                <a:lnTo>
                  <a:pt x="264544" y="34506"/>
                </a:lnTo>
                <a:cubicBezTo>
                  <a:pt x="262627" y="40257"/>
                  <a:pt x="259982" y="45815"/>
                  <a:pt x="258793" y="51759"/>
                </a:cubicBezTo>
                <a:cubicBezTo>
                  <a:pt x="254959" y="70929"/>
                  <a:pt x="253473" y="90722"/>
                  <a:pt x="247291" y="109268"/>
                </a:cubicBezTo>
                <a:lnTo>
                  <a:pt x="224287" y="178280"/>
                </a:lnTo>
                <a:lnTo>
                  <a:pt x="212785" y="212785"/>
                </a:lnTo>
                <a:cubicBezTo>
                  <a:pt x="210868" y="224287"/>
                  <a:pt x="209862" y="235978"/>
                  <a:pt x="207034" y="247291"/>
                </a:cubicBezTo>
                <a:cubicBezTo>
                  <a:pt x="204094" y="259053"/>
                  <a:pt x="199367" y="270295"/>
                  <a:pt x="195533" y="281797"/>
                </a:cubicBezTo>
                <a:cubicBezTo>
                  <a:pt x="193616" y="287548"/>
                  <a:pt x="193144" y="294005"/>
                  <a:pt x="189782" y="299049"/>
                </a:cubicBezTo>
                <a:cubicBezTo>
                  <a:pt x="185948" y="304800"/>
                  <a:pt x="181087" y="309986"/>
                  <a:pt x="178280" y="316302"/>
                </a:cubicBezTo>
                <a:cubicBezTo>
                  <a:pt x="173356" y="327381"/>
                  <a:pt x="173503" y="340720"/>
                  <a:pt x="166778" y="350808"/>
                </a:cubicBezTo>
                <a:cubicBezTo>
                  <a:pt x="151913" y="373105"/>
                  <a:pt x="157462" y="361504"/>
                  <a:pt x="149525" y="385314"/>
                </a:cubicBezTo>
                <a:cubicBezTo>
                  <a:pt x="147608" y="400650"/>
                  <a:pt x="146539" y="416115"/>
                  <a:pt x="143774" y="431321"/>
                </a:cubicBezTo>
                <a:cubicBezTo>
                  <a:pt x="142690" y="437285"/>
                  <a:pt x="139338" y="442656"/>
                  <a:pt x="138023" y="448574"/>
                </a:cubicBezTo>
                <a:cubicBezTo>
                  <a:pt x="135493" y="459957"/>
                  <a:pt x="134358" y="471607"/>
                  <a:pt x="132272" y="483080"/>
                </a:cubicBezTo>
                <a:cubicBezTo>
                  <a:pt x="130523" y="492697"/>
                  <a:pt x="128641" y="502292"/>
                  <a:pt x="126521" y="511834"/>
                </a:cubicBezTo>
                <a:cubicBezTo>
                  <a:pt x="124806" y="519550"/>
                  <a:pt x="123041" y="527267"/>
                  <a:pt x="120770" y="534838"/>
                </a:cubicBezTo>
                <a:cubicBezTo>
                  <a:pt x="117286" y="546451"/>
                  <a:pt x="111646" y="557455"/>
                  <a:pt x="109268" y="569344"/>
                </a:cubicBezTo>
                <a:cubicBezTo>
                  <a:pt x="101140" y="609984"/>
                  <a:pt x="106607" y="588828"/>
                  <a:pt x="92016" y="632604"/>
                </a:cubicBezTo>
                <a:cubicBezTo>
                  <a:pt x="90099" y="638355"/>
                  <a:pt x="89628" y="644813"/>
                  <a:pt x="86265" y="649857"/>
                </a:cubicBezTo>
                <a:cubicBezTo>
                  <a:pt x="82431" y="655608"/>
                  <a:pt x="77570" y="660794"/>
                  <a:pt x="74763" y="667110"/>
                </a:cubicBezTo>
                <a:cubicBezTo>
                  <a:pt x="47387" y="728704"/>
                  <a:pt x="77790" y="679822"/>
                  <a:pt x="51759" y="718868"/>
                </a:cubicBezTo>
                <a:cubicBezTo>
                  <a:pt x="50225" y="725002"/>
                  <a:pt x="35355" y="789482"/>
                  <a:pt x="28755" y="799382"/>
                </a:cubicBezTo>
                <a:lnTo>
                  <a:pt x="17253" y="816634"/>
                </a:lnTo>
                <a:lnTo>
                  <a:pt x="5751" y="851140"/>
                </a:lnTo>
                <a:lnTo>
                  <a:pt x="0" y="868393"/>
                </a:lnTo>
                <a:cubicBezTo>
                  <a:pt x="7876" y="1002292"/>
                  <a:pt x="1125" y="923964"/>
                  <a:pt x="11502" y="1012166"/>
                </a:cubicBezTo>
                <a:cubicBezTo>
                  <a:pt x="18506" y="1071701"/>
                  <a:pt x="11560" y="1046845"/>
                  <a:pt x="23004" y="1081178"/>
                </a:cubicBezTo>
                <a:cubicBezTo>
                  <a:pt x="26202" y="1129148"/>
                  <a:pt x="27806" y="1172299"/>
                  <a:pt x="34506" y="1219200"/>
                </a:cubicBezTo>
                <a:cubicBezTo>
                  <a:pt x="35888" y="1228877"/>
                  <a:pt x="38875" y="1238278"/>
                  <a:pt x="40257" y="1247955"/>
                </a:cubicBezTo>
                <a:cubicBezTo>
                  <a:pt x="42712" y="1265140"/>
                  <a:pt x="43553" y="1282529"/>
                  <a:pt x="46008" y="1299714"/>
                </a:cubicBezTo>
                <a:cubicBezTo>
                  <a:pt x="47390" y="1309390"/>
                  <a:pt x="50152" y="1318827"/>
                  <a:pt x="51759" y="1328468"/>
                </a:cubicBezTo>
                <a:cubicBezTo>
                  <a:pt x="53987" y="1341839"/>
                  <a:pt x="54462" y="1355517"/>
                  <a:pt x="57510" y="1368725"/>
                </a:cubicBezTo>
                <a:cubicBezTo>
                  <a:pt x="60966" y="1383699"/>
                  <a:pt x="70159" y="1404370"/>
                  <a:pt x="74763" y="1420483"/>
                </a:cubicBezTo>
                <a:cubicBezTo>
                  <a:pt x="87930" y="1466569"/>
                  <a:pt x="81852" y="1447500"/>
                  <a:pt x="92016" y="1477993"/>
                </a:cubicBezTo>
                <a:cubicBezTo>
                  <a:pt x="93933" y="1514416"/>
                  <a:pt x="94969" y="1550895"/>
                  <a:pt x="97766" y="1587261"/>
                </a:cubicBezTo>
                <a:cubicBezTo>
                  <a:pt x="98806" y="1600776"/>
                  <a:pt x="102343" y="1614013"/>
                  <a:pt x="103517" y="1627517"/>
                </a:cubicBezTo>
                <a:cubicBezTo>
                  <a:pt x="108812" y="1688406"/>
                  <a:pt x="106171" y="1712449"/>
                  <a:pt x="115019" y="1765540"/>
                </a:cubicBezTo>
                <a:cubicBezTo>
                  <a:pt x="116318" y="1773336"/>
                  <a:pt x="117656" y="1781279"/>
                  <a:pt x="120770" y="1788544"/>
                </a:cubicBezTo>
                <a:cubicBezTo>
                  <a:pt x="123493" y="1794897"/>
                  <a:pt x="128438" y="1800046"/>
                  <a:pt x="132272" y="1805797"/>
                </a:cubicBezTo>
                <a:cubicBezTo>
                  <a:pt x="182114" y="1803880"/>
                  <a:pt x="232136" y="1804702"/>
                  <a:pt x="281797" y="1800046"/>
                </a:cubicBezTo>
                <a:cubicBezTo>
                  <a:pt x="293868" y="1798914"/>
                  <a:pt x="304800" y="1792378"/>
                  <a:pt x="316302" y="1788544"/>
                </a:cubicBezTo>
                <a:cubicBezTo>
                  <a:pt x="322053" y="1786627"/>
                  <a:pt x="328511" y="1786156"/>
                  <a:pt x="333555" y="1782793"/>
                </a:cubicBezTo>
                <a:cubicBezTo>
                  <a:pt x="339306" y="1778959"/>
                  <a:pt x="344626" y="1774382"/>
                  <a:pt x="350808" y="1771291"/>
                </a:cubicBezTo>
                <a:cubicBezTo>
                  <a:pt x="366343" y="1763523"/>
                  <a:pt x="386663" y="1763323"/>
                  <a:pt x="402566" y="1759789"/>
                </a:cubicBezTo>
                <a:cubicBezTo>
                  <a:pt x="408484" y="1758474"/>
                  <a:pt x="413875" y="1755227"/>
                  <a:pt x="419819" y="1754038"/>
                </a:cubicBezTo>
                <a:cubicBezTo>
                  <a:pt x="433111" y="1751380"/>
                  <a:pt x="446657" y="1750204"/>
                  <a:pt x="460076" y="1748287"/>
                </a:cubicBezTo>
                <a:lnTo>
                  <a:pt x="511834" y="1731034"/>
                </a:lnTo>
                <a:cubicBezTo>
                  <a:pt x="517585" y="1729117"/>
                  <a:pt x="523107" y="1726280"/>
                  <a:pt x="529087" y="1725283"/>
                </a:cubicBezTo>
                <a:cubicBezTo>
                  <a:pt x="630747" y="1708340"/>
                  <a:pt x="503948" y="1729854"/>
                  <a:pt x="592348" y="1713782"/>
                </a:cubicBezTo>
                <a:cubicBezTo>
                  <a:pt x="603820" y="1711696"/>
                  <a:pt x="615419" y="1710318"/>
                  <a:pt x="626853" y="1708031"/>
                </a:cubicBezTo>
                <a:cubicBezTo>
                  <a:pt x="648582" y="1703685"/>
                  <a:pt x="662356" y="1698114"/>
                  <a:pt x="684363" y="1690778"/>
                </a:cubicBezTo>
                <a:lnTo>
                  <a:pt x="701616" y="1685027"/>
                </a:lnTo>
                <a:cubicBezTo>
                  <a:pt x="741165" y="1658660"/>
                  <a:pt x="723007" y="1666394"/>
                  <a:pt x="753374" y="1656272"/>
                </a:cubicBezTo>
                <a:cubicBezTo>
                  <a:pt x="757208" y="1650521"/>
                  <a:pt x="759989" y="1643906"/>
                  <a:pt x="764876" y="1639019"/>
                </a:cubicBezTo>
                <a:cubicBezTo>
                  <a:pt x="769763" y="1634132"/>
                  <a:pt x="777811" y="1632914"/>
                  <a:pt x="782129" y="1627517"/>
                </a:cubicBezTo>
                <a:cubicBezTo>
                  <a:pt x="785916" y="1622784"/>
                  <a:pt x="782836" y="1613627"/>
                  <a:pt x="787880" y="1610265"/>
                </a:cubicBezTo>
                <a:cubicBezTo>
                  <a:pt x="796013" y="1604843"/>
                  <a:pt x="807151" y="1606885"/>
                  <a:pt x="816634" y="1604514"/>
                </a:cubicBezTo>
                <a:cubicBezTo>
                  <a:pt x="822515" y="1603044"/>
                  <a:pt x="828465" y="1601474"/>
                  <a:pt x="833887" y="1598763"/>
                </a:cubicBezTo>
                <a:cubicBezTo>
                  <a:pt x="840069" y="1595672"/>
                  <a:pt x="844824" y="1590068"/>
                  <a:pt x="851140" y="1587261"/>
                </a:cubicBezTo>
                <a:cubicBezTo>
                  <a:pt x="862219" y="1582337"/>
                  <a:pt x="874144" y="1579593"/>
                  <a:pt x="885646" y="1575759"/>
                </a:cubicBezTo>
                <a:lnTo>
                  <a:pt x="920151" y="1564257"/>
                </a:lnTo>
                <a:lnTo>
                  <a:pt x="937404" y="1558506"/>
                </a:lnTo>
                <a:cubicBezTo>
                  <a:pt x="943155" y="1556589"/>
                  <a:pt x="949613" y="1556118"/>
                  <a:pt x="954657" y="1552755"/>
                </a:cubicBezTo>
                <a:lnTo>
                  <a:pt x="971910" y="1541253"/>
                </a:lnTo>
                <a:cubicBezTo>
                  <a:pt x="979578" y="1529751"/>
                  <a:pt x="990543" y="1519862"/>
                  <a:pt x="994914" y="1506748"/>
                </a:cubicBezTo>
                <a:cubicBezTo>
                  <a:pt x="999591" y="1492717"/>
                  <a:pt x="1001019" y="1483389"/>
                  <a:pt x="1012166" y="1472242"/>
                </a:cubicBezTo>
                <a:cubicBezTo>
                  <a:pt x="1017053" y="1467355"/>
                  <a:pt x="1023103" y="1463547"/>
                  <a:pt x="1029419" y="1460740"/>
                </a:cubicBezTo>
                <a:cubicBezTo>
                  <a:pt x="1065371" y="1444761"/>
                  <a:pt x="1073383" y="1449127"/>
                  <a:pt x="1115683" y="1443487"/>
                </a:cubicBezTo>
                <a:cubicBezTo>
                  <a:pt x="1145899" y="1439458"/>
                  <a:pt x="1147069" y="1438516"/>
                  <a:pt x="1173193" y="1431985"/>
                </a:cubicBezTo>
                <a:cubicBezTo>
                  <a:pt x="1222633" y="1399025"/>
                  <a:pt x="1160083" y="1438539"/>
                  <a:pt x="1207699" y="1414732"/>
                </a:cubicBezTo>
                <a:cubicBezTo>
                  <a:pt x="1213881" y="1411641"/>
                  <a:pt x="1218769" y="1406322"/>
                  <a:pt x="1224951" y="1403231"/>
                </a:cubicBezTo>
                <a:cubicBezTo>
                  <a:pt x="1250887" y="1390263"/>
                  <a:pt x="1234736" y="1406579"/>
                  <a:pt x="1259457" y="1385978"/>
                </a:cubicBezTo>
                <a:cubicBezTo>
                  <a:pt x="1315986" y="1338871"/>
                  <a:pt x="1242974" y="1396710"/>
                  <a:pt x="1288212" y="1351472"/>
                </a:cubicBezTo>
                <a:cubicBezTo>
                  <a:pt x="1293099" y="1346585"/>
                  <a:pt x="1299714" y="1343804"/>
                  <a:pt x="1305465" y="1339970"/>
                </a:cubicBezTo>
                <a:cubicBezTo>
                  <a:pt x="1307382" y="1334219"/>
                  <a:pt x="1306930" y="1327004"/>
                  <a:pt x="1311216" y="1322717"/>
                </a:cubicBezTo>
                <a:cubicBezTo>
                  <a:pt x="1315502" y="1318431"/>
                  <a:pt x="1323046" y="1319677"/>
                  <a:pt x="1328468" y="1316966"/>
                </a:cubicBezTo>
                <a:cubicBezTo>
                  <a:pt x="1334650" y="1313875"/>
                  <a:pt x="1339539" y="1308556"/>
                  <a:pt x="1345721" y="1305465"/>
                </a:cubicBezTo>
                <a:cubicBezTo>
                  <a:pt x="1351143" y="1302754"/>
                  <a:pt x="1357675" y="1302658"/>
                  <a:pt x="1362974" y="1299714"/>
                </a:cubicBezTo>
                <a:cubicBezTo>
                  <a:pt x="1375058" y="1293001"/>
                  <a:pt x="1397480" y="1276710"/>
                  <a:pt x="1397480" y="1276710"/>
                </a:cubicBezTo>
                <a:cubicBezTo>
                  <a:pt x="1401314" y="1270959"/>
                  <a:pt x="1402981" y="1262886"/>
                  <a:pt x="1408982" y="1259457"/>
                </a:cubicBezTo>
                <a:cubicBezTo>
                  <a:pt x="1417469" y="1254607"/>
                  <a:pt x="1428194" y="1255826"/>
                  <a:pt x="1437736" y="1253706"/>
                </a:cubicBezTo>
                <a:cubicBezTo>
                  <a:pt x="1442699" y="1252603"/>
                  <a:pt x="1471589" y="1245762"/>
                  <a:pt x="1477993" y="1242204"/>
                </a:cubicBezTo>
                <a:cubicBezTo>
                  <a:pt x="1490077" y="1235491"/>
                  <a:pt x="1512499" y="1219200"/>
                  <a:pt x="1512499" y="1219200"/>
                </a:cubicBezTo>
                <a:cubicBezTo>
                  <a:pt x="1525047" y="1181559"/>
                  <a:pt x="1507619" y="1218504"/>
                  <a:pt x="1535502" y="1196197"/>
                </a:cubicBezTo>
                <a:cubicBezTo>
                  <a:pt x="1540899" y="1191879"/>
                  <a:pt x="1541802" y="1183495"/>
                  <a:pt x="1547004" y="1178944"/>
                </a:cubicBezTo>
                <a:cubicBezTo>
                  <a:pt x="1595359" y="1136634"/>
                  <a:pt x="1564535" y="1167303"/>
                  <a:pt x="1598763" y="1150189"/>
                </a:cubicBezTo>
                <a:cubicBezTo>
                  <a:pt x="1604945" y="1147098"/>
                  <a:pt x="1610265" y="1142521"/>
                  <a:pt x="1616016" y="1138687"/>
                </a:cubicBezTo>
                <a:cubicBezTo>
                  <a:pt x="1619850" y="1132936"/>
                  <a:pt x="1622120" y="1125752"/>
                  <a:pt x="1627517" y="1121434"/>
                </a:cubicBezTo>
                <a:cubicBezTo>
                  <a:pt x="1632251" y="1117647"/>
                  <a:pt x="1639348" y="1118394"/>
                  <a:pt x="1644770" y="1115683"/>
                </a:cubicBezTo>
                <a:cubicBezTo>
                  <a:pt x="1650952" y="1112592"/>
                  <a:pt x="1655707" y="1106989"/>
                  <a:pt x="1662023" y="1104182"/>
                </a:cubicBezTo>
                <a:cubicBezTo>
                  <a:pt x="1673102" y="1099258"/>
                  <a:pt x="1686441" y="1099405"/>
                  <a:pt x="1696529" y="1092680"/>
                </a:cubicBezTo>
                <a:cubicBezTo>
                  <a:pt x="1745975" y="1059716"/>
                  <a:pt x="1683414" y="1099237"/>
                  <a:pt x="1731034" y="1075427"/>
                </a:cubicBezTo>
                <a:cubicBezTo>
                  <a:pt x="1737216" y="1072336"/>
                  <a:pt x="1741971" y="1066732"/>
                  <a:pt x="1748287" y="1063925"/>
                </a:cubicBezTo>
                <a:cubicBezTo>
                  <a:pt x="1759366" y="1059001"/>
                  <a:pt x="1782793" y="1052423"/>
                  <a:pt x="1782793" y="1052423"/>
                </a:cubicBezTo>
                <a:cubicBezTo>
                  <a:pt x="1786627" y="1046672"/>
                  <a:pt x="1791488" y="1041486"/>
                  <a:pt x="1794295" y="1035170"/>
                </a:cubicBezTo>
                <a:cubicBezTo>
                  <a:pt x="1797084" y="1028894"/>
                  <a:pt x="1805285" y="990921"/>
                  <a:pt x="1817299" y="983412"/>
                </a:cubicBezTo>
                <a:cubicBezTo>
                  <a:pt x="1827580" y="976986"/>
                  <a:pt x="1840302" y="975744"/>
                  <a:pt x="1851804" y="971910"/>
                </a:cubicBezTo>
                <a:cubicBezTo>
                  <a:pt x="1857555" y="969993"/>
                  <a:pt x="1864013" y="969522"/>
                  <a:pt x="1869057" y="966159"/>
                </a:cubicBezTo>
                <a:cubicBezTo>
                  <a:pt x="1874808" y="962325"/>
                  <a:pt x="1879814" y="957019"/>
                  <a:pt x="1886310" y="954657"/>
                </a:cubicBezTo>
                <a:cubicBezTo>
                  <a:pt x="1901166" y="949255"/>
                  <a:pt x="1917321" y="948154"/>
                  <a:pt x="1932317" y="943155"/>
                </a:cubicBezTo>
                <a:cubicBezTo>
                  <a:pt x="1979940" y="927281"/>
                  <a:pt x="1956732" y="938379"/>
                  <a:pt x="2001329" y="908649"/>
                </a:cubicBezTo>
                <a:lnTo>
                  <a:pt x="2018582" y="897148"/>
                </a:lnTo>
                <a:cubicBezTo>
                  <a:pt x="2022416" y="885646"/>
                  <a:pt x="2030084" y="874144"/>
                  <a:pt x="2018582" y="862642"/>
                </a:cubicBezTo>
                <a:cubicBezTo>
                  <a:pt x="2014295" y="858355"/>
                  <a:pt x="2039668" y="858808"/>
                  <a:pt x="2035834" y="856891"/>
                </a:cubicBezTo>
                <a:close/>
              </a:path>
            </a:pathLst>
          </a:custGeom>
          <a:solidFill>
            <a:srgbClr val="FF0000">
              <a:alpha val="7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136" name="135 - Ελεύθερη σχεδίαση"/>
          <p:cNvSpPr/>
          <p:nvPr/>
        </p:nvSpPr>
        <p:spPr>
          <a:xfrm>
            <a:off x="2111375" y="2643188"/>
            <a:ext cx="2538413" cy="1778000"/>
          </a:xfrm>
          <a:custGeom>
            <a:avLst/>
            <a:gdLst>
              <a:gd name="connsiteX0" fmla="*/ 0 w 2538152"/>
              <a:gd name="connsiteY0" fmla="*/ 1710930 h 1777432"/>
              <a:gd name="connsiteX1" fmla="*/ 33251 w 2538152"/>
              <a:gd name="connsiteY1" fmla="*/ 1722014 h 1777432"/>
              <a:gd name="connsiteX2" fmla="*/ 49876 w 2538152"/>
              <a:gd name="connsiteY2" fmla="*/ 1733097 h 1777432"/>
              <a:gd name="connsiteX3" fmla="*/ 72043 w 2538152"/>
              <a:gd name="connsiteY3" fmla="*/ 1738639 h 1777432"/>
              <a:gd name="connsiteX4" fmla="*/ 110836 w 2538152"/>
              <a:gd name="connsiteY4" fmla="*/ 1749723 h 1777432"/>
              <a:gd name="connsiteX5" fmla="*/ 138545 w 2538152"/>
              <a:gd name="connsiteY5" fmla="*/ 1755265 h 1777432"/>
              <a:gd name="connsiteX6" fmla="*/ 155171 w 2538152"/>
              <a:gd name="connsiteY6" fmla="*/ 1760806 h 1777432"/>
              <a:gd name="connsiteX7" fmla="*/ 188422 w 2538152"/>
              <a:gd name="connsiteY7" fmla="*/ 1766348 h 1777432"/>
              <a:gd name="connsiteX8" fmla="*/ 254923 w 2538152"/>
              <a:gd name="connsiteY8" fmla="*/ 1777432 h 1777432"/>
              <a:gd name="connsiteX9" fmla="*/ 931025 w 2538152"/>
              <a:gd name="connsiteY9" fmla="*/ 1771890 h 1777432"/>
              <a:gd name="connsiteX10" fmla="*/ 1003069 w 2538152"/>
              <a:gd name="connsiteY10" fmla="*/ 1766348 h 1777432"/>
              <a:gd name="connsiteX11" fmla="*/ 1124989 w 2538152"/>
              <a:gd name="connsiteY11" fmla="*/ 1760806 h 1777432"/>
              <a:gd name="connsiteX12" fmla="*/ 1390996 w 2538152"/>
              <a:gd name="connsiteY12" fmla="*/ 1755265 h 1777432"/>
              <a:gd name="connsiteX13" fmla="*/ 1884218 w 2538152"/>
              <a:gd name="connsiteY13" fmla="*/ 1755265 h 1777432"/>
              <a:gd name="connsiteX14" fmla="*/ 1967345 w 2538152"/>
              <a:gd name="connsiteY14" fmla="*/ 1760806 h 1777432"/>
              <a:gd name="connsiteX15" fmla="*/ 2288771 w 2538152"/>
              <a:gd name="connsiteY15" fmla="*/ 1766348 h 1777432"/>
              <a:gd name="connsiteX16" fmla="*/ 2455025 w 2538152"/>
              <a:gd name="connsiteY16" fmla="*/ 1760806 h 1777432"/>
              <a:gd name="connsiteX17" fmla="*/ 2488276 w 2538152"/>
              <a:gd name="connsiteY17" fmla="*/ 1749723 h 1777432"/>
              <a:gd name="connsiteX18" fmla="*/ 2521527 w 2538152"/>
              <a:gd name="connsiteY18" fmla="*/ 1738639 h 1777432"/>
              <a:gd name="connsiteX19" fmla="*/ 2538152 w 2538152"/>
              <a:gd name="connsiteY19" fmla="*/ 1727555 h 1777432"/>
              <a:gd name="connsiteX20" fmla="*/ 2527069 w 2538152"/>
              <a:gd name="connsiteY20" fmla="*/ 1710930 h 1777432"/>
              <a:gd name="connsiteX21" fmla="*/ 2515985 w 2538152"/>
              <a:gd name="connsiteY21" fmla="*/ 1661054 h 1777432"/>
              <a:gd name="connsiteX22" fmla="*/ 2504902 w 2538152"/>
              <a:gd name="connsiteY22" fmla="*/ 1594552 h 1777432"/>
              <a:gd name="connsiteX23" fmla="*/ 2493818 w 2538152"/>
              <a:gd name="connsiteY23" fmla="*/ 1505883 h 1777432"/>
              <a:gd name="connsiteX24" fmla="*/ 2482734 w 2538152"/>
              <a:gd name="connsiteY24" fmla="*/ 1472632 h 1777432"/>
              <a:gd name="connsiteX25" fmla="*/ 2477192 w 2538152"/>
              <a:gd name="connsiteY25" fmla="*/ 1456006 h 1777432"/>
              <a:gd name="connsiteX26" fmla="*/ 2471651 w 2538152"/>
              <a:gd name="connsiteY26" fmla="*/ 1439381 h 1777432"/>
              <a:gd name="connsiteX27" fmla="*/ 2460567 w 2538152"/>
              <a:gd name="connsiteY27" fmla="*/ 1273126 h 1777432"/>
              <a:gd name="connsiteX28" fmla="*/ 2455025 w 2538152"/>
              <a:gd name="connsiteY28" fmla="*/ 1245417 h 1777432"/>
              <a:gd name="connsiteX29" fmla="*/ 2449483 w 2538152"/>
              <a:gd name="connsiteY29" fmla="*/ 1156748 h 1777432"/>
              <a:gd name="connsiteX30" fmla="*/ 2443942 w 2538152"/>
              <a:gd name="connsiteY30" fmla="*/ 896283 h 1777432"/>
              <a:gd name="connsiteX31" fmla="*/ 2432858 w 2538152"/>
              <a:gd name="connsiteY31" fmla="*/ 835323 h 1777432"/>
              <a:gd name="connsiteX32" fmla="*/ 2421774 w 2538152"/>
              <a:gd name="connsiteY32" fmla="*/ 779905 h 1777432"/>
              <a:gd name="connsiteX33" fmla="*/ 2416232 w 2538152"/>
              <a:gd name="connsiteY33" fmla="*/ 730028 h 1777432"/>
              <a:gd name="connsiteX34" fmla="*/ 2410691 w 2538152"/>
              <a:gd name="connsiteY34" fmla="*/ 713403 h 1777432"/>
              <a:gd name="connsiteX35" fmla="*/ 2399607 w 2538152"/>
              <a:gd name="connsiteY35" fmla="*/ 669068 h 1777432"/>
              <a:gd name="connsiteX36" fmla="*/ 2394065 w 2538152"/>
              <a:gd name="connsiteY36" fmla="*/ 630275 h 1777432"/>
              <a:gd name="connsiteX37" fmla="*/ 2382982 w 2538152"/>
              <a:gd name="connsiteY37" fmla="*/ 613650 h 1777432"/>
              <a:gd name="connsiteX38" fmla="*/ 2377440 w 2538152"/>
              <a:gd name="connsiteY38" fmla="*/ 597025 h 1777432"/>
              <a:gd name="connsiteX39" fmla="*/ 2327563 w 2538152"/>
              <a:gd name="connsiteY39" fmla="*/ 569315 h 1777432"/>
              <a:gd name="connsiteX40" fmla="*/ 2288771 w 2538152"/>
              <a:gd name="connsiteY40" fmla="*/ 563774 h 1777432"/>
              <a:gd name="connsiteX41" fmla="*/ 2255520 w 2538152"/>
              <a:gd name="connsiteY41" fmla="*/ 552690 h 1777432"/>
              <a:gd name="connsiteX42" fmla="*/ 2238894 w 2538152"/>
              <a:gd name="connsiteY42" fmla="*/ 547148 h 1777432"/>
              <a:gd name="connsiteX43" fmla="*/ 2205643 w 2538152"/>
              <a:gd name="connsiteY43" fmla="*/ 530523 h 1777432"/>
              <a:gd name="connsiteX44" fmla="*/ 2189018 w 2538152"/>
              <a:gd name="connsiteY44" fmla="*/ 519439 h 1777432"/>
              <a:gd name="connsiteX45" fmla="*/ 2172392 w 2538152"/>
              <a:gd name="connsiteY45" fmla="*/ 513897 h 1777432"/>
              <a:gd name="connsiteX46" fmla="*/ 2139142 w 2538152"/>
              <a:gd name="connsiteY46" fmla="*/ 491730 h 1777432"/>
              <a:gd name="connsiteX47" fmla="*/ 2105891 w 2538152"/>
              <a:gd name="connsiteY47" fmla="*/ 480646 h 1777432"/>
              <a:gd name="connsiteX48" fmla="*/ 2056014 w 2538152"/>
              <a:gd name="connsiteY48" fmla="*/ 469563 h 1777432"/>
              <a:gd name="connsiteX49" fmla="*/ 2022763 w 2538152"/>
              <a:gd name="connsiteY49" fmla="*/ 452937 h 1777432"/>
              <a:gd name="connsiteX50" fmla="*/ 2006138 w 2538152"/>
              <a:gd name="connsiteY50" fmla="*/ 441854 h 1777432"/>
              <a:gd name="connsiteX51" fmla="*/ 1989512 w 2538152"/>
              <a:gd name="connsiteY51" fmla="*/ 436312 h 1777432"/>
              <a:gd name="connsiteX52" fmla="*/ 1967345 w 2538152"/>
              <a:gd name="connsiteY52" fmla="*/ 430770 h 1777432"/>
              <a:gd name="connsiteX53" fmla="*/ 1939636 w 2538152"/>
              <a:gd name="connsiteY53" fmla="*/ 425228 h 1777432"/>
              <a:gd name="connsiteX54" fmla="*/ 1906385 w 2538152"/>
              <a:gd name="connsiteY54" fmla="*/ 414145 h 1777432"/>
              <a:gd name="connsiteX55" fmla="*/ 1889760 w 2538152"/>
              <a:gd name="connsiteY55" fmla="*/ 408603 h 1777432"/>
              <a:gd name="connsiteX56" fmla="*/ 1845425 w 2538152"/>
              <a:gd name="connsiteY56" fmla="*/ 397519 h 1777432"/>
              <a:gd name="connsiteX57" fmla="*/ 1828800 w 2538152"/>
              <a:gd name="connsiteY57" fmla="*/ 391977 h 1777432"/>
              <a:gd name="connsiteX58" fmla="*/ 1790007 w 2538152"/>
              <a:gd name="connsiteY58" fmla="*/ 380894 h 1777432"/>
              <a:gd name="connsiteX59" fmla="*/ 1740131 w 2538152"/>
              <a:gd name="connsiteY59" fmla="*/ 353185 h 1777432"/>
              <a:gd name="connsiteX60" fmla="*/ 1701338 w 2538152"/>
              <a:gd name="connsiteY60" fmla="*/ 331017 h 1777432"/>
              <a:gd name="connsiteX61" fmla="*/ 1684712 w 2538152"/>
              <a:gd name="connsiteY61" fmla="*/ 325475 h 1777432"/>
              <a:gd name="connsiteX62" fmla="*/ 1668087 w 2538152"/>
              <a:gd name="connsiteY62" fmla="*/ 314392 h 1777432"/>
              <a:gd name="connsiteX63" fmla="*/ 1612669 w 2538152"/>
              <a:gd name="connsiteY63" fmla="*/ 297766 h 1777432"/>
              <a:gd name="connsiteX64" fmla="*/ 1596043 w 2538152"/>
              <a:gd name="connsiteY64" fmla="*/ 292225 h 1777432"/>
              <a:gd name="connsiteX65" fmla="*/ 1562792 w 2538152"/>
              <a:gd name="connsiteY65" fmla="*/ 275599 h 1777432"/>
              <a:gd name="connsiteX66" fmla="*/ 1546167 w 2538152"/>
              <a:gd name="connsiteY66" fmla="*/ 264515 h 1777432"/>
              <a:gd name="connsiteX67" fmla="*/ 1451956 w 2538152"/>
              <a:gd name="connsiteY67" fmla="*/ 247890 h 1777432"/>
              <a:gd name="connsiteX68" fmla="*/ 1424247 w 2538152"/>
              <a:gd name="connsiteY68" fmla="*/ 242348 h 1777432"/>
              <a:gd name="connsiteX69" fmla="*/ 1390996 w 2538152"/>
              <a:gd name="connsiteY69" fmla="*/ 231265 h 1777432"/>
              <a:gd name="connsiteX70" fmla="*/ 1368829 w 2538152"/>
              <a:gd name="connsiteY70" fmla="*/ 225723 h 1777432"/>
              <a:gd name="connsiteX71" fmla="*/ 1335578 w 2538152"/>
              <a:gd name="connsiteY71" fmla="*/ 214639 h 1777432"/>
              <a:gd name="connsiteX72" fmla="*/ 1307869 w 2538152"/>
              <a:gd name="connsiteY72" fmla="*/ 192472 h 1777432"/>
              <a:gd name="connsiteX73" fmla="*/ 1263534 w 2538152"/>
              <a:gd name="connsiteY73" fmla="*/ 181388 h 1777432"/>
              <a:gd name="connsiteX74" fmla="*/ 1246909 w 2538152"/>
              <a:gd name="connsiteY74" fmla="*/ 170305 h 1777432"/>
              <a:gd name="connsiteX75" fmla="*/ 1213658 w 2538152"/>
              <a:gd name="connsiteY75" fmla="*/ 159221 h 1777432"/>
              <a:gd name="connsiteX76" fmla="*/ 1163782 w 2538152"/>
              <a:gd name="connsiteY76" fmla="*/ 148137 h 1777432"/>
              <a:gd name="connsiteX77" fmla="*/ 1113905 w 2538152"/>
              <a:gd name="connsiteY77" fmla="*/ 142595 h 1777432"/>
              <a:gd name="connsiteX78" fmla="*/ 1080654 w 2538152"/>
              <a:gd name="connsiteY78" fmla="*/ 131512 h 1777432"/>
              <a:gd name="connsiteX79" fmla="*/ 1058487 w 2538152"/>
              <a:gd name="connsiteY79" fmla="*/ 125970 h 1777432"/>
              <a:gd name="connsiteX80" fmla="*/ 1025236 w 2538152"/>
              <a:gd name="connsiteY80" fmla="*/ 114886 h 1777432"/>
              <a:gd name="connsiteX81" fmla="*/ 1008611 w 2538152"/>
              <a:gd name="connsiteY81" fmla="*/ 109345 h 1777432"/>
              <a:gd name="connsiteX82" fmla="*/ 991985 w 2538152"/>
              <a:gd name="connsiteY82" fmla="*/ 103803 h 1777432"/>
              <a:gd name="connsiteX83" fmla="*/ 975360 w 2538152"/>
              <a:gd name="connsiteY83" fmla="*/ 92719 h 1777432"/>
              <a:gd name="connsiteX84" fmla="*/ 931025 w 2538152"/>
              <a:gd name="connsiteY84" fmla="*/ 81635 h 1777432"/>
              <a:gd name="connsiteX85" fmla="*/ 914400 w 2538152"/>
              <a:gd name="connsiteY85" fmla="*/ 76094 h 1777432"/>
              <a:gd name="connsiteX86" fmla="*/ 875607 w 2538152"/>
              <a:gd name="connsiteY86" fmla="*/ 65010 h 1777432"/>
              <a:gd name="connsiteX87" fmla="*/ 831272 w 2538152"/>
              <a:gd name="connsiteY87" fmla="*/ 48385 h 1777432"/>
              <a:gd name="connsiteX88" fmla="*/ 814647 w 2538152"/>
              <a:gd name="connsiteY88" fmla="*/ 37301 h 1777432"/>
              <a:gd name="connsiteX89" fmla="*/ 798022 w 2538152"/>
              <a:gd name="connsiteY89" fmla="*/ 31759 h 1777432"/>
              <a:gd name="connsiteX90" fmla="*/ 748145 w 2538152"/>
              <a:gd name="connsiteY90" fmla="*/ 4050 h 1777432"/>
              <a:gd name="connsiteX91" fmla="*/ 731520 w 2538152"/>
              <a:gd name="connsiteY91" fmla="*/ 76094 h 1777432"/>
              <a:gd name="connsiteX92" fmla="*/ 720436 w 2538152"/>
              <a:gd name="connsiteY92" fmla="*/ 92719 h 1777432"/>
              <a:gd name="connsiteX93" fmla="*/ 692727 w 2538152"/>
              <a:gd name="connsiteY93" fmla="*/ 142595 h 1777432"/>
              <a:gd name="connsiteX94" fmla="*/ 681643 w 2538152"/>
              <a:gd name="connsiteY94" fmla="*/ 159221 h 1777432"/>
              <a:gd name="connsiteX95" fmla="*/ 670560 w 2538152"/>
              <a:gd name="connsiteY95" fmla="*/ 225723 h 1777432"/>
              <a:gd name="connsiteX96" fmla="*/ 659476 w 2538152"/>
              <a:gd name="connsiteY96" fmla="*/ 258974 h 1777432"/>
              <a:gd name="connsiteX97" fmla="*/ 642851 w 2538152"/>
              <a:gd name="connsiteY97" fmla="*/ 303308 h 1777432"/>
              <a:gd name="connsiteX98" fmla="*/ 631767 w 2538152"/>
              <a:gd name="connsiteY98" fmla="*/ 336559 h 1777432"/>
              <a:gd name="connsiteX99" fmla="*/ 620683 w 2538152"/>
              <a:gd name="connsiteY99" fmla="*/ 358726 h 1777432"/>
              <a:gd name="connsiteX100" fmla="*/ 604058 w 2538152"/>
              <a:gd name="connsiteY100" fmla="*/ 391977 h 1777432"/>
              <a:gd name="connsiteX101" fmla="*/ 592974 w 2538152"/>
              <a:gd name="connsiteY101" fmla="*/ 425228 h 1777432"/>
              <a:gd name="connsiteX102" fmla="*/ 587432 w 2538152"/>
              <a:gd name="connsiteY102" fmla="*/ 441854 h 1777432"/>
              <a:gd name="connsiteX103" fmla="*/ 570807 w 2538152"/>
              <a:gd name="connsiteY103" fmla="*/ 452937 h 1777432"/>
              <a:gd name="connsiteX104" fmla="*/ 554182 w 2538152"/>
              <a:gd name="connsiteY104" fmla="*/ 502814 h 1777432"/>
              <a:gd name="connsiteX105" fmla="*/ 548640 w 2538152"/>
              <a:gd name="connsiteY105" fmla="*/ 519439 h 1777432"/>
              <a:gd name="connsiteX106" fmla="*/ 532014 w 2538152"/>
              <a:gd name="connsiteY106" fmla="*/ 552690 h 1777432"/>
              <a:gd name="connsiteX107" fmla="*/ 520931 w 2538152"/>
              <a:gd name="connsiteY107" fmla="*/ 569315 h 1777432"/>
              <a:gd name="connsiteX108" fmla="*/ 515389 w 2538152"/>
              <a:gd name="connsiteY108" fmla="*/ 585941 h 1777432"/>
              <a:gd name="connsiteX109" fmla="*/ 504305 w 2538152"/>
              <a:gd name="connsiteY109" fmla="*/ 613650 h 1777432"/>
              <a:gd name="connsiteX110" fmla="*/ 493222 w 2538152"/>
              <a:gd name="connsiteY110" fmla="*/ 652443 h 1777432"/>
              <a:gd name="connsiteX111" fmla="*/ 482138 w 2538152"/>
              <a:gd name="connsiteY111" fmla="*/ 669068 h 1777432"/>
              <a:gd name="connsiteX112" fmla="*/ 465512 w 2538152"/>
              <a:gd name="connsiteY112" fmla="*/ 702319 h 1777432"/>
              <a:gd name="connsiteX113" fmla="*/ 443345 w 2538152"/>
              <a:gd name="connsiteY113" fmla="*/ 735570 h 1777432"/>
              <a:gd name="connsiteX114" fmla="*/ 437803 w 2538152"/>
              <a:gd name="connsiteY114" fmla="*/ 752195 h 1777432"/>
              <a:gd name="connsiteX115" fmla="*/ 415636 w 2538152"/>
              <a:gd name="connsiteY115" fmla="*/ 785446 h 1777432"/>
              <a:gd name="connsiteX116" fmla="*/ 404552 w 2538152"/>
              <a:gd name="connsiteY116" fmla="*/ 818697 h 1777432"/>
              <a:gd name="connsiteX117" fmla="*/ 393469 w 2538152"/>
              <a:gd name="connsiteY117" fmla="*/ 835323 h 1777432"/>
              <a:gd name="connsiteX118" fmla="*/ 382385 w 2538152"/>
              <a:gd name="connsiteY118" fmla="*/ 868574 h 1777432"/>
              <a:gd name="connsiteX119" fmla="*/ 376843 w 2538152"/>
              <a:gd name="connsiteY119" fmla="*/ 885199 h 1777432"/>
              <a:gd name="connsiteX120" fmla="*/ 365760 w 2538152"/>
              <a:gd name="connsiteY120" fmla="*/ 901825 h 1777432"/>
              <a:gd name="connsiteX121" fmla="*/ 343592 w 2538152"/>
              <a:gd name="connsiteY121" fmla="*/ 951701 h 1777432"/>
              <a:gd name="connsiteX122" fmla="*/ 326967 w 2538152"/>
              <a:gd name="connsiteY122" fmla="*/ 984952 h 1777432"/>
              <a:gd name="connsiteX123" fmla="*/ 321425 w 2538152"/>
              <a:gd name="connsiteY123" fmla="*/ 1001577 h 1777432"/>
              <a:gd name="connsiteX124" fmla="*/ 310342 w 2538152"/>
              <a:gd name="connsiteY124" fmla="*/ 1018203 h 1777432"/>
              <a:gd name="connsiteX125" fmla="*/ 299258 w 2538152"/>
              <a:gd name="connsiteY125" fmla="*/ 1051454 h 1777432"/>
              <a:gd name="connsiteX126" fmla="*/ 293716 w 2538152"/>
              <a:gd name="connsiteY126" fmla="*/ 1068079 h 1777432"/>
              <a:gd name="connsiteX127" fmla="*/ 282632 w 2538152"/>
              <a:gd name="connsiteY127" fmla="*/ 1106872 h 1777432"/>
              <a:gd name="connsiteX128" fmla="*/ 266007 w 2538152"/>
              <a:gd name="connsiteY128" fmla="*/ 1173374 h 1777432"/>
              <a:gd name="connsiteX129" fmla="*/ 243840 w 2538152"/>
              <a:gd name="connsiteY129" fmla="*/ 1206625 h 1777432"/>
              <a:gd name="connsiteX130" fmla="*/ 232756 w 2538152"/>
              <a:gd name="connsiteY130" fmla="*/ 1223250 h 1777432"/>
              <a:gd name="connsiteX131" fmla="*/ 221672 w 2538152"/>
              <a:gd name="connsiteY131" fmla="*/ 1239875 h 1777432"/>
              <a:gd name="connsiteX132" fmla="*/ 205047 w 2538152"/>
              <a:gd name="connsiteY132" fmla="*/ 1273126 h 1777432"/>
              <a:gd name="connsiteX133" fmla="*/ 199505 w 2538152"/>
              <a:gd name="connsiteY133" fmla="*/ 1289752 h 1777432"/>
              <a:gd name="connsiteX134" fmla="*/ 188422 w 2538152"/>
              <a:gd name="connsiteY134" fmla="*/ 1306377 h 1777432"/>
              <a:gd name="connsiteX135" fmla="*/ 171796 w 2538152"/>
              <a:gd name="connsiteY135" fmla="*/ 1339628 h 1777432"/>
              <a:gd name="connsiteX136" fmla="*/ 149629 w 2538152"/>
              <a:gd name="connsiteY136" fmla="*/ 1372879 h 1777432"/>
              <a:gd name="connsiteX137" fmla="*/ 138545 w 2538152"/>
              <a:gd name="connsiteY137" fmla="*/ 1406130 h 1777432"/>
              <a:gd name="connsiteX138" fmla="*/ 133003 w 2538152"/>
              <a:gd name="connsiteY138" fmla="*/ 1422755 h 1777432"/>
              <a:gd name="connsiteX139" fmla="*/ 110836 w 2538152"/>
              <a:gd name="connsiteY139" fmla="*/ 1456006 h 1777432"/>
              <a:gd name="connsiteX140" fmla="*/ 99752 w 2538152"/>
              <a:gd name="connsiteY140" fmla="*/ 1472632 h 1777432"/>
              <a:gd name="connsiteX141" fmla="*/ 88669 w 2538152"/>
              <a:gd name="connsiteY141" fmla="*/ 1505883 h 1777432"/>
              <a:gd name="connsiteX142" fmla="*/ 83127 w 2538152"/>
              <a:gd name="connsiteY142" fmla="*/ 1539134 h 1777432"/>
              <a:gd name="connsiteX143" fmla="*/ 77585 w 2538152"/>
              <a:gd name="connsiteY143" fmla="*/ 1555759 h 1777432"/>
              <a:gd name="connsiteX144" fmla="*/ 72043 w 2538152"/>
              <a:gd name="connsiteY144" fmla="*/ 1577926 h 1777432"/>
              <a:gd name="connsiteX145" fmla="*/ 60960 w 2538152"/>
              <a:gd name="connsiteY145" fmla="*/ 1611177 h 1777432"/>
              <a:gd name="connsiteX146" fmla="*/ 38792 w 2538152"/>
              <a:gd name="connsiteY146" fmla="*/ 1644428 h 1777432"/>
              <a:gd name="connsiteX147" fmla="*/ 22167 w 2538152"/>
              <a:gd name="connsiteY147" fmla="*/ 1694305 h 1777432"/>
              <a:gd name="connsiteX148" fmla="*/ 16625 w 2538152"/>
              <a:gd name="connsiteY148" fmla="*/ 1710930 h 1777432"/>
              <a:gd name="connsiteX149" fmla="*/ 22167 w 2538152"/>
              <a:gd name="connsiteY149" fmla="*/ 1733097 h 1777432"/>
              <a:gd name="connsiteX150" fmla="*/ 60960 w 2538152"/>
              <a:gd name="connsiteY150" fmla="*/ 1738639 h 177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Lst>
            <a:rect l="l" t="t" r="r" b="b"/>
            <a:pathLst>
              <a:path w="2538152" h="1777432">
                <a:moveTo>
                  <a:pt x="0" y="1710930"/>
                </a:moveTo>
                <a:cubicBezTo>
                  <a:pt x="11084" y="1714625"/>
                  <a:pt x="23530" y="1715533"/>
                  <a:pt x="33251" y="1722014"/>
                </a:cubicBezTo>
                <a:cubicBezTo>
                  <a:pt x="38793" y="1725708"/>
                  <a:pt x="43754" y="1730473"/>
                  <a:pt x="49876" y="1733097"/>
                </a:cubicBezTo>
                <a:cubicBezTo>
                  <a:pt x="56877" y="1736097"/>
                  <a:pt x="64720" y="1736547"/>
                  <a:pt x="72043" y="1738639"/>
                </a:cubicBezTo>
                <a:cubicBezTo>
                  <a:pt x="104440" y="1747895"/>
                  <a:pt x="71861" y="1741061"/>
                  <a:pt x="110836" y="1749723"/>
                </a:cubicBezTo>
                <a:cubicBezTo>
                  <a:pt x="120031" y="1751766"/>
                  <a:pt x="129407" y="1752981"/>
                  <a:pt x="138545" y="1755265"/>
                </a:cubicBezTo>
                <a:cubicBezTo>
                  <a:pt x="144212" y="1756682"/>
                  <a:pt x="149468" y="1759539"/>
                  <a:pt x="155171" y="1760806"/>
                </a:cubicBezTo>
                <a:cubicBezTo>
                  <a:pt x="166140" y="1763243"/>
                  <a:pt x="177367" y="1764338"/>
                  <a:pt x="188422" y="1766348"/>
                </a:cubicBezTo>
                <a:cubicBezTo>
                  <a:pt x="247849" y="1777153"/>
                  <a:pt x="180583" y="1766811"/>
                  <a:pt x="254923" y="1777432"/>
                </a:cubicBezTo>
                <a:lnTo>
                  <a:pt x="931025" y="1771890"/>
                </a:lnTo>
                <a:cubicBezTo>
                  <a:pt x="955108" y="1771533"/>
                  <a:pt x="979023" y="1767722"/>
                  <a:pt x="1003069" y="1766348"/>
                </a:cubicBezTo>
                <a:cubicBezTo>
                  <a:pt x="1043685" y="1764027"/>
                  <a:pt x="1084324" y="1761968"/>
                  <a:pt x="1124989" y="1760806"/>
                </a:cubicBezTo>
                <a:lnTo>
                  <a:pt x="1390996" y="1755265"/>
                </a:lnTo>
                <a:cubicBezTo>
                  <a:pt x="1604169" y="1741941"/>
                  <a:pt x="1496038" y="1746443"/>
                  <a:pt x="1884218" y="1755265"/>
                </a:cubicBezTo>
                <a:cubicBezTo>
                  <a:pt x="1911981" y="1755896"/>
                  <a:pt x="1939585" y="1760045"/>
                  <a:pt x="1967345" y="1760806"/>
                </a:cubicBezTo>
                <a:cubicBezTo>
                  <a:pt x="2074463" y="1763741"/>
                  <a:pt x="2181629" y="1764501"/>
                  <a:pt x="2288771" y="1766348"/>
                </a:cubicBezTo>
                <a:cubicBezTo>
                  <a:pt x="2344189" y="1764501"/>
                  <a:pt x="2399768" y="1765411"/>
                  <a:pt x="2455025" y="1760806"/>
                </a:cubicBezTo>
                <a:cubicBezTo>
                  <a:pt x="2466668" y="1759836"/>
                  <a:pt x="2477192" y="1753417"/>
                  <a:pt x="2488276" y="1749723"/>
                </a:cubicBezTo>
                <a:cubicBezTo>
                  <a:pt x="2488277" y="1749723"/>
                  <a:pt x="2521526" y="1738640"/>
                  <a:pt x="2521527" y="1738639"/>
                </a:cubicBezTo>
                <a:lnTo>
                  <a:pt x="2538152" y="1727555"/>
                </a:lnTo>
                <a:cubicBezTo>
                  <a:pt x="2534458" y="1722013"/>
                  <a:pt x="2530048" y="1716887"/>
                  <a:pt x="2527069" y="1710930"/>
                </a:cubicBezTo>
                <a:cubicBezTo>
                  <a:pt x="2520549" y="1697890"/>
                  <a:pt x="2517533" y="1672666"/>
                  <a:pt x="2515985" y="1661054"/>
                </a:cubicBezTo>
                <a:cubicBezTo>
                  <a:pt x="2507735" y="1599183"/>
                  <a:pt x="2516453" y="1629208"/>
                  <a:pt x="2504902" y="1594552"/>
                </a:cubicBezTo>
                <a:cubicBezTo>
                  <a:pt x="2503704" y="1583771"/>
                  <a:pt x="2497207" y="1520570"/>
                  <a:pt x="2493818" y="1505883"/>
                </a:cubicBezTo>
                <a:cubicBezTo>
                  <a:pt x="2491191" y="1494499"/>
                  <a:pt x="2486429" y="1483716"/>
                  <a:pt x="2482734" y="1472632"/>
                </a:cubicBezTo>
                <a:lnTo>
                  <a:pt x="2477192" y="1456006"/>
                </a:lnTo>
                <a:lnTo>
                  <a:pt x="2471651" y="1439381"/>
                </a:lnTo>
                <a:cubicBezTo>
                  <a:pt x="2469135" y="1391580"/>
                  <a:pt x="2466912" y="1323883"/>
                  <a:pt x="2460567" y="1273126"/>
                </a:cubicBezTo>
                <a:cubicBezTo>
                  <a:pt x="2459399" y="1263779"/>
                  <a:pt x="2456872" y="1254653"/>
                  <a:pt x="2455025" y="1245417"/>
                </a:cubicBezTo>
                <a:cubicBezTo>
                  <a:pt x="2453178" y="1215861"/>
                  <a:pt x="2450423" y="1186347"/>
                  <a:pt x="2449483" y="1156748"/>
                </a:cubicBezTo>
                <a:cubicBezTo>
                  <a:pt x="2446728" y="1069950"/>
                  <a:pt x="2447217" y="983063"/>
                  <a:pt x="2443942" y="896283"/>
                </a:cubicBezTo>
                <a:cubicBezTo>
                  <a:pt x="2443553" y="885979"/>
                  <a:pt x="2434986" y="847026"/>
                  <a:pt x="2432858" y="835323"/>
                </a:cubicBezTo>
                <a:cubicBezTo>
                  <a:pt x="2423799" y="785501"/>
                  <a:pt x="2431576" y="819113"/>
                  <a:pt x="2421774" y="779905"/>
                </a:cubicBezTo>
                <a:cubicBezTo>
                  <a:pt x="2419927" y="763279"/>
                  <a:pt x="2418982" y="746528"/>
                  <a:pt x="2416232" y="730028"/>
                </a:cubicBezTo>
                <a:cubicBezTo>
                  <a:pt x="2415272" y="724266"/>
                  <a:pt x="2412108" y="719070"/>
                  <a:pt x="2410691" y="713403"/>
                </a:cubicBezTo>
                <a:lnTo>
                  <a:pt x="2399607" y="669068"/>
                </a:lnTo>
                <a:cubicBezTo>
                  <a:pt x="2397760" y="656137"/>
                  <a:pt x="2397818" y="642786"/>
                  <a:pt x="2394065" y="630275"/>
                </a:cubicBezTo>
                <a:cubicBezTo>
                  <a:pt x="2392151" y="623896"/>
                  <a:pt x="2385961" y="619607"/>
                  <a:pt x="2382982" y="613650"/>
                </a:cubicBezTo>
                <a:cubicBezTo>
                  <a:pt x="2380370" y="608425"/>
                  <a:pt x="2381571" y="601156"/>
                  <a:pt x="2377440" y="597025"/>
                </a:cubicBezTo>
                <a:cubicBezTo>
                  <a:pt x="2366329" y="585914"/>
                  <a:pt x="2344985" y="572799"/>
                  <a:pt x="2327563" y="569315"/>
                </a:cubicBezTo>
                <a:cubicBezTo>
                  <a:pt x="2314755" y="566753"/>
                  <a:pt x="2301702" y="565621"/>
                  <a:pt x="2288771" y="563774"/>
                </a:cubicBezTo>
                <a:lnTo>
                  <a:pt x="2255520" y="552690"/>
                </a:lnTo>
                <a:cubicBezTo>
                  <a:pt x="2249978" y="550843"/>
                  <a:pt x="2243755" y="550388"/>
                  <a:pt x="2238894" y="547148"/>
                </a:cubicBezTo>
                <a:cubicBezTo>
                  <a:pt x="2217408" y="532825"/>
                  <a:pt x="2228587" y="538171"/>
                  <a:pt x="2205643" y="530523"/>
                </a:cubicBezTo>
                <a:cubicBezTo>
                  <a:pt x="2200101" y="526828"/>
                  <a:pt x="2194975" y="522418"/>
                  <a:pt x="2189018" y="519439"/>
                </a:cubicBezTo>
                <a:cubicBezTo>
                  <a:pt x="2183793" y="516826"/>
                  <a:pt x="2177499" y="516734"/>
                  <a:pt x="2172392" y="513897"/>
                </a:cubicBezTo>
                <a:cubicBezTo>
                  <a:pt x="2160748" y="507428"/>
                  <a:pt x="2151779" y="495942"/>
                  <a:pt x="2139142" y="491730"/>
                </a:cubicBezTo>
                <a:cubicBezTo>
                  <a:pt x="2128058" y="488035"/>
                  <a:pt x="2117226" y="483479"/>
                  <a:pt x="2105891" y="480646"/>
                </a:cubicBezTo>
                <a:cubicBezTo>
                  <a:pt x="2074585" y="472821"/>
                  <a:pt x="2091192" y="476599"/>
                  <a:pt x="2056014" y="469563"/>
                </a:cubicBezTo>
                <a:cubicBezTo>
                  <a:pt x="2008380" y="437805"/>
                  <a:pt x="2068643" y="475876"/>
                  <a:pt x="2022763" y="452937"/>
                </a:cubicBezTo>
                <a:cubicBezTo>
                  <a:pt x="2016806" y="449959"/>
                  <a:pt x="2012095" y="444832"/>
                  <a:pt x="2006138" y="441854"/>
                </a:cubicBezTo>
                <a:cubicBezTo>
                  <a:pt x="2000913" y="439242"/>
                  <a:pt x="1995129" y="437917"/>
                  <a:pt x="1989512" y="436312"/>
                </a:cubicBezTo>
                <a:cubicBezTo>
                  <a:pt x="1982189" y="434220"/>
                  <a:pt x="1974780" y="432422"/>
                  <a:pt x="1967345" y="430770"/>
                </a:cubicBezTo>
                <a:cubicBezTo>
                  <a:pt x="1958150" y="428727"/>
                  <a:pt x="1948723" y="427706"/>
                  <a:pt x="1939636" y="425228"/>
                </a:cubicBezTo>
                <a:cubicBezTo>
                  <a:pt x="1928365" y="422154"/>
                  <a:pt x="1917469" y="417839"/>
                  <a:pt x="1906385" y="414145"/>
                </a:cubicBezTo>
                <a:cubicBezTo>
                  <a:pt x="1900843" y="412298"/>
                  <a:pt x="1895427" y="410020"/>
                  <a:pt x="1889760" y="408603"/>
                </a:cubicBezTo>
                <a:cubicBezTo>
                  <a:pt x="1874982" y="404908"/>
                  <a:pt x="1859876" y="402336"/>
                  <a:pt x="1845425" y="397519"/>
                </a:cubicBezTo>
                <a:cubicBezTo>
                  <a:pt x="1839883" y="395672"/>
                  <a:pt x="1834417" y="393582"/>
                  <a:pt x="1828800" y="391977"/>
                </a:cubicBezTo>
                <a:cubicBezTo>
                  <a:pt x="1780064" y="378052"/>
                  <a:pt x="1829887" y="394186"/>
                  <a:pt x="1790007" y="380894"/>
                </a:cubicBezTo>
                <a:cubicBezTo>
                  <a:pt x="1751896" y="355486"/>
                  <a:pt x="1769394" y="362938"/>
                  <a:pt x="1740131" y="353185"/>
                </a:cubicBezTo>
                <a:cubicBezTo>
                  <a:pt x="1723435" y="342055"/>
                  <a:pt x="1721023" y="339454"/>
                  <a:pt x="1701338" y="331017"/>
                </a:cubicBezTo>
                <a:cubicBezTo>
                  <a:pt x="1695969" y="328716"/>
                  <a:pt x="1689937" y="328087"/>
                  <a:pt x="1684712" y="325475"/>
                </a:cubicBezTo>
                <a:cubicBezTo>
                  <a:pt x="1678755" y="322497"/>
                  <a:pt x="1674173" y="317097"/>
                  <a:pt x="1668087" y="314392"/>
                </a:cubicBezTo>
                <a:cubicBezTo>
                  <a:pt x="1644386" y="303858"/>
                  <a:pt x="1635234" y="304213"/>
                  <a:pt x="1612669" y="297766"/>
                </a:cubicBezTo>
                <a:cubicBezTo>
                  <a:pt x="1607052" y="296161"/>
                  <a:pt x="1601585" y="294072"/>
                  <a:pt x="1596043" y="292225"/>
                </a:cubicBezTo>
                <a:cubicBezTo>
                  <a:pt x="1548399" y="260461"/>
                  <a:pt x="1608680" y="298544"/>
                  <a:pt x="1562792" y="275599"/>
                </a:cubicBezTo>
                <a:cubicBezTo>
                  <a:pt x="1556835" y="272620"/>
                  <a:pt x="1552533" y="266474"/>
                  <a:pt x="1546167" y="264515"/>
                </a:cubicBezTo>
                <a:cubicBezTo>
                  <a:pt x="1516060" y="255251"/>
                  <a:pt x="1482967" y="253059"/>
                  <a:pt x="1451956" y="247890"/>
                </a:cubicBezTo>
                <a:cubicBezTo>
                  <a:pt x="1442665" y="246341"/>
                  <a:pt x="1433334" y="244826"/>
                  <a:pt x="1424247" y="242348"/>
                </a:cubicBezTo>
                <a:cubicBezTo>
                  <a:pt x="1412976" y="239274"/>
                  <a:pt x="1402330" y="234099"/>
                  <a:pt x="1390996" y="231265"/>
                </a:cubicBezTo>
                <a:cubicBezTo>
                  <a:pt x="1383607" y="229418"/>
                  <a:pt x="1376124" y="227912"/>
                  <a:pt x="1368829" y="225723"/>
                </a:cubicBezTo>
                <a:cubicBezTo>
                  <a:pt x="1357639" y="222366"/>
                  <a:pt x="1335578" y="214639"/>
                  <a:pt x="1335578" y="214639"/>
                </a:cubicBezTo>
                <a:cubicBezTo>
                  <a:pt x="1322546" y="195092"/>
                  <a:pt x="1329679" y="198420"/>
                  <a:pt x="1307869" y="192472"/>
                </a:cubicBezTo>
                <a:cubicBezTo>
                  <a:pt x="1293173" y="188464"/>
                  <a:pt x="1263534" y="181388"/>
                  <a:pt x="1263534" y="181388"/>
                </a:cubicBezTo>
                <a:cubicBezTo>
                  <a:pt x="1257992" y="177694"/>
                  <a:pt x="1252995" y="173010"/>
                  <a:pt x="1246909" y="170305"/>
                </a:cubicBezTo>
                <a:cubicBezTo>
                  <a:pt x="1236233" y="165560"/>
                  <a:pt x="1224992" y="162055"/>
                  <a:pt x="1213658" y="159221"/>
                </a:cubicBezTo>
                <a:cubicBezTo>
                  <a:pt x="1197523" y="155187"/>
                  <a:pt x="1180198" y="150482"/>
                  <a:pt x="1163782" y="148137"/>
                </a:cubicBezTo>
                <a:cubicBezTo>
                  <a:pt x="1147222" y="145771"/>
                  <a:pt x="1130531" y="144442"/>
                  <a:pt x="1113905" y="142595"/>
                </a:cubicBezTo>
                <a:cubicBezTo>
                  <a:pt x="1102821" y="138901"/>
                  <a:pt x="1091988" y="134346"/>
                  <a:pt x="1080654" y="131512"/>
                </a:cubicBezTo>
                <a:cubicBezTo>
                  <a:pt x="1073265" y="129665"/>
                  <a:pt x="1065782" y="128159"/>
                  <a:pt x="1058487" y="125970"/>
                </a:cubicBezTo>
                <a:cubicBezTo>
                  <a:pt x="1047297" y="122613"/>
                  <a:pt x="1036320" y="118580"/>
                  <a:pt x="1025236" y="114886"/>
                </a:cubicBezTo>
                <a:lnTo>
                  <a:pt x="1008611" y="109345"/>
                </a:lnTo>
                <a:lnTo>
                  <a:pt x="991985" y="103803"/>
                </a:lnTo>
                <a:cubicBezTo>
                  <a:pt x="986443" y="100108"/>
                  <a:pt x="981317" y="95698"/>
                  <a:pt x="975360" y="92719"/>
                </a:cubicBezTo>
                <a:cubicBezTo>
                  <a:pt x="962694" y="86386"/>
                  <a:pt x="943670" y="84796"/>
                  <a:pt x="931025" y="81635"/>
                </a:cubicBezTo>
                <a:cubicBezTo>
                  <a:pt x="925358" y="80218"/>
                  <a:pt x="920017" y="77699"/>
                  <a:pt x="914400" y="76094"/>
                </a:cubicBezTo>
                <a:cubicBezTo>
                  <a:pt x="889947" y="69108"/>
                  <a:pt x="896864" y="72982"/>
                  <a:pt x="875607" y="65010"/>
                </a:cubicBezTo>
                <a:cubicBezTo>
                  <a:pt x="822633" y="45144"/>
                  <a:pt x="868987" y="60954"/>
                  <a:pt x="831272" y="48385"/>
                </a:cubicBezTo>
                <a:cubicBezTo>
                  <a:pt x="825730" y="44690"/>
                  <a:pt x="820604" y="40280"/>
                  <a:pt x="814647" y="37301"/>
                </a:cubicBezTo>
                <a:cubicBezTo>
                  <a:pt x="809422" y="34688"/>
                  <a:pt x="803128" y="34596"/>
                  <a:pt x="798022" y="31759"/>
                </a:cubicBezTo>
                <a:cubicBezTo>
                  <a:pt x="740857" y="0"/>
                  <a:pt x="785764" y="16590"/>
                  <a:pt x="748145" y="4050"/>
                </a:cubicBezTo>
                <a:cubicBezTo>
                  <a:pt x="745591" y="21931"/>
                  <a:pt x="742583" y="59500"/>
                  <a:pt x="731520" y="76094"/>
                </a:cubicBezTo>
                <a:lnTo>
                  <a:pt x="720436" y="92719"/>
                </a:lnTo>
                <a:cubicBezTo>
                  <a:pt x="710682" y="121982"/>
                  <a:pt x="718135" y="104484"/>
                  <a:pt x="692727" y="142595"/>
                </a:cubicBezTo>
                <a:lnTo>
                  <a:pt x="681643" y="159221"/>
                </a:lnTo>
                <a:cubicBezTo>
                  <a:pt x="666491" y="204683"/>
                  <a:pt x="689124" y="132905"/>
                  <a:pt x="670560" y="225723"/>
                </a:cubicBezTo>
                <a:cubicBezTo>
                  <a:pt x="668269" y="237179"/>
                  <a:pt x="663171" y="247890"/>
                  <a:pt x="659476" y="258974"/>
                </a:cubicBezTo>
                <a:cubicBezTo>
                  <a:pt x="643007" y="308380"/>
                  <a:pt x="669355" y="230421"/>
                  <a:pt x="642851" y="303308"/>
                </a:cubicBezTo>
                <a:cubicBezTo>
                  <a:pt x="638858" y="314288"/>
                  <a:pt x="636992" y="326109"/>
                  <a:pt x="631767" y="336559"/>
                </a:cubicBezTo>
                <a:cubicBezTo>
                  <a:pt x="628072" y="343948"/>
                  <a:pt x="623937" y="351133"/>
                  <a:pt x="620683" y="358726"/>
                </a:cubicBezTo>
                <a:cubicBezTo>
                  <a:pt x="606916" y="390851"/>
                  <a:pt x="625361" y="360025"/>
                  <a:pt x="604058" y="391977"/>
                </a:cubicBezTo>
                <a:lnTo>
                  <a:pt x="592974" y="425228"/>
                </a:lnTo>
                <a:cubicBezTo>
                  <a:pt x="591127" y="430770"/>
                  <a:pt x="592293" y="438614"/>
                  <a:pt x="587432" y="441854"/>
                </a:cubicBezTo>
                <a:lnTo>
                  <a:pt x="570807" y="452937"/>
                </a:lnTo>
                <a:lnTo>
                  <a:pt x="554182" y="502814"/>
                </a:lnTo>
                <a:cubicBezTo>
                  <a:pt x="552335" y="508356"/>
                  <a:pt x="551880" y="514579"/>
                  <a:pt x="548640" y="519439"/>
                </a:cubicBezTo>
                <a:cubicBezTo>
                  <a:pt x="516877" y="567084"/>
                  <a:pt x="554956" y="506805"/>
                  <a:pt x="532014" y="552690"/>
                </a:cubicBezTo>
                <a:cubicBezTo>
                  <a:pt x="529035" y="558647"/>
                  <a:pt x="523909" y="563358"/>
                  <a:pt x="520931" y="569315"/>
                </a:cubicBezTo>
                <a:cubicBezTo>
                  <a:pt x="518319" y="574540"/>
                  <a:pt x="517440" y="580471"/>
                  <a:pt x="515389" y="585941"/>
                </a:cubicBezTo>
                <a:cubicBezTo>
                  <a:pt x="511896" y="595255"/>
                  <a:pt x="507451" y="604213"/>
                  <a:pt x="504305" y="613650"/>
                </a:cubicBezTo>
                <a:cubicBezTo>
                  <a:pt x="500757" y="624292"/>
                  <a:pt x="498555" y="641777"/>
                  <a:pt x="493222" y="652443"/>
                </a:cubicBezTo>
                <a:cubicBezTo>
                  <a:pt x="490243" y="658400"/>
                  <a:pt x="485833" y="663526"/>
                  <a:pt x="482138" y="669068"/>
                </a:cubicBezTo>
                <a:cubicBezTo>
                  <a:pt x="468206" y="710865"/>
                  <a:pt x="487001" y="659339"/>
                  <a:pt x="465512" y="702319"/>
                </a:cubicBezTo>
                <a:cubicBezTo>
                  <a:pt x="449471" y="734402"/>
                  <a:pt x="474864" y="704053"/>
                  <a:pt x="443345" y="735570"/>
                </a:cubicBezTo>
                <a:cubicBezTo>
                  <a:pt x="441498" y="741112"/>
                  <a:pt x="440640" y="747089"/>
                  <a:pt x="437803" y="752195"/>
                </a:cubicBezTo>
                <a:cubicBezTo>
                  <a:pt x="431334" y="763840"/>
                  <a:pt x="415636" y="785446"/>
                  <a:pt x="415636" y="785446"/>
                </a:cubicBezTo>
                <a:cubicBezTo>
                  <a:pt x="411941" y="796530"/>
                  <a:pt x="411032" y="808976"/>
                  <a:pt x="404552" y="818697"/>
                </a:cubicBezTo>
                <a:cubicBezTo>
                  <a:pt x="400858" y="824239"/>
                  <a:pt x="396174" y="829237"/>
                  <a:pt x="393469" y="835323"/>
                </a:cubicBezTo>
                <a:cubicBezTo>
                  <a:pt x="388724" y="845999"/>
                  <a:pt x="386080" y="857490"/>
                  <a:pt x="382385" y="868574"/>
                </a:cubicBezTo>
                <a:cubicBezTo>
                  <a:pt x="380538" y="874116"/>
                  <a:pt x="380083" y="880338"/>
                  <a:pt x="376843" y="885199"/>
                </a:cubicBezTo>
                <a:cubicBezTo>
                  <a:pt x="373149" y="890741"/>
                  <a:pt x="368465" y="895739"/>
                  <a:pt x="365760" y="901825"/>
                </a:cubicBezTo>
                <a:cubicBezTo>
                  <a:pt x="339383" y="961174"/>
                  <a:pt x="368675" y="914077"/>
                  <a:pt x="343592" y="951701"/>
                </a:cubicBezTo>
                <a:cubicBezTo>
                  <a:pt x="329667" y="993480"/>
                  <a:pt x="348449" y="941988"/>
                  <a:pt x="326967" y="984952"/>
                </a:cubicBezTo>
                <a:cubicBezTo>
                  <a:pt x="324355" y="990177"/>
                  <a:pt x="324037" y="996352"/>
                  <a:pt x="321425" y="1001577"/>
                </a:cubicBezTo>
                <a:cubicBezTo>
                  <a:pt x="318446" y="1007534"/>
                  <a:pt x="313047" y="1012117"/>
                  <a:pt x="310342" y="1018203"/>
                </a:cubicBezTo>
                <a:cubicBezTo>
                  <a:pt x="305597" y="1028879"/>
                  <a:pt x="302953" y="1040370"/>
                  <a:pt x="299258" y="1051454"/>
                </a:cubicBezTo>
                <a:cubicBezTo>
                  <a:pt x="297411" y="1056996"/>
                  <a:pt x="295133" y="1062412"/>
                  <a:pt x="293716" y="1068079"/>
                </a:cubicBezTo>
                <a:cubicBezTo>
                  <a:pt x="286757" y="1095913"/>
                  <a:pt x="290583" y="1083020"/>
                  <a:pt x="282632" y="1106872"/>
                </a:cubicBezTo>
                <a:cubicBezTo>
                  <a:pt x="279862" y="1123495"/>
                  <a:pt x="275767" y="1158734"/>
                  <a:pt x="266007" y="1173374"/>
                </a:cubicBezTo>
                <a:lnTo>
                  <a:pt x="243840" y="1206625"/>
                </a:lnTo>
                <a:lnTo>
                  <a:pt x="232756" y="1223250"/>
                </a:lnTo>
                <a:lnTo>
                  <a:pt x="221672" y="1239875"/>
                </a:lnTo>
                <a:cubicBezTo>
                  <a:pt x="207747" y="1281658"/>
                  <a:pt x="226530" y="1230162"/>
                  <a:pt x="205047" y="1273126"/>
                </a:cubicBezTo>
                <a:cubicBezTo>
                  <a:pt x="202434" y="1278351"/>
                  <a:pt x="202117" y="1284527"/>
                  <a:pt x="199505" y="1289752"/>
                </a:cubicBezTo>
                <a:cubicBezTo>
                  <a:pt x="196527" y="1295709"/>
                  <a:pt x="191400" y="1300420"/>
                  <a:pt x="188422" y="1306377"/>
                </a:cubicBezTo>
                <a:cubicBezTo>
                  <a:pt x="165483" y="1352257"/>
                  <a:pt x="203554" y="1291994"/>
                  <a:pt x="171796" y="1339628"/>
                </a:cubicBezTo>
                <a:cubicBezTo>
                  <a:pt x="153462" y="1394631"/>
                  <a:pt x="184222" y="1310612"/>
                  <a:pt x="149629" y="1372879"/>
                </a:cubicBezTo>
                <a:cubicBezTo>
                  <a:pt x="143955" y="1383092"/>
                  <a:pt x="142240" y="1395046"/>
                  <a:pt x="138545" y="1406130"/>
                </a:cubicBezTo>
                <a:cubicBezTo>
                  <a:pt x="136698" y="1411672"/>
                  <a:pt x="136243" y="1417895"/>
                  <a:pt x="133003" y="1422755"/>
                </a:cubicBezTo>
                <a:lnTo>
                  <a:pt x="110836" y="1456006"/>
                </a:lnTo>
                <a:lnTo>
                  <a:pt x="99752" y="1472632"/>
                </a:lnTo>
                <a:cubicBezTo>
                  <a:pt x="96058" y="1483716"/>
                  <a:pt x="90590" y="1494359"/>
                  <a:pt x="88669" y="1505883"/>
                </a:cubicBezTo>
                <a:cubicBezTo>
                  <a:pt x="86822" y="1516967"/>
                  <a:pt x="85565" y="1528165"/>
                  <a:pt x="83127" y="1539134"/>
                </a:cubicBezTo>
                <a:cubicBezTo>
                  <a:pt x="81860" y="1544836"/>
                  <a:pt x="79190" y="1550142"/>
                  <a:pt x="77585" y="1555759"/>
                </a:cubicBezTo>
                <a:cubicBezTo>
                  <a:pt x="75493" y="1563082"/>
                  <a:pt x="74232" y="1570631"/>
                  <a:pt x="72043" y="1577926"/>
                </a:cubicBezTo>
                <a:cubicBezTo>
                  <a:pt x="68686" y="1589116"/>
                  <a:pt x="67441" y="1601456"/>
                  <a:pt x="60960" y="1611177"/>
                </a:cubicBezTo>
                <a:lnTo>
                  <a:pt x="38792" y="1644428"/>
                </a:lnTo>
                <a:lnTo>
                  <a:pt x="22167" y="1694305"/>
                </a:lnTo>
                <a:lnTo>
                  <a:pt x="16625" y="1710930"/>
                </a:lnTo>
                <a:cubicBezTo>
                  <a:pt x="18472" y="1718319"/>
                  <a:pt x="17409" y="1727150"/>
                  <a:pt x="22167" y="1733097"/>
                </a:cubicBezTo>
                <a:cubicBezTo>
                  <a:pt x="28470" y="1740976"/>
                  <a:pt x="54875" y="1738639"/>
                  <a:pt x="60960" y="1738639"/>
                </a:cubicBezTo>
              </a:path>
            </a:pathLst>
          </a:custGeom>
          <a:solidFill>
            <a:srgbClr val="7030A0">
              <a:alpha val="70000"/>
            </a:srgbClr>
          </a:solidFill>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l-GR"/>
          </a:p>
        </p:txBody>
      </p:sp>
      <p:sp>
        <p:nvSpPr>
          <p:cNvPr id="135" name="134 - Ελεύθερη σχεδίαση"/>
          <p:cNvSpPr/>
          <p:nvPr/>
        </p:nvSpPr>
        <p:spPr>
          <a:xfrm>
            <a:off x="2879725" y="1223963"/>
            <a:ext cx="2320925" cy="2232025"/>
          </a:xfrm>
          <a:custGeom>
            <a:avLst/>
            <a:gdLst>
              <a:gd name="connsiteX0" fmla="*/ 716893 w 2321028"/>
              <a:gd name="connsiteY0" fmla="*/ 0 h 2231942"/>
              <a:gd name="connsiteX1" fmla="*/ 783395 w 2321028"/>
              <a:gd name="connsiteY1" fmla="*/ 22167 h 2231942"/>
              <a:gd name="connsiteX2" fmla="*/ 816646 w 2321028"/>
              <a:gd name="connsiteY2" fmla="*/ 33251 h 2231942"/>
              <a:gd name="connsiteX3" fmla="*/ 949649 w 2321028"/>
              <a:gd name="connsiteY3" fmla="*/ 38792 h 2231942"/>
              <a:gd name="connsiteX4" fmla="*/ 1005068 w 2321028"/>
              <a:gd name="connsiteY4" fmla="*/ 44334 h 2231942"/>
              <a:gd name="connsiteX5" fmla="*/ 1027235 w 2321028"/>
              <a:gd name="connsiteY5" fmla="*/ 49876 h 2231942"/>
              <a:gd name="connsiteX6" fmla="*/ 1138071 w 2321028"/>
              <a:gd name="connsiteY6" fmla="*/ 55418 h 2231942"/>
              <a:gd name="connsiteX7" fmla="*/ 1210115 w 2321028"/>
              <a:gd name="connsiteY7" fmla="*/ 60960 h 2231942"/>
              <a:gd name="connsiteX8" fmla="*/ 1498289 w 2321028"/>
              <a:gd name="connsiteY8" fmla="*/ 66502 h 2231942"/>
              <a:gd name="connsiteX9" fmla="*/ 1659002 w 2321028"/>
              <a:gd name="connsiteY9" fmla="*/ 72043 h 2231942"/>
              <a:gd name="connsiteX10" fmla="*/ 1692253 w 2321028"/>
              <a:gd name="connsiteY10" fmla="*/ 77585 h 2231942"/>
              <a:gd name="connsiteX11" fmla="*/ 1758755 w 2321028"/>
              <a:gd name="connsiteY11" fmla="*/ 88669 h 2231942"/>
              <a:gd name="connsiteX12" fmla="*/ 1880675 w 2321028"/>
              <a:gd name="connsiteY12" fmla="*/ 99752 h 2231942"/>
              <a:gd name="connsiteX13" fmla="*/ 1908384 w 2321028"/>
              <a:gd name="connsiteY13" fmla="*/ 105294 h 2231942"/>
              <a:gd name="connsiteX14" fmla="*/ 2035846 w 2321028"/>
              <a:gd name="connsiteY14" fmla="*/ 110836 h 2231942"/>
              <a:gd name="connsiteX15" fmla="*/ 2069097 w 2321028"/>
              <a:gd name="connsiteY15" fmla="*/ 121920 h 2231942"/>
              <a:gd name="connsiteX16" fmla="*/ 2085722 w 2321028"/>
              <a:gd name="connsiteY16" fmla="*/ 127462 h 2231942"/>
              <a:gd name="connsiteX17" fmla="*/ 2102348 w 2321028"/>
              <a:gd name="connsiteY17" fmla="*/ 138545 h 2231942"/>
              <a:gd name="connsiteX18" fmla="*/ 2152224 w 2321028"/>
              <a:gd name="connsiteY18" fmla="*/ 155171 h 2231942"/>
              <a:gd name="connsiteX19" fmla="*/ 2185475 w 2321028"/>
              <a:gd name="connsiteY19" fmla="*/ 166254 h 2231942"/>
              <a:gd name="connsiteX20" fmla="*/ 2202100 w 2321028"/>
              <a:gd name="connsiteY20" fmla="*/ 171796 h 2231942"/>
              <a:gd name="connsiteX21" fmla="*/ 2251977 w 2321028"/>
              <a:gd name="connsiteY21" fmla="*/ 193963 h 2231942"/>
              <a:gd name="connsiteX22" fmla="*/ 2285228 w 2321028"/>
              <a:gd name="connsiteY22" fmla="*/ 205047 h 2231942"/>
              <a:gd name="connsiteX23" fmla="*/ 2301853 w 2321028"/>
              <a:gd name="connsiteY23" fmla="*/ 210589 h 2231942"/>
              <a:gd name="connsiteX24" fmla="*/ 2318478 w 2321028"/>
              <a:gd name="connsiteY24" fmla="*/ 243840 h 2231942"/>
              <a:gd name="connsiteX25" fmla="*/ 2296311 w 2321028"/>
              <a:gd name="connsiteY25" fmla="*/ 277091 h 2231942"/>
              <a:gd name="connsiteX26" fmla="*/ 2279686 w 2321028"/>
              <a:gd name="connsiteY26" fmla="*/ 343592 h 2231942"/>
              <a:gd name="connsiteX27" fmla="*/ 2279686 w 2321028"/>
              <a:gd name="connsiteY27" fmla="*/ 343592 h 2231942"/>
              <a:gd name="connsiteX28" fmla="*/ 2263060 w 2321028"/>
              <a:gd name="connsiteY28" fmla="*/ 404552 h 2231942"/>
              <a:gd name="connsiteX29" fmla="*/ 2240893 w 2321028"/>
              <a:gd name="connsiteY29" fmla="*/ 437803 h 2231942"/>
              <a:gd name="connsiteX30" fmla="*/ 2202100 w 2321028"/>
              <a:gd name="connsiteY30" fmla="*/ 554182 h 2231942"/>
              <a:gd name="connsiteX31" fmla="*/ 2191017 w 2321028"/>
              <a:gd name="connsiteY31" fmla="*/ 587432 h 2231942"/>
              <a:gd name="connsiteX32" fmla="*/ 2185475 w 2321028"/>
              <a:gd name="connsiteY32" fmla="*/ 604058 h 2231942"/>
              <a:gd name="connsiteX33" fmla="*/ 2179933 w 2321028"/>
              <a:gd name="connsiteY33" fmla="*/ 626225 h 2231942"/>
              <a:gd name="connsiteX34" fmla="*/ 2168849 w 2321028"/>
              <a:gd name="connsiteY34" fmla="*/ 659476 h 2231942"/>
              <a:gd name="connsiteX35" fmla="*/ 2163308 w 2321028"/>
              <a:gd name="connsiteY35" fmla="*/ 676102 h 2231942"/>
              <a:gd name="connsiteX36" fmla="*/ 2146682 w 2321028"/>
              <a:gd name="connsiteY36" fmla="*/ 709352 h 2231942"/>
              <a:gd name="connsiteX37" fmla="*/ 2141140 w 2321028"/>
              <a:gd name="connsiteY37" fmla="*/ 737062 h 2231942"/>
              <a:gd name="connsiteX38" fmla="*/ 2130057 w 2321028"/>
              <a:gd name="connsiteY38" fmla="*/ 770312 h 2231942"/>
              <a:gd name="connsiteX39" fmla="*/ 2124515 w 2321028"/>
              <a:gd name="connsiteY39" fmla="*/ 786938 h 2231942"/>
              <a:gd name="connsiteX40" fmla="*/ 2113431 w 2321028"/>
              <a:gd name="connsiteY40" fmla="*/ 831272 h 2231942"/>
              <a:gd name="connsiteX41" fmla="*/ 2096806 w 2321028"/>
              <a:gd name="connsiteY41" fmla="*/ 881149 h 2231942"/>
              <a:gd name="connsiteX42" fmla="*/ 2074638 w 2321028"/>
              <a:gd name="connsiteY42" fmla="*/ 947651 h 2231942"/>
              <a:gd name="connsiteX43" fmla="*/ 2063555 w 2321028"/>
              <a:gd name="connsiteY43" fmla="*/ 980902 h 2231942"/>
              <a:gd name="connsiteX44" fmla="*/ 2052471 w 2321028"/>
              <a:gd name="connsiteY44" fmla="*/ 997527 h 2231942"/>
              <a:gd name="connsiteX45" fmla="*/ 2035846 w 2321028"/>
              <a:gd name="connsiteY45" fmla="*/ 1052945 h 2231942"/>
              <a:gd name="connsiteX46" fmla="*/ 2030304 w 2321028"/>
              <a:gd name="connsiteY46" fmla="*/ 1069571 h 2231942"/>
              <a:gd name="connsiteX47" fmla="*/ 2019220 w 2321028"/>
              <a:gd name="connsiteY47" fmla="*/ 1113905 h 2231942"/>
              <a:gd name="connsiteX48" fmla="*/ 2008137 w 2321028"/>
              <a:gd name="connsiteY48" fmla="*/ 1147156 h 2231942"/>
              <a:gd name="connsiteX49" fmla="*/ 1997053 w 2321028"/>
              <a:gd name="connsiteY49" fmla="*/ 1191491 h 2231942"/>
              <a:gd name="connsiteX50" fmla="*/ 1985969 w 2321028"/>
              <a:gd name="connsiteY50" fmla="*/ 1224742 h 2231942"/>
              <a:gd name="connsiteX51" fmla="*/ 1980428 w 2321028"/>
              <a:gd name="connsiteY51" fmla="*/ 1246909 h 2231942"/>
              <a:gd name="connsiteX52" fmla="*/ 1969344 w 2321028"/>
              <a:gd name="connsiteY52" fmla="*/ 1280160 h 2231942"/>
              <a:gd name="connsiteX53" fmla="*/ 1947177 w 2321028"/>
              <a:gd name="connsiteY53" fmla="*/ 1357745 h 2231942"/>
              <a:gd name="connsiteX54" fmla="*/ 1936093 w 2321028"/>
              <a:gd name="connsiteY54" fmla="*/ 1374371 h 2231942"/>
              <a:gd name="connsiteX55" fmla="*/ 1908384 w 2321028"/>
              <a:gd name="connsiteY55" fmla="*/ 1418705 h 2231942"/>
              <a:gd name="connsiteX56" fmla="*/ 1902842 w 2321028"/>
              <a:gd name="connsiteY56" fmla="*/ 1440872 h 2231942"/>
              <a:gd name="connsiteX57" fmla="*/ 1891758 w 2321028"/>
              <a:gd name="connsiteY57" fmla="*/ 1496291 h 2231942"/>
              <a:gd name="connsiteX58" fmla="*/ 1880675 w 2321028"/>
              <a:gd name="connsiteY58" fmla="*/ 1573876 h 2231942"/>
              <a:gd name="connsiteX59" fmla="*/ 1864049 w 2321028"/>
              <a:gd name="connsiteY59" fmla="*/ 1645920 h 2231942"/>
              <a:gd name="connsiteX60" fmla="*/ 1858508 w 2321028"/>
              <a:gd name="connsiteY60" fmla="*/ 1673629 h 2231942"/>
              <a:gd name="connsiteX61" fmla="*/ 1847424 w 2321028"/>
              <a:gd name="connsiteY61" fmla="*/ 1706880 h 2231942"/>
              <a:gd name="connsiteX62" fmla="*/ 1841882 w 2321028"/>
              <a:gd name="connsiteY62" fmla="*/ 1762298 h 2231942"/>
              <a:gd name="connsiteX63" fmla="*/ 1819715 w 2321028"/>
              <a:gd name="connsiteY63" fmla="*/ 1812174 h 2231942"/>
              <a:gd name="connsiteX64" fmla="*/ 1808631 w 2321028"/>
              <a:gd name="connsiteY64" fmla="*/ 1845425 h 2231942"/>
              <a:gd name="connsiteX65" fmla="*/ 1792006 w 2321028"/>
              <a:gd name="connsiteY65" fmla="*/ 1895302 h 2231942"/>
              <a:gd name="connsiteX66" fmla="*/ 1786464 w 2321028"/>
              <a:gd name="connsiteY66" fmla="*/ 1911927 h 2231942"/>
              <a:gd name="connsiteX67" fmla="*/ 1775380 w 2321028"/>
              <a:gd name="connsiteY67" fmla="*/ 1928552 h 2231942"/>
              <a:gd name="connsiteX68" fmla="*/ 1747671 w 2321028"/>
              <a:gd name="connsiteY68" fmla="*/ 1972887 h 2231942"/>
              <a:gd name="connsiteX69" fmla="*/ 1731046 w 2321028"/>
              <a:gd name="connsiteY69" fmla="*/ 2006138 h 2231942"/>
              <a:gd name="connsiteX70" fmla="*/ 1719962 w 2321028"/>
              <a:gd name="connsiteY70" fmla="*/ 2039389 h 2231942"/>
              <a:gd name="connsiteX71" fmla="*/ 1708878 w 2321028"/>
              <a:gd name="connsiteY71" fmla="*/ 2072640 h 2231942"/>
              <a:gd name="connsiteX72" fmla="*/ 1703337 w 2321028"/>
              <a:gd name="connsiteY72" fmla="*/ 2094807 h 2231942"/>
              <a:gd name="connsiteX73" fmla="*/ 1686711 w 2321028"/>
              <a:gd name="connsiteY73" fmla="*/ 2144683 h 2231942"/>
              <a:gd name="connsiteX74" fmla="*/ 1675628 w 2321028"/>
              <a:gd name="connsiteY74" fmla="*/ 2177934 h 2231942"/>
              <a:gd name="connsiteX75" fmla="*/ 1670086 w 2321028"/>
              <a:gd name="connsiteY75" fmla="*/ 2194560 h 2231942"/>
              <a:gd name="connsiteX76" fmla="*/ 1659002 w 2321028"/>
              <a:gd name="connsiteY76" fmla="*/ 2211185 h 2231942"/>
              <a:gd name="connsiteX77" fmla="*/ 1653460 w 2321028"/>
              <a:gd name="connsiteY77" fmla="*/ 2227811 h 2231942"/>
              <a:gd name="connsiteX78" fmla="*/ 1642377 w 2321028"/>
              <a:gd name="connsiteY78" fmla="*/ 2194560 h 2231942"/>
              <a:gd name="connsiteX79" fmla="*/ 1631293 w 2321028"/>
              <a:gd name="connsiteY79" fmla="*/ 2161309 h 2231942"/>
              <a:gd name="connsiteX80" fmla="*/ 1620209 w 2321028"/>
              <a:gd name="connsiteY80" fmla="*/ 2144683 h 2231942"/>
              <a:gd name="connsiteX81" fmla="*/ 1609126 w 2321028"/>
              <a:gd name="connsiteY81" fmla="*/ 2100349 h 2231942"/>
              <a:gd name="connsiteX82" fmla="*/ 1603584 w 2321028"/>
              <a:gd name="connsiteY82" fmla="*/ 2083723 h 2231942"/>
              <a:gd name="connsiteX83" fmla="*/ 1598042 w 2321028"/>
              <a:gd name="connsiteY83" fmla="*/ 2061556 h 2231942"/>
              <a:gd name="connsiteX84" fmla="*/ 1592500 w 2321028"/>
              <a:gd name="connsiteY84" fmla="*/ 2033847 h 2231942"/>
              <a:gd name="connsiteX85" fmla="*/ 1575875 w 2321028"/>
              <a:gd name="connsiteY85" fmla="*/ 2000596 h 2231942"/>
              <a:gd name="connsiteX86" fmla="*/ 1542624 w 2321028"/>
              <a:gd name="connsiteY86" fmla="*/ 1989512 h 2231942"/>
              <a:gd name="connsiteX87" fmla="*/ 1525998 w 2321028"/>
              <a:gd name="connsiteY87" fmla="*/ 1978429 h 2231942"/>
              <a:gd name="connsiteX88" fmla="*/ 1459497 w 2321028"/>
              <a:gd name="connsiteY88" fmla="*/ 1961803 h 2231942"/>
              <a:gd name="connsiteX89" fmla="*/ 1426246 w 2321028"/>
              <a:gd name="connsiteY89" fmla="*/ 1950720 h 2231942"/>
              <a:gd name="connsiteX90" fmla="*/ 1381911 w 2321028"/>
              <a:gd name="connsiteY90" fmla="*/ 1939636 h 2231942"/>
              <a:gd name="connsiteX91" fmla="*/ 1326493 w 2321028"/>
              <a:gd name="connsiteY91" fmla="*/ 1923011 h 2231942"/>
              <a:gd name="connsiteX92" fmla="*/ 1282158 w 2321028"/>
              <a:gd name="connsiteY92" fmla="*/ 1906385 h 2231942"/>
              <a:gd name="connsiteX93" fmla="*/ 1248908 w 2321028"/>
              <a:gd name="connsiteY93" fmla="*/ 1895302 h 2231942"/>
              <a:gd name="connsiteX94" fmla="*/ 1232282 w 2321028"/>
              <a:gd name="connsiteY94" fmla="*/ 1889760 h 2231942"/>
              <a:gd name="connsiteX95" fmla="*/ 1199031 w 2321028"/>
              <a:gd name="connsiteY95" fmla="*/ 1867592 h 2231942"/>
              <a:gd name="connsiteX96" fmla="*/ 1182406 w 2321028"/>
              <a:gd name="connsiteY96" fmla="*/ 1856509 h 2231942"/>
              <a:gd name="connsiteX97" fmla="*/ 1165780 w 2321028"/>
              <a:gd name="connsiteY97" fmla="*/ 1850967 h 2231942"/>
              <a:gd name="connsiteX98" fmla="*/ 1149155 w 2321028"/>
              <a:gd name="connsiteY98" fmla="*/ 1839883 h 2231942"/>
              <a:gd name="connsiteX99" fmla="*/ 1115904 w 2321028"/>
              <a:gd name="connsiteY99" fmla="*/ 1828800 h 2231942"/>
              <a:gd name="connsiteX100" fmla="*/ 1099278 w 2321028"/>
              <a:gd name="connsiteY100" fmla="*/ 1817716 h 2231942"/>
              <a:gd name="connsiteX101" fmla="*/ 1049402 w 2321028"/>
              <a:gd name="connsiteY101" fmla="*/ 1801091 h 2231942"/>
              <a:gd name="connsiteX102" fmla="*/ 966275 w 2321028"/>
              <a:gd name="connsiteY102" fmla="*/ 1773382 h 2231942"/>
              <a:gd name="connsiteX103" fmla="*/ 883148 w 2321028"/>
              <a:gd name="connsiteY103" fmla="*/ 1745672 h 2231942"/>
              <a:gd name="connsiteX104" fmla="*/ 849897 w 2321028"/>
              <a:gd name="connsiteY104" fmla="*/ 1734589 h 2231942"/>
              <a:gd name="connsiteX105" fmla="*/ 833271 w 2321028"/>
              <a:gd name="connsiteY105" fmla="*/ 1723505 h 2231942"/>
              <a:gd name="connsiteX106" fmla="*/ 794478 w 2321028"/>
              <a:gd name="connsiteY106" fmla="*/ 1712422 h 2231942"/>
              <a:gd name="connsiteX107" fmla="*/ 777853 w 2321028"/>
              <a:gd name="connsiteY107" fmla="*/ 1701338 h 2231942"/>
              <a:gd name="connsiteX108" fmla="*/ 700268 w 2321028"/>
              <a:gd name="connsiteY108" fmla="*/ 1684712 h 2231942"/>
              <a:gd name="connsiteX109" fmla="*/ 661475 w 2321028"/>
              <a:gd name="connsiteY109" fmla="*/ 1673629 h 2231942"/>
              <a:gd name="connsiteX110" fmla="*/ 628224 w 2321028"/>
              <a:gd name="connsiteY110" fmla="*/ 1668087 h 2231942"/>
              <a:gd name="connsiteX111" fmla="*/ 594973 w 2321028"/>
              <a:gd name="connsiteY111" fmla="*/ 1657003 h 2231942"/>
              <a:gd name="connsiteX112" fmla="*/ 545097 w 2321028"/>
              <a:gd name="connsiteY112" fmla="*/ 1640378 h 2231942"/>
              <a:gd name="connsiteX113" fmla="*/ 511846 w 2321028"/>
              <a:gd name="connsiteY113" fmla="*/ 1629294 h 2231942"/>
              <a:gd name="connsiteX114" fmla="*/ 495220 w 2321028"/>
              <a:gd name="connsiteY114" fmla="*/ 1618211 h 2231942"/>
              <a:gd name="connsiteX115" fmla="*/ 456428 w 2321028"/>
              <a:gd name="connsiteY115" fmla="*/ 1607127 h 2231942"/>
              <a:gd name="connsiteX116" fmla="*/ 423177 w 2321028"/>
              <a:gd name="connsiteY116" fmla="*/ 1596043 h 2231942"/>
              <a:gd name="connsiteX117" fmla="*/ 406551 w 2321028"/>
              <a:gd name="connsiteY117" fmla="*/ 1590502 h 2231942"/>
              <a:gd name="connsiteX118" fmla="*/ 373300 w 2321028"/>
              <a:gd name="connsiteY118" fmla="*/ 1573876 h 2231942"/>
              <a:gd name="connsiteX119" fmla="*/ 340049 w 2321028"/>
              <a:gd name="connsiteY119" fmla="*/ 1557251 h 2231942"/>
              <a:gd name="connsiteX120" fmla="*/ 323424 w 2321028"/>
              <a:gd name="connsiteY120" fmla="*/ 1546167 h 2231942"/>
              <a:gd name="connsiteX121" fmla="*/ 290173 w 2321028"/>
              <a:gd name="connsiteY121" fmla="*/ 1535083 h 2231942"/>
              <a:gd name="connsiteX122" fmla="*/ 256922 w 2321028"/>
              <a:gd name="connsiteY122" fmla="*/ 1524000 h 2231942"/>
              <a:gd name="connsiteX123" fmla="*/ 240297 w 2321028"/>
              <a:gd name="connsiteY123" fmla="*/ 1518458 h 2231942"/>
              <a:gd name="connsiteX124" fmla="*/ 223671 w 2321028"/>
              <a:gd name="connsiteY124" fmla="*/ 1512916 h 2231942"/>
              <a:gd name="connsiteX125" fmla="*/ 207046 w 2321028"/>
              <a:gd name="connsiteY125" fmla="*/ 1501832 h 2231942"/>
              <a:gd name="connsiteX126" fmla="*/ 173795 w 2321028"/>
              <a:gd name="connsiteY126" fmla="*/ 1490749 h 2231942"/>
              <a:gd name="connsiteX127" fmla="*/ 157169 w 2321028"/>
              <a:gd name="connsiteY127" fmla="*/ 1479665 h 2231942"/>
              <a:gd name="connsiteX128" fmla="*/ 123918 w 2321028"/>
              <a:gd name="connsiteY128" fmla="*/ 1468582 h 2231942"/>
              <a:gd name="connsiteX129" fmla="*/ 90668 w 2321028"/>
              <a:gd name="connsiteY129" fmla="*/ 1446414 h 2231942"/>
              <a:gd name="connsiteX130" fmla="*/ 40791 w 2321028"/>
              <a:gd name="connsiteY130" fmla="*/ 1435331 h 2231942"/>
              <a:gd name="connsiteX131" fmla="*/ 24166 w 2321028"/>
              <a:gd name="connsiteY131" fmla="*/ 1429789 h 2231942"/>
              <a:gd name="connsiteX132" fmla="*/ 7540 w 2321028"/>
              <a:gd name="connsiteY132" fmla="*/ 1418705 h 2231942"/>
              <a:gd name="connsiteX133" fmla="*/ 7540 w 2321028"/>
              <a:gd name="connsiteY133" fmla="*/ 1379912 h 2231942"/>
              <a:gd name="connsiteX134" fmla="*/ 13082 w 2321028"/>
              <a:gd name="connsiteY134" fmla="*/ 1363287 h 2231942"/>
              <a:gd name="connsiteX135" fmla="*/ 29708 w 2321028"/>
              <a:gd name="connsiteY135" fmla="*/ 1357745 h 2231942"/>
              <a:gd name="connsiteX136" fmla="*/ 46333 w 2321028"/>
              <a:gd name="connsiteY136" fmla="*/ 1346662 h 2231942"/>
              <a:gd name="connsiteX137" fmla="*/ 51875 w 2321028"/>
              <a:gd name="connsiteY137" fmla="*/ 1330036 h 2231942"/>
              <a:gd name="connsiteX138" fmla="*/ 62958 w 2321028"/>
              <a:gd name="connsiteY138" fmla="*/ 1313411 h 2231942"/>
              <a:gd name="connsiteX139" fmla="*/ 90668 w 2321028"/>
              <a:gd name="connsiteY139" fmla="*/ 1269076 h 2231942"/>
              <a:gd name="connsiteX140" fmla="*/ 107293 w 2321028"/>
              <a:gd name="connsiteY140" fmla="*/ 1230283 h 2231942"/>
              <a:gd name="connsiteX141" fmla="*/ 112835 w 2321028"/>
              <a:gd name="connsiteY141" fmla="*/ 1213658 h 2231942"/>
              <a:gd name="connsiteX142" fmla="*/ 123918 w 2321028"/>
              <a:gd name="connsiteY142" fmla="*/ 1197032 h 2231942"/>
              <a:gd name="connsiteX143" fmla="*/ 135002 w 2321028"/>
              <a:gd name="connsiteY143" fmla="*/ 1158240 h 2231942"/>
              <a:gd name="connsiteX144" fmla="*/ 140544 w 2321028"/>
              <a:gd name="connsiteY144" fmla="*/ 1141614 h 2231942"/>
              <a:gd name="connsiteX145" fmla="*/ 151628 w 2321028"/>
              <a:gd name="connsiteY145" fmla="*/ 1097280 h 2231942"/>
              <a:gd name="connsiteX146" fmla="*/ 162711 w 2321028"/>
              <a:gd name="connsiteY146" fmla="*/ 1080654 h 2231942"/>
              <a:gd name="connsiteX147" fmla="*/ 173795 w 2321028"/>
              <a:gd name="connsiteY147" fmla="*/ 1036320 h 2231942"/>
              <a:gd name="connsiteX148" fmla="*/ 190420 w 2321028"/>
              <a:gd name="connsiteY148" fmla="*/ 1003069 h 2231942"/>
              <a:gd name="connsiteX149" fmla="*/ 201504 w 2321028"/>
              <a:gd name="connsiteY149" fmla="*/ 964276 h 2231942"/>
              <a:gd name="connsiteX150" fmla="*/ 218129 w 2321028"/>
              <a:gd name="connsiteY150" fmla="*/ 958734 h 2231942"/>
              <a:gd name="connsiteX151" fmla="*/ 223671 w 2321028"/>
              <a:gd name="connsiteY151" fmla="*/ 942109 h 2231942"/>
              <a:gd name="connsiteX152" fmla="*/ 229213 w 2321028"/>
              <a:gd name="connsiteY152" fmla="*/ 914400 h 2231942"/>
              <a:gd name="connsiteX153" fmla="*/ 245838 w 2321028"/>
              <a:gd name="connsiteY153" fmla="*/ 903316 h 2231942"/>
              <a:gd name="connsiteX154" fmla="*/ 256922 w 2321028"/>
              <a:gd name="connsiteY154" fmla="*/ 886691 h 2231942"/>
              <a:gd name="connsiteX155" fmla="*/ 268006 w 2321028"/>
              <a:gd name="connsiteY155" fmla="*/ 853440 h 2231942"/>
              <a:gd name="connsiteX156" fmla="*/ 290173 w 2321028"/>
              <a:gd name="connsiteY156" fmla="*/ 820189 h 2231942"/>
              <a:gd name="connsiteX157" fmla="*/ 301257 w 2321028"/>
              <a:gd name="connsiteY157" fmla="*/ 803563 h 2231942"/>
              <a:gd name="connsiteX158" fmla="*/ 317882 w 2321028"/>
              <a:gd name="connsiteY158" fmla="*/ 770312 h 2231942"/>
              <a:gd name="connsiteX159" fmla="*/ 334508 w 2321028"/>
              <a:gd name="connsiteY159" fmla="*/ 759229 h 2231942"/>
              <a:gd name="connsiteX160" fmla="*/ 340049 w 2321028"/>
              <a:gd name="connsiteY160" fmla="*/ 720436 h 2231942"/>
              <a:gd name="connsiteX161" fmla="*/ 362217 w 2321028"/>
              <a:gd name="connsiteY161" fmla="*/ 642851 h 2231942"/>
              <a:gd name="connsiteX162" fmla="*/ 384384 w 2321028"/>
              <a:gd name="connsiteY162" fmla="*/ 609600 h 2231942"/>
              <a:gd name="connsiteX163" fmla="*/ 401009 w 2321028"/>
              <a:gd name="connsiteY163" fmla="*/ 598516 h 2231942"/>
              <a:gd name="connsiteX164" fmla="*/ 417635 w 2321028"/>
              <a:gd name="connsiteY164" fmla="*/ 565265 h 2231942"/>
              <a:gd name="connsiteX165" fmla="*/ 434260 w 2321028"/>
              <a:gd name="connsiteY165" fmla="*/ 554182 h 2231942"/>
              <a:gd name="connsiteX166" fmla="*/ 445344 w 2321028"/>
              <a:gd name="connsiteY166" fmla="*/ 515389 h 2231942"/>
              <a:gd name="connsiteX167" fmla="*/ 456428 w 2321028"/>
              <a:gd name="connsiteY167" fmla="*/ 482138 h 2231942"/>
              <a:gd name="connsiteX168" fmla="*/ 467511 w 2321028"/>
              <a:gd name="connsiteY168" fmla="*/ 448887 h 2231942"/>
              <a:gd name="connsiteX169" fmla="*/ 478595 w 2321028"/>
              <a:gd name="connsiteY169" fmla="*/ 415636 h 2231942"/>
              <a:gd name="connsiteX170" fmla="*/ 484137 w 2321028"/>
              <a:gd name="connsiteY170" fmla="*/ 399011 h 2231942"/>
              <a:gd name="connsiteX171" fmla="*/ 500762 w 2321028"/>
              <a:gd name="connsiteY171" fmla="*/ 393469 h 2231942"/>
              <a:gd name="connsiteX172" fmla="*/ 506304 w 2321028"/>
              <a:gd name="connsiteY172" fmla="*/ 376843 h 2231942"/>
              <a:gd name="connsiteX173" fmla="*/ 522929 w 2321028"/>
              <a:gd name="connsiteY173" fmla="*/ 371302 h 2231942"/>
              <a:gd name="connsiteX174" fmla="*/ 534013 w 2321028"/>
              <a:gd name="connsiteY174" fmla="*/ 338051 h 2231942"/>
              <a:gd name="connsiteX175" fmla="*/ 539555 w 2321028"/>
              <a:gd name="connsiteY175" fmla="*/ 321425 h 2231942"/>
              <a:gd name="connsiteX176" fmla="*/ 556180 w 2321028"/>
              <a:gd name="connsiteY176" fmla="*/ 310342 h 2231942"/>
              <a:gd name="connsiteX177" fmla="*/ 567264 w 2321028"/>
              <a:gd name="connsiteY177" fmla="*/ 266007 h 2231942"/>
              <a:gd name="connsiteX178" fmla="*/ 578348 w 2321028"/>
              <a:gd name="connsiteY178" fmla="*/ 249382 h 2231942"/>
              <a:gd name="connsiteX179" fmla="*/ 594973 w 2321028"/>
              <a:gd name="connsiteY179" fmla="*/ 216131 h 2231942"/>
              <a:gd name="connsiteX180" fmla="*/ 600515 w 2321028"/>
              <a:gd name="connsiteY180" fmla="*/ 199505 h 2231942"/>
              <a:gd name="connsiteX181" fmla="*/ 611598 w 2321028"/>
              <a:gd name="connsiteY181" fmla="*/ 182880 h 2231942"/>
              <a:gd name="connsiteX182" fmla="*/ 628224 w 2321028"/>
              <a:gd name="connsiteY182" fmla="*/ 149629 h 2231942"/>
              <a:gd name="connsiteX183" fmla="*/ 633766 w 2321028"/>
              <a:gd name="connsiteY183" fmla="*/ 133003 h 2231942"/>
              <a:gd name="connsiteX184" fmla="*/ 644849 w 2321028"/>
              <a:gd name="connsiteY184" fmla="*/ 66502 h 2231942"/>
              <a:gd name="connsiteX185" fmla="*/ 650391 w 2321028"/>
              <a:gd name="connsiteY185" fmla="*/ 49876 h 2231942"/>
              <a:gd name="connsiteX186" fmla="*/ 667017 w 2321028"/>
              <a:gd name="connsiteY186" fmla="*/ 38792 h 2231942"/>
              <a:gd name="connsiteX187" fmla="*/ 672558 w 2321028"/>
              <a:gd name="connsiteY187" fmla="*/ 22167 h 2231942"/>
              <a:gd name="connsiteX188" fmla="*/ 705809 w 2321028"/>
              <a:gd name="connsiteY188" fmla="*/ 5542 h 2231942"/>
              <a:gd name="connsiteX189" fmla="*/ 750144 w 2321028"/>
              <a:gd name="connsiteY189" fmla="*/ 11083 h 2231942"/>
              <a:gd name="connsiteX190" fmla="*/ 777853 w 2321028"/>
              <a:gd name="connsiteY190" fmla="*/ 22167 h 2231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2321028" h="2231942">
                <a:moveTo>
                  <a:pt x="716893" y="0"/>
                </a:moveTo>
                <a:lnTo>
                  <a:pt x="783395" y="22167"/>
                </a:lnTo>
                <a:cubicBezTo>
                  <a:pt x="783397" y="22168"/>
                  <a:pt x="816644" y="33251"/>
                  <a:pt x="816646" y="33251"/>
                </a:cubicBezTo>
                <a:lnTo>
                  <a:pt x="949649" y="38792"/>
                </a:lnTo>
                <a:cubicBezTo>
                  <a:pt x="968122" y="40639"/>
                  <a:pt x="986689" y="41708"/>
                  <a:pt x="1005068" y="44334"/>
                </a:cubicBezTo>
                <a:cubicBezTo>
                  <a:pt x="1012608" y="45411"/>
                  <a:pt x="1019645" y="49243"/>
                  <a:pt x="1027235" y="49876"/>
                </a:cubicBezTo>
                <a:cubicBezTo>
                  <a:pt x="1064099" y="52948"/>
                  <a:pt x="1101147" y="53180"/>
                  <a:pt x="1138071" y="55418"/>
                </a:cubicBezTo>
                <a:cubicBezTo>
                  <a:pt x="1162112" y="56875"/>
                  <a:pt x="1186041" y="60219"/>
                  <a:pt x="1210115" y="60960"/>
                </a:cubicBezTo>
                <a:cubicBezTo>
                  <a:pt x="1306145" y="63915"/>
                  <a:pt x="1402243" y="64131"/>
                  <a:pt x="1498289" y="66502"/>
                </a:cubicBezTo>
                <a:lnTo>
                  <a:pt x="1659002" y="72043"/>
                </a:lnTo>
                <a:lnTo>
                  <a:pt x="1692253" y="77585"/>
                </a:lnTo>
                <a:cubicBezTo>
                  <a:pt x="1730620" y="84561"/>
                  <a:pt x="1713619" y="83359"/>
                  <a:pt x="1758755" y="88669"/>
                </a:cubicBezTo>
                <a:cubicBezTo>
                  <a:pt x="1796442" y="93103"/>
                  <a:pt x="1843438" y="96649"/>
                  <a:pt x="1880675" y="99752"/>
                </a:cubicBezTo>
                <a:cubicBezTo>
                  <a:pt x="1889911" y="101599"/>
                  <a:pt x="1898989" y="104623"/>
                  <a:pt x="1908384" y="105294"/>
                </a:cubicBezTo>
                <a:cubicBezTo>
                  <a:pt x="1950803" y="108324"/>
                  <a:pt x="1993544" y="106460"/>
                  <a:pt x="2035846" y="110836"/>
                </a:cubicBezTo>
                <a:cubicBezTo>
                  <a:pt x="2047467" y="112038"/>
                  <a:pt x="2058013" y="118225"/>
                  <a:pt x="2069097" y="121920"/>
                </a:cubicBezTo>
                <a:cubicBezTo>
                  <a:pt x="2074639" y="123767"/>
                  <a:pt x="2080861" y="124222"/>
                  <a:pt x="2085722" y="127462"/>
                </a:cubicBezTo>
                <a:cubicBezTo>
                  <a:pt x="2091264" y="131156"/>
                  <a:pt x="2096262" y="135840"/>
                  <a:pt x="2102348" y="138545"/>
                </a:cubicBezTo>
                <a:cubicBezTo>
                  <a:pt x="2102352" y="138547"/>
                  <a:pt x="2143910" y="152400"/>
                  <a:pt x="2152224" y="155171"/>
                </a:cubicBezTo>
                <a:lnTo>
                  <a:pt x="2185475" y="166254"/>
                </a:lnTo>
                <a:cubicBezTo>
                  <a:pt x="2191017" y="168101"/>
                  <a:pt x="2197240" y="168556"/>
                  <a:pt x="2202100" y="171796"/>
                </a:cubicBezTo>
                <a:cubicBezTo>
                  <a:pt x="2228448" y="189361"/>
                  <a:pt x="2212406" y="180773"/>
                  <a:pt x="2251977" y="193963"/>
                </a:cubicBezTo>
                <a:lnTo>
                  <a:pt x="2285228" y="205047"/>
                </a:lnTo>
                <a:lnTo>
                  <a:pt x="2301853" y="210589"/>
                </a:lnTo>
                <a:cubicBezTo>
                  <a:pt x="2304551" y="214636"/>
                  <a:pt x="2321028" y="236190"/>
                  <a:pt x="2318478" y="243840"/>
                </a:cubicBezTo>
                <a:cubicBezTo>
                  <a:pt x="2314266" y="256477"/>
                  <a:pt x="2296311" y="277091"/>
                  <a:pt x="2296311" y="277091"/>
                </a:cubicBezTo>
                <a:cubicBezTo>
                  <a:pt x="2288848" y="321866"/>
                  <a:pt x="2294322" y="299682"/>
                  <a:pt x="2279686" y="343592"/>
                </a:cubicBezTo>
                <a:lnTo>
                  <a:pt x="2279686" y="343592"/>
                </a:lnTo>
                <a:cubicBezTo>
                  <a:pt x="2276712" y="358464"/>
                  <a:pt x="2271097" y="392497"/>
                  <a:pt x="2263060" y="404552"/>
                </a:cubicBezTo>
                <a:lnTo>
                  <a:pt x="2240893" y="437803"/>
                </a:lnTo>
                <a:lnTo>
                  <a:pt x="2202100" y="554182"/>
                </a:lnTo>
                <a:lnTo>
                  <a:pt x="2191017" y="587432"/>
                </a:lnTo>
                <a:cubicBezTo>
                  <a:pt x="2189170" y="592974"/>
                  <a:pt x="2186892" y="598391"/>
                  <a:pt x="2185475" y="604058"/>
                </a:cubicBezTo>
                <a:cubicBezTo>
                  <a:pt x="2183628" y="611447"/>
                  <a:pt x="2182122" y="618930"/>
                  <a:pt x="2179933" y="626225"/>
                </a:cubicBezTo>
                <a:cubicBezTo>
                  <a:pt x="2176576" y="637415"/>
                  <a:pt x="2172543" y="648392"/>
                  <a:pt x="2168849" y="659476"/>
                </a:cubicBezTo>
                <a:cubicBezTo>
                  <a:pt x="2167002" y="665018"/>
                  <a:pt x="2166549" y="671242"/>
                  <a:pt x="2163308" y="676102"/>
                </a:cubicBezTo>
                <a:cubicBezTo>
                  <a:pt x="2152472" y="692355"/>
                  <a:pt x="2151271" y="690998"/>
                  <a:pt x="2146682" y="709352"/>
                </a:cubicBezTo>
                <a:cubicBezTo>
                  <a:pt x="2144397" y="718490"/>
                  <a:pt x="2143618" y="727974"/>
                  <a:pt x="2141140" y="737062"/>
                </a:cubicBezTo>
                <a:cubicBezTo>
                  <a:pt x="2138066" y="748333"/>
                  <a:pt x="2133751" y="759229"/>
                  <a:pt x="2130057" y="770312"/>
                </a:cubicBezTo>
                <a:cubicBezTo>
                  <a:pt x="2128210" y="775854"/>
                  <a:pt x="2125932" y="781271"/>
                  <a:pt x="2124515" y="786938"/>
                </a:cubicBezTo>
                <a:cubicBezTo>
                  <a:pt x="2120820" y="801716"/>
                  <a:pt x="2118248" y="816821"/>
                  <a:pt x="2113431" y="831272"/>
                </a:cubicBezTo>
                <a:lnTo>
                  <a:pt x="2096806" y="881149"/>
                </a:lnTo>
                <a:lnTo>
                  <a:pt x="2074638" y="947651"/>
                </a:lnTo>
                <a:cubicBezTo>
                  <a:pt x="2074637" y="947655"/>
                  <a:pt x="2063557" y="980899"/>
                  <a:pt x="2063555" y="980902"/>
                </a:cubicBezTo>
                <a:cubicBezTo>
                  <a:pt x="2059860" y="986444"/>
                  <a:pt x="2055176" y="991441"/>
                  <a:pt x="2052471" y="997527"/>
                </a:cubicBezTo>
                <a:cubicBezTo>
                  <a:pt x="2041938" y="1021226"/>
                  <a:pt x="2042293" y="1030382"/>
                  <a:pt x="2035846" y="1052945"/>
                </a:cubicBezTo>
                <a:cubicBezTo>
                  <a:pt x="2034241" y="1058562"/>
                  <a:pt x="2031841" y="1063935"/>
                  <a:pt x="2030304" y="1069571"/>
                </a:cubicBezTo>
                <a:cubicBezTo>
                  <a:pt x="2026296" y="1084267"/>
                  <a:pt x="2024037" y="1099454"/>
                  <a:pt x="2019220" y="1113905"/>
                </a:cubicBezTo>
                <a:cubicBezTo>
                  <a:pt x="2015526" y="1124989"/>
                  <a:pt x="2010971" y="1135822"/>
                  <a:pt x="2008137" y="1147156"/>
                </a:cubicBezTo>
                <a:cubicBezTo>
                  <a:pt x="2004442" y="1161934"/>
                  <a:pt x="2001870" y="1177040"/>
                  <a:pt x="1997053" y="1191491"/>
                </a:cubicBezTo>
                <a:cubicBezTo>
                  <a:pt x="1993358" y="1202575"/>
                  <a:pt x="1988802" y="1213407"/>
                  <a:pt x="1985969" y="1224742"/>
                </a:cubicBezTo>
                <a:cubicBezTo>
                  <a:pt x="1984122" y="1232131"/>
                  <a:pt x="1982616" y="1239614"/>
                  <a:pt x="1980428" y="1246909"/>
                </a:cubicBezTo>
                <a:cubicBezTo>
                  <a:pt x="1977071" y="1258100"/>
                  <a:pt x="1972178" y="1268826"/>
                  <a:pt x="1969344" y="1280160"/>
                </a:cubicBezTo>
                <a:cubicBezTo>
                  <a:pt x="1967867" y="1286067"/>
                  <a:pt x="1953535" y="1348208"/>
                  <a:pt x="1947177" y="1357745"/>
                </a:cubicBezTo>
                <a:cubicBezTo>
                  <a:pt x="1943482" y="1363287"/>
                  <a:pt x="1938798" y="1368284"/>
                  <a:pt x="1936093" y="1374371"/>
                </a:cubicBezTo>
                <a:cubicBezTo>
                  <a:pt x="1916655" y="1418105"/>
                  <a:pt x="1938292" y="1398767"/>
                  <a:pt x="1908384" y="1418705"/>
                </a:cubicBezTo>
                <a:cubicBezTo>
                  <a:pt x="1906537" y="1426094"/>
                  <a:pt x="1904205" y="1433378"/>
                  <a:pt x="1902842" y="1440872"/>
                </a:cubicBezTo>
                <a:cubicBezTo>
                  <a:pt x="1892653" y="1496912"/>
                  <a:pt x="1903140" y="1462146"/>
                  <a:pt x="1891758" y="1496291"/>
                </a:cubicBezTo>
                <a:cubicBezTo>
                  <a:pt x="1888064" y="1522153"/>
                  <a:pt x="1888936" y="1549092"/>
                  <a:pt x="1880675" y="1573876"/>
                </a:cubicBezTo>
                <a:cubicBezTo>
                  <a:pt x="1869176" y="1608372"/>
                  <a:pt x="1876277" y="1584779"/>
                  <a:pt x="1864049" y="1645920"/>
                </a:cubicBezTo>
                <a:cubicBezTo>
                  <a:pt x="1862202" y="1655156"/>
                  <a:pt x="1861487" y="1664693"/>
                  <a:pt x="1858508" y="1673629"/>
                </a:cubicBezTo>
                <a:lnTo>
                  <a:pt x="1847424" y="1706880"/>
                </a:lnTo>
                <a:cubicBezTo>
                  <a:pt x="1845577" y="1725353"/>
                  <a:pt x="1845303" y="1744051"/>
                  <a:pt x="1841882" y="1762298"/>
                </a:cubicBezTo>
                <a:cubicBezTo>
                  <a:pt x="1831179" y="1819377"/>
                  <a:pt x="1835860" y="1775846"/>
                  <a:pt x="1819715" y="1812174"/>
                </a:cubicBezTo>
                <a:cubicBezTo>
                  <a:pt x="1814970" y="1822850"/>
                  <a:pt x="1812326" y="1834341"/>
                  <a:pt x="1808631" y="1845425"/>
                </a:cubicBezTo>
                <a:lnTo>
                  <a:pt x="1792006" y="1895302"/>
                </a:lnTo>
                <a:cubicBezTo>
                  <a:pt x="1790159" y="1900844"/>
                  <a:pt x="1789704" y="1907067"/>
                  <a:pt x="1786464" y="1911927"/>
                </a:cubicBezTo>
                <a:lnTo>
                  <a:pt x="1775380" y="1928552"/>
                </a:lnTo>
                <a:cubicBezTo>
                  <a:pt x="1762191" y="1968122"/>
                  <a:pt x="1774018" y="1955322"/>
                  <a:pt x="1747671" y="1972887"/>
                </a:cubicBezTo>
                <a:cubicBezTo>
                  <a:pt x="1727458" y="2033522"/>
                  <a:pt x="1759695" y="1941676"/>
                  <a:pt x="1731046" y="2006138"/>
                </a:cubicBezTo>
                <a:cubicBezTo>
                  <a:pt x="1726301" y="2016814"/>
                  <a:pt x="1723657" y="2028305"/>
                  <a:pt x="1719962" y="2039389"/>
                </a:cubicBezTo>
                <a:lnTo>
                  <a:pt x="1708878" y="2072640"/>
                </a:lnTo>
                <a:cubicBezTo>
                  <a:pt x="1707031" y="2080029"/>
                  <a:pt x="1705525" y="2087512"/>
                  <a:pt x="1703337" y="2094807"/>
                </a:cubicBezTo>
                <a:cubicBezTo>
                  <a:pt x="1703332" y="2094824"/>
                  <a:pt x="1689485" y="2136362"/>
                  <a:pt x="1686711" y="2144683"/>
                </a:cubicBezTo>
                <a:lnTo>
                  <a:pt x="1675628" y="2177934"/>
                </a:lnTo>
                <a:cubicBezTo>
                  <a:pt x="1673781" y="2183476"/>
                  <a:pt x="1673327" y="2189699"/>
                  <a:pt x="1670086" y="2194560"/>
                </a:cubicBezTo>
                <a:lnTo>
                  <a:pt x="1659002" y="2211185"/>
                </a:lnTo>
                <a:cubicBezTo>
                  <a:pt x="1657155" y="2216727"/>
                  <a:pt x="1657591" y="2231942"/>
                  <a:pt x="1653460" y="2227811"/>
                </a:cubicBezTo>
                <a:cubicBezTo>
                  <a:pt x="1645199" y="2219550"/>
                  <a:pt x="1646071" y="2205644"/>
                  <a:pt x="1642377" y="2194560"/>
                </a:cubicBezTo>
                <a:cubicBezTo>
                  <a:pt x="1642377" y="2194559"/>
                  <a:pt x="1631294" y="2161310"/>
                  <a:pt x="1631293" y="2161309"/>
                </a:cubicBezTo>
                <a:lnTo>
                  <a:pt x="1620209" y="2144683"/>
                </a:lnTo>
                <a:cubicBezTo>
                  <a:pt x="1607541" y="2106674"/>
                  <a:pt x="1622504" y="2153858"/>
                  <a:pt x="1609126" y="2100349"/>
                </a:cubicBezTo>
                <a:cubicBezTo>
                  <a:pt x="1607709" y="2094682"/>
                  <a:pt x="1605189" y="2089340"/>
                  <a:pt x="1603584" y="2083723"/>
                </a:cubicBezTo>
                <a:cubicBezTo>
                  <a:pt x="1601492" y="2076400"/>
                  <a:pt x="1599694" y="2068991"/>
                  <a:pt x="1598042" y="2061556"/>
                </a:cubicBezTo>
                <a:cubicBezTo>
                  <a:pt x="1595999" y="2052361"/>
                  <a:pt x="1594785" y="2042985"/>
                  <a:pt x="1592500" y="2033847"/>
                </a:cubicBezTo>
                <a:cubicBezTo>
                  <a:pt x="1590375" y="2025349"/>
                  <a:pt x="1583900" y="2005612"/>
                  <a:pt x="1575875" y="2000596"/>
                </a:cubicBezTo>
                <a:cubicBezTo>
                  <a:pt x="1565968" y="1994404"/>
                  <a:pt x="1552345" y="1995992"/>
                  <a:pt x="1542624" y="1989512"/>
                </a:cubicBezTo>
                <a:cubicBezTo>
                  <a:pt x="1537082" y="1985818"/>
                  <a:pt x="1532084" y="1981134"/>
                  <a:pt x="1525998" y="1978429"/>
                </a:cubicBezTo>
                <a:cubicBezTo>
                  <a:pt x="1487226" y="1961197"/>
                  <a:pt x="1499331" y="1971761"/>
                  <a:pt x="1459497" y="1961803"/>
                </a:cubicBezTo>
                <a:cubicBezTo>
                  <a:pt x="1448163" y="1958970"/>
                  <a:pt x="1437580" y="1953554"/>
                  <a:pt x="1426246" y="1950720"/>
                </a:cubicBezTo>
                <a:cubicBezTo>
                  <a:pt x="1411468" y="1947025"/>
                  <a:pt x="1396362" y="1944453"/>
                  <a:pt x="1381911" y="1939636"/>
                </a:cubicBezTo>
                <a:cubicBezTo>
                  <a:pt x="1341435" y="1926143"/>
                  <a:pt x="1359995" y="1931385"/>
                  <a:pt x="1326493" y="1923011"/>
                </a:cubicBezTo>
                <a:cubicBezTo>
                  <a:pt x="1297562" y="1903722"/>
                  <a:pt x="1322719" y="1917447"/>
                  <a:pt x="1282158" y="1906385"/>
                </a:cubicBezTo>
                <a:cubicBezTo>
                  <a:pt x="1270887" y="1903311"/>
                  <a:pt x="1259991" y="1898996"/>
                  <a:pt x="1248908" y="1895302"/>
                </a:cubicBezTo>
                <a:lnTo>
                  <a:pt x="1232282" y="1889760"/>
                </a:lnTo>
                <a:lnTo>
                  <a:pt x="1199031" y="1867592"/>
                </a:lnTo>
                <a:cubicBezTo>
                  <a:pt x="1193489" y="1863898"/>
                  <a:pt x="1188724" y="1858615"/>
                  <a:pt x="1182406" y="1856509"/>
                </a:cubicBezTo>
                <a:lnTo>
                  <a:pt x="1165780" y="1850967"/>
                </a:lnTo>
                <a:cubicBezTo>
                  <a:pt x="1160238" y="1847272"/>
                  <a:pt x="1155241" y="1842588"/>
                  <a:pt x="1149155" y="1839883"/>
                </a:cubicBezTo>
                <a:cubicBezTo>
                  <a:pt x="1138479" y="1835138"/>
                  <a:pt x="1125625" y="1835281"/>
                  <a:pt x="1115904" y="1828800"/>
                </a:cubicBezTo>
                <a:cubicBezTo>
                  <a:pt x="1110362" y="1825105"/>
                  <a:pt x="1105365" y="1820421"/>
                  <a:pt x="1099278" y="1817716"/>
                </a:cubicBezTo>
                <a:cubicBezTo>
                  <a:pt x="1099244" y="1817701"/>
                  <a:pt x="1057732" y="1803867"/>
                  <a:pt x="1049402" y="1801091"/>
                </a:cubicBezTo>
                <a:lnTo>
                  <a:pt x="966275" y="1773382"/>
                </a:lnTo>
                <a:lnTo>
                  <a:pt x="883148" y="1745672"/>
                </a:lnTo>
                <a:cubicBezTo>
                  <a:pt x="883143" y="1745670"/>
                  <a:pt x="849902" y="1734593"/>
                  <a:pt x="849897" y="1734589"/>
                </a:cubicBezTo>
                <a:cubicBezTo>
                  <a:pt x="844355" y="1730894"/>
                  <a:pt x="839228" y="1726484"/>
                  <a:pt x="833271" y="1723505"/>
                </a:cubicBezTo>
                <a:cubicBezTo>
                  <a:pt x="825316" y="1719528"/>
                  <a:pt x="801586" y="1714199"/>
                  <a:pt x="794478" y="1712422"/>
                </a:cubicBezTo>
                <a:cubicBezTo>
                  <a:pt x="788936" y="1708727"/>
                  <a:pt x="783939" y="1704043"/>
                  <a:pt x="777853" y="1701338"/>
                </a:cubicBezTo>
                <a:cubicBezTo>
                  <a:pt x="746954" y="1687604"/>
                  <a:pt x="735187" y="1689077"/>
                  <a:pt x="700268" y="1684712"/>
                </a:cubicBezTo>
                <a:cubicBezTo>
                  <a:pt x="684427" y="1679433"/>
                  <a:pt x="678865" y="1677107"/>
                  <a:pt x="661475" y="1673629"/>
                </a:cubicBezTo>
                <a:cubicBezTo>
                  <a:pt x="650457" y="1671425"/>
                  <a:pt x="639125" y="1670812"/>
                  <a:pt x="628224" y="1668087"/>
                </a:cubicBezTo>
                <a:cubicBezTo>
                  <a:pt x="616890" y="1665253"/>
                  <a:pt x="606057" y="1660697"/>
                  <a:pt x="594973" y="1657003"/>
                </a:cubicBezTo>
                <a:lnTo>
                  <a:pt x="545097" y="1640378"/>
                </a:lnTo>
                <a:cubicBezTo>
                  <a:pt x="545096" y="1640378"/>
                  <a:pt x="511847" y="1629295"/>
                  <a:pt x="511846" y="1629294"/>
                </a:cubicBezTo>
                <a:cubicBezTo>
                  <a:pt x="506304" y="1625600"/>
                  <a:pt x="501177" y="1621190"/>
                  <a:pt x="495220" y="1618211"/>
                </a:cubicBezTo>
                <a:cubicBezTo>
                  <a:pt x="485906" y="1613554"/>
                  <a:pt x="465309" y="1609791"/>
                  <a:pt x="456428" y="1607127"/>
                </a:cubicBezTo>
                <a:cubicBezTo>
                  <a:pt x="445238" y="1603770"/>
                  <a:pt x="434261" y="1599737"/>
                  <a:pt x="423177" y="1596043"/>
                </a:cubicBezTo>
                <a:lnTo>
                  <a:pt x="406551" y="1590502"/>
                </a:lnTo>
                <a:cubicBezTo>
                  <a:pt x="358907" y="1558738"/>
                  <a:pt x="419188" y="1596821"/>
                  <a:pt x="373300" y="1573876"/>
                </a:cubicBezTo>
                <a:cubicBezTo>
                  <a:pt x="330336" y="1552393"/>
                  <a:pt x="381832" y="1571176"/>
                  <a:pt x="340049" y="1557251"/>
                </a:cubicBezTo>
                <a:cubicBezTo>
                  <a:pt x="334507" y="1553556"/>
                  <a:pt x="329510" y="1548872"/>
                  <a:pt x="323424" y="1546167"/>
                </a:cubicBezTo>
                <a:cubicBezTo>
                  <a:pt x="312748" y="1541422"/>
                  <a:pt x="301257" y="1538777"/>
                  <a:pt x="290173" y="1535083"/>
                </a:cubicBezTo>
                <a:lnTo>
                  <a:pt x="256922" y="1524000"/>
                </a:lnTo>
                <a:lnTo>
                  <a:pt x="240297" y="1518458"/>
                </a:lnTo>
                <a:lnTo>
                  <a:pt x="223671" y="1512916"/>
                </a:lnTo>
                <a:cubicBezTo>
                  <a:pt x="218129" y="1509221"/>
                  <a:pt x="213132" y="1504537"/>
                  <a:pt x="207046" y="1501832"/>
                </a:cubicBezTo>
                <a:cubicBezTo>
                  <a:pt x="196370" y="1497087"/>
                  <a:pt x="183516" y="1497230"/>
                  <a:pt x="173795" y="1490749"/>
                </a:cubicBezTo>
                <a:cubicBezTo>
                  <a:pt x="168253" y="1487054"/>
                  <a:pt x="163256" y="1482370"/>
                  <a:pt x="157169" y="1479665"/>
                </a:cubicBezTo>
                <a:cubicBezTo>
                  <a:pt x="146493" y="1474920"/>
                  <a:pt x="123918" y="1468582"/>
                  <a:pt x="123918" y="1468582"/>
                </a:cubicBezTo>
                <a:cubicBezTo>
                  <a:pt x="112835" y="1461193"/>
                  <a:pt x="103730" y="1449026"/>
                  <a:pt x="90668" y="1446414"/>
                </a:cubicBezTo>
                <a:cubicBezTo>
                  <a:pt x="71634" y="1442607"/>
                  <a:pt x="59042" y="1440546"/>
                  <a:pt x="40791" y="1435331"/>
                </a:cubicBezTo>
                <a:cubicBezTo>
                  <a:pt x="35174" y="1433726"/>
                  <a:pt x="29391" y="1432401"/>
                  <a:pt x="24166" y="1429789"/>
                </a:cubicBezTo>
                <a:cubicBezTo>
                  <a:pt x="18209" y="1426810"/>
                  <a:pt x="13082" y="1422400"/>
                  <a:pt x="7540" y="1418705"/>
                </a:cubicBezTo>
                <a:cubicBezTo>
                  <a:pt x="0" y="1396086"/>
                  <a:pt x="46" y="1406141"/>
                  <a:pt x="7540" y="1379912"/>
                </a:cubicBezTo>
                <a:cubicBezTo>
                  <a:pt x="9145" y="1374295"/>
                  <a:pt x="8951" y="1367417"/>
                  <a:pt x="13082" y="1363287"/>
                </a:cubicBezTo>
                <a:cubicBezTo>
                  <a:pt x="17213" y="1359156"/>
                  <a:pt x="24483" y="1360357"/>
                  <a:pt x="29708" y="1357745"/>
                </a:cubicBezTo>
                <a:cubicBezTo>
                  <a:pt x="35665" y="1354767"/>
                  <a:pt x="40791" y="1350356"/>
                  <a:pt x="46333" y="1346662"/>
                </a:cubicBezTo>
                <a:cubicBezTo>
                  <a:pt x="48180" y="1341120"/>
                  <a:pt x="49263" y="1335261"/>
                  <a:pt x="51875" y="1330036"/>
                </a:cubicBezTo>
                <a:cubicBezTo>
                  <a:pt x="54853" y="1324079"/>
                  <a:pt x="60253" y="1319497"/>
                  <a:pt x="62958" y="1313411"/>
                </a:cubicBezTo>
                <a:cubicBezTo>
                  <a:pt x="82396" y="1269676"/>
                  <a:pt x="60759" y="1289015"/>
                  <a:pt x="90668" y="1269076"/>
                </a:cubicBezTo>
                <a:cubicBezTo>
                  <a:pt x="102199" y="1222947"/>
                  <a:pt x="88159" y="1268551"/>
                  <a:pt x="107293" y="1230283"/>
                </a:cubicBezTo>
                <a:cubicBezTo>
                  <a:pt x="109905" y="1225058"/>
                  <a:pt x="110223" y="1218883"/>
                  <a:pt x="112835" y="1213658"/>
                </a:cubicBezTo>
                <a:cubicBezTo>
                  <a:pt x="115814" y="1207701"/>
                  <a:pt x="120939" y="1202989"/>
                  <a:pt x="123918" y="1197032"/>
                </a:cubicBezTo>
                <a:cubicBezTo>
                  <a:pt x="128348" y="1188172"/>
                  <a:pt x="132634" y="1166529"/>
                  <a:pt x="135002" y="1158240"/>
                </a:cubicBezTo>
                <a:cubicBezTo>
                  <a:pt x="136607" y="1152623"/>
                  <a:pt x="139127" y="1147281"/>
                  <a:pt x="140544" y="1141614"/>
                </a:cubicBezTo>
                <a:cubicBezTo>
                  <a:pt x="143707" y="1128963"/>
                  <a:pt x="145293" y="1109950"/>
                  <a:pt x="151628" y="1097280"/>
                </a:cubicBezTo>
                <a:cubicBezTo>
                  <a:pt x="154607" y="1091323"/>
                  <a:pt x="159017" y="1086196"/>
                  <a:pt x="162711" y="1080654"/>
                </a:cubicBezTo>
                <a:cubicBezTo>
                  <a:pt x="164820" y="1070112"/>
                  <a:pt x="168114" y="1047682"/>
                  <a:pt x="173795" y="1036320"/>
                </a:cubicBezTo>
                <a:cubicBezTo>
                  <a:pt x="189985" y="1003939"/>
                  <a:pt x="181134" y="1035568"/>
                  <a:pt x="190420" y="1003069"/>
                </a:cubicBezTo>
                <a:cubicBezTo>
                  <a:pt x="190478" y="1002867"/>
                  <a:pt x="198847" y="966933"/>
                  <a:pt x="201504" y="964276"/>
                </a:cubicBezTo>
                <a:cubicBezTo>
                  <a:pt x="205634" y="960145"/>
                  <a:pt x="212587" y="960581"/>
                  <a:pt x="218129" y="958734"/>
                </a:cubicBezTo>
                <a:cubicBezTo>
                  <a:pt x="219976" y="953192"/>
                  <a:pt x="222254" y="947776"/>
                  <a:pt x="223671" y="942109"/>
                </a:cubicBezTo>
                <a:cubicBezTo>
                  <a:pt x="225956" y="932971"/>
                  <a:pt x="224540" y="922578"/>
                  <a:pt x="229213" y="914400"/>
                </a:cubicBezTo>
                <a:cubicBezTo>
                  <a:pt x="232517" y="908617"/>
                  <a:pt x="240296" y="907011"/>
                  <a:pt x="245838" y="903316"/>
                </a:cubicBezTo>
                <a:cubicBezTo>
                  <a:pt x="249533" y="897774"/>
                  <a:pt x="254217" y="892777"/>
                  <a:pt x="256922" y="886691"/>
                </a:cubicBezTo>
                <a:cubicBezTo>
                  <a:pt x="261667" y="876015"/>
                  <a:pt x="261525" y="863161"/>
                  <a:pt x="268006" y="853440"/>
                </a:cubicBezTo>
                <a:lnTo>
                  <a:pt x="290173" y="820189"/>
                </a:lnTo>
                <a:lnTo>
                  <a:pt x="301257" y="803563"/>
                </a:lnTo>
                <a:cubicBezTo>
                  <a:pt x="305764" y="790041"/>
                  <a:pt x="307138" y="781055"/>
                  <a:pt x="317882" y="770312"/>
                </a:cubicBezTo>
                <a:cubicBezTo>
                  <a:pt x="322592" y="765602"/>
                  <a:pt x="328966" y="762923"/>
                  <a:pt x="334508" y="759229"/>
                </a:cubicBezTo>
                <a:cubicBezTo>
                  <a:pt x="336355" y="746298"/>
                  <a:pt x="337487" y="733245"/>
                  <a:pt x="340049" y="720436"/>
                </a:cubicBezTo>
                <a:cubicBezTo>
                  <a:pt x="341105" y="715157"/>
                  <a:pt x="356181" y="651906"/>
                  <a:pt x="362217" y="642851"/>
                </a:cubicBezTo>
                <a:cubicBezTo>
                  <a:pt x="369606" y="631767"/>
                  <a:pt x="373301" y="616989"/>
                  <a:pt x="384384" y="609600"/>
                </a:cubicBezTo>
                <a:lnTo>
                  <a:pt x="401009" y="598516"/>
                </a:lnTo>
                <a:cubicBezTo>
                  <a:pt x="405516" y="584994"/>
                  <a:pt x="406892" y="576008"/>
                  <a:pt x="417635" y="565265"/>
                </a:cubicBezTo>
                <a:cubicBezTo>
                  <a:pt x="422344" y="560556"/>
                  <a:pt x="428718" y="557876"/>
                  <a:pt x="434260" y="554182"/>
                </a:cubicBezTo>
                <a:cubicBezTo>
                  <a:pt x="452888" y="498297"/>
                  <a:pt x="424464" y="584988"/>
                  <a:pt x="445344" y="515389"/>
                </a:cubicBezTo>
                <a:cubicBezTo>
                  <a:pt x="448701" y="504199"/>
                  <a:pt x="452734" y="493222"/>
                  <a:pt x="456428" y="482138"/>
                </a:cubicBezTo>
                <a:lnTo>
                  <a:pt x="467511" y="448887"/>
                </a:lnTo>
                <a:lnTo>
                  <a:pt x="478595" y="415636"/>
                </a:lnTo>
                <a:cubicBezTo>
                  <a:pt x="480442" y="410094"/>
                  <a:pt x="478595" y="400858"/>
                  <a:pt x="484137" y="399011"/>
                </a:cubicBezTo>
                <a:lnTo>
                  <a:pt x="500762" y="393469"/>
                </a:lnTo>
                <a:cubicBezTo>
                  <a:pt x="502609" y="387927"/>
                  <a:pt x="502173" y="380974"/>
                  <a:pt x="506304" y="376843"/>
                </a:cubicBezTo>
                <a:cubicBezTo>
                  <a:pt x="510434" y="372713"/>
                  <a:pt x="519534" y="376055"/>
                  <a:pt x="522929" y="371302"/>
                </a:cubicBezTo>
                <a:cubicBezTo>
                  <a:pt x="529720" y="361795"/>
                  <a:pt x="530318" y="349135"/>
                  <a:pt x="534013" y="338051"/>
                </a:cubicBezTo>
                <a:cubicBezTo>
                  <a:pt x="535860" y="332509"/>
                  <a:pt x="534694" y="324665"/>
                  <a:pt x="539555" y="321425"/>
                </a:cubicBezTo>
                <a:lnTo>
                  <a:pt x="556180" y="310342"/>
                </a:lnTo>
                <a:cubicBezTo>
                  <a:pt x="558288" y="299802"/>
                  <a:pt x="561583" y="277368"/>
                  <a:pt x="567264" y="266007"/>
                </a:cubicBezTo>
                <a:cubicBezTo>
                  <a:pt x="570243" y="260050"/>
                  <a:pt x="574653" y="254924"/>
                  <a:pt x="578348" y="249382"/>
                </a:cubicBezTo>
                <a:cubicBezTo>
                  <a:pt x="592273" y="207599"/>
                  <a:pt x="573490" y="259095"/>
                  <a:pt x="594973" y="216131"/>
                </a:cubicBezTo>
                <a:cubicBezTo>
                  <a:pt x="597586" y="210906"/>
                  <a:pt x="597903" y="204730"/>
                  <a:pt x="600515" y="199505"/>
                </a:cubicBezTo>
                <a:cubicBezTo>
                  <a:pt x="603493" y="193548"/>
                  <a:pt x="608620" y="188837"/>
                  <a:pt x="611598" y="182880"/>
                </a:cubicBezTo>
                <a:cubicBezTo>
                  <a:pt x="634537" y="137000"/>
                  <a:pt x="596466" y="197263"/>
                  <a:pt x="628224" y="149629"/>
                </a:cubicBezTo>
                <a:cubicBezTo>
                  <a:pt x="630071" y="144087"/>
                  <a:pt x="632620" y="138731"/>
                  <a:pt x="633766" y="133003"/>
                </a:cubicBezTo>
                <a:cubicBezTo>
                  <a:pt x="638173" y="110967"/>
                  <a:pt x="637742" y="87822"/>
                  <a:pt x="644849" y="66502"/>
                </a:cubicBezTo>
                <a:cubicBezTo>
                  <a:pt x="646696" y="60960"/>
                  <a:pt x="646742" y="54438"/>
                  <a:pt x="650391" y="49876"/>
                </a:cubicBezTo>
                <a:cubicBezTo>
                  <a:pt x="654552" y="44675"/>
                  <a:pt x="661475" y="42487"/>
                  <a:pt x="667017" y="38792"/>
                </a:cubicBezTo>
                <a:cubicBezTo>
                  <a:pt x="668864" y="33250"/>
                  <a:pt x="668909" y="26728"/>
                  <a:pt x="672558" y="22167"/>
                </a:cubicBezTo>
                <a:cubicBezTo>
                  <a:pt x="680372" y="12400"/>
                  <a:pt x="694856" y="9193"/>
                  <a:pt x="705809" y="5542"/>
                </a:cubicBezTo>
                <a:cubicBezTo>
                  <a:pt x="720587" y="7389"/>
                  <a:pt x="735775" y="7164"/>
                  <a:pt x="750144" y="11083"/>
                </a:cubicBezTo>
                <a:cubicBezTo>
                  <a:pt x="798302" y="24217"/>
                  <a:pt x="744322" y="22167"/>
                  <a:pt x="777853" y="22167"/>
                </a:cubicBezTo>
              </a:path>
            </a:pathLst>
          </a:custGeom>
          <a:solidFill>
            <a:schemeClr val="bg2">
              <a:lumMod val="50000"/>
              <a:alpha val="70000"/>
            </a:schemeClr>
          </a:solidFill>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l-GR"/>
          </a:p>
        </p:txBody>
      </p:sp>
      <p:sp>
        <p:nvSpPr>
          <p:cNvPr id="133" name="132 - Ελεύθερη σχεδίαση"/>
          <p:cNvSpPr/>
          <p:nvPr/>
        </p:nvSpPr>
        <p:spPr>
          <a:xfrm>
            <a:off x="798513" y="1901825"/>
            <a:ext cx="2066925" cy="2427288"/>
          </a:xfrm>
          <a:custGeom>
            <a:avLst/>
            <a:gdLst>
              <a:gd name="connsiteX0" fmla="*/ 193183 w 2067059"/>
              <a:gd name="connsiteY0" fmla="*/ 0 h 2427667"/>
              <a:gd name="connsiteX1" fmla="*/ 231820 w 2067059"/>
              <a:gd name="connsiteY1" fmla="*/ 25757 h 2427667"/>
              <a:gd name="connsiteX2" fmla="*/ 251138 w 2067059"/>
              <a:gd name="connsiteY2" fmla="*/ 38636 h 2427667"/>
              <a:gd name="connsiteX3" fmla="*/ 289775 w 2067059"/>
              <a:gd name="connsiteY3" fmla="*/ 51515 h 2427667"/>
              <a:gd name="connsiteX4" fmla="*/ 328411 w 2067059"/>
              <a:gd name="connsiteY4" fmla="*/ 70833 h 2427667"/>
              <a:gd name="connsiteX5" fmla="*/ 347730 w 2067059"/>
              <a:gd name="connsiteY5" fmla="*/ 83712 h 2427667"/>
              <a:gd name="connsiteX6" fmla="*/ 367048 w 2067059"/>
              <a:gd name="connsiteY6" fmla="*/ 90152 h 2427667"/>
              <a:gd name="connsiteX7" fmla="*/ 386366 w 2067059"/>
              <a:gd name="connsiteY7" fmla="*/ 103031 h 2427667"/>
              <a:gd name="connsiteX8" fmla="*/ 425003 w 2067059"/>
              <a:gd name="connsiteY8" fmla="*/ 115910 h 2427667"/>
              <a:gd name="connsiteX9" fmla="*/ 463640 w 2067059"/>
              <a:gd name="connsiteY9" fmla="*/ 141667 h 2427667"/>
              <a:gd name="connsiteX10" fmla="*/ 482958 w 2067059"/>
              <a:gd name="connsiteY10" fmla="*/ 148107 h 2427667"/>
              <a:gd name="connsiteX11" fmla="*/ 502276 w 2067059"/>
              <a:gd name="connsiteY11" fmla="*/ 160986 h 2427667"/>
              <a:gd name="connsiteX12" fmla="*/ 528034 w 2067059"/>
              <a:gd name="connsiteY12" fmla="*/ 167425 h 2427667"/>
              <a:gd name="connsiteX13" fmla="*/ 547352 w 2067059"/>
              <a:gd name="connsiteY13" fmla="*/ 173864 h 2427667"/>
              <a:gd name="connsiteX14" fmla="*/ 566671 w 2067059"/>
              <a:gd name="connsiteY14" fmla="*/ 186743 h 2427667"/>
              <a:gd name="connsiteX15" fmla="*/ 637504 w 2067059"/>
              <a:gd name="connsiteY15" fmla="*/ 206062 h 2427667"/>
              <a:gd name="connsiteX16" fmla="*/ 656823 w 2067059"/>
              <a:gd name="connsiteY16" fmla="*/ 218940 h 2427667"/>
              <a:gd name="connsiteX17" fmla="*/ 695459 w 2067059"/>
              <a:gd name="connsiteY17" fmla="*/ 231819 h 2427667"/>
              <a:gd name="connsiteX18" fmla="*/ 734096 w 2067059"/>
              <a:gd name="connsiteY18" fmla="*/ 244698 h 2427667"/>
              <a:gd name="connsiteX19" fmla="*/ 753414 w 2067059"/>
              <a:gd name="connsiteY19" fmla="*/ 251138 h 2427667"/>
              <a:gd name="connsiteX20" fmla="*/ 785611 w 2067059"/>
              <a:gd name="connsiteY20" fmla="*/ 264017 h 2427667"/>
              <a:gd name="connsiteX21" fmla="*/ 856445 w 2067059"/>
              <a:gd name="connsiteY21" fmla="*/ 296214 h 2427667"/>
              <a:gd name="connsiteX22" fmla="*/ 895082 w 2067059"/>
              <a:gd name="connsiteY22" fmla="*/ 315532 h 2427667"/>
              <a:gd name="connsiteX23" fmla="*/ 933718 w 2067059"/>
              <a:gd name="connsiteY23" fmla="*/ 334850 h 2427667"/>
              <a:gd name="connsiteX24" fmla="*/ 972355 w 2067059"/>
              <a:gd name="connsiteY24" fmla="*/ 360608 h 2427667"/>
              <a:gd name="connsiteX25" fmla="*/ 998113 w 2067059"/>
              <a:gd name="connsiteY25" fmla="*/ 386366 h 2427667"/>
              <a:gd name="connsiteX26" fmla="*/ 1036749 w 2067059"/>
              <a:gd name="connsiteY26" fmla="*/ 399245 h 2427667"/>
              <a:gd name="connsiteX27" fmla="*/ 1114023 w 2067059"/>
              <a:gd name="connsiteY27" fmla="*/ 437881 h 2427667"/>
              <a:gd name="connsiteX28" fmla="*/ 1133341 w 2067059"/>
              <a:gd name="connsiteY28" fmla="*/ 444321 h 2427667"/>
              <a:gd name="connsiteX29" fmla="*/ 1171978 w 2067059"/>
              <a:gd name="connsiteY29" fmla="*/ 470079 h 2427667"/>
              <a:gd name="connsiteX30" fmla="*/ 1210614 w 2067059"/>
              <a:gd name="connsiteY30" fmla="*/ 482957 h 2427667"/>
              <a:gd name="connsiteX31" fmla="*/ 1249251 w 2067059"/>
              <a:gd name="connsiteY31" fmla="*/ 502276 h 2427667"/>
              <a:gd name="connsiteX32" fmla="*/ 1294327 w 2067059"/>
              <a:gd name="connsiteY32" fmla="*/ 528033 h 2427667"/>
              <a:gd name="connsiteX33" fmla="*/ 1352282 w 2067059"/>
              <a:gd name="connsiteY33" fmla="*/ 534473 h 2427667"/>
              <a:gd name="connsiteX34" fmla="*/ 1442434 w 2067059"/>
              <a:gd name="connsiteY34" fmla="*/ 560231 h 2427667"/>
              <a:gd name="connsiteX35" fmla="*/ 1461752 w 2067059"/>
              <a:gd name="connsiteY35" fmla="*/ 566670 h 2427667"/>
              <a:gd name="connsiteX36" fmla="*/ 1500389 w 2067059"/>
              <a:gd name="connsiteY36" fmla="*/ 592428 h 2427667"/>
              <a:gd name="connsiteX37" fmla="*/ 1539025 w 2067059"/>
              <a:gd name="connsiteY37" fmla="*/ 618186 h 2427667"/>
              <a:gd name="connsiteX38" fmla="*/ 1577662 w 2067059"/>
              <a:gd name="connsiteY38" fmla="*/ 631064 h 2427667"/>
              <a:gd name="connsiteX39" fmla="*/ 1603420 w 2067059"/>
              <a:gd name="connsiteY39" fmla="*/ 637504 h 2427667"/>
              <a:gd name="connsiteX40" fmla="*/ 1642056 w 2067059"/>
              <a:gd name="connsiteY40" fmla="*/ 650383 h 2427667"/>
              <a:gd name="connsiteX41" fmla="*/ 1680693 w 2067059"/>
              <a:gd name="connsiteY41" fmla="*/ 663262 h 2427667"/>
              <a:gd name="connsiteX42" fmla="*/ 1700011 w 2067059"/>
              <a:gd name="connsiteY42" fmla="*/ 676140 h 2427667"/>
              <a:gd name="connsiteX43" fmla="*/ 1751527 w 2067059"/>
              <a:gd name="connsiteY43" fmla="*/ 689019 h 2427667"/>
              <a:gd name="connsiteX44" fmla="*/ 1790164 w 2067059"/>
              <a:gd name="connsiteY44" fmla="*/ 708338 h 2427667"/>
              <a:gd name="connsiteX45" fmla="*/ 1809482 w 2067059"/>
              <a:gd name="connsiteY45" fmla="*/ 721217 h 2427667"/>
              <a:gd name="connsiteX46" fmla="*/ 1848118 w 2067059"/>
              <a:gd name="connsiteY46" fmla="*/ 734095 h 2427667"/>
              <a:gd name="connsiteX47" fmla="*/ 1886755 w 2067059"/>
              <a:gd name="connsiteY47" fmla="*/ 753414 h 2427667"/>
              <a:gd name="connsiteX48" fmla="*/ 1925392 w 2067059"/>
              <a:gd name="connsiteY48" fmla="*/ 772732 h 2427667"/>
              <a:gd name="connsiteX49" fmla="*/ 1964028 w 2067059"/>
              <a:gd name="connsiteY49" fmla="*/ 798490 h 2427667"/>
              <a:gd name="connsiteX50" fmla="*/ 1976907 w 2067059"/>
              <a:gd name="connsiteY50" fmla="*/ 817808 h 2427667"/>
              <a:gd name="connsiteX51" fmla="*/ 2009104 w 2067059"/>
              <a:gd name="connsiteY51" fmla="*/ 824248 h 2427667"/>
              <a:gd name="connsiteX52" fmla="*/ 2047741 w 2067059"/>
              <a:gd name="connsiteY52" fmla="*/ 837126 h 2427667"/>
              <a:gd name="connsiteX53" fmla="*/ 2067059 w 2067059"/>
              <a:gd name="connsiteY53" fmla="*/ 843566 h 2427667"/>
              <a:gd name="connsiteX54" fmla="*/ 2047741 w 2067059"/>
              <a:gd name="connsiteY54" fmla="*/ 882202 h 2427667"/>
              <a:gd name="connsiteX55" fmla="*/ 2028423 w 2067059"/>
              <a:gd name="connsiteY55" fmla="*/ 895081 h 2427667"/>
              <a:gd name="connsiteX56" fmla="*/ 2002665 w 2067059"/>
              <a:gd name="connsiteY56" fmla="*/ 972355 h 2427667"/>
              <a:gd name="connsiteX57" fmla="*/ 1996225 w 2067059"/>
              <a:gd name="connsiteY57" fmla="*/ 991673 h 2427667"/>
              <a:gd name="connsiteX58" fmla="*/ 1983347 w 2067059"/>
              <a:gd name="connsiteY58" fmla="*/ 1010991 h 2427667"/>
              <a:gd name="connsiteX59" fmla="*/ 1970468 w 2067059"/>
              <a:gd name="connsiteY59" fmla="*/ 1049628 h 2427667"/>
              <a:gd name="connsiteX60" fmla="*/ 1957589 w 2067059"/>
              <a:gd name="connsiteY60" fmla="*/ 1068946 h 2427667"/>
              <a:gd name="connsiteX61" fmla="*/ 1951149 w 2067059"/>
              <a:gd name="connsiteY61" fmla="*/ 1088264 h 2427667"/>
              <a:gd name="connsiteX62" fmla="*/ 1912513 w 2067059"/>
              <a:gd name="connsiteY62" fmla="*/ 1146219 h 2427667"/>
              <a:gd name="connsiteX63" fmla="*/ 1899634 w 2067059"/>
              <a:gd name="connsiteY63" fmla="*/ 1165538 h 2427667"/>
              <a:gd name="connsiteX64" fmla="*/ 1886755 w 2067059"/>
              <a:gd name="connsiteY64" fmla="*/ 1184856 h 2427667"/>
              <a:gd name="connsiteX65" fmla="*/ 1867437 w 2067059"/>
              <a:gd name="connsiteY65" fmla="*/ 1223493 h 2427667"/>
              <a:gd name="connsiteX66" fmla="*/ 1860997 w 2067059"/>
              <a:gd name="connsiteY66" fmla="*/ 1242811 h 2427667"/>
              <a:gd name="connsiteX67" fmla="*/ 1835240 w 2067059"/>
              <a:gd name="connsiteY67" fmla="*/ 1307205 h 2427667"/>
              <a:gd name="connsiteX68" fmla="*/ 1815921 w 2067059"/>
              <a:gd name="connsiteY68" fmla="*/ 1320084 h 2427667"/>
              <a:gd name="connsiteX69" fmla="*/ 1796603 w 2067059"/>
              <a:gd name="connsiteY69" fmla="*/ 1384479 h 2427667"/>
              <a:gd name="connsiteX70" fmla="*/ 1790164 w 2067059"/>
              <a:gd name="connsiteY70" fmla="*/ 1403797 h 2427667"/>
              <a:gd name="connsiteX71" fmla="*/ 1777285 w 2067059"/>
              <a:gd name="connsiteY71" fmla="*/ 1423115 h 2427667"/>
              <a:gd name="connsiteX72" fmla="*/ 1757966 w 2067059"/>
              <a:gd name="connsiteY72" fmla="*/ 1461752 h 2427667"/>
              <a:gd name="connsiteX73" fmla="*/ 1751527 w 2067059"/>
              <a:gd name="connsiteY73" fmla="*/ 1481070 h 2427667"/>
              <a:gd name="connsiteX74" fmla="*/ 1738648 w 2067059"/>
              <a:gd name="connsiteY74" fmla="*/ 1500388 h 2427667"/>
              <a:gd name="connsiteX75" fmla="*/ 1712890 w 2067059"/>
              <a:gd name="connsiteY75" fmla="*/ 1558343 h 2427667"/>
              <a:gd name="connsiteX76" fmla="*/ 1700011 w 2067059"/>
              <a:gd name="connsiteY76" fmla="*/ 1596980 h 2427667"/>
              <a:gd name="connsiteX77" fmla="*/ 1687133 w 2067059"/>
              <a:gd name="connsiteY77" fmla="*/ 1616298 h 2427667"/>
              <a:gd name="connsiteX78" fmla="*/ 1674254 w 2067059"/>
              <a:gd name="connsiteY78" fmla="*/ 1654935 h 2427667"/>
              <a:gd name="connsiteX79" fmla="*/ 1667814 w 2067059"/>
              <a:gd name="connsiteY79" fmla="*/ 1674253 h 2427667"/>
              <a:gd name="connsiteX80" fmla="*/ 1661375 w 2067059"/>
              <a:gd name="connsiteY80" fmla="*/ 1693571 h 2427667"/>
              <a:gd name="connsiteX81" fmla="*/ 1648496 w 2067059"/>
              <a:gd name="connsiteY81" fmla="*/ 1712890 h 2427667"/>
              <a:gd name="connsiteX82" fmla="*/ 1635617 w 2067059"/>
              <a:gd name="connsiteY82" fmla="*/ 1751526 h 2427667"/>
              <a:gd name="connsiteX83" fmla="*/ 1629178 w 2067059"/>
              <a:gd name="connsiteY83" fmla="*/ 1770845 h 2427667"/>
              <a:gd name="connsiteX84" fmla="*/ 1616299 w 2067059"/>
              <a:gd name="connsiteY84" fmla="*/ 1790163 h 2427667"/>
              <a:gd name="connsiteX85" fmla="*/ 1596980 w 2067059"/>
              <a:gd name="connsiteY85" fmla="*/ 1828800 h 2427667"/>
              <a:gd name="connsiteX86" fmla="*/ 1584102 w 2067059"/>
              <a:gd name="connsiteY86" fmla="*/ 1867436 h 2427667"/>
              <a:gd name="connsiteX87" fmla="*/ 1577662 w 2067059"/>
              <a:gd name="connsiteY87" fmla="*/ 1886755 h 2427667"/>
              <a:gd name="connsiteX88" fmla="*/ 1564783 w 2067059"/>
              <a:gd name="connsiteY88" fmla="*/ 1906073 h 2427667"/>
              <a:gd name="connsiteX89" fmla="*/ 1545465 w 2067059"/>
              <a:gd name="connsiteY89" fmla="*/ 1964028 h 2427667"/>
              <a:gd name="connsiteX90" fmla="*/ 1539025 w 2067059"/>
              <a:gd name="connsiteY90" fmla="*/ 1983346 h 2427667"/>
              <a:gd name="connsiteX91" fmla="*/ 1519707 w 2067059"/>
              <a:gd name="connsiteY91" fmla="*/ 1996225 h 2427667"/>
              <a:gd name="connsiteX92" fmla="*/ 1513268 w 2067059"/>
              <a:gd name="connsiteY92" fmla="*/ 2015543 h 2427667"/>
              <a:gd name="connsiteX93" fmla="*/ 1487510 w 2067059"/>
              <a:gd name="connsiteY93" fmla="*/ 2054180 h 2427667"/>
              <a:gd name="connsiteX94" fmla="*/ 1468192 w 2067059"/>
              <a:gd name="connsiteY94" fmla="*/ 2092817 h 2427667"/>
              <a:gd name="connsiteX95" fmla="*/ 1455313 w 2067059"/>
              <a:gd name="connsiteY95" fmla="*/ 2131453 h 2427667"/>
              <a:gd name="connsiteX96" fmla="*/ 1448873 w 2067059"/>
              <a:gd name="connsiteY96" fmla="*/ 2150771 h 2427667"/>
              <a:gd name="connsiteX97" fmla="*/ 1435995 w 2067059"/>
              <a:gd name="connsiteY97" fmla="*/ 2170090 h 2427667"/>
              <a:gd name="connsiteX98" fmla="*/ 1423116 w 2067059"/>
              <a:gd name="connsiteY98" fmla="*/ 2208726 h 2427667"/>
              <a:gd name="connsiteX99" fmla="*/ 1403797 w 2067059"/>
              <a:gd name="connsiteY99" fmla="*/ 2247363 h 2427667"/>
              <a:gd name="connsiteX100" fmla="*/ 1390918 w 2067059"/>
              <a:gd name="connsiteY100" fmla="*/ 2266681 h 2427667"/>
              <a:gd name="connsiteX101" fmla="*/ 1384479 w 2067059"/>
              <a:gd name="connsiteY101" fmla="*/ 2292439 h 2427667"/>
              <a:gd name="connsiteX102" fmla="*/ 1378040 w 2067059"/>
              <a:gd name="connsiteY102" fmla="*/ 2324636 h 2427667"/>
              <a:gd name="connsiteX103" fmla="*/ 1365161 w 2067059"/>
              <a:gd name="connsiteY103" fmla="*/ 2363273 h 2427667"/>
              <a:gd name="connsiteX104" fmla="*/ 1358721 w 2067059"/>
              <a:gd name="connsiteY104" fmla="*/ 2382591 h 2427667"/>
              <a:gd name="connsiteX105" fmla="*/ 1352282 w 2067059"/>
              <a:gd name="connsiteY105" fmla="*/ 2401910 h 2427667"/>
              <a:gd name="connsiteX106" fmla="*/ 1313645 w 2067059"/>
              <a:gd name="connsiteY106" fmla="*/ 2427667 h 2427667"/>
              <a:gd name="connsiteX107" fmla="*/ 1268569 w 2067059"/>
              <a:gd name="connsiteY107" fmla="*/ 2421228 h 2427667"/>
              <a:gd name="connsiteX108" fmla="*/ 1249251 w 2067059"/>
              <a:gd name="connsiteY108" fmla="*/ 2408349 h 2427667"/>
              <a:gd name="connsiteX109" fmla="*/ 1229933 w 2067059"/>
              <a:gd name="connsiteY109" fmla="*/ 2401910 h 2427667"/>
              <a:gd name="connsiteX110" fmla="*/ 1191296 w 2067059"/>
              <a:gd name="connsiteY110" fmla="*/ 2376152 h 2427667"/>
              <a:gd name="connsiteX111" fmla="*/ 1171978 w 2067059"/>
              <a:gd name="connsiteY111" fmla="*/ 2363273 h 2427667"/>
              <a:gd name="connsiteX112" fmla="*/ 1152659 w 2067059"/>
              <a:gd name="connsiteY112" fmla="*/ 2356833 h 2427667"/>
              <a:gd name="connsiteX113" fmla="*/ 1133341 w 2067059"/>
              <a:gd name="connsiteY113" fmla="*/ 2343955 h 2427667"/>
              <a:gd name="connsiteX114" fmla="*/ 1094704 w 2067059"/>
              <a:gd name="connsiteY114" fmla="*/ 2331076 h 2427667"/>
              <a:gd name="connsiteX115" fmla="*/ 1075386 w 2067059"/>
              <a:gd name="connsiteY115" fmla="*/ 2318197 h 2427667"/>
              <a:gd name="connsiteX116" fmla="*/ 1049628 w 2067059"/>
              <a:gd name="connsiteY116" fmla="*/ 2311757 h 2427667"/>
              <a:gd name="connsiteX117" fmla="*/ 1010992 w 2067059"/>
              <a:gd name="connsiteY117" fmla="*/ 2298879 h 2427667"/>
              <a:gd name="connsiteX118" fmla="*/ 959476 w 2067059"/>
              <a:gd name="connsiteY118" fmla="*/ 2286000 h 2427667"/>
              <a:gd name="connsiteX119" fmla="*/ 920840 w 2067059"/>
              <a:gd name="connsiteY119" fmla="*/ 2260242 h 2427667"/>
              <a:gd name="connsiteX120" fmla="*/ 901521 w 2067059"/>
              <a:gd name="connsiteY120" fmla="*/ 2253802 h 2427667"/>
              <a:gd name="connsiteX121" fmla="*/ 862885 w 2067059"/>
              <a:gd name="connsiteY121" fmla="*/ 2228045 h 2427667"/>
              <a:gd name="connsiteX122" fmla="*/ 824248 w 2067059"/>
              <a:gd name="connsiteY122" fmla="*/ 2215166 h 2427667"/>
              <a:gd name="connsiteX123" fmla="*/ 785611 w 2067059"/>
              <a:gd name="connsiteY123" fmla="*/ 2195848 h 2427667"/>
              <a:gd name="connsiteX124" fmla="*/ 766293 w 2067059"/>
              <a:gd name="connsiteY124" fmla="*/ 2182969 h 2427667"/>
              <a:gd name="connsiteX125" fmla="*/ 740535 w 2067059"/>
              <a:gd name="connsiteY125" fmla="*/ 2176529 h 2427667"/>
              <a:gd name="connsiteX126" fmla="*/ 701899 w 2067059"/>
              <a:gd name="connsiteY126" fmla="*/ 2163650 h 2427667"/>
              <a:gd name="connsiteX127" fmla="*/ 682580 w 2067059"/>
              <a:gd name="connsiteY127" fmla="*/ 2144332 h 2427667"/>
              <a:gd name="connsiteX128" fmla="*/ 618186 w 2067059"/>
              <a:gd name="connsiteY128" fmla="*/ 2125014 h 2427667"/>
              <a:gd name="connsiteX129" fmla="*/ 579549 w 2067059"/>
              <a:gd name="connsiteY129" fmla="*/ 2112135 h 2427667"/>
              <a:gd name="connsiteX130" fmla="*/ 521595 w 2067059"/>
              <a:gd name="connsiteY130" fmla="*/ 2079938 h 2427667"/>
              <a:gd name="connsiteX131" fmla="*/ 508716 w 2067059"/>
              <a:gd name="connsiteY131" fmla="*/ 2060619 h 2427667"/>
              <a:gd name="connsiteX132" fmla="*/ 489397 w 2067059"/>
              <a:gd name="connsiteY132" fmla="*/ 2054180 h 2427667"/>
              <a:gd name="connsiteX133" fmla="*/ 470079 w 2067059"/>
              <a:gd name="connsiteY133" fmla="*/ 2041301 h 2427667"/>
              <a:gd name="connsiteX134" fmla="*/ 444321 w 2067059"/>
              <a:gd name="connsiteY134" fmla="*/ 2015543 h 2427667"/>
              <a:gd name="connsiteX135" fmla="*/ 431442 w 2067059"/>
              <a:gd name="connsiteY135" fmla="*/ 1996225 h 2427667"/>
              <a:gd name="connsiteX136" fmla="*/ 412124 w 2067059"/>
              <a:gd name="connsiteY136" fmla="*/ 1983346 h 2427667"/>
              <a:gd name="connsiteX137" fmla="*/ 386366 w 2067059"/>
              <a:gd name="connsiteY137" fmla="*/ 1951149 h 2427667"/>
              <a:gd name="connsiteX138" fmla="*/ 360609 w 2067059"/>
              <a:gd name="connsiteY138" fmla="*/ 1918952 h 2427667"/>
              <a:gd name="connsiteX139" fmla="*/ 334851 w 2067059"/>
              <a:gd name="connsiteY139" fmla="*/ 1880315 h 2427667"/>
              <a:gd name="connsiteX140" fmla="*/ 315533 w 2067059"/>
              <a:gd name="connsiteY140" fmla="*/ 1841679 h 2427667"/>
              <a:gd name="connsiteX141" fmla="*/ 276896 w 2067059"/>
              <a:gd name="connsiteY141" fmla="*/ 1815921 h 2427667"/>
              <a:gd name="connsiteX142" fmla="*/ 244699 w 2067059"/>
              <a:gd name="connsiteY142" fmla="*/ 1777284 h 2427667"/>
              <a:gd name="connsiteX143" fmla="*/ 212502 w 2067059"/>
              <a:gd name="connsiteY143" fmla="*/ 1738648 h 2427667"/>
              <a:gd name="connsiteX144" fmla="*/ 193183 w 2067059"/>
              <a:gd name="connsiteY144" fmla="*/ 1725769 h 2427667"/>
              <a:gd name="connsiteX145" fmla="*/ 173865 w 2067059"/>
              <a:gd name="connsiteY145" fmla="*/ 1667814 h 2427667"/>
              <a:gd name="connsiteX146" fmla="*/ 167425 w 2067059"/>
              <a:gd name="connsiteY146" fmla="*/ 1648495 h 2427667"/>
              <a:gd name="connsiteX147" fmla="*/ 154547 w 2067059"/>
              <a:gd name="connsiteY147" fmla="*/ 1629177 h 2427667"/>
              <a:gd name="connsiteX148" fmla="*/ 141668 w 2067059"/>
              <a:gd name="connsiteY148" fmla="*/ 1584101 h 2427667"/>
              <a:gd name="connsiteX149" fmla="*/ 135228 w 2067059"/>
              <a:gd name="connsiteY149" fmla="*/ 1564783 h 2427667"/>
              <a:gd name="connsiteX150" fmla="*/ 122349 w 2067059"/>
              <a:gd name="connsiteY150" fmla="*/ 1545464 h 2427667"/>
              <a:gd name="connsiteX151" fmla="*/ 115910 w 2067059"/>
              <a:gd name="connsiteY151" fmla="*/ 1526146 h 2427667"/>
              <a:gd name="connsiteX152" fmla="*/ 109471 w 2067059"/>
              <a:gd name="connsiteY152" fmla="*/ 1493949 h 2427667"/>
              <a:gd name="connsiteX153" fmla="*/ 96592 w 2067059"/>
              <a:gd name="connsiteY153" fmla="*/ 1474631 h 2427667"/>
              <a:gd name="connsiteX154" fmla="*/ 77273 w 2067059"/>
              <a:gd name="connsiteY154" fmla="*/ 1435994 h 2427667"/>
              <a:gd name="connsiteX155" fmla="*/ 64395 w 2067059"/>
              <a:gd name="connsiteY155" fmla="*/ 1397357 h 2427667"/>
              <a:gd name="connsiteX156" fmla="*/ 51516 w 2067059"/>
              <a:gd name="connsiteY156" fmla="*/ 1352281 h 2427667"/>
              <a:gd name="connsiteX157" fmla="*/ 45076 w 2067059"/>
              <a:gd name="connsiteY157" fmla="*/ 1307205 h 2427667"/>
              <a:gd name="connsiteX158" fmla="*/ 32197 w 2067059"/>
              <a:gd name="connsiteY158" fmla="*/ 1268569 h 2427667"/>
              <a:gd name="connsiteX159" fmla="*/ 25758 w 2067059"/>
              <a:gd name="connsiteY159" fmla="*/ 1242811 h 2427667"/>
              <a:gd name="connsiteX160" fmla="*/ 6440 w 2067059"/>
              <a:gd name="connsiteY160" fmla="*/ 1178417 h 2427667"/>
              <a:gd name="connsiteX161" fmla="*/ 0 w 2067059"/>
              <a:gd name="connsiteY161" fmla="*/ 785611 h 2427667"/>
              <a:gd name="connsiteX162" fmla="*/ 6440 w 2067059"/>
              <a:gd name="connsiteY162" fmla="*/ 489397 h 2427667"/>
              <a:gd name="connsiteX163" fmla="*/ 12879 w 2067059"/>
              <a:gd name="connsiteY163" fmla="*/ 457200 h 2427667"/>
              <a:gd name="connsiteX164" fmla="*/ 25758 w 2067059"/>
              <a:gd name="connsiteY164" fmla="*/ 418563 h 2427667"/>
              <a:gd name="connsiteX165" fmla="*/ 32197 w 2067059"/>
              <a:gd name="connsiteY165" fmla="*/ 399245 h 2427667"/>
              <a:gd name="connsiteX166" fmla="*/ 45076 w 2067059"/>
              <a:gd name="connsiteY166" fmla="*/ 354169 h 2427667"/>
              <a:gd name="connsiteX167" fmla="*/ 57955 w 2067059"/>
              <a:gd name="connsiteY167" fmla="*/ 315532 h 2427667"/>
              <a:gd name="connsiteX168" fmla="*/ 77273 w 2067059"/>
              <a:gd name="connsiteY168" fmla="*/ 257577 h 2427667"/>
              <a:gd name="connsiteX169" fmla="*/ 103031 w 2067059"/>
              <a:gd name="connsiteY169" fmla="*/ 180304 h 2427667"/>
              <a:gd name="connsiteX170" fmla="*/ 109471 w 2067059"/>
              <a:gd name="connsiteY170" fmla="*/ 160986 h 2427667"/>
              <a:gd name="connsiteX171" fmla="*/ 115910 w 2067059"/>
              <a:gd name="connsiteY171" fmla="*/ 141667 h 2427667"/>
              <a:gd name="connsiteX172" fmla="*/ 128789 w 2067059"/>
              <a:gd name="connsiteY172" fmla="*/ 122349 h 2427667"/>
              <a:gd name="connsiteX173" fmla="*/ 154547 w 2067059"/>
              <a:gd name="connsiteY173" fmla="*/ 96591 h 2427667"/>
              <a:gd name="connsiteX174" fmla="*/ 180304 w 2067059"/>
              <a:gd name="connsiteY174" fmla="*/ 57955 h 2427667"/>
              <a:gd name="connsiteX175" fmla="*/ 186744 w 2067059"/>
              <a:gd name="connsiteY175" fmla="*/ 38636 h 2427667"/>
              <a:gd name="connsiteX176" fmla="*/ 206062 w 2067059"/>
              <a:gd name="connsiteY176" fmla="*/ 25757 h 2427667"/>
              <a:gd name="connsiteX177" fmla="*/ 193183 w 2067059"/>
              <a:gd name="connsiteY177" fmla="*/ 0 h 2427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Lst>
            <a:rect l="l" t="t" r="r" b="b"/>
            <a:pathLst>
              <a:path w="2067059" h="2427667">
                <a:moveTo>
                  <a:pt x="193183" y="0"/>
                </a:moveTo>
                <a:cubicBezTo>
                  <a:pt x="197476" y="0"/>
                  <a:pt x="218941" y="17171"/>
                  <a:pt x="231820" y="25757"/>
                </a:cubicBezTo>
                <a:cubicBezTo>
                  <a:pt x="238259" y="30050"/>
                  <a:pt x="243796" y="36189"/>
                  <a:pt x="251138" y="38636"/>
                </a:cubicBezTo>
                <a:lnTo>
                  <a:pt x="289775" y="51515"/>
                </a:lnTo>
                <a:cubicBezTo>
                  <a:pt x="345133" y="88422"/>
                  <a:pt x="275095" y="44176"/>
                  <a:pt x="328411" y="70833"/>
                </a:cubicBezTo>
                <a:cubicBezTo>
                  <a:pt x="335333" y="74294"/>
                  <a:pt x="340808" y="80251"/>
                  <a:pt x="347730" y="83712"/>
                </a:cubicBezTo>
                <a:cubicBezTo>
                  <a:pt x="353801" y="86748"/>
                  <a:pt x="360977" y="87116"/>
                  <a:pt x="367048" y="90152"/>
                </a:cubicBezTo>
                <a:cubicBezTo>
                  <a:pt x="373970" y="93613"/>
                  <a:pt x="379294" y="99888"/>
                  <a:pt x="386366" y="103031"/>
                </a:cubicBezTo>
                <a:cubicBezTo>
                  <a:pt x="398772" y="108545"/>
                  <a:pt x="413707" y="108380"/>
                  <a:pt x="425003" y="115910"/>
                </a:cubicBezTo>
                <a:cubicBezTo>
                  <a:pt x="437882" y="124496"/>
                  <a:pt x="448956" y="136772"/>
                  <a:pt x="463640" y="141667"/>
                </a:cubicBezTo>
                <a:cubicBezTo>
                  <a:pt x="470079" y="143814"/>
                  <a:pt x="476887" y="145071"/>
                  <a:pt x="482958" y="148107"/>
                </a:cubicBezTo>
                <a:cubicBezTo>
                  <a:pt x="489880" y="151568"/>
                  <a:pt x="495163" y="157937"/>
                  <a:pt x="502276" y="160986"/>
                </a:cubicBezTo>
                <a:cubicBezTo>
                  <a:pt x="510411" y="164472"/>
                  <a:pt x="519524" y="164994"/>
                  <a:pt x="528034" y="167425"/>
                </a:cubicBezTo>
                <a:cubicBezTo>
                  <a:pt x="534560" y="169290"/>
                  <a:pt x="540913" y="171718"/>
                  <a:pt x="547352" y="173864"/>
                </a:cubicBezTo>
                <a:cubicBezTo>
                  <a:pt x="553792" y="178157"/>
                  <a:pt x="559599" y="183600"/>
                  <a:pt x="566671" y="186743"/>
                </a:cubicBezTo>
                <a:cubicBezTo>
                  <a:pt x="593408" y="198626"/>
                  <a:pt x="609960" y="200553"/>
                  <a:pt x="637504" y="206062"/>
                </a:cubicBezTo>
                <a:cubicBezTo>
                  <a:pt x="643944" y="210355"/>
                  <a:pt x="649751" y="215797"/>
                  <a:pt x="656823" y="218940"/>
                </a:cubicBezTo>
                <a:cubicBezTo>
                  <a:pt x="669228" y="224453"/>
                  <a:pt x="682580" y="227526"/>
                  <a:pt x="695459" y="231819"/>
                </a:cubicBezTo>
                <a:lnTo>
                  <a:pt x="734096" y="244698"/>
                </a:lnTo>
                <a:cubicBezTo>
                  <a:pt x="740535" y="246845"/>
                  <a:pt x="747112" y="248617"/>
                  <a:pt x="753414" y="251138"/>
                </a:cubicBezTo>
                <a:cubicBezTo>
                  <a:pt x="764146" y="255431"/>
                  <a:pt x="775463" y="258482"/>
                  <a:pt x="785611" y="264017"/>
                </a:cubicBezTo>
                <a:cubicBezTo>
                  <a:pt x="850106" y="299196"/>
                  <a:pt x="797225" y="284369"/>
                  <a:pt x="856445" y="296214"/>
                </a:cubicBezTo>
                <a:cubicBezTo>
                  <a:pt x="911817" y="333128"/>
                  <a:pt x="841756" y="288869"/>
                  <a:pt x="895082" y="315532"/>
                </a:cubicBezTo>
                <a:cubicBezTo>
                  <a:pt x="945013" y="340498"/>
                  <a:pt x="885162" y="318665"/>
                  <a:pt x="933718" y="334850"/>
                </a:cubicBezTo>
                <a:cubicBezTo>
                  <a:pt x="946597" y="343436"/>
                  <a:pt x="961410" y="349663"/>
                  <a:pt x="972355" y="360608"/>
                </a:cubicBezTo>
                <a:cubicBezTo>
                  <a:pt x="980941" y="369194"/>
                  <a:pt x="987701" y="380119"/>
                  <a:pt x="998113" y="386366"/>
                </a:cubicBezTo>
                <a:cubicBezTo>
                  <a:pt x="1009754" y="393351"/>
                  <a:pt x="1025453" y="391715"/>
                  <a:pt x="1036749" y="399245"/>
                </a:cubicBezTo>
                <a:cubicBezTo>
                  <a:pt x="1086684" y="432534"/>
                  <a:pt x="1060700" y="420106"/>
                  <a:pt x="1114023" y="437881"/>
                </a:cubicBezTo>
                <a:cubicBezTo>
                  <a:pt x="1120462" y="440028"/>
                  <a:pt x="1127693" y="440556"/>
                  <a:pt x="1133341" y="444321"/>
                </a:cubicBezTo>
                <a:cubicBezTo>
                  <a:pt x="1146220" y="452907"/>
                  <a:pt x="1157294" y="465184"/>
                  <a:pt x="1171978" y="470079"/>
                </a:cubicBezTo>
                <a:lnTo>
                  <a:pt x="1210614" y="482957"/>
                </a:lnTo>
                <a:cubicBezTo>
                  <a:pt x="1265985" y="519870"/>
                  <a:pt x="1195925" y="475612"/>
                  <a:pt x="1249251" y="502276"/>
                </a:cubicBezTo>
                <a:cubicBezTo>
                  <a:pt x="1267115" y="511209"/>
                  <a:pt x="1273357" y="523194"/>
                  <a:pt x="1294327" y="528033"/>
                </a:cubicBezTo>
                <a:cubicBezTo>
                  <a:pt x="1313266" y="532404"/>
                  <a:pt x="1332964" y="532326"/>
                  <a:pt x="1352282" y="534473"/>
                </a:cubicBezTo>
                <a:cubicBezTo>
                  <a:pt x="1416972" y="550646"/>
                  <a:pt x="1387001" y="541754"/>
                  <a:pt x="1442434" y="560231"/>
                </a:cubicBezTo>
                <a:lnTo>
                  <a:pt x="1461752" y="566670"/>
                </a:lnTo>
                <a:cubicBezTo>
                  <a:pt x="1504628" y="609543"/>
                  <a:pt x="1458451" y="569128"/>
                  <a:pt x="1500389" y="592428"/>
                </a:cubicBezTo>
                <a:cubicBezTo>
                  <a:pt x="1513919" y="599945"/>
                  <a:pt x="1524341" y="613292"/>
                  <a:pt x="1539025" y="618186"/>
                </a:cubicBezTo>
                <a:cubicBezTo>
                  <a:pt x="1551904" y="622479"/>
                  <a:pt x="1564492" y="627771"/>
                  <a:pt x="1577662" y="631064"/>
                </a:cubicBezTo>
                <a:cubicBezTo>
                  <a:pt x="1586248" y="633211"/>
                  <a:pt x="1594943" y="634961"/>
                  <a:pt x="1603420" y="637504"/>
                </a:cubicBezTo>
                <a:cubicBezTo>
                  <a:pt x="1616423" y="641405"/>
                  <a:pt x="1629177" y="646090"/>
                  <a:pt x="1642056" y="650383"/>
                </a:cubicBezTo>
                <a:cubicBezTo>
                  <a:pt x="1642061" y="650385"/>
                  <a:pt x="1680688" y="663258"/>
                  <a:pt x="1680693" y="663262"/>
                </a:cubicBezTo>
                <a:cubicBezTo>
                  <a:pt x="1687132" y="667555"/>
                  <a:pt x="1693089" y="672679"/>
                  <a:pt x="1700011" y="676140"/>
                </a:cubicBezTo>
                <a:cubicBezTo>
                  <a:pt x="1713215" y="682742"/>
                  <a:pt x="1739275" y="686569"/>
                  <a:pt x="1751527" y="689019"/>
                </a:cubicBezTo>
                <a:cubicBezTo>
                  <a:pt x="1806888" y="725927"/>
                  <a:pt x="1736843" y="681677"/>
                  <a:pt x="1790164" y="708338"/>
                </a:cubicBezTo>
                <a:cubicBezTo>
                  <a:pt x="1797086" y="711799"/>
                  <a:pt x="1802410" y="718074"/>
                  <a:pt x="1809482" y="721217"/>
                </a:cubicBezTo>
                <a:cubicBezTo>
                  <a:pt x="1821887" y="726730"/>
                  <a:pt x="1848118" y="734095"/>
                  <a:pt x="1848118" y="734095"/>
                </a:cubicBezTo>
                <a:cubicBezTo>
                  <a:pt x="1903489" y="771008"/>
                  <a:pt x="1833429" y="726750"/>
                  <a:pt x="1886755" y="753414"/>
                </a:cubicBezTo>
                <a:cubicBezTo>
                  <a:pt x="1936676" y="778376"/>
                  <a:pt x="1876843" y="756551"/>
                  <a:pt x="1925392" y="772732"/>
                </a:cubicBezTo>
                <a:cubicBezTo>
                  <a:pt x="1938271" y="781318"/>
                  <a:pt x="1955442" y="785611"/>
                  <a:pt x="1964028" y="798490"/>
                </a:cubicBezTo>
                <a:cubicBezTo>
                  <a:pt x="1968321" y="804929"/>
                  <a:pt x="1970188" y="813968"/>
                  <a:pt x="1976907" y="817808"/>
                </a:cubicBezTo>
                <a:cubicBezTo>
                  <a:pt x="1986410" y="823238"/>
                  <a:pt x="1998545" y="821368"/>
                  <a:pt x="2009104" y="824248"/>
                </a:cubicBezTo>
                <a:cubicBezTo>
                  <a:pt x="2022201" y="827820"/>
                  <a:pt x="2034862" y="832833"/>
                  <a:pt x="2047741" y="837126"/>
                </a:cubicBezTo>
                <a:lnTo>
                  <a:pt x="2067059" y="843566"/>
                </a:lnTo>
                <a:cubicBezTo>
                  <a:pt x="2061822" y="859279"/>
                  <a:pt x="2060225" y="869718"/>
                  <a:pt x="2047741" y="882202"/>
                </a:cubicBezTo>
                <a:cubicBezTo>
                  <a:pt x="2042269" y="887674"/>
                  <a:pt x="2034862" y="890788"/>
                  <a:pt x="2028423" y="895081"/>
                </a:cubicBezTo>
                <a:lnTo>
                  <a:pt x="2002665" y="972355"/>
                </a:lnTo>
                <a:cubicBezTo>
                  <a:pt x="2000519" y="978794"/>
                  <a:pt x="1999990" y="986025"/>
                  <a:pt x="1996225" y="991673"/>
                </a:cubicBezTo>
                <a:cubicBezTo>
                  <a:pt x="1991932" y="998112"/>
                  <a:pt x="1986490" y="1003919"/>
                  <a:pt x="1983347" y="1010991"/>
                </a:cubicBezTo>
                <a:cubicBezTo>
                  <a:pt x="1977834" y="1023397"/>
                  <a:pt x="1977999" y="1038332"/>
                  <a:pt x="1970468" y="1049628"/>
                </a:cubicBezTo>
                <a:cubicBezTo>
                  <a:pt x="1966175" y="1056067"/>
                  <a:pt x="1961050" y="1062024"/>
                  <a:pt x="1957589" y="1068946"/>
                </a:cubicBezTo>
                <a:cubicBezTo>
                  <a:pt x="1954553" y="1075017"/>
                  <a:pt x="1954445" y="1082330"/>
                  <a:pt x="1951149" y="1088264"/>
                </a:cubicBezTo>
                <a:cubicBezTo>
                  <a:pt x="1951138" y="1088284"/>
                  <a:pt x="1918959" y="1136550"/>
                  <a:pt x="1912513" y="1146219"/>
                </a:cubicBezTo>
                <a:lnTo>
                  <a:pt x="1899634" y="1165538"/>
                </a:lnTo>
                <a:lnTo>
                  <a:pt x="1886755" y="1184856"/>
                </a:lnTo>
                <a:cubicBezTo>
                  <a:pt x="1870573" y="1233405"/>
                  <a:pt x="1892400" y="1173569"/>
                  <a:pt x="1867437" y="1223493"/>
                </a:cubicBezTo>
                <a:cubicBezTo>
                  <a:pt x="1864401" y="1229564"/>
                  <a:pt x="1862862" y="1236284"/>
                  <a:pt x="1860997" y="1242811"/>
                </a:cubicBezTo>
                <a:cubicBezTo>
                  <a:pt x="1854701" y="1264848"/>
                  <a:pt x="1852482" y="1289963"/>
                  <a:pt x="1835240" y="1307205"/>
                </a:cubicBezTo>
                <a:cubicBezTo>
                  <a:pt x="1829767" y="1312678"/>
                  <a:pt x="1822361" y="1315791"/>
                  <a:pt x="1815921" y="1320084"/>
                </a:cubicBezTo>
                <a:cubicBezTo>
                  <a:pt x="1806189" y="1359014"/>
                  <a:pt x="1812281" y="1337443"/>
                  <a:pt x="1796603" y="1384479"/>
                </a:cubicBezTo>
                <a:cubicBezTo>
                  <a:pt x="1794457" y="1390918"/>
                  <a:pt x="1793929" y="1398149"/>
                  <a:pt x="1790164" y="1403797"/>
                </a:cubicBezTo>
                <a:cubicBezTo>
                  <a:pt x="1785871" y="1410236"/>
                  <a:pt x="1780746" y="1416193"/>
                  <a:pt x="1777285" y="1423115"/>
                </a:cubicBezTo>
                <a:cubicBezTo>
                  <a:pt x="1750621" y="1476441"/>
                  <a:pt x="1794879" y="1406381"/>
                  <a:pt x="1757966" y="1461752"/>
                </a:cubicBezTo>
                <a:cubicBezTo>
                  <a:pt x="1755820" y="1468191"/>
                  <a:pt x="1754563" y="1474999"/>
                  <a:pt x="1751527" y="1481070"/>
                </a:cubicBezTo>
                <a:cubicBezTo>
                  <a:pt x="1748066" y="1487992"/>
                  <a:pt x="1741791" y="1493316"/>
                  <a:pt x="1738648" y="1500388"/>
                </a:cubicBezTo>
                <a:cubicBezTo>
                  <a:pt x="1707995" y="1569356"/>
                  <a:pt x="1742037" y="1514624"/>
                  <a:pt x="1712890" y="1558343"/>
                </a:cubicBezTo>
                <a:cubicBezTo>
                  <a:pt x="1708597" y="1571222"/>
                  <a:pt x="1707541" y="1585684"/>
                  <a:pt x="1700011" y="1596980"/>
                </a:cubicBezTo>
                <a:cubicBezTo>
                  <a:pt x="1695718" y="1603419"/>
                  <a:pt x="1690276" y="1609226"/>
                  <a:pt x="1687133" y="1616298"/>
                </a:cubicBezTo>
                <a:cubicBezTo>
                  <a:pt x="1681620" y="1628704"/>
                  <a:pt x="1678547" y="1642056"/>
                  <a:pt x="1674254" y="1654935"/>
                </a:cubicBezTo>
                <a:lnTo>
                  <a:pt x="1667814" y="1674253"/>
                </a:lnTo>
                <a:cubicBezTo>
                  <a:pt x="1665668" y="1680692"/>
                  <a:pt x="1665140" y="1687923"/>
                  <a:pt x="1661375" y="1693571"/>
                </a:cubicBezTo>
                <a:cubicBezTo>
                  <a:pt x="1657082" y="1700011"/>
                  <a:pt x="1651639" y="1705818"/>
                  <a:pt x="1648496" y="1712890"/>
                </a:cubicBezTo>
                <a:cubicBezTo>
                  <a:pt x="1642982" y="1725295"/>
                  <a:pt x="1639910" y="1738647"/>
                  <a:pt x="1635617" y="1751526"/>
                </a:cubicBezTo>
                <a:cubicBezTo>
                  <a:pt x="1633470" y="1757966"/>
                  <a:pt x="1632943" y="1765197"/>
                  <a:pt x="1629178" y="1770845"/>
                </a:cubicBezTo>
                <a:cubicBezTo>
                  <a:pt x="1624885" y="1777284"/>
                  <a:pt x="1619760" y="1783241"/>
                  <a:pt x="1616299" y="1790163"/>
                </a:cubicBezTo>
                <a:cubicBezTo>
                  <a:pt x="1589635" y="1843489"/>
                  <a:pt x="1633893" y="1773429"/>
                  <a:pt x="1596980" y="1828800"/>
                </a:cubicBezTo>
                <a:lnTo>
                  <a:pt x="1584102" y="1867436"/>
                </a:lnTo>
                <a:cubicBezTo>
                  <a:pt x="1581955" y="1873876"/>
                  <a:pt x="1581427" y="1881107"/>
                  <a:pt x="1577662" y="1886755"/>
                </a:cubicBezTo>
                <a:lnTo>
                  <a:pt x="1564783" y="1906073"/>
                </a:lnTo>
                <a:lnTo>
                  <a:pt x="1545465" y="1964028"/>
                </a:lnTo>
                <a:cubicBezTo>
                  <a:pt x="1543318" y="1970467"/>
                  <a:pt x="1544673" y="1979581"/>
                  <a:pt x="1539025" y="1983346"/>
                </a:cubicBezTo>
                <a:lnTo>
                  <a:pt x="1519707" y="1996225"/>
                </a:lnTo>
                <a:cubicBezTo>
                  <a:pt x="1517561" y="2002664"/>
                  <a:pt x="1516564" y="2009610"/>
                  <a:pt x="1513268" y="2015543"/>
                </a:cubicBezTo>
                <a:cubicBezTo>
                  <a:pt x="1505751" y="2029074"/>
                  <a:pt x="1487510" y="2054180"/>
                  <a:pt x="1487510" y="2054180"/>
                </a:cubicBezTo>
                <a:cubicBezTo>
                  <a:pt x="1464031" y="2124620"/>
                  <a:pt x="1501475" y="2017931"/>
                  <a:pt x="1468192" y="2092817"/>
                </a:cubicBezTo>
                <a:cubicBezTo>
                  <a:pt x="1462678" y="2105222"/>
                  <a:pt x="1459606" y="2118574"/>
                  <a:pt x="1455313" y="2131453"/>
                </a:cubicBezTo>
                <a:cubicBezTo>
                  <a:pt x="1453166" y="2137892"/>
                  <a:pt x="1452638" y="2145123"/>
                  <a:pt x="1448873" y="2150771"/>
                </a:cubicBezTo>
                <a:cubicBezTo>
                  <a:pt x="1444580" y="2157211"/>
                  <a:pt x="1439138" y="2163018"/>
                  <a:pt x="1435995" y="2170090"/>
                </a:cubicBezTo>
                <a:cubicBezTo>
                  <a:pt x="1430482" y="2182495"/>
                  <a:pt x="1430646" y="2197431"/>
                  <a:pt x="1423116" y="2208726"/>
                </a:cubicBezTo>
                <a:cubicBezTo>
                  <a:pt x="1386203" y="2264097"/>
                  <a:pt x="1430461" y="2194037"/>
                  <a:pt x="1403797" y="2247363"/>
                </a:cubicBezTo>
                <a:cubicBezTo>
                  <a:pt x="1400336" y="2254285"/>
                  <a:pt x="1395211" y="2260242"/>
                  <a:pt x="1390918" y="2266681"/>
                </a:cubicBezTo>
                <a:cubicBezTo>
                  <a:pt x="1388772" y="2275267"/>
                  <a:pt x="1386399" y="2283800"/>
                  <a:pt x="1384479" y="2292439"/>
                </a:cubicBezTo>
                <a:cubicBezTo>
                  <a:pt x="1382105" y="2303123"/>
                  <a:pt x="1380920" y="2314077"/>
                  <a:pt x="1378040" y="2324636"/>
                </a:cubicBezTo>
                <a:cubicBezTo>
                  <a:pt x="1374468" y="2337733"/>
                  <a:pt x="1369454" y="2350394"/>
                  <a:pt x="1365161" y="2363273"/>
                </a:cubicBezTo>
                <a:lnTo>
                  <a:pt x="1358721" y="2382591"/>
                </a:lnTo>
                <a:cubicBezTo>
                  <a:pt x="1356574" y="2389031"/>
                  <a:pt x="1357930" y="2398145"/>
                  <a:pt x="1352282" y="2401910"/>
                </a:cubicBezTo>
                <a:lnTo>
                  <a:pt x="1313645" y="2427667"/>
                </a:lnTo>
                <a:cubicBezTo>
                  <a:pt x="1298620" y="2425521"/>
                  <a:pt x="1283107" y="2425589"/>
                  <a:pt x="1268569" y="2421228"/>
                </a:cubicBezTo>
                <a:cubicBezTo>
                  <a:pt x="1261156" y="2419004"/>
                  <a:pt x="1256173" y="2411810"/>
                  <a:pt x="1249251" y="2408349"/>
                </a:cubicBezTo>
                <a:cubicBezTo>
                  <a:pt x="1243180" y="2405313"/>
                  <a:pt x="1236372" y="2404056"/>
                  <a:pt x="1229933" y="2401910"/>
                </a:cubicBezTo>
                <a:lnTo>
                  <a:pt x="1191296" y="2376152"/>
                </a:lnTo>
                <a:cubicBezTo>
                  <a:pt x="1184857" y="2371859"/>
                  <a:pt x="1179320" y="2365720"/>
                  <a:pt x="1171978" y="2363273"/>
                </a:cubicBezTo>
                <a:cubicBezTo>
                  <a:pt x="1165538" y="2361126"/>
                  <a:pt x="1158730" y="2359869"/>
                  <a:pt x="1152659" y="2356833"/>
                </a:cubicBezTo>
                <a:cubicBezTo>
                  <a:pt x="1145737" y="2353372"/>
                  <a:pt x="1140413" y="2347098"/>
                  <a:pt x="1133341" y="2343955"/>
                </a:cubicBezTo>
                <a:cubicBezTo>
                  <a:pt x="1120935" y="2338442"/>
                  <a:pt x="1094704" y="2331076"/>
                  <a:pt x="1094704" y="2331076"/>
                </a:cubicBezTo>
                <a:cubicBezTo>
                  <a:pt x="1088265" y="2326783"/>
                  <a:pt x="1082499" y="2321246"/>
                  <a:pt x="1075386" y="2318197"/>
                </a:cubicBezTo>
                <a:cubicBezTo>
                  <a:pt x="1067251" y="2314711"/>
                  <a:pt x="1058105" y="2314300"/>
                  <a:pt x="1049628" y="2311757"/>
                </a:cubicBezTo>
                <a:cubicBezTo>
                  <a:pt x="1036625" y="2307856"/>
                  <a:pt x="1024304" y="2301542"/>
                  <a:pt x="1010992" y="2298879"/>
                </a:cubicBezTo>
                <a:cubicBezTo>
                  <a:pt x="972139" y="2291108"/>
                  <a:pt x="989178" y="2295900"/>
                  <a:pt x="959476" y="2286000"/>
                </a:cubicBezTo>
                <a:cubicBezTo>
                  <a:pt x="946597" y="2277414"/>
                  <a:pt x="935524" y="2265137"/>
                  <a:pt x="920840" y="2260242"/>
                </a:cubicBezTo>
                <a:cubicBezTo>
                  <a:pt x="914400" y="2258095"/>
                  <a:pt x="907455" y="2257099"/>
                  <a:pt x="901521" y="2253802"/>
                </a:cubicBezTo>
                <a:cubicBezTo>
                  <a:pt x="887991" y="2246285"/>
                  <a:pt x="877569" y="2232940"/>
                  <a:pt x="862885" y="2228045"/>
                </a:cubicBezTo>
                <a:lnTo>
                  <a:pt x="824248" y="2215166"/>
                </a:lnTo>
                <a:cubicBezTo>
                  <a:pt x="768886" y="2178257"/>
                  <a:pt x="838932" y="2222508"/>
                  <a:pt x="785611" y="2195848"/>
                </a:cubicBezTo>
                <a:cubicBezTo>
                  <a:pt x="778689" y="2192387"/>
                  <a:pt x="773406" y="2186018"/>
                  <a:pt x="766293" y="2182969"/>
                </a:cubicBezTo>
                <a:cubicBezTo>
                  <a:pt x="758158" y="2179483"/>
                  <a:pt x="749012" y="2179072"/>
                  <a:pt x="740535" y="2176529"/>
                </a:cubicBezTo>
                <a:cubicBezTo>
                  <a:pt x="727532" y="2172628"/>
                  <a:pt x="701899" y="2163650"/>
                  <a:pt x="701899" y="2163650"/>
                </a:cubicBezTo>
                <a:cubicBezTo>
                  <a:pt x="695459" y="2157211"/>
                  <a:pt x="690541" y="2148755"/>
                  <a:pt x="682580" y="2144332"/>
                </a:cubicBezTo>
                <a:cubicBezTo>
                  <a:pt x="664757" y="2134430"/>
                  <a:pt x="638072" y="2130980"/>
                  <a:pt x="618186" y="2125014"/>
                </a:cubicBezTo>
                <a:cubicBezTo>
                  <a:pt x="605183" y="2121113"/>
                  <a:pt x="579549" y="2112135"/>
                  <a:pt x="579549" y="2112135"/>
                </a:cubicBezTo>
                <a:cubicBezTo>
                  <a:pt x="535265" y="2082612"/>
                  <a:pt x="555597" y="2091271"/>
                  <a:pt x="521595" y="2079938"/>
                </a:cubicBezTo>
                <a:cubicBezTo>
                  <a:pt x="517302" y="2073498"/>
                  <a:pt x="514760" y="2065454"/>
                  <a:pt x="508716" y="2060619"/>
                </a:cubicBezTo>
                <a:cubicBezTo>
                  <a:pt x="503415" y="2056379"/>
                  <a:pt x="495468" y="2057216"/>
                  <a:pt x="489397" y="2054180"/>
                </a:cubicBezTo>
                <a:cubicBezTo>
                  <a:pt x="482475" y="2050719"/>
                  <a:pt x="476518" y="2045594"/>
                  <a:pt x="470079" y="2041301"/>
                </a:cubicBezTo>
                <a:cubicBezTo>
                  <a:pt x="456031" y="1999154"/>
                  <a:pt x="475542" y="2040520"/>
                  <a:pt x="444321" y="2015543"/>
                </a:cubicBezTo>
                <a:cubicBezTo>
                  <a:pt x="438278" y="2010708"/>
                  <a:pt x="436914" y="2001697"/>
                  <a:pt x="431442" y="1996225"/>
                </a:cubicBezTo>
                <a:cubicBezTo>
                  <a:pt x="425970" y="1990753"/>
                  <a:pt x="418563" y="1987639"/>
                  <a:pt x="412124" y="1983346"/>
                </a:cubicBezTo>
                <a:cubicBezTo>
                  <a:pt x="395940" y="1934791"/>
                  <a:pt x="419654" y="1992758"/>
                  <a:pt x="386366" y="1951149"/>
                </a:cubicBezTo>
                <a:cubicBezTo>
                  <a:pt x="350817" y="1906713"/>
                  <a:pt x="415976" y="1955864"/>
                  <a:pt x="360609" y="1918952"/>
                </a:cubicBezTo>
                <a:cubicBezTo>
                  <a:pt x="345297" y="1873017"/>
                  <a:pt x="367008" y="1928549"/>
                  <a:pt x="334851" y="1880315"/>
                </a:cubicBezTo>
                <a:cubicBezTo>
                  <a:pt x="319236" y="1856893"/>
                  <a:pt x="339847" y="1862954"/>
                  <a:pt x="315533" y="1841679"/>
                </a:cubicBezTo>
                <a:cubicBezTo>
                  <a:pt x="303884" y="1831486"/>
                  <a:pt x="276896" y="1815921"/>
                  <a:pt x="276896" y="1815921"/>
                </a:cubicBezTo>
                <a:cubicBezTo>
                  <a:pt x="266076" y="1783462"/>
                  <a:pt x="277446" y="1805352"/>
                  <a:pt x="244699" y="1777284"/>
                </a:cubicBezTo>
                <a:cubicBezTo>
                  <a:pt x="170841" y="1713978"/>
                  <a:pt x="272128" y="1798274"/>
                  <a:pt x="212502" y="1738648"/>
                </a:cubicBezTo>
                <a:cubicBezTo>
                  <a:pt x="207029" y="1733175"/>
                  <a:pt x="199623" y="1730062"/>
                  <a:pt x="193183" y="1725769"/>
                </a:cubicBezTo>
                <a:lnTo>
                  <a:pt x="173865" y="1667814"/>
                </a:lnTo>
                <a:cubicBezTo>
                  <a:pt x="171718" y="1661374"/>
                  <a:pt x="171190" y="1654143"/>
                  <a:pt x="167425" y="1648495"/>
                </a:cubicBezTo>
                <a:cubicBezTo>
                  <a:pt x="163132" y="1642056"/>
                  <a:pt x="158008" y="1636099"/>
                  <a:pt x="154547" y="1629177"/>
                </a:cubicBezTo>
                <a:cubicBezTo>
                  <a:pt x="149397" y="1618877"/>
                  <a:pt x="144422" y="1593739"/>
                  <a:pt x="141668" y="1584101"/>
                </a:cubicBezTo>
                <a:cubicBezTo>
                  <a:pt x="139803" y="1577574"/>
                  <a:pt x="138264" y="1570854"/>
                  <a:pt x="135228" y="1564783"/>
                </a:cubicBezTo>
                <a:cubicBezTo>
                  <a:pt x="131767" y="1557861"/>
                  <a:pt x="126642" y="1551904"/>
                  <a:pt x="122349" y="1545464"/>
                </a:cubicBezTo>
                <a:cubicBezTo>
                  <a:pt x="120203" y="1539025"/>
                  <a:pt x="117556" y="1532731"/>
                  <a:pt x="115910" y="1526146"/>
                </a:cubicBezTo>
                <a:cubicBezTo>
                  <a:pt x="113256" y="1515528"/>
                  <a:pt x="113314" y="1504197"/>
                  <a:pt x="109471" y="1493949"/>
                </a:cubicBezTo>
                <a:cubicBezTo>
                  <a:pt x="106754" y="1486703"/>
                  <a:pt x="100053" y="1481553"/>
                  <a:pt x="96592" y="1474631"/>
                </a:cubicBezTo>
                <a:cubicBezTo>
                  <a:pt x="69931" y="1421310"/>
                  <a:pt x="114181" y="1491355"/>
                  <a:pt x="77273" y="1435994"/>
                </a:cubicBezTo>
                <a:lnTo>
                  <a:pt x="64395" y="1397357"/>
                </a:lnTo>
                <a:cubicBezTo>
                  <a:pt x="58875" y="1380795"/>
                  <a:pt x="54753" y="1370083"/>
                  <a:pt x="51516" y="1352281"/>
                </a:cubicBezTo>
                <a:cubicBezTo>
                  <a:pt x="48801" y="1337348"/>
                  <a:pt x="48489" y="1321994"/>
                  <a:pt x="45076" y="1307205"/>
                </a:cubicBezTo>
                <a:cubicBezTo>
                  <a:pt x="42023" y="1293977"/>
                  <a:pt x="35489" y="1281739"/>
                  <a:pt x="32197" y="1268569"/>
                </a:cubicBezTo>
                <a:cubicBezTo>
                  <a:pt x="30051" y="1259983"/>
                  <a:pt x="28301" y="1251288"/>
                  <a:pt x="25758" y="1242811"/>
                </a:cubicBezTo>
                <a:cubicBezTo>
                  <a:pt x="2240" y="1164417"/>
                  <a:pt x="21282" y="1237789"/>
                  <a:pt x="6440" y="1178417"/>
                </a:cubicBezTo>
                <a:cubicBezTo>
                  <a:pt x="4293" y="1047482"/>
                  <a:pt x="0" y="916564"/>
                  <a:pt x="0" y="785611"/>
                </a:cubicBezTo>
                <a:cubicBezTo>
                  <a:pt x="0" y="686850"/>
                  <a:pt x="2570" y="588082"/>
                  <a:pt x="6440" y="489397"/>
                </a:cubicBezTo>
                <a:cubicBezTo>
                  <a:pt x="6869" y="478461"/>
                  <a:pt x="9999" y="467759"/>
                  <a:pt x="12879" y="457200"/>
                </a:cubicBezTo>
                <a:cubicBezTo>
                  <a:pt x="16451" y="444103"/>
                  <a:pt x="21465" y="431442"/>
                  <a:pt x="25758" y="418563"/>
                </a:cubicBezTo>
                <a:lnTo>
                  <a:pt x="32197" y="399245"/>
                </a:lnTo>
                <a:cubicBezTo>
                  <a:pt x="53844" y="334304"/>
                  <a:pt x="20813" y="435046"/>
                  <a:pt x="45076" y="354169"/>
                </a:cubicBezTo>
                <a:cubicBezTo>
                  <a:pt x="48977" y="341166"/>
                  <a:pt x="53662" y="328411"/>
                  <a:pt x="57955" y="315532"/>
                </a:cubicBezTo>
                <a:lnTo>
                  <a:pt x="77273" y="257577"/>
                </a:lnTo>
                <a:lnTo>
                  <a:pt x="103031" y="180304"/>
                </a:lnTo>
                <a:lnTo>
                  <a:pt x="109471" y="160986"/>
                </a:lnTo>
                <a:cubicBezTo>
                  <a:pt x="111618" y="154546"/>
                  <a:pt x="112145" y="147315"/>
                  <a:pt x="115910" y="141667"/>
                </a:cubicBezTo>
                <a:lnTo>
                  <a:pt x="128789" y="122349"/>
                </a:lnTo>
                <a:cubicBezTo>
                  <a:pt x="145959" y="70836"/>
                  <a:pt x="120204" y="130934"/>
                  <a:pt x="154547" y="96591"/>
                </a:cubicBezTo>
                <a:cubicBezTo>
                  <a:pt x="165492" y="85646"/>
                  <a:pt x="175409" y="72639"/>
                  <a:pt x="180304" y="57955"/>
                </a:cubicBezTo>
                <a:cubicBezTo>
                  <a:pt x="182451" y="51515"/>
                  <a:pt x="182504" y="43937"/>
                  <a:pt x="186744" y="38636"/>
                </a:cubicBezTo>
                <a:cubicBezTo>
                  <a:pt x="191579" y="32593"/>
                  <a:pt x="198720" y="28204"/>
                  <a:pt x="206062" y="25757"/>
                </a:cubicBezTo>
                <a:cubicBezTo>
                  <a:pt x="212171" y="23721"/>
                  <a:pt x="188890" y="0"/>
                  <a:pt x="193183" y="0"/>
                </a:cubicBezTo>
                <a:close/>
              </a:path>
            </a:pathLst>
          </a:custGeom>
          <a:solidFill>
            <a:srgbClr val="FFFF00">
              <a:alpha val="7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128" name="127 - Ελεύθερη σχεδίαση"/>
          <p:cNvSpPr/>
          <p:nvPr/>
        </p:nvSpPr>
        <p:spPr>
          <a:xfrm>
            <a:off x="1017588" y="1155700"/>
            <a:ext cx="2533650" cy="1565275"/>
          </a:xfrm>
          <a:custGeom>
            <a:avLst/>
            <a:gdLst>
              <a:gd name="connsiteX0" fmla="*/ 2533221 w 2533221"/>
              <a:gd name="connsiteY0" fmla="*/ 75679 h 1564011"/>
              <a:gd name="connsiteX1" fmla="*/ 2085748 w 2533221"/>
              <a:gd name="connsiteY1" fmla="*/ 65952 h 1564011"/>
              <a:gd name="connsiteX2" fmla="*/ 1871740 w 2533221"/>
              <a:gd name="connsiteY2" fmla="*/ 56224 h 1564011"/>
              <a:gd name="connsiteX3" fmla="*/ 1395085 w 2533221"/>
              <a:gd name="connsiteY3" fmla="*/ 36769 h 1564011"/>
              <a:gd name="connsiteX4" fmla="*/ 1249170 w 2533221"/>
              <a:gd name="connsiteY4" fmla="*/ 46496 h 1564011"/>
              <a:gd name="connsiteX5" fmla="*/ 1151893 w 2533221"/>
              <a:gd name="connsiteY5" fmla="*/ 65952 h 1564011"/>
              <a:gd name="connsiteX6" fmla="*/ 898974 w 2533221"/>
              <a:gd name="connsiteY6" fmla="*/ 95135 h 1564011"/>
              <a:gd name="connsiteX7" fmla="*/ 811425 w 2533221"/>
              <a:gd name="connsiteY7" fmla="*/ 104862 h 1564011"/>
              <a:gd name="connsiteX8" fmla="*/ 665510 w 2533221"/>
              <a:gd name="connsiteY8" fmla="*/ 114590 h 1564011"/>
              <a:gd name="connsiteX9" fmla="*/ 577961 w 2533221"/>
              <a:gd name="connsiteY9" fmla="*/ 143773 h 1564011"/>
              <a:gd name="connsiteX10" fmla="*/ 548778 w 2533221"/>
              <a:gd name="connsiteY10" fmla="*/ 153501 h 1564011"/>
              <a:gd name="connsiteX11" fmla="*/ 470957 w 2533221"/>
              <a:gd name="connsiteY11" fmla="*/ 163228 h 1564011"/>
              <a:gd name="connsiteX12" fmla="*/ 412591 w 2533221"/>
              <a:gd name="connsiteY12" fmla="*/ 192411 h 1564011"/>
              <a:gd name="connsiteX13" fmla="*/ 354225 w 2533221"/>
              <a:gd name="connsiteY13" fmla="*/ 211867 h 1564011"/>
              <a:gd name="connsiteX14" fmla="*/ 295859 w 2533221"/>
              <a:gd name="connsiteY14" fmla="*/ 250777 h 1564011"/>
              <a:gd name="connsiteX15" fmla="*/ 237493 w 2533221"/>
              <a:gd name="connsiteY15" fmla="*/ 279960 h 1564011"/>
              <a:gd name="connsiteX16" fmla="*/ 208310 w 2533221"/>
              <a:gd name="connsiteY16" fmla="*/ 289688 h 1564011"/>
              <a:gd name="connsiteX17" fmla="*/ 149944 w 2533221"/>
              <a:gd name="connsiteY17" fmla="*/ 328598 h 1564011"/>
              <a:gd name="connsiteX18" fmla="*/ 91578 w 2533221"/>
              <a:gd name="connsiteY18" fmla="*/ 348054 h 1564011"/>
              <a:gd name="connsiteX19" fmla="*/ 52668 w 2533221"/>
              <a:gd name="connsiteY19" fmla="*/ 435603 h 1564011"/>
              <a:gd name="connsiteX20" fmla="*/ 42940 w 2533221"/>
              <a:gd name="connsiteY20" fmla="*/ 464786 h 1564011"/>
              <a:gd name="connsiteX21" fmla="*/ 13757 w 2533221"/>
              <a:gd name="connsiteY21" fmla="*/ 649611 h 1564011"/>
              <a:gd name="connsiteX22" fmla="*/ 4029 w 2533221"/>
              <a:gd name="connsiteY22" fmla="*/ 678794 h 1564011"/>
              <a:gd name="connsiteX23" fmla="*/ 13757 w 2533221"/>
              <a:gd name="connsiteY23" fmla="*/ 746888 h 1564011"/>
              <a:gd name="connsiteX24" fmla="*/ 62395 w 2533221"/>
              <a:gd name="connsiteY24" fmla="*/ 756615 h 1564011"/>
              <a:gd name="connsiteX25" fmla="*/ 120761 w 2533221"/>
              <a:gd name="connsiteY25" fmla="*/ 776071 h 1564011"/>
              <a:gd name="connsiteX26" fmla="*/ 130489 w 2533221"/>
              <a:gd name="connsiteY26" fmla="*/ 805254 h 1564011"/>
              <a:gd name="connsiteX27" fmla="*/ 188855 w 2533221"/>
              <a:gd name="connsiteY27" fmla="*/ 824709 h 1564011"/>
              <a:gd name="connsiteX28" fmla="*/ 247221 w 2533221"/>
              <a:gd name="connsiteY28" fmla="*/ 853892 h 1564011"/>
              <a:gd name="connsiteX29" fmla="*/ 325042 w 2533221"/>
              <a:gd name="connsiteY29" fmla="*/ 902530 h 1564011"/>
              <a:gd name="connsiteX30" fmla="*/ 354225 w 2533221"/>
              <a:gd name="connsiteY30" fmla="*/ 912258 h 1564011"/>
              <a:gd name="connsiteX31" fmla="*/ 373680 w 2533221"/>
              <a:gd name="connsiteY31" fmla="*/ 941441 h 1564011"/>
              <a:gd name="connsiteX32" fmla="*/ 432046 w 2533221"/>
              <a:gd name="connsiteY32" fmla="*/ 960896 h 1564011"/>
              <a:gd name="connsiteX33" fmla="*/ 451502 w 2533221"/>
              <a:gd name="connsiteY33" fmla="*/ 980352 h 1564011"/>
              <a:gd name="connsiteX34" fmla="*/ 509868 w 2533221"/>
              <a:gd name="connsiteY34" fmla="*/ 999807 h 1564011"/>
              <a:gd name="connsiteX35" fmla="*/ 568234 w 2533221"/>
              <a:gd name="connsiteY35" fmla="*/ 1019262 h 1564011"/>
              <a:gd name="connsiteX36" fmla="*/ 597416 w 2533221"/>
              <a:gd name="connsiteY36" fmla="*/ 1028990 h 1564011"/>
              <a:gd name="connsiteX37" fmla="*/ 626599 w 2533221"/>
              <a:gd name="connsiteY37" fmla="*/ 1038718 h 1564011"/>
              <a:gd name="connsiteX38" fmla="*/ 704421 w 2533221"/>
              <a:gd name="connsiteY38" fmla="*/ 1077628 h 1564011"/>
              <a:gd name="connsiteX39" fmla="*/ 772514 w 2533221"/>
              <a:gd name="connsiteY39" fmla="*/ 1097084 h 1564011"/>
              <a:gd name="connsiteX40" fmla="*/ 860063 w 2533221"/>
              <a:gd name="connsiteY40" fmla="*/ 1126267 h 1564011"/>
              <a:gd name="connsiteX41" fmla="*/ 947612 w 2533221"/>
              <a:gd name="connsiteY41" fmla="*/ 1155449 h 1564011"/>
              <a:gd name="connsiteX42" fmla="*/ 976795 w 2533221"/>
              <a:gd name="connsiteY42" fmla="*/ 1165177 h 1564011"/>
              <a:gd name="connsiteX43" fmla="*/ 1054616 w 2533221"/>
              <a:gd name="connsiteY43" fmla="*/ 1194360 h 1564011"/>
              <a:gd name="connsiteX44" fmla="*/ 1112982 w 2533221"/>
              <a:gd name="connsiteY44" fmla="*/ 1213815 h 1564011"/>
              <a:gd name="connsiteX45" fmla="*/ 1161621 w 2533221"/>
              <a:gd name="connsiteY45" fmla="*/ 1252726 h 1564011"/>
              <a:gd name="connsiteX46" fmla="*/ 1219987 w 2533221"/>
              <a:gd name="connsiteY46" fmla="*/ 1272181 h 1564011"/>
              <a:gd name="connsiteX47" fmla="*/ 1249170 w 2533221"/>
              <a:gd name="connsiteY47" fmla="*/ 1281909 h 1564011"/>
              <a:gd name="connsiteX48" fmla="*/ 1278353 w 2533221"/>
              <a:gd name="connsiteY48" fmla="*/ 1301364 h 1564011"/>
              <a:gd name="connsiteX49" fmla="*/ 1297808 w 2533221"/>
              <a:gd name="connsiteY49" fmla="*/ 1320820 h 1564011"/>
              <a:gd name="connsiteX50" fmla="*/ 1336719 w 2533221"/>
              <a:gd name="connsiteY50" fmla="*/ 1330547 h 1564011"/>
              <a:gd name="connsiteX51" fmla="*/ 1395085 w 2533221"/>
              <a:gd name="connsiteY51" fmla="*/ 1350003 h 1564011"/>
              <a:gd name="connsiteX52" fmla="*/ 1424268 w 2533221"/>
              <a:gd name="connsiteY52" fmla="*/ 1359730 h 1564011"/>
              <a:gd name="connsiteX53" fmla="*/ 1453451 w 2533221"/>
              <a:gd name="connsiteY53" fmla="*/ 1379186 h 1564011"/>
              <a:gd name="connsiteX54" fmla="*/ 1511816 w 2533221"/>
              <a:gd name="connsiteY54" fmla="*/ 1398641 h 1564011"/>
              <a:gd name="connsiteX55" fmla="*/ 1560455 w 2533221"/>
              <a:gd name="connsiteY55" fmla="*/ 1427824 h 1564011"/>
              <a:gd name="connsiteX56" fmla="*/ 1589638 w 2533221"/>
              <a:gd name="connsiteY56" fmla="*/ 1447279 h 1564011"/>
              <a:gd name="connsiteX57" fmla="*/ 1609093 w 2533221"/>
              <a:gd name="connsiteY57" fmla="*/ 1466735 h 1564011"/>
              <a:gd name="connsiteX58" fmla="*/ 1638276 w 2533221"/>
              <a:gd name="connsiteY58" fmla="*/ 1476462 h 1564011"/>
              <a:gd name="connsiteX59" fmla="*/ 1686914 w 2533221"/>
              <a:gd name="connsiteY59" fmla="*/ 1505645 h 1564011"/>
              <a:gd name="connsiteX60" fmla="*/ 1706370 w 2533221"/>
              <a:gd name="connsiteY60" fmla="*/ 1525101 h 1564011"/>
              <a:gd name="connsiteX61" fmla="*/ 1774463 w 2533221"/>
              <a:gd name="connsiteY61" fmla="*/ 1544556 h 1564011"/>
              <a:gd name="connsiteX62" fmla="*/ 1832829 w 2533221"/>
              <a:gd name="connsiteY62" fmla="*/ 1564011 h 1564011"/>
              <a:gd name="connsiteX63" fmla="*/ 1852285 w 2533221"/>
              <a:gd name="connsiteY63" fmla="*/ 1544556 h 1564011"/>
              <a:gd name="connsiteX64" fmla="*/ 1871740 w 2533221"/>
              <a:gd name="connsiteY64" fmla="*/ 1486190 h 1564011"/>
              <a:gd name="connsiteX65" fmla="*/ 1900923 w 2533221"/>
              <a:gd name="connsiteY65" fmla="*/ 1466735 h 1564011"/>
              <a:gd name="connsiteX66" fmla="*/ 1939834 w 2533221"/>
              <a:gd name="connsiteY66" fmla="*/ 1388913 h 1564011"/>
              <a:gd name="connsiteX67" fmla="*/ 1969016 w 2533221"/>
              <a:gd name="connsiteY67" fmla="*/ 1369458 h 1564011"/>
              <a:gd name="connsiteX68" fmla="*/ 1978744 w 2533221"/>
              <a:gd name="connsiteY68" fmla="*/ 1340275 h 1564011"/>
              <a:gd name="connsiteX69" fmla="*/ 1998199 w 2533221"/>
              <a:gd name="connsiteY69" fmla="*/ 1262454 h 1564011"/>
              <a:gd name="connsiteX70" fmla="*/ 2056565 w 2533221"/>
              <a:gd name="connsiteY70" fmla="*/ 1087356 h 1564011"/>
              <a:gd name="connsiteX71" fmla="*/ 2085748 w 2533221"/>
              <a:gd name="connsiteY71" fmla="*/ 1028990 h 1564011"/>
              <a:gd name="connsiteX72" fmla="*/ 2124659 w 2533221"/>
              <a:gd name="connsiteY72" fmla="*/ 990079 h 1564011"/>
              <a:gd name="connsiteX73" fmla="*/ 2163570 w 2533221"/>
              <a:gd name="connsiteY73" fmla="*/ 912258 h 1564011"/>
              <a:gd name="connsiteX74" fmla="*/ 2173297 w 2533221"/>
              <a:gd name="connsiteY74" fmla="*/ 883075 h 1564011"/>
              <a:gd name="connsiteX75" fmla="*/ 2192753 w 2533221"/>
              <a:gd name="connsiteY75" fmla="*/ 863620 h 1564011"/>
              <a:gd name="connsiteX76" fmla="*/ 2212208 w 2533221"/>
              <a:gd name="connsiteY76" fmla="*/ 805254 h 1564011"/>
              <a:gd name="connsiteX77" fmla="*/ 2221936 w 2533221"/>
              <a:gd name="connsiteY77" fmla="*/ 776071 h 1564011"/>
              <a:gd name="connsiteX78" fmla="*/ 2231663 w 2533221"/>
              <a:gd name="connsiteY78" fmla="*/ 746888 h 1564011"/>
              <a:gd name="connsiteX79" fmla="*/ 2251119 w 2533221"/>
              <a:gd name="connsiteY79" fmla="*/ 727432 h 1564011"/>
              <a:gd name="connsiteX80" fmla="*/ 2260846 w 2533221"/>
              <a:gd name="connsiteY80" fmla="*/ 698249 h 1564011"/>
              <a:gd name="connsiteX81" fmla="*/ 2280302 w 2533221"/>
              <a:gd name="connsiteY81" fmla="*/ 678794 h 1564011"/>
              <a:gd name="connsiteX82" fmla="*/ 2299757 w 2533221"/>
              <a:gd name="connsiteY82" fmla="*/ 620428 h 1564011"/>
              <a:gd name="connsiteX83" fmla="*/ 2319212 w 2533221"/>
              <a:gd name="connsiteY83" fmla="*/ 562062 h 1564011"/>
              <a:gd name="connsiteX84" fmla="*/ 2328940 w 2533221"/>
              <a:gd name="connsiteY84" fmla="*/ 532879 h 1564011"/>
              <a:gd name="connsiteX85" fmla="*/ 2358123 w 2533221"/>
              <a:gd name="connsiteY85" fmla="*/ 435603 h 1564011"/>
              <a:gd name="connsiteX86" fmla="*/ 2377578 w 2533221"/>
              <a:gd name="connsiteY86" fmla="*/ 416147 h 1564011"/>
              <a:gd name="connsiteX87" fmla="*/ 2397034 w 2533221"/>
              <a:gd name="connsiteY87" fmla="*/ 357781 h 1564011"/>
              <a:gd name="connsiteX88" fmla="*/ 2406761 w 2533221"/>
              <a:gd name="connsiteY88" fmla="*/ 328598 h 1564011"/>
              <a:gd name="connsiteX89" fmla="*/ 2426216 w 2533221"/>
              <a:gd name="connsiteY89" fmla="*/ 299415 h 1564011"/>
              <a:gd name="connsiteX90" fmla="*/ 2445672 w 2533221"/>
              <a:gd name="connsiteY90" fmla="*/ 231322 h 1564011"/>
              <a:gd name="connsiteX91" fmla="*/ 2455399 w 2533221"/>
              <a:gd name="connsiteY91" fmla="*/ 202139 h 1564011"/>
              <a:gd name="connsiteX92" fmla="*/ 2494310 w 2533221"/>
              <a:gd name="connsiteY92" fmla="*/ 163228 h 1564011"/>
              <a:gd name="connsiteX93" fmla="*/ 2504038 w 2533221"/>
              <a:gd name="connsiteY93" fmla="*/ 134045 h 1564011"/>
              <a:gd name="connsiteX94" fmla="*/ 2523493 w 2533221"/>
              <a:gd name="connsiteY94" fmla="*/ 104862 h 1564011"/>
              <a:gd name="connsiteX95" fmla="*/ 2533221 w 2533221"/>
              <a:gd name="connsiteY95" fmla="*/ 75679 h 1564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2533221" h="1564011">
                <a:moveTo>
                  <a:pt x="2533221" y="75679"/>
                </a:moveTo>
                <a:cubicBezTo>
                  <a:pt x="2371591" y="129558"/>
                  <a:pt x="2514684" y="85749"/>
                  <a:pt x="2085748" y="65952"/>
                </a:cubicBezTo>
                <a:lnTo>
                  <a:pt x="1871740" y="56224"/>
                </a:lnTo>
                <a:cubicBezTo>
                  <a:pt x="1703072" y="0"/>
                  <a:pt x="1822960" y="36769"/>
                  <a:pt x="1395085" y="36769"/>
                </a:cubicBezTo>
                <a:cubicBezTo>
                  <a:pt x="1346339" y="36769"/>
                  <a:pt x="1297808" y="43254"/>
                  <a:pt x="1249170" y="46496"/>
                </a:cubicBezTo>
                <a:cubicBezTo>
                  <a:pt x="1190739" y="65974"/>
                  <a:pt x="1246901" y="49186"/>
                  <a:pt x="1151893" y="65952"/>
                </a:cubicBezTo>
                <a:cubicBezTo>
                  <a:pt x="945726" y="102334"/>
                  <a:pt x="1178665" y="72760"/>
                  <a:pt x="898974" y="95135"/>
                </a:cubicBezTo>
                <a:cubicBezTo>
                  <a:pt x="869705" y="97476"/>
                  <a:pt x="840686" y="102424"/>
                  <a:pt x="811425" y="104862"/>
                </a:cubicBezTo>
                <a:cubicBezTo>
                  <a:pt x="762847" y="108910"/>
                  <a:pt x="714148" y="111347"/>
                  <a:pt x="665510" y="114590"/>
                </a:cubicBezTo>
                <a:lnTo>
                  <a:pt x="577961" y="143773"/>
                </a:lnTo>
                <a:cubicBezTo>
                  <a:pt x="568233" y="147016"/>
                  <a:pt x="558953" y="152229"/>
                  <a:pt x="548778" y="153501"/>
                </a:cubicBezTo>
                <a:lnTo>
                  <a:pt x="470957" y="163228"/>
                </a:lnTo>
                <a:cubicBezTo>
                  <a:pt x="364526" y="198706"/>
                  <a:pt x="525735" y="142124"/>
                  <a:pt x="412591" y="192411"/>
                </a:cubicBezTo>
                <a:cubicBezTo>
                  <a:pt x="393851" y="200740"/>
                  <a:pt x="371289" y="200491"/>
                  <a:pt x="354225" y="211867"/>
                </a:cubicBezTo>
                <a:cubicBezTo>
                  <a:pt x="334770" y="224837"/>
                  <a:pt x="318041" y="243383"/>
                  <a:pt x="295859" y="250777"/>
                </a:cubicBezTo>
                <a:cubicBezTo>
                  <a:pt x="222506" y="275229"/>
                  <a:pt x="312923" y="242245"/>
                  <a:pt x="237493" y="279960"/>
                </a:cubicBezTo>
                <a:cubicBezTo>
                  <a:pt x="228322" y="284546"/>
                  <a:pt x="217274" y="284708"/>
                  <a:pt x="208310" y="289688"/>
                </a:cubicBezTo>
                <a:cubicBezTo>
                  <a:pt x="187870" y="301043"/>
                  <a:pt x="172126" y="321204"/>
                  <a:pt x="149944" y="328598"/>
                </a:cubicBezTo>
                <a:lnTo>
                  <a:pt x="91578" y="348054"/>
                </a:lnTo>
                <a:cubicBezTo>
                  <a:pt x="60747" y="394301"/>
                  <a:pt x="75821" y="366145"/>
                  <a:pt x="52668" y="435603"/>
                </a:cubicBezTo>
                <a:lnTo>
                  <a:pt x="42940" y="464786"/>
                </a:lnTo>
                <a:cubicBezTo>
                  <a:pt x="38453" y="496198"/>
                  <a:pt x="26239" y="599685"/>
                  <a:pt x="13757" y="649611"/>
                </a:cubicBezTo>
                <a:cubicBezTo>
                  <a:pt x="11270" y="659559"/>
                  <a:pt x="7272" y="669066"/>
                  <a:pt x="4029" y="678794"/>
                </a:cubicBezTo>
                <a:cubicBezTo>
                  <a:pt x="7272" y="701492"/>
                  <a:pt x="0" y="728545"/>
                  <a:pt x="13757" y="746888"/>
                </a:cubicBezTo>
                <a:cubicBezTo>
                  <a:pt x="23677" y="760115"/>
                  <a:pt x="46444" y="752265"/>
                  <a:pt x="62395" y="756615"/>
                </a:cubicBezTo>
                <a:cubicBezTo>
                  <a:pt x="82180" y="762011"/>
                  <a:pt x="120761" y="776071"/>
                  <a:pt x="120761" y="776071"/>
                </a:cubicBezTo>
                <a:cubicBezTo>
                  <a:pt x="124004" y="785799"/>
                  <a:pt x="122145" y="799294"/>
                  <a:pt x="130489" y="805254"/>
                </a:cubicBezTo>
                <a:cubicBezTo>
                  <a:pt x="147177" y="817174"/>
                  <a:pt x="171791" y="813334"/>
                  <a:pt x="188855" y="824709"/>
                </a:cubicBezTo>
                <a:cubicBezTo>
                  <a:pt x="226570" y="849852"/>
                  <a:pt x="206947" y="840467"/>
                  <a:pt x="247221" y="853892"/>
                </a:cubicBezTo>
                <a:cubicBezTo>
                  <a:pt x="278052" y="900139"/>
                  <a:pt x="255584" y="879377"/>
                  <a:pt x="325042" y="902530"/>
                </a:cubicBezTo>
                <a:lnTo>
                  <a:pt x="354225" y="912258"/>
                </a:lnTo>
                <a:cubicBezTo>
                  <a:pt x="360710" y="921986"/>
                  <a:pt x="363766" y="935245"/>
                  <a:pt x="373680" y="941441"/>
                </a:cubicBezTo>
                <a:cubicBezTo>
                  <a:pt x="391070" y="952310"/>
                  <a:pt x="432046" y="960896"/>
                  <a:pt x="432046" y="960896"/>
                </a:cubicBezTo>
                <a:cubicBezTo>
                  <a:pt x="438531" y="967381"/>
                  <a:pt x="443299" y="976250"/>
                  <a:pt x="451502" y="980352"/>
                </a:cubicBezTo>
                <a:cubicBezTo>
                  <a:pt x="469845" y="989523"/>
                  <a:pt x="490413" y="993322"/>
                  <a:pt x="509868" y="999807"/>
                </a:cubicBezTo>
                <a:lnTo>
                  <a:pt x="568234" y="1019262"/>
                </a:lnTo>
                <a:lnTo>
                  <a:pt x="597416" y="1028990"/>
                </a:lnTo>
                <a:lnTo>
                  <a:pt x="626599" y="1038718"/>
                </a:lnTo>
                <a:cubicBezTo>
                  <a:pt x="660557" y="1072674"/>
                  <a:pt x="637354" y="1055272"/>
                  <a:pt x="704421" y="1077628"/>
                </a:cubicBezTo>
                <a:cubicBezTo>
                  <a:pt x="802502" y="1110322"/>
                  <a:pt x="650362" y="1060438"/>
                  <a:pt x="772514" y="1097084"/>
                </a:cubicBezTo>
                <a:cubicBezTo>
                  <a:pt x="772564" y="1097099"/>
                  <a:pt x="845447" y="1121395"/>
                  <a:pt x="860063" y="1126267"/>
                </a:cubicBezTo>
                <a:lnTo>
                  <a:pt x="947612" y="1155449"/>
                </a:lnTo>
                <a:lnTo>
                  <a:pt x="976795" y="1165177"/>
                </a:lnTo>
                <a:cubicBezTo>
                  <a:pt x="1013681" y="1202061"/>
                  <a:pt x="979714" y="1175634"/>
                  <a:pt x="1054616" y="1194360"/>
                </a:cubicBezTo>
                <a:cubicBezTo>
                  <a:pt x="1074511" y="1199334"/>
                  <a:pt x="1112982" y="1213815"/>
                  <a:pt x="1112982" y="1213815"/>
                </a:cubicBezTo>
                <a:cubicBezTo>
                  <a:pt x="1129153" y="1229986"/>
                  <a:pt x="1139532" y="1242909"/>
                  <a:pt x="1161621" y="1252726"/>
                </a:cubicBezTo>
                <a:cubicBezTo>
                  <a:pt x="1180361" y="1261055"/>
                  <a:pt x="1200532" y="1265696"/>
                  <a:pt x="1219987" y="1272181"/>
                </a:cubicBezTo>
                <a:cubicBezTo>
                  <a:pt x="1229715" y="1275424"/>
                  <a:pt x="1240638" y="1276221"/>
                  <a:pt x="1249170" y="1281909"/>
                </a:cubicBezTo>
                <a:cubicBezTo>
                  <a:pt x="1258898" y="1288394"/>
                  <a:pt x="1269224" y="1294061"/>
                  <a:pt x="1278353" y="1301364"/>
                </a:cubicBezTo>
                <a:cubicBezTo>
                  <a:pt x="1285515" y="1307093"/>
                  <a:pt x="1289605" y="1316718"/>
                  <a:pt x="1297808" y="1320820"/>
                </a:cubicBezTo>
                <a:cubicBezTo>
                  <a:pt x="1309766" y="1326799"/>
                  <a:pt x="1323913" y="1326705"/>
                  <a:pt x="1336719" y="1330547"/>
                </a:cubicBezTo>
                <a:cubicBezTo>
                  <a:pt x="1356362" y="1336440"/>
                  <a:pt x="1375630" y="1343518"/>
                  <a:pt x="1395085" y="1350003"/>
                </a:cubicBezTo>
                <a:lnTo>
                  <a:pt x="1424268" y="1359730"/>
                </a:lnTo>
                <a:cubicBezTo>
                  <a:pt x="1433996" y="1366215"/>
                  <a:pt x="1442767" y="1374438"/>
                  <a:pt x="1453451" y="1379186"/>
                </a:cubicBezTo>
                <a:cubicBezTo>
                  <a:pt x="1472191" y="1387515"/>
                  <a:pt x="1511816" y="1398641"/>
                  <a:pt x="1511816" y="1398641"/>
                </a:cubicBezTo>
                <a:cubicBezTo>
                  <a:pt x="1549818" y="1436641"/>
                  <a:pt x="1509943" y="1402568"/>
                  <a:pt x="1560455" y="1427824"/>
                </a:cubicBezTo>
                <a:cubicBezTo>
                  <a:pt x="1570912" y="1433052"/>
                  <a:pt x="1580509" y="1439976"/>
                  <a:pt x="1589638" y="1447279"/>
                </a:cubicBezTo>
                <a:cubicBezTo>
                  <a:pt x="1596800" y="1453008"/>
                  <a:pt x="1601229" y="1462016"/>
                  <a:pt x="1609093" y="1466735"/>
                </a:cubicBezTo>
                <a:cubicBezTo>
                  <a:pt x="1617886" y="1472011"/>
                  <a:pt x="1628548" y="1473220"/>
                  <a:pt x="1638276" y="1476462"/>
                </a:cubicBezTo>
                <a:cubicBezTo>
                  <a:pt x="1687569" y="1525758"/>
                  <a:pt x="1623777" y="1467763"/>
                  <a:pt x="1686914" y="1505645"/>
                </a:cubicBezTo>
                <a:cubicBezTo>
                  <a:pt x="1694779" y="1510364"/>
                  <a:pt x="1698505" y="1520382"/>
                  <a:pt x="1706370" y="1525101"/>
                </a:cubicBezTo>
                <a:cubicBezTo>
                  <a:pt x="1717263" y="1531637"/>
                  <a:pt x="1765990" y="1542014"/>
                  <a:pt x="1774463" y="1544556"/>
                </a:cubicBezTo>
                <a:cubicBezTo>
                  <a:pt x="1794106" y="1550449"/>
                  <a:pt x="1832829" y="1564011"/>
                  <a:pt x="1832829" y="1564011"/>
                </a:cubicBezTo>
                <a:cubicBezTo>
                  <a:pt x="1839314" y="1557526"/>
                  <a:pt x="1848183" y="1552759"/>
                  <a:pt x="1852285" y="1544556"/>
                </a:cubicBezTo>
                <a:cubicBezTo>
                  <a:pt x="1861456" y="1526213"/>
                  <a:pt x="1854676" y="1497565"/>
                  <a:pt x="1871740" y="1486190"/>
                </a:cubicBezTo>
                <a:lnTo>
                  <a:pt x="1900923" y="1466735"/>
                </a:lnTo>
                <a:cubicBezTo>
                  <a:pt x="1916376" y="1420374"/>
                  <a:pt x="1908964" y="1413610"/>
                  <a:pt x="1939834" y="1388913"/>
                </a:cubicBezTo>
                <a:cubicBezTo>
                  <a:pt x="1948963" y="1381610"/>
                  <a:pt x="1959289" y="1375943"/>
                  <a:pt x="1969016" y="1369458"/>
                </a:cubicBezTo>
                <a:cubicBezTo>
                  <a:pt x="1972259" y="1359730"/>
                  <a:pt x="1976046" y="1350168"/>
                  <a:pt x="1978744" y="1340275"/>
                </a:cubicBezTo>
                <a:cubicBezTo>
                  <a:pt x="1985779" y="1314479"/>
                  <a:pt x="1989743" y="1287820"/>
                  <a:pt x="1998199" y="1262454"/>
                </a:cubicBezTo>
                <a:lnTo>
                  <a:pt x="2056565" y="1087356"/>
                </a:lnTo>
                <a:cubicBezTo>
                  <a:pt x="2065979" y="1059112"/>
                  <a:pt x="2065178" y="1052988"/>
                  <a:pt x="2085748" y="1028990"/>
                </a:cubicBezTo>
                <a:cubicBezTo>
                  <a:pt x="2097685" y="1015063"/>
                  <a:pt x="2124659" y="990079"/>
                  <a:pt x="2124659" y="990079"/>
                </a:cubicBezTo>
                <a:cubicBezTo>
                  <a:pt x="2147014" y="923012"/>
                  <a:pt x="2129613" y="946214"/>
                  <a:pt x="2163570" y="912258"/>
                </a:cubicBezTo>
                <a:cubicBezTo>
                  <a:pt x="2166812" y="902530"/>
                  <a:pt x="2168021" y="891868"/>
                  <a:pt x="2173297" y="883075"/>
                </a:cubicBezTo>
                <a:cubicBezTo>
                  <a:pt x="2178016" y="875211"/>
                  <a:pt x="2188651" y="871823"/>
                  <a:pt x="2192753" y="863620"/>
                </a:cubicBezTo>
                <a:cubicBezTo>
                  <a:pt x="2201924" y="845277"/>
                  <a:pt x="2205723" y="824709"/>
                  <a:pt x="2212208" y="805254"/>
                </a:cubicBezTo>
                <a:lnTo>
                  <a:pt x="2221936" y="776071"/>
                </a:lnTo>
                <a:cubicBezTo>
                  <a:pt x="2225178" y="766343"/>
                  <a:pt x="2224412" y="754139"/>
                  <a:pt x="2231663" y="746888"/>
                </a:cubicBezTo>
                <a:lnTo>
                  <a:pt x="2251119" y="727432"/>
                </a:lnTo>
                <a:cubicBezTo>
                  <a:pt x="2254361" y="717704"/>
                  <a:pt x="2255570" y="707042"/>
                  <a:pt x="2260846" y="698249"/>
                </a:cubicBezTo>
                <a:cubicBezTo>
                  <a:pt x="2265565" y="690385"/>
                  <a:pt x="2276200" y="686997"/>
                  <a:pt x="2280302" y="678794"/>
                </a:cubicBezTo>
                <a:cubicBezTo>
                  <a:pt x="2289473" y="660451"/>
                  <a:pt x="2293272" y="639883"/>
                  <a:pt x="2299757" y="620428"/>
                </a:cubicBezTo>
                <a:lnTo>
                  <a:pt x="2319212" y="562062"/>
                </a:lnTo>
                <a:cubicBezTo>
                  <a:pt x="2322455" y="552334"/>
                  <a:pt x="2326453" y="542827"/>
                  <a:pt x="2328940" y="532879"/>
                </a:cubicBezTo>
                <a:cubicBezTo>
                  <a:pt x="2333349" y="515246"/>
                  <a:pt x="2350230" y="443496"/>
                  <a:pt x="2358123" y="435603"/>
                </a:cubicBezTo>
                <a:lnTo>
                  <a:pt x="2377578" y="416147"/>
                </a:lnTo>
                <a:lnTo>
                  <a:pt x="2397034" y="357781"/>
                </a:lnTo>
                <a:cubicBezTo>
                  <a:pt x="2400277" y="348053"/>
                  <a:pt x="2401073" y="337130"/>
                  <a:pt x="2406761" y="328598"/>
                </a:cubicBezTo>
                <a:cubicBezTo>
                  <a:pt x="2413246" y="318870"/>
                  <a:pt x="2420988" y="309872"/>
                  <a:pt x="2426216" y="299415"/>
                </a:cubicBezTo>
                <a:cubicBezTo>
                  <a:pt x="2433990" y="283866"/>
                  <a:pt x="2441516" y="245867"/>
                  <a:pt x="2445672" y="231322"/>
                </a:cubicBezTo>
                <a:cubicBezTo>
                  <a:pt x="2448489" y="221463"/>
                  <a:pt x="2449439" y="210483"/>
                  <a:pt x="2455399" y="202139"/>
                </a:cubicBezTo>
                <a:cubicBezTo>
                  <a:pt x="2466060" y="187213"/>
                  <a:pt x="2494310" y="163228"/>
                  <a:pt x="2494310" y="163228"/>
                </a:cubicBezTo>
                <a:cubicBezTo>
                  <a:pt x="2497553" y="153500"/>
                  <a:pt x="2499452" y="143216"/>
                  <a:pt x="2504038" y="134045"/>
                </a:cubicBezTo>
                <a:cubicBezTo>
                  <a:pt x="2509266" y="123588"/>
                  <a:pt x="2521200" y="116326"/>
                  <a:pt x="2523493" y="104862"/>
                </a:cubicBezTo>
                <a:cubicBezTo>
                  <a:pt x="2524915" y="97752"/>
                  <a:pt x="2517008" y="91892"/>
                  <a:pt x="2533221" y="75679"/>
                </a:cubicBezTo>
                <a:close/>
              </a:path>
            </a:pathLst>
          </a:custGeom>
          <a:solidFill>
            <a:schemeClr val="accent5">
              <a:lumMod val="40000"/>
              <a:lumOff val="60000"/>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5" name="4 - Ελεύθερη σχεδίαση"/>
          <p:cNvSpPr/>
          <p:nvPr/>
        </p:nvSpPr>
        <p:spPr>
          <a:xfrm>
            <a:off x="795338" y="1176338"/>
            <a:ext cx="6729412" cy="3260725"/>
          </a:xfrm>
          <a:custGeom>
            <a:avLst/>
            <a:gdLst>
              <a:gd name="connsiteX0" fmla="*/ 6663271 w 6729372"/>
              <a:gd name="connsiteY0" fmla="*/ 1492002 h 3260833"/>
              <a:gd name="connsiteX1" fmla="*/ 6542086 w 6729372"/>
              <a:gd name="connsiteY1" fmla="*/ 1469969 h 3260833"/>
              <a:gd name="connsiteX2" fmla="*/ 6475985 w 6729372"/>
              <a:gd name="connsiteY2" fmla="*/ 1447935 h 3260833"/>
              <a:gd name="connsiteX3" fmla="*/ 6409883 w 6729372"/>
              <a:gd name="connsiteY3" fmla="*/ 1403867 h 3260833"/>
              <a:gd name="connsiteX4" fmla="*/ 6343782 w 6729372"/>
              <a:gd name="connsiteY4" fmla="*/ 1381834 h 3260833"/>
              <a:gd name="connsiteX5" fmla="*/ 6310732 w 6729372"/>
              <a:gd name="connsiteY5" fmla="*/ 1359800 h 3260833"/>
              <a:gd name="connsiteX6" fmla="*/ 6277681 w 6729372"/>
              <a:gd name="connsiteY6" fmla="*/ 1348783 h 3260833"/>
              <a:gd name="connsiteX7" fmla="*/ 6244630 w 6729372"/>
              <a:gd name="connsiteY7" fmla="*/ 1315732 h 3260833"/>
              <a:gd name="connsiteX8" fmla="*/ 6178529 w 6729372"/>
              <a:gd name="connsiteY8" fmla="*/ 1271665 h 3260833"/>
              <a:gd name="connsiteX9" fmla="*/ 6123445 w 6729372"/>
              <a:gd name="connsiteY9" fmla="*/ 1227597 h 3260833"/>
              <a:gd name="connsiteX10" fmla="*/ 6057344 w 6729372"/>
              <a:gd name="connsiteY10" fmla="*/ 1183530 h 3260833"/>
              <a:gd name="connsiteX11" fmla="*/ 6002259 w 6729372"/>
              <a:gd name="connsiteY11" fmla="*/ 1128446 h 3260833"/>
              <a:gd name="connsiteX12" fmla="*/ 5980225 w 6729372"/>
              <a:gd name="connsiteY12" fmla="*/ 1095395 h 3260833"/>
              <a:gd name="connsiteX13" fmla="*/ 5914124 w 6729372"/>
              <a:gd name="connsiteY13" fmla="*/ 1051328 h 3260833"/>
              <a:gd name="connsiteX14" fmla="*/ 5892091 w 6729372"/>
              <a:gd name="connsiteY14" fmla="*/ 1018277 h 3260833"/>
              <a:gd name="connsiteX15" fmla="*/ 5859040 w 6729372"/>
              <a:gd name="connsiteY15" fmla="*/ 1007260 h 3260833"/>
              <a:gd name="connsiteX16" fmla="*/ 5792939 w 6729372"/>
              <a:gd name="connsiteY16" fmla="*/ 974210 h 3260833"/>
              <a:gd name="connsiteX17" fmla="*/ 5726838 w 6729372"/>
              <a:gd name="connsiteY17" fmla="*/ 930142 h 3260833"/>
              <a:gd name="connsiteX18" fmla="*/ 5671753 w 6729372"/>
              <a:gd name="connsiteY18" fmla="*/ 886075 h 3260833"/>
              <a:gd name="connsiteX19" fmla="*/ 5605652 w 6729372"/>
              <a:gd name="connsiteY19" fmla="*/ 853024 h 3260833"/>
              <a:gd name="connsiteX20" fmla="*/ 5539551 w 6729372"/>
              <a:gd name="connsiteY20" fmla="*/ 819973 h 3260833"/>
              <a:gd name="connsiteX21" fmla="*/ 5495483 w 6729372"/>
              <a:gd name="connsiteY21" fmla="*/ 786923 h 3260833"/>
              <a:gd name="connsiteX22" fmla="*/ 5462433 w 6729372"/>
              <a:gd name="connsiteY22" fmla="*/ 764889 h 3260833"/>
              <a:gd name="connsiteX23" fmla="*/ 5396332 w 6729372"/>
              <a:gd name="connsiteY23" fmla="*/ 720822 h 3260833"/>
              <a:gd name="connsiteX24" fmla="*/ 5297180 w 6729372"/>
              <a:gd name="connsiteY24" fmla="*/ 632687 h 3260833"/>
              <a:gd name="connsiteX25" fmla="*/ 5275146 w 6729372"/>
              <a:gd name="connsiteY25" fmla="*/ 599636 h 3260833"/>
              <a:gd name="connsiteX26" fmla="*/ 5209045 w 6729372"/>
              <a:gd name="connsiteY26" fmla="*/ 577602 h 3260833"/>
              <a:gd name="connsiteX27" fmla="*/ 5142944 w 6729372"/>
              <a:gd name="connsiteY27" fmla="*/ 533535 h 3260833"/>
              <a:gd name="connsiteX28" fmla="*/ 5076842 w 6729372"/>
              <a:gd name="connsiteY28" fmla="*/ 489467 h 3260833"/>
              <a:gd name="connsiteX29" fmla="*/ 5010741 w 6729372"/>
              <a:gd name="connsiteY29" fmla="*/ 467434 h 3260833"/>
              <a:gd name="connsiteX30" fmla="*/ 4900572 w 6729372"/>
              <a:gd name="connsiteY30" fmla="*/ 423366 h 3260833"/>
              <a:gd name="connsiteX31" fmla="*/ 4867522 w 6729372"/>
              <a:gd name="connsiteY31" fmla="*/ 412349 h 3260833"/>
              <a:gd name="connsiteX32" fmla="*/ 4823454 w 6729372"/>
              <a:gd name="connsiteY32" fmla="*/ 390316 h 3260833"/>
              <a:gd name="connsiteX33" fmla="*/ 4790404 w 6729372"/>
              <a:gd name="connsiteY33" fmla="*/ 379299 h 3260833"/>
              <a:gd name="connsiteX34" fmla="*/ 4713286 w 6729372"/>
              <a:gd name="connsiteY34" fmla="*/ 335231 h 3260833"/>
              <a:gd name="connsiteX35" fmla="*/ 4636168 w 6729372"/>
              <a:gd name="connsiteY35" fmla="*/ 313197 h 3260833"/>
              <a:gd name="connsiteX36" fmla="*/ 4603117 w 6729372"/>
              <a:gd name="connsiteY36" fmla="*/ 291164 h 3260833"/>
              <a:gd name="connsiteX37" fmla="*/ 4437864 w 6729372"/>
              <a:gd name="connsiteY37" fmla="*/ 247096 h 3260833"/>
              <a:gd name="connsiteX38" fmla="*/ 4404813 w 6729372"/>
              <a:gd name="connsiteY38" fmla="*/ 236079 h 3260833"/>
              <a:gd name="connsiteX39" fmla="*/ 4316679 w 6729372"/>
              <a:gd name="connsiteY39" fmla="*/ 214046 h 3260833"/>
              <a:gd name="connsiteX40" fmla="*/ 4195493 w 6729372"/>
              <a:gd name="connsiteY40" fmla="*/ 180995 h 3260833"/>
              <a:gd name="connsiteX41" fmla="*/ 4140409 w 6729372"/>
              <a:gd name="connsiteY41" fmla="*/ 169978 h 3260833"/>
              <a:gd name="connsiteX42" fmla="*/ 4030240 w 6729372"/>
              <a:gd name="connsiteY42" fmla="*/ 136928 h 3260833"/>
              <a:gd name="connsiteX43" fmla="*/ 3864987 w 6729372"/>
              <a:gd name="connsiteY43" fmla="*/ 125911 h 3260833"/>
              <a:gd name="connsiteX44" fmla="*/ 3214992 w 6729372"/>
              <a:gd name="connsiteY44" fmla="*/ 92860 h 3260833"/>
              <a:gd name="connsiteX45" fmla="*/ 2950587 w 6729372"/>
              <a:gd name="connsiteY45" fmla="*/ 81843 h 3260833"/>
              <a:gd name="connsiteX46" fmla="*/ 2873469 w 6729372"/>
              <a:gd name="connsiteY46" fmla="*/ 70826 h 3260833"/>
              <a:gd name="connsiteX47" fmla="*/ 978568 w 6729372"/>
              <a:gd name="connsiteY47" fmla="*/ 70826 h 3260833"/>
              <a:gd name="connsiteX48" fmla="*/ 923483 w 6729372"/>
              <a:gd name="connsiteY48" fmla="*/ 81843 h 3260833"/>
              <a:gd name="connsiteX49" fmla="*/ 890433 w 6729372"/>
              <a:gd name="connsiteY49" fmla="*/ 103877 h 3260833"/>
              <a:gd name="connsiteX50" fmla="*/ 780264 w 6729372"/>
              <a:gd name="connsiteY50" fmla="*/ 114894 h 3260833"/>
              <a:gd name="connsiteX51" fmla="*/ 703146 w 6729372"/>
              <a:gd name="connsiteY51" fmla="*/ 147944 h 3260833"/>
              <a:gd name="connsiteX52" fmla="*/ 670095 w 6729372"/>
              <a:gd name="connsiteY52" fmla="*/ 169978 h 3260833"/>
              <a:gd name="connsiteX53" fmla="*/ 615011 w 6729372"/>
              <a:gd name="connsiteY53" fmla="*/ 180995 h 3260833"/>
              <a:gd name="connsiteX54" fmla="*/ 581960 w 6729372"/>
              <a:gd name="connsiteY54" fmla="*/ 203029 h 3260833"/>
              <a:gd name="connsiteX55" fmla="*/ 515859 w 6729372"/>
              <a:gd name="connsiteY55" fmla="*/ 225063 h 3260833"/>
              <a:gd name="connsiteX56" fmla="*/ 427724 w 6729372"/>
              <a:gd name="connsiteY56" fmla="*/ 291164 h 3260833"/>
              <a:gd name="connsiteX57" fmla="*/ 383657 w 6729372"/>
              <a:gd name="connsiteY57" fmla="*/ 302181 h 3260833"/>
              <a:gd name="connsiteX58" fmla="*/ 350606 w 6729372"/>
              <a:gd name="connsiteY58" fmla="*/ 324214 h 3260833"/>
              <a:gd name="connsiteX59" fmla="*/ 306539 w 6729372"/>
              <a:gd name="connsiteY59" fmla="*/ 379299 h 3260833"/>
              <a:gd name="connsiteX60" fmla="*/ 273488 w 6729372"/>
              <a:gd name="connsiteY60" fmla="*/ 478450 h 3260833"/>
              <a:gd name="connsiteX61" fmla="*/ 262471 w 6729372"/>
              <a:gd name="connsiteY61" fmla="*/ 511501 h 3260833"/>
              <a:gd name="connsiteX62" fmla="*/ 251454 w 6729372"/>
              <a:gd name="connsiteY62" fmla="*/ 566585 h 3260833"/>
              <a:gd name="connsiteX63" fmla="*/ 229421 w 6729372"/>
              <a:gd name="connsiteY63" fmla="*/ 632687 h 3260833"/>
              <a:gd name="connsiteX64" fmla="*/ 218404 w 6729372"/>
              <a:gd name="connsiteY64" fmla="*/ 665737 h 3260833"/>
              <a:gd name="connsiteX65" fmla="*/ 207387 w 6729372"/>
              <a:gd name="connsiteY65" fmla="*/ 720822 h 3260833"/>
              <a:gd name="connsiteX66" fmla="*/ 185353 w 6729372"/>
              <a:gd name="connsiteY66" fmla="*/ 753872 h 3260833"/>
              <a:gd name="connsiteX67" fmla="*/ 163319 w 6729372"/>
              <a:gd name="connsiteY67" fmla="*/ 797940 h 3260833"/>
              <a:gd name="connsiteX68" fmla="*/ 141286 w 6729372"/>
              <a:gd name="connsiteY68" fmla="*/ 830990 h 3260833"/>
              <a:gd name="connsiteX69" fmla="*/ 119252 w 6729372"/>
              <a:gd name="connsiteY69" fmla="*/ 897091 h 3260833"/>
              <a:gd name="connsiteX70" fmla="*/ 97218 w 6729372"/>
              <a:gd name="connsiteY70" fmla="*/ 963193 h 3260833"/>
              <a:gd name="connsiteX71" fmla="*/ 86201 w 6729372"/>
              <a:gd name="connsiteY71" fmla="*/ 996243 h 3260833"/>
              <a:gd name="connsiteX72" fmla="*/ 64168 w 6729372"/>
              <a:gd name="connsiteY72" fmla="*/ 1040311 h 3260833"/>
              <a:gd name="connsiteX73" fmla="*/ 31117 w 6729372"/>
              <a:gd name="connsiteY73" fmla="*/ 1161496 h 3260833"/>
              <a:gd name="connsiteX74" fmla="*/ 9083 w 6729372"/>
              <a:gd name="connsiteY74" fmla="*/ 1260648 h 3260833"/>
              <a:gd name="connsiteX75" fmla="*/ 20100 w 6729372"/>
              <a:gd name="connsiteY75" fmla="*/ 1899626 h 3260833"/>
              <a:gd name="connsiteX76" fmla="*/ 42134 w 6729372"/>
              <a:gd name="connsiteY76" fmla="*/ 1987761 h 3260833"/>
              <a:gd name="connsiteX77" fmla="*/ 75185 w 6729372"/>
              <a:gd name="connsiteY77" fmla="*/ 2119964 h 3260833"/>
              <a:gd name="connsiteX78" fmla="*/ 86201 w 6729372"/>
              <a:gd name="connsiteY78" fmla="*/ 2164031 h 3260833"/>
              <a:gd name="connsiteX79" fmla="*/ 108235 w 6729372"/>
              <a:gd name="connsiteY79" fmla="*/ 2197082 h 3260833"/>
              <a:gd name="connsiteX80" fmla="*/ 130269 w 6729372"/>
              <a:gd name="connsiteY80" fmla="*/ 2263183 h 3260833"/>
              <a:gd name="connsiteX81" fmla="*/ 152303 w 6729372"/>
              <a:gd name="connsiteY81" fmla="*/ 2296234 h 3260833"/>
              <a:gd name="connsiteX82" fmla="*/ 174336 w 6729372"/>
              <a:gd name="connsiteY82" fmla="*/ 2351318 h 3260833"/>
              <a:gd name="connsiteX83" fmla="*/ 185353 w 6729372"/>
              <a:gd name="connsiteY83" fmla="*/ 2384369 h 3260833"/>
              <a:gd name="connsiteX84" fmla="*/ 207387 w 6729372"/>
              <a:gd name="connsiteY84" fmla="*/ 2417419 h 3260833"/>
              <a:gd name="connsiteX85" fmla="*/ 251454 w 6729372"/>
              <a:gd name="connsiteY85" fmla="*/ 2472503 h 3260833"/>
              <a:gd name="connsiteX86" fmla="*/ 295522 w 6729372"/>
              <a:gd name="connsiteY86" fmla="*/ 2560638 h 3260833"/>
              <a:gd name="connsiteX87" fmla="*/ 317556 w 6729372"/>
              <a:gd name="connsiteY87" fmla="*/ 2593689 h 3260833"/>
              <a:gd name="connsiteX88" fmla="*/ 350606 w 6729372"/>
              <a:gd name="connsiteY88" fmla="*/ 2659790 h 3260833"/>
              <a:gd name="connsiteX89" fmla="*/ 394674 w 6729372"/>
              <a:gd name="connsiteY89" fmla="*/ 2681824 h 3260833"/>
              <a:gd name="connsiteX90" fmla="*/ 438741 w 6729372"/>
              <a:gd name="connsiteY90" fmla="*/ 2714875 h 3260833"/>
              <a:gd name="connsiteX91" fmla="*/ 460775 w 6729372"/>
              <a:gd name="connsiteY91" fmla="*/ 2758942 h 3260833"/>
              <a:gd name="connsiteX92" fmla="*/ 504842 w 6729372"/>
              <a:gd name="connsiteY92" fmla="*/ 2780976 h 3260833"/>
              <a:gd name="connsiteX93" fmla="*/ 537893 w 6729372"/>
              <a:gd name="connsiteY93" fmla="*/ 2814026 h 3260833"/>
              <a:gd name="connsiteX94" fmla="*/ 570944 w 6729372"/>
              <a:gd name="connsiteY94" fmla="*/ 2825043 h 3260833"/>
              <a:gd name="connsiteX95" fmla="*/ 615011 w 6729372"/>
              <a:gd name="connsiteY95" fmla="*/ 2847077 h 3260833"/>
              <a:gd name="connsiteX96" fmla="*/ 681112 w 6729372"/>
              <a:gd name="connsiteY96" fmla="*/ 2891144 h 3260833"/>
              <a:gd name="connsiteX97" fmla="*/ 747213 w 6729372"/>
              <a:gd name="connsiteY97" fmla="*/ 2913178 h 3260833"/>
              <a:gd name="connsiteX98" fmla="*/ 846365 w 6729372"/>
              <a:gd name="connsiteY98" fmla="*/ 2957246 h 3260833"/>
              <a:gd name="connsiteX99" fmla="*/ 879416 w 6729372"/>
              <a:gd name="connsiteY99" fmla="*/ 2968263 h 3260833"/>
              <a:gd name="connsiteX100" fmla="*/ 1033652 w 6729372"/>
              <a:gd name="connsiteY100" fmla="*/ 3023347 h 3260833"/>
              <a:gd name="connsiteX101" fmla="*/ 1066703 w 6729372"/>
              <a:gd name="connsiteY101" fmla="*/ 3045381 h 3260833"/>
              <a:gd name="connsiteX102" fmla="*/ 1110770 w 6729372"/>
              <a:gd name="connsiteY102" fmla="*/ 3078431 h 3260833"/>
              <a:gd name="connsiteX103" fmla="*/ 1154838 w 6729372"/>
              <a:gd name="connsiteY103" fmla="*/ 3089448 h 3260833"/>
              <a:gd name="connsiteX104" fmla="*/ 1265006 w 6729372"/>
              <a:gd name="connsiteY104" fmla="*/ 3122499 h 3260833"/>
              <a:gd name="connsiteX105" fmla="*/ 1331107 w 6729372"/>
              <a:gd name="connsiteY105" fmla="*/ 3155549 h 3260833"/>
              <a:gd name="connsiteX106" fmla="*/ 1364158 w 6729372"/>
              <a:gd name="connsiteY106" fmla="*/ 3177583 h 3260833"/>
              <a:gd name="connsiteX107" fmla="*/ 1419242 w 6729372"/>
              <a:gd name="connsiteY107" fmla="*/ 3188600 h 3260833"/>
              <a:gd name="connsiteX108" fmla="*/ 1452293 w 6729372"/>
              <a:gd name="connsiteY108" fmla="*/ 3199617 h 3260833"/>
              <a:gd name="connsiteX109" fmla="*/ 2124322 w 6729372"/>
              <a:gd name="connsiteY109" fmla="*/ 3221650 h 3260833"/>
              <a:gd name="connsiteX110" fmla="*/ 3931088 w 6729372"/>
              <a:gd name="connsiteY110" fmla="*/ 3210634 h 3260833"/>
              <a:gd name="connsiteX111" fmla="*/ 3975156 w 6729372"/>
              <a:gd name="connsiteY111" fmla="*/ 3199617 h 3260833"/>
              <a:gd name="connsiteX112" fmla="*/ 4107358 w 6729372"/>
              <a:gd name="connsiteY112" fmla="*/ 3188600 h 3260833"/>
              <a:gd name="connsiteX113" fmla="*/ 4173459 w 6729372"/>
              <a:gd name="connsiteY113" fmla="*/ 3166566 h 3260833"/>
              <a:gd name="connsiteX114" fmla="*/ 4217527 w 6729372"/>
              <a:gd name="connsiteY114" fmla="*/ 3155549 h 3260833"/>
              <a:gd name="connsiteX115" fmla="*/ 4283628 w 6729372"/>
              <a:gd name="connsiteY115" fmla="*/ 3133516 h 3260833"/>
              <a:gd name="connsiteX116" fmla="*/ 4316679 w 6729372"/>
              <a:gd name="connsiteY116" fmla="*/ 3122499 h 3260833"/>
              <a:gd name="connsiteX117" fmla="*/ 4393797 w 6729372"/>
              <a:gd name="connsiteY117" fmla="*/ 3100465 h 3260833"/>
              <a:gd name="connsiteX118" fmla="*/ 4437864 w 6729372"/>
              <a:gd name="connsiteY118" fmla="*/ 3078431 h 3260833"/>
              <a:gd name="connsiteX119" fmla="*/ 4470915 w 6729372"/>
              <a:gd name="connsiteY119" fmla="*/ 3067414 h 3260833"/>
              <a:gd name="connsiteX120" fmla="*/ 4548033 w 6729372"/>
              <a:gd name="connsiteY120" fmla="*/ 3034364 h 3260833"/>
              <a:gd name="connsiteX121" fmla="*/ 4614134 w 6729372"/>
              <a:gd name="connsiteY121" fmla="*/ 3001313 h 3260833"/>
              <a:gd name="connsiteX122" fmla="*/ 4702269 w 6729372"/>
              <a:gd name="connsiteY122" fmla="*/ 2957246 h 3260833"/>
              <a:gd name="connsiteX123" fmla="*/ 4724303 w 6729372"/>
              <a:gd name="connsiteY123" fmla="*/ 2924195 h 3260833"/>
              <a:gd name="connsiteX124" fmla="*/ 4757353 w 6729372"/>
              <a:gd name="connsiteY124" fmla="*/ 2913178 h 3260833"/>
              <a:gd name="connsiteX125" fmla="*/ 4779387 w 6729372"/>
              <a:gd name="connsiteY125" fmla="*/ 2869111 h 3260833"/>
              <a:gd name="connsiteX126" fmla="*/ 4834471 w 6729372"/>
              <a:gd name="connsiteY126" fmla="*/ 2858094 h 3260833"/>
              <a:gd name="connsiteX127" fmla="*/ 4878539 w 6729372"/>
              <a:gd name="connsiteY127" fmla="*/ 2847077 h 3260833"/>
              <a:gd name="connsiteX128" fmla="*/ 4944640 w 6729372"/>
              <a:gd name="connsiteY128" fmla="*/ 2814026 h 3260833"/>
              <a:gd name="connsiteX129" fmla="*/ 4977691 w 6729372"/>
              <a:gd name="connsiteY129" fmla="*/ 2791993 h 3260833"/>
              <a:gd name="connsiteX130" fmla="*/ 5010741 w 6729372"/>
              <a:gd name="connsiteY130" fmla="*/ 2780976 h 3260833"/>
              <a:gd name="connsiteX131" fmla="*/ 5076842 w 6729372"/>
              <a:gd name="connsiteY131" fmla="*/ 2736908 h 3260833"/>
              <a:gd name="connsiteX132" fmla="*/ 5164977 w 6729372"/>
              <a:gd name="connsiteY132" fmla="*/ 2659790 h 3260833"/>
              <a:gd name="connsiteX133" fmla="*/ 5231079 w 6729372"/>
              <a:gd name="connsiteY133" fmla="*/ 2637756 h 3260833"/>
              <a:gd name="connsiteX134" fmla="*/ 5264129 w 6729372"/>
              <a:gd name="connsiteY134" fmla="*/ 2604706 h 3260833"/>
              <a:gd name="connsiteX135" fmla="*/ 5297180 w 6729372"/>
              <a:gd name="connsiteY135" fmla="*/ 2582672 h 3260833"/>
              <a:gd name="connsiteX136" fmla="*/ 5352264 w 6729372"/>
              <a:gd name="connsiteY136" fmla="*/ 2538605 h 3260833"/>
              <a:gd name="connsiteX137" fmla="*/ 5385315 w 6729372"/>
              <a:gd name="connsiteY137" fmla="*/ 2505554 h 3260833"/>
              <a:gd name="connsiteX138" fmla="*/ 5418365 w 6729372"/>
              <a:gd name="connsiteY138" fmla="*/ 2494537 h 3260833"/>
              <a:gd name="connsiteX139" fmla="*/ 5506500 w 6729372"/>
              <a:gd name="connsiteY139" fmla="*/ 2461487 h 3260833"/>
              <a:gd name="connsiteX140" fmla="*/ 5572601 w 6729372"/>
              <a:gd name="connsiteY140" fmla="*/ 2384369 h 3260833"/>
              <a:gd name="connsiteX141" fmla="*/ 5605652 w 6729372"/>
              <a:gd name="connsiteY141" fmla="*/ 2373352 h 3260833"/>
              <a:gd name="connsiteX142" fmla="*/ 5660736 w 6729372"/>
              <a:gd name="connsiteY142" fmla="*/ 2340301 h 3260833"/>
              <a:gd name="connsiteX143" fmla="*/ 5748871 w 6729372"/>
              <a:gd name="connsiteY143" fmla="*/ 2296234 h 3260833"/>
              <a:gd name="connsiteX144" fmla="*/ 5770905 w 6729372"/>
              <a:gd name="connsiteY144" fmla="*/ 2263183 h 3260833"/>
              <a:gd name="connsiteX145" fmla="*/ 5892091 w 6729372"/>
              <a:gd name="connsiteY145" fmla="*/ 2186065 h 3260833"/>
              <a:gd name="connsiteX146" fmla="*/ 5958192 w 6729372"/>
              <a:gd name="connsiteY146" fmla="*/ 2141997 h 3260833"/>
              <a:gd name="connsiteX147" fmla="*/ 6024293 w 6729372"/>
              <a:gd name="connsiteY147" fmla="*/ 2119964 h 3260833"/>
              <a:gd name="connsiteX148" fmla="*/ 6090394 w 6729372"/>
              <a:gd name="connsiteY148" fmla="*/ 2086913 h 3260833"/>
              <a:gd name="connsiteX149" fmla="*/ 6156495 w 6729372"/>
              <a:gd name="connsiteY149" fmla="*/ 2053863 h 3260833"/>
              <a:gd name="connsiteX150" fmla="*/ 6189546 w 6729372"/>
              <a:gd name="connsiteY150" fmla="*/ 2031829 h 3260833"/>
              <a:gd name="connsiteX151" fmla="*/ 6255647 w 6729372"/>
              <a:gd name="connsiteY151" fmla="*/ 2009795 h 3260833"/>
              <a:gd name="connsiteX152" fmla="*/ 6321748 w 6729372"/>
              <a:gd name="connsiteY152" fmla="*/ 1965728 h 3260833"/>
              <a:gd name="connsiteX153" fmla="*/ 6354799 w 6729372"/>
              <a:gd name="connsiteY153" fmla="*/ 1954711 h 3260833"/>
              <a:gd name="connsiteX154" fmla="*/ 6387850 w 6729372"/>
              <a:gd name="connsiteY154" fmla="*/ 1932677 h 3260833"/>
              <a:gd name="connsiteX155" fmla="*/ 6453951 w 6729372"/>
              <a:gd name="connsiteY155" fmla="*/ 1910643 h 3260833"/>
              <a:gd name="connsiteX156" fmla="*/ 6520052 w 6729372"/>
              <a:gd name="connsiteY156" fmla="*/ 1877593 h 3260833"/>
              <a:gd name="connsiteX157" fmla="*/ 6586153 w 6729372"/>
              <a:gd name="connsiteY157" fmla="*/ 1855559 h 3260833"/>
              <a:gd name="connsiteX158" fmla="*/ 6619204 w 6729372"/>
              <a:gd name="connsiteY158" fmla="*/ 1844542 h 3260833"/>
              <a:gd name="connsiteX159" fmla="*/ 6685305 w 6729372"/>
              <a:gd name="connsiteY159" fmla="*/ 1800475 h 3260833"/>
              <a:gd name="connsiteX160" fmla="*/ 6729372 w 6729372"/>
              <a:gd name="connsiteY160" fmla="*/ 1778441 h 3260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Lst>
            <a:rect l="l" t="t" r="r" b="b"/>
            <a:pathLst>
              <a:path w="6729372" h="3260833">
                <a:moveTo>
                  <a:pt x="6663271" y="1492002"/>
                </a:moveTo>
                <a:cubicBezTo>
                  <a:pt x="6608969" y="1484244"/>
                  <a:pt x="6589301" y="1484133"/>
                  <a:pt x="6542086" y="1469969"/>
                </a:cubicBezTo>
                <a:cubicBezTo>
                  <a:pt x="6519840" y="1463295"/>
                  <a:pt x="6495310" y="1460818"/>
                  <a:pt x="6475985" y="1447935"/>
                </a:cubicBezTo>
                <a:cubicBezTo>
                  <a:pt x="6453951" y="1433246"/>
                  <a:pt x="6435006" y="1412241"/>
                  <a:pt x="6409883" y="1403867"/>
                </a:cubicBezTo>
                <a:lnTo>
                  <a:pt x="6343782" y="1381834"/>
                </a:lnTo>
                <a:cubicBezTo>
                  <a:pt x="6332765" y="1374489"/>
                  <a:pt x="6322575" y="1365721"/>
                  <a:pt x="6310732" y="1359800"/>
                </a:cubicBezTo>
                <a:cubicBezTo>
                  <a:pt x="6300345" y="1354606"/>
                  <a:pt x="6287344" y="1355225"/>
                  <a:pt x="6277681" y="1348783"/>
                </a:cubicBezTo>
                <a:cubicBezTo>
                  <a:pt x="6264717" y="1340141"/>
                  <a:pt x="6256928" y="1325297"/>
                  <a:pt x="6244630" y="1315732"/>
                </a:cubicBezTo>
                <a:cubicBezTo>
                  <a:pt x="6223727" y="1299474"/>
                  <a:pt x="6199207" y="1288208"/>
                  <a:pt x="6178529" y="1271665"/>
                </a:cubicBezTo>
                <a:cubicBezTo>
                  <a:pt x="6160168" y="1256976"/>
                  <a:pt x="6142462" y="1241427"/>
                  <a:pt x="6123445" y="1227597"/>
                </a:cubicBezTo>
                <a:cubicBezTo>
                  <a:pt x="6102029" y="1212022"/>
                  <a:pt x="6057344" y="1183530"/>
                  <a:pt x="6057344" y="1183530"/>
                </a:cubicBezTo>
                <a:cubicBezTo>
                  <a:pt x="5998586" y="1095393"/>
                  <a:pt x="6075706" y="1201892"/>
                  <a:pt x="6002259" y="1128446"/>
                </a:cubicBezTo>
                <a:cubicBezTo>
                  <a:pt x="5992896" y="1119083"/>
                  <a:pt x="5990190" y="1104114"/>
                  <a:pt x="5980225" y="1095395"/>
                </a:cubicBezTo>
                <a:cubicBezTo>
                  <a:pt x="5960296" y="1077957"/>
                  <a:pt x="5914124" y="1051328"/>
                  <a:pt x="5914124" y="1051328"/>
                </a:cubicBezTo>
                <a:cubicBezTo>
                  <a:pt x="5906780" y="1040311"/>
                  <a:pt x="5902430" y="1026548"/>
                  <a:pt x="5892091" y="1018277"/>
                </a:cubicBezTo>
                <a:cubicBezTo>
                  <a:pt x="5883023" y="1011022"/>
                  <a:pt x="5869427" y="1012453"/>
                  <a:pt x="5859040" y="1007260"/>
                </a:cubicBezTo>
                <a:cubicBezTo>
                  <a:pt x="5773619" y="964549"/>
                  <a:pt x="5876006" y="1001897"/>
                  <a:pt x="5792939" y="974210"/>
                </a:cubicBezTo>
                <a:cubicBezTo>
                  <a:pt x="5770905" y="959521"/>
                  <a:pt x="5741527" y="952176"/>
                  <a:pt x="5726838" y="930142"/>
                </a:cubicBezTo>
                <a:cubicBezTo>
                  <a:pt x="5698362" y="887429"/>
                  <a:pt x="5717365" y="901278"/>
                  <a:pt x="5671753" y="886075"/>
                </a:cubicBezTo>
                <a:cubicBezTo>
                  <a:pt x="5577042" y="822933"/>
                  <a:pt x="5696871" y="898633"/>
                  <a:pt x="5605652" y="853024"/>
                </a:cubicBezTo>
                <a:cubicBezTo>
                  <a:pt x="5520223" y="810309"/>
                  <a:pt x="5622626" y="847665"/>
                  <a:pt x="5539551" y="819973"/>
                </a:cubicBezTo>
                <a:cubicBezTo>
                  <a:pt x="5524862" y="808956"/>
                  <a:pt x="5510424" y="797595"/>
                  <a:pt x="5495483" y="786923"/>
                </a:cubicBezTo>
                <a:cubicBezTo>
                  <a:pt x="5484709" y="779227"/>
                  <a:pt x="5472605" y="773365"/>
                  <a:pt x="5462433" y="764889"/>
                </a:cubicBezTo>
                <a:cubicBezTo>
                  <a:pt x="5407419" y="719043"/>
                  <a:pt x="5454413" y="740181"/>
                  <a:pt x="5396332" y="720822"/>
                </a:cubicBezTo>
                <a:cubicBezTo>
                  <a:pt x="5320868" y="645358"/>
                  <a:pt x="5356157" y="672005"/>
                  <a:pt x="5297180" y="632687"/>
                </a:cubicBezTo>
                <a:cubicBezTo>
                  <a:pt x="5289835" y="621670"/>
                  <a:pt x="5286374" y="606654"/>
                  <a:pt x="5275146" y="599636"/>
                </a:cubicBezTo>
                <a:cubicBezTo>
                  <a:pt x="5255451" y="587326"/>
                  <a:pt x="5209045" y="577602"/>
                  <a:pt x="5209045" y="577602"/>
                </a:cubicBezTo>
                <a:cubicBezTo>
                  <a:pt x="5135694" y="504254"/>
                  <a:pt x="5214691" y="573395"/>
                  <a:pt x="5142944" y="533535"/>
                </a:cubicBezTo>
                <a:cubicBezTo>
                  <a:pt x="5119795" y="520674"/>
                  <a:pt x="5101965" y="497841"/>
                  <a:pt x="5076842" y="489467"/>
                </a:cubicBezTo>
                <a:cubicBezTo>
                  <a:pt x="5054808" y="482123"/>
                  <a:pt x="5032305" y="476060"/>
                  <a:pt x="5010741" y="467434"/>
                </a:cubicBezTo>
                <a:cubicBezTo>
                  <a:pt x="4974018" y="452745"/>
                  <a:pt x="4938094" y="435874"/>
                  <a:pt x="4900572" y="423366"/>
                </a:cubicBezTo>
                <a:cubicBezTo>
                  <a:pt x="4889555" y="419694"/>
                  <a:pt x="4878196" y="416923"/>
                  <a:pt x="4867522" y="412349"/>
                </a:cubicBezTo>
                <a:cubicBezTo>
                  <a:pt x="4852427" y="405880"/>
                  <a:pt x="4838549" y="396785"/>
                  <a:pt x="4823454" y="390316"/>
                </a:cubicBezTo>
                <a:cubicBezTo>
                  <a:pt x="4812780" y="385742"/>
                  <a:pt x="4800791" y="384492"/>
                  <a:pt x="4790404" y="379299"/>
                </a:cubicBezTo>
                <a:cubicBezTo>
                  <a:pt x="4679772" y="323982"/>
                  <a:pt x="4848472" y="393169"/>
                  <a:pt x="4713286" y="335231"/>
                </a:cubicBezTo>
                <a:cubicBezTo>
                  <a:pt x="4691160" y="325748"/>
                  <a:pt x="4658528" y="318787"/>
                  <a:pt x="4636168" y="313197"/>
                </a:cubicBezTo>
                <a:cubicBezTo>
                  <a:pt x="4625151" y="305853"/>
                  <a:pt x="4615411" y="296081"/>
                  <a:pt x="4603117" y="291164"/>
                </a:cubicBezTo>
                <a:cubicBezTo>
                  <a:pt x="4553110" y="271161"/>
                  <a:pt x="4488245" y="263890"/>
                  <a:pt x="4437864" y="247096"/>
                </a:cubicBezTo>
                <a:cubicBezTo>
                  <a:pt x="4426847" y="243424"/>
                  <a:pt x="4416017" y="239135"/>
                  <a:pt x="4404813" y="236079"/>
                </a:cubicBezTo>
                <a:cubicBezTo>
                  <a:pt x="4375598" y="228111"/>
                  <a:pt x="4345407" y="223622"/>
                  <a:pt x="4316679" y="214046"/>
                </a:cubicBezTo>
                <a:cubicBezTo>
                  <a:pt x="4269194" y="198218"/>
                  <a:pt x="4257618" y="193420"/>
                  <a:pt x="4195493" y="180995"/>
                </a:cubicBezTo>
                <a:cubicBezTo>
                  <a:pt x="4177132" y="177323"/>
                  <a:pt x="4158575" y="174520"/>
                  <a:pt x="4140409" y="169978"/>
                </a:cubicBezTo>
                <a:cubicBezTo>
                  <a:pt x="4089559" y="157265"/>
                  <a:pt x="4101112" y="146592"/>
                  <a:pt x="4030240" y="136928"/>
                </a:cubicBezTo>
                <a:cubicBezTo>
                  <a:pt x="3975540" y="129469"/>
                  <a:pt x="3920071" y="129583"/>
                  <a:pt x="3864987" y="125911"/>
                </a:cubicBezTo>
                <a:cubicBezTo>
                  <a:pt x="3555254" y="74288"/>
                  <a:pt x="3805441" y="109493"/>
                  <a:pt x="3214992" y="92860"/>
                </a:cubicBezTo>
                <a:cubicBezTo>
                  <a:pt x="3126816" y="90376"/>
                  <a:pt x="3038722" y="85515"/>
                  <a:pt x="2950587" y="81843"/>
                </a:cubicBezTo>
                <a:cubicBezTo>
                  <a:pt x="2924881" y="78171"/>
                  <a:pt x="2899258" y="73860"/>
                  <a:pt x="2873469" y="70826"/>
                </a:cubicBezTo>
                <a:cubicBezTo>
                  <a:pt x="2271427" y="0"/>
                  <a:pt x="1186653" y="69542"/>
                  <a:pt x="978568" y="70826"/>
                </a:cubicBezTo>
                <a:cubicBezTo>
                  <a:pt x="960206" y="74498"/>
                  <a:pt x="941016" y="75268"/>
                  <a:pt x="923483" y="81843"/>
                </a:cubicBezTo>
                <a:cubicBezTo>
                  <a:pt x="911086" y="86492"/>
                  <a:pt x="903334" y="100900"/>
                  <a:pt x="890433" y="103877"/>
                </a:cubicBezTo>
                <a:cubicBezTo>
                  <a:pt x="854472" y="112176"/>
                  <a:pt x="816987" y="111222"/>
                  <a:pt x="780264" y="114894"/>
                </a:cubicBezTo>
                <a:cubicBezTo>
                  <a:pt x="743186" y="127253"/>
                  <a:pt x="741262" y="126164"/>
                  <a:pt x="703146" y="147944"/>
                </a:cubicBezTo>
                <a:cubicBezTo>
                  <a:pt x="691650" y="154513"/>
                  <a:pt x="682493" y="165329"/>
                  <a:pt x="670095" y="169978"/>
                </a:cubicBezTo>
                <a:cubicBezTo>
                  <a:pt x="652562" y="176553"/>
                  <a:pt x="633372" y="177323"/>
                  <a:pt x="615011" y="180995"/>
                </a:cubicBezTo>
                <a:cubicBezTo>
                  <a:pt x="603994" y="188340"/>
                  <a:pt x="594060" y="197651"/>
                  <a:pt x="581960" y="203029"/>
                </a:cubicBezTo>
                <a:cubicBezTo>
                  <a:pt x="560736" y="212462"/>
                  <a:pt x="515859" y="225063"/>
                  <a:pt x="515859" y="225063"/>
                </a:cubicBezTo>
                <a:cubicBezTo>
                  <a:pt x="481611" y="259311"/>
                  <a:pt x="477005" y="269261"/>
                  <a:pt x="427724" y="291164"/>
                </a:cubicBezTo>
                <a:cubicBezTo>
                  <a:pt x="413888" y="297313"/>
                  <a:pt x="398346" y="298509"/>
                  <a:pt x="383657" y="302181"/>
                </a:cubicBezTo>
                <a:cubicBezTo>
                  <a:pt x="372640" y="309525"/>
                  <a:pt x="358877" y="313875"/>
                  <a:pt x="350606" y="324214"/>
                </a:cubicBezTo>
                <a:cubicBezTo>
                  <a:pt x="289786" y="400238"/>
                  <a:pt x="401261" y="316149"/>
                  <a:pt x="306539" y="379299"/>
                </a:cubicBezTo>
                <a:lnTo>
                  <a:pt x="273488" y="478450"/>
                </a:lnTo>
                <a:cubicBezTo>
                  <a:pt x="269816" y="489467"/>
                  <a:pt x="264749" y="500114"/>
                  <a:pt x="262471" y="511501"/>
                </a:cubicBezTo>
                <a:cubicBezTo>
                  <a:pt x="258799" y="529862"/>
                  <a:pt x="256381" y="548520"/>
                  <a:pt x="251454" y="566585"/>
                </a:cubicBezTo>
                <a:cubicBezTo>
                  <a:pt x="245343" y="588992"/>
                  <a:pt x="236765" y="610653"/>
                  <a:pt x="229421" y="632687"/>
                </a:cubicBezTo>
                <a:cubicBezTo>
                  <a:pt x="225749" y="643704"/>
                  <a:pt x="220681" y="654350"/>
                  <a:pt x="218404" y="665737"/>
                </a:cubicBezTo>
                <a:cubicBezTo>
                  <a:pt x="214732" y="684099"/>
                  <a:pt x="213962" y="703289"/>
                  <a:pt x="207387" y="720822"/>
                </a:cubicBezTo>
                <a:cubicBezTo>
                  <a:pt x="202738" y="733219"/>
                  <a:pt x="191922" y="742376"/>
                  <a:pt x="185353" y="753872"/>
                </a:cubicBezTo>
                <a:cubicBezTo>
                  <a:pt x="177205" y="768131"/>
                  <a:pt x="171467" y="783681"/>
                  <a:pt x="163319" y="797940"/>
                </a:cubicBezTo>
                <a:cubicBezTo>
                  <a:pt x="156750" y="809436"/>
                  <a:pt x="146663" y="818891"/>
                  <a:pt x="141286" y="830990"/>
                </a:cubicBezTo>
                <a:cubicBezTo>
                  <a:pt x="131853" y="852214"/>
                  <a:pt x="126597" y="875057"/>
                  <a:pt x="119252" y="897091"/>
                </a:cubicBezTo>
                <a:lnTo>
                  <a:pt x="97218" y="963193"/>
                </a:lnTo>
                <a:cubicBezTo>
                  <a:pt x="93546" y="974210"/>
                  <a:pt x="91394" y="985856"/>
                  <a:pt x="86201" y="996243"/>
                </a:cubicBezTo>
                <a:cubicBezTo>
                  <a:pt x="78857" y="1010932"/>
                  <a:pt x="70267" y="1025063"/>
                  <a:pt x="64168" y="1040311"/>
                </a:cubicBezTo>
                <a:cubicBezTo>
                  <a:pt x="38372" y="1104802"/>
                  <a:pt x="44948" y="1099258"/>
                  <a:pt x="31117" y="1161496"/>
                </a:cubicBezTo>
                <a:cubicBezTo>
                  <a:pt x="0" y="1301521"/>
                  <a:pt x="42310" y="1094515"/>
                  <a:pt x="9083" y="1260648"/>
                </a:cubicBezTo>
                <a:cubicBezTo>
                  <a:pt x="12755" y="1473641"/>
                  <a:pt x="10427" y="1686821"/>
                  <a:pt x="20100" y="1899626"/>
                </a:cubicBezTo>
                <a:cubicBezTo>
                  <a:pt x="21475" y="1929877"/>
                  <a:pt x="37156" y="1957891"/>
                  <a:pt x="42134" y="1987761"/>
                </a:cubicBezTo>
                <a:cubicBezTo>
                  <a:pt x="70969" y="2160768"/>
                  <a:pt x="31531" y="1945338"/>
                  <a:pt x="75185" y="2119964"/>
                </a:cubicBezTo>
                <a:cubicBezTo>
                  <a:pt x="78857" y="2134653"/>
                  <a:pt x="80237" y="2150114"/>
                  <a:pt x="86201" y="2164031"/>
                </a:cubicBezTo>
                <a:cubicBezTo>
                  <a:pt x="91417" y="2176201"/>
                  <a:pt x="102857" y="2184982"/>
                  <a:pt x="108235" y="2197082"/>
                </a:cubicBezTo>
                <a:cubicBezTo>
                  <a:pt x="117668" y="2218306"/>
                  <a:pt x="117386" y="2243858"/>
                  <a:pt x="130269" y="2263183"/>
                </a:cubicBezTo>
                <a:cubicBezTo>
                  <a:pt x="137614" y="2274200"/>
                  <a:pt x="146382" y="2284391"/>
                  <a:pt x="152303" y="2296234"/>
                </a:cubicBezTo>
                <a:cubicBezTo>
                  <a:pt x="161147" y="2313922"/>
                  <a:pt x="167392" y="2332801"/>
                  <a:pt x="174336" y="2351318"/>
                </a:cubicBezTo>
                <a:cubicBezTo>
                  <a:pt x="178414" y="2362192"/>
                  <a:pt x="180159" y="2373982"/>
                  <a:pt x="185353" y="2384369"/>
                </a:cubicBezTo>
                <a:cubicBezTo>
                  <a:pt x="191274" y="2396212"/>
                  <a:pt x="200042" y="2406402"/>
                  <a:pt x="207387" y="2417419"/>
                </a:cubicBezTo>
                <a:cubicBezTo>
                  <a:pt x="240755" y="2517522"/>
                  <a:pt x="188032" y="2381901"/>
                  <a:pt x="251454" y="2472503"/>
                </a:cubicBezTo>
                <a:cubicBezTo>
                  <a:pt x="270290" y="2499411"/>
                  <a:pt x="277302" y="2533308"/>
                  <a:pt x="295522" y="2560638"/>
                </a:cubicBezTo>
                <a:lnTo>
                  <a:pt x="317556" y="2593689"/>
                </a:lnTo>
                <a:cubicBezTo>
                  <a:pt x="325075" y="2616249"/>
                  <a:pt x="330890" y="2643361"/>
                  <a:pt x="350606" y="2659790"/>
                </a:cubicBezTo>
                <a:cubicBezTo>
                  <a:pt x="363223" y="2670304"/>
                  <a:pt x="380747" y="2673120"/>
                  <a:pt x="394674" y="2681824"/>
                </a:cubicBezTo>
                <a:cubicBezTo>
                  <a:pt x="410244" y="2691556"/>
                  <a:pt x="424052" y="2703858"/>
                  <a:pt x="438741" y="2714875"/>
                </a:cubicBezTo>
                <a:cubicBezTo>
                  <a:pt x="446086" y="2729564"/>
                  <a:pt x="449162" y="2747329"/>
                  <a:pt x="460775" y="2758942"/>
                </a:cubicBezTo>
                <a:cubicBezTo>
                  <a:pt x="472388" y="2770555"/>
                  <a:pt x="491478" y="2771430"/>
                  <a:pt x="504842" y="2780976"/>
                </a:cubicBezTo>
                <a:cubicBezTo>
                  <a:pt x="517520" y="2790032"/>
                  <a:pt x="524929" y="2805384"/>
                  <a:pt x="537893" y="2814026"/>
                </a:cubicBezTo>
                <a:cubicBezTo>
                  <a:pt x="547556" y="2820468"/>
                  <a:pt x="560270" y="2820468"/>
                  <a:pt x="570944" y="2825043"/>
                </a:cubicBezTo>
                <a:cubicBezTo>
                  <a:pt x="586039" y="2831512"/>
                  <a:pt x="600929" y="2838627"/>
                  <a:pt x="615011" y="2847077"/>
                </a:cubicBezTo>
                <a:cubicBezTo>
                  <a:pt x="637718" y="2860701"/>
                  <a:pt x="655990" y="2882770"/>
                  <a:pt x="681112" y="2891144"/>
                </a:cubicBezTo>
                <a:cubicBezTo>
                  <a:pt x="703146" y="2898489"/>
                  <a:pt x="727888" y="2900295"/>
                  <a:pt x="747213" y="2913178"/>
                </a:cubicBezTo>
                <a:cubicBezTo>
                  <a:pt x="799589" y="2948095"/>
                  <a:pt x="767703" y="2931025"/>
                  <a:pt x="846365" y="2957246"/>
                </a:cubicBezTo>
                <a:cubicBezTo>
                  <a:pt x="857382" y="2960918"/>
                  <a:pt x="868150" y="2965447"/>
                  <a:pt x="879416" y="2968263"/>
                </a:cubicBezTo>
                <a:cubicBezTo>
                  <a:pt x="931420" y="2981263"/>
                  <a:pt x="988926" y="2993530"/>
                  <a:pt x="1033652" y="3023347"/>
                </a:cubicBezTo>
                <a:cubicBezTo>
                  <a:pt x="1044669" y="3030692"/>
                  <a:pt x="1055929" y="3037685"/>
                  <a:pt x="1066703" y="3045381"/>
                </a:cubicBezTo>
                <a:cubicBezTo>
                  <a:pt x="1081644" y="3056053"/>
                  <a:pt x="1094347" y="3070220"/>
                  <a:pt x="1110770" y="3078431"/>
                </a:cubicBezTo>
                <a:cubicBezTo>
                  <a:pt x="1124313" y="3085202"/>
                  <a:pt x="1140335" y="3085097"/>
                  <a:pt x="1154838" y="3089448"/>
                </a:cubicBezTo>
                <a:cubicBezTo>
                  <a:pt x="1288953" y="3129683"/>
                  <a:pt x="1163431" y="3097105"/>
                  <a:pt x="1265006" y="3122499"/>
                </a:cubicBezTo>
                <a:cubicBezTo>
                  <a:pt x="1359736" y="3185649"/>
                  <a:pt x="1239875" y="3109932"/>
                  <a:pt x="1331107" y="3155549"/>
                </a:cubicBezTo>
                <a:cubicBezTo>
                  <a:pt x="1342950" y="3161471"/>
                  <a:pt x="1351760" y="3172934"/>
                  <a:pt x="1364158" y="3177583"/>
                </a:cubicBezTo>
                <a:cubicBezTo>
                  <a:pt x="1381691" y="3184158"/>
                  <a:pt x="1401076" y="3184058"/>
                  <a:pt x="1419242" y="3188600"/>
                </a:cubicBezTo>
                <a:cubicBezTo>
                  <a:pt x="1430508" y="3191417"/>
                  <a:pt x="1441127" y="3196427"/>
                  <a:pt x="1452293" y="3199617"/>
                </a:cubicBezTo>
                <a:cubicBezTo>
                  <a:pt x="1666547" y="3260833"/>
                  <a:pt x="1936329" y="3218352"/>
                  <a:pt x="2124322" y="3221650"/>
                </a:cubicBezTo>
                <a:lnTo>
                  <a:pt x="3931088" y="3210634"/>
                </a:lnTo>
                <a:cubicBezTo>
                  <a:pt x="3946228" y="3210454"/>
                  <a:pt x="3960132" y="3201495"/>
                  <a:pt x="3975156" y="3199617"/>
                </a:cubicBezTo>
                <a:cubicBezTo>
                  <a:pt x="4019035" y="3194132"/>
                  <a:pt x="4063291" y="3192272"/>
                  <a:pt x="4107358" y="3188600"/>
                </a:cubicBezTo>
                <a:cubicBezTo>
                  <a:pt x="4129392" y="3181255"/>
                  <a:pt x="4150927" y="3172199"/>
                  <a:pt x="4173459" y="3166566"/>
                </a:cubicBezTo>
                <a:cubicBezTo>
                  <a:pt x="4188148" y="3162894"/>
                  <a:pt x="4203024" y="3159900"/>
                  <a:pt x="4217527" y="3155549"/>
                </a:cubicBezTo>
                <a:cubicBezTo>
                  <a:pt x="4239773" y="3148875"/>
                  <a:pt x="4261594" y="3140860"/>
                  <a:pt x="4283628" y="3133516"/>
                </a:cubicBezTo>
                <a:cubicBezTo>
                  <a:pt x="4294645" y="3129844"/>
                  <a:pt x="4305413" y="3125316"/>
                  <a:pt x="4316679" y="3122499"/>
                </a:cubicBezTo>
                <a:cubicBezTo>
                  <a:pt x="4339039" y="3116909"/>
                  <a:pt x="4371671" y="3109948"/>
                  <a:pt x="4393797" y="3100465"/>
                </a:cubicBezTo>
                <a:cubicBezTo>
                  <a:pt x="4408892" y="3093996"/>
                  <a:pt x="4422769" y="3084900"/>
                  <a:pt x="4437864" y="3078431"/>
                </a:cubicBezTo>
                <a:cubicBezTo>
                  <a:pt x="4448538" y="3073856"/>
                  <a:pt x="4460528" y="3072607"/>
                  <a:pt x="4470915" y="3067414"/>
                </a:cubicBezTo>
                <a:cubicBezTo>
                  <a:pt x="4546996" y="3029374"/>
                  <a:pt x="4456318" y="3057293"/>
                  <a:pt x="4548033" y="3034364"/>
                </a:cubicBezTo>
                <a:cubicBezTo>
                  <a:pt x="4642740" y="2971224"/>
                  <a:pt x="4522919" y="3046920"/>
                  <a:pt x="4614134" y="3001313"/>
                </a:cubicBezTo>
                <a:cubicBezTo>
                  <a:pt x="4718202" y="2949280"/>
                  <a:pt x="4627739" y="2982089"/>
                  <a:pt x="4702269" y="2957246"/>
                </a:cubicBezTo>
                <a:cubicBezTo>
                  <a:pt x="4709614" y="2946229"/>
                  <a:pt x="4713964" y="2932467"/>
                  <a:pt x="4724303" y="2924195"/>
                </a:cubicBezTo>
                <a:cubicBezTo>
                  <a:pt x="4733371" y="2916941"/>
                  <a:pt x="4749142" y="2921389"/>
                  <a:pt x="4757353" y="2913178"/>
                </a:cubicBezTo>
                <a:cubicBezTo>
                  <a:pt x="4768966" y="2901565"/>
                  <a:pt x="4766023" y="2878657"/>
                  <a:pt x="4779387" y="2869111"/>
                </a:cubicBezTo>
                <a:cubicBezTo>
                  <a:pt x="4794624" y="2858227"/>
                  <a:pt x="4816192" y="2862156"/>
                  <a:pt x="4834471" y="2858094"/>
                </a:cubicBezTo>
                <a:cubicBezTo>
                  <a:pt x="4849252" y="2854809"/>
                  <a:pt x="4863850" y="2850749"/>
                  <a:pt x="4878539" y="2847077"/>
                </a:cubicBezTo>
                <a:cubicBezTo>
                  <a:pt x="4973240" y="2783941"/>
                  <a:pt x="4853430" y="2859630"/>
                  <a:pt x="4944640" y="2814026"/>
                </a:cubicBezTo>
                <a:cubicBezTo>
                  <a:pt x="4956483" y="2808105"/>
                  <a:pt x="4965848" y="2797914"/>
                  <a:pt x="4977691" y="2791993"/>
                </a:cubicBezTo>
                <a:cubicBezTo>
                  <a:pt x="4988078" y="2786800"/>
                  <a:pt x="5000590" y="2786616"/>
                  <a:pt x="5010741" y="2780976"/>
                </a:cubicBezTo>
                <a:cubicBezTo>
                  <a:pt x="5033890" y="2768115"/>
                  <a:pt x="5076842" y="2736908"/>
                  <a:pt x="5076842" y="2736908"/>
                </a:cubicBezTo>
                <a:cubicBezTo>
                  <a:pt x="5102548" y="2698350"/>
                  <a:pt x="5109894" y="2678151"/>
                  <a:pt x="5164977" y="2659790"/>
                </a:cubicBezTo>
                <a:lnTo>
                  <a:pt x="5231079" y="2637756"/>
                </a:lnTo>
                <a:cubicBezTo>
                  <a:pt x="5242096" y="2626739"/>
                  <a:pt x="5252160" y="2614680"/>
                  <a:pt x="5264129" y="2604706"/>
                </a:cubicBezTo>
                <a:cubicBezTo>
                  <a:pt x="5274301" y="2596229"/>
                  <a:pt x="5287817" y="2592035"/>
                  <a:pt x="5297180" y="2582672"/>
                </a:cubicBezTo>
                <a:cubicBezTo>
                  <a:pt x="5347012" y="2532840"/>
                  <a:pt x="5287920" y="2560053"/>
                  <a:pt x="5352264" y="2538605"/>
                </a:cubicBezTo>
                <a:cubicBezTo>
                  <a:pt x="5363281" y="2527588"/>
                  <a:pt x="5372351" y="2514197"/>
                  <a:pt x="5385315" y="2505554"/>
                </a:cubicBezTo>
                <a:cubicBezTo>
                  <a:pt x="5394977" y="2499112"/>
                  <a:pt x="5407978" y="2499730"/>
                  <a:pt x="5418365" y="2494537"/>
                </a:cubicBezTo>
                <a:cubicBezTo>
                  <a:pt x="5494010" y="2456714"/>
                  <a:pt x="5400229" y="2482740"/>
                  <a:pt x="5506500" y="2461487"/>
                </a:cubicBezTo>
                <a:cubicBezTo>
                  <a:pt x="5521772" y="2441124"/>
                  <a:pt x="5549584" y="2399713"/>
                  <a:pt x="5572601" y="2384369"/>
                </a:cubicBezTo>
                <a:cubicBezTo>
                  <a:pt x="5582264" y="2377927"/>
                  <a:pt x="5595265" y="2378546"/>
                  <a:pt x="5605652" y="2373352"/>
                </a:cubicBezTo>
                <a:cubicBezTo>
                  <a:pt x="5624804" y="2363776"/>
                  <a:pt x="5641883" y="2350453"/>
                  <a:pt x="5660736" y="2340301"/>
                </a:cubicBezTo>
                <a:cubicBezTo>
                  <a:pt x="5689656" y="2324729"/>
                  <a:pt x="5748871" y="2296234"/>
                  <a:pt x="5748871" y="2296234"/>
                </a:cubicBezTo>
                <a:cubicBezTo>
                  <a:pt x="5756216" y="2285217"/>
                  <a:pt x="5760940" y="2271902"/>
                  <a:pt x="5770905" y="2263183"/>
                </a:cubicBezTo>
                <a:cubicBezTo>
                  <a:pt x="5801690" y="2236246"/>
                  <a:pt x="5857263" y="2209284"/>
                  <a:pt x="5892091" y="2186065"/>
                </a:cubicBezTo>
                <a:cubicBezTo>
                  <a:pt x="5914125" y="2171376"/>
                  <a:pt x="5933070" y="2150371"/>
                  <a:pt x="5958192" y="2141997"/>
                </a:cubicBezTo>
                <a:cubicBezTo>
                  <a:pt x="5980226" y="2134653"/>
                  <a:pt x="6004968" y="2132847"/>
                  <a:pt x="6024293" y="2119964"/>
                </a:cubicBezTo>
                <a:cubicBezTo>
                  <a:pt x="6119014" y="2056817"/>
                  <a:pt x="5999170" y="2132526"/>
                  <a:pt x="6090394" y="2086913"/>
                </a:cubicBezTo>
                <a:cubicBezTo>
                  <a:pt x="6175811" y="2044204"/>
                  <a:pt x="6073431" y="2081549"/>
                  <a:pt x="6156495" y="2053863"/>
                </a:cubicBezTo>
                <a:cubicBezTo>
                  <a:pt x="6167512" y="2046518"/>
                  <a:pt x="6177446" y="2037207"/>
                  <a:pt x="6189546" y="2031829"/>
                </a:cubicBezTo>
                <a:cubicBezTo>
                  <a:pt x="6210770" y="2022396"/>
                  <a:pt x="6236322" y="2022678"/>
                  <a:pt x="6255647" y="2009795"/>
                </a:cubicBezTo>
                <a:cubicBezTo>
                  <a:pt x="6277681" y="1995106"/>
                  <a:pt x="6296626" y="1974102"/>
                  <a:pt x="6321748" y="1965728"/>
                </a:cubicBezTo>
                <a:cubicBezTo>
                  <a:pt x="6332765" y="1962056"/>
                  <a:pt x="6344412" y="1959904"/>
                  <a:pt x="6354799" y="1954711"/>
                </a:cubicBezTo>
                <a:cubicBezTo>
                  <a:pt x="6366642" y="1948790"/>
                  <a:pt x="6375750" y="1938055"/>
                  <a:pt x="6387850" y="1932677"/>
                </a:cubicBezTo>
                <a:cubicBezTo>
                  <a:pt x="6409074" y="1923244"/>
                  <a:pt x="6431917" y="1917988"/>
                  <a:pt x="6453951" y="1910643"/>
                </a:cubicBezTo>
                <a:cubicBezTo>
                  <a:pt x="6574484" y="1870465"/>
                  <a:pt x="6391913" y="1934543"/>
                  <a:pt x="6520052" y="1877593"/>
                </a:cubicBezTo>
                <a:cubicBezTo>
                  <a:pt x="6541276" y="1868160"/>
                  <a:pt x="6564119" y="1862904"/>
                  <a:pt x="6586153" y="1855559"/>
                </a:cubicBezTo>
                <a:lnTo>
                  <a:pt x="6619204" y="1844542"/>
                </a:lnTo>
                <a:lnTo>
                  <a:pt x="6685305" y="1800475"/>
                </a:lnTo>
                <a:cubicBezTo>
                  <a:pt x="6721411" y="1776404"/>
                  <a:pt x="6705115" y="1778441"/>
                  <a:pt x="6729372" y="1778441"/>
                </a:cubicBezTo>
              </a:path>
            </a:pathLst>
          </a:custGeom>
          <a:ln w="1905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l-GR"/>
          </a:p>
        </p:txBody>
      </p:sp>
      <p:sp>
        <p:nvSpPr>
          <p:cNvPr id="6" name="5 - Ελεύθερη σχεδίαση"/>
          <p:cNvSpPr/>
          <p:nvPr/>
        </p:nvSpPr>
        <p:spPr>
          <a:xfrm>
            <a:off x="1795463" y="1544638"/>
            <a:ext cx="1190625" cy="1090612"/>
          </a:xfrm>
          <a:custGeom>
            <a:avLst/>
            <a:gdLst>
              <a:gd name="connsiteX0" fmla="*/ 0 w 1189822"/>
              <a:gd name="connsiteY0" fmla="*/ 0 h 1090670"/>
              <a:gd name="connsiteX1" fmla="*/ 33051 w 1189822"/>
              <a:gd name="connsiteY1" fmla="*/ 11017 h 1090670"/>
              <a:gd name="connsiteX2" fmla="*/ 99152 w 1189822"/>
              <a:gd name="connsiteY2" fmla="*/ 55084 h 1090670"/>
              <a:gd name="connsiteX3" fmla="*/ 154237 w 1189822"/>
              <a:gd name="connsiteY3" fmla="*/ 110168 h 1090670"/>
              <a:gd name="connsiteX4" fmla="*/ 209321 w 1189822"/>
              <a:gd name="connsiteY4" fmla="*/ 165253 h 1090670"/>
              <a:gd name="connsiteX5" fmla="*/ 253388 w 1189822"/>
              <a:gd name="connsiteY5" fmla="*/ 220337 h 1090670"/>
              <a:gd name="connsiteX6" fmla="*/ 308473 w 1189822"/>
              <a:gd name="connsiteY6" fmla="*/ 275421 h 1090670"/>
              <a:gd name="connsiteX7" fmla="*/ 363557 w 1189822"/>
              <a:gd name="connsiteY7" fmla="*/ 341523 h 1090670"/>
              <a:gd name="connsiteX8" fmla="*/ 396608 w 1189822"/>
              <a:gd name="connsiteY8" fmla="*/ 363556 h 1090670"/>
              <a:gd name="connsiteX9" fmla="*/ 418641 w 1189822"/>
              <a:gd name="connsiteY9" fmla="*/ 396607 h 1090670"/>
              <a:gd name="connsiteX10" fmla="*/ 484743 w 1189822"/>
              <a:gd name="connsiteY10" fmla="*/ 440674 h 1090670"/>
              <a:gd name="connsiteX11" fmla="*/ 517793 w 1189822"/>
              <a:gd name="connsiteY11" fmla="*/ 473725 h 1090670"/>
              <a:gd name="connsiteX12" fmla="*/ 528810 w 1189822"/>
              <a:gd name="connsiteY12" fmla="*/ 506776 h 1090670"/>
              <a:gd name="connsiteX13" fmla="*/ 583894 w 1189822"/>
              <a:gd name="connsiteY13" fmla="*/ 572877 h 1090670"/>
              <a:gd name="connsiteX14" fmla="*/ 605928 w 1189822"/>
              <a:gd name="connsiteY14" fmla="*/ 605928 h 1090670"/>
              <a:gd name="connsiteX15" fmla="*/ 616945 w 1189822"/>
              <a:gd name="connsiteY15" fmla="*/ 649995 h 1090670"/>
              <a:gd name="connsiteX16" fmla="*/ 649996 w 1189822"/>
              <a:gd name="connsiteY16" fmla="*/ 683046 h 1090670"/>
              <a:gd name="connsiteX17" fmla="*/ 716097 w 1189822"/>
              <a:gd name="connsiteY17" fmla="*/ 738130 h 1090670"/>
              <a:gd name="connsiteX18" fmla="*/ 782198 w 1189822"/>
              <a:gd name="connsiteY18" fmla="*/ 804231 h 1090670"/>
              <a:gd name="connsiteX19" fmla="*/ 804232 w 1189822"/>
              <a:gd name="connsiteY19" fmla="*/ 837282 h 1090670"/>
              <a:gd name="connsiteX20" fmla="*/ 870333 w 1189822"/>
              <a:gd name="connsiteY20" fmla="*/ 903383 h 1090670"/>
              <a:gd name="connsiteX21" fmla="*/ 903384 w 1189822"/>
              <a:gd name="connsiteY21" fmla="*/ 936434 h 1090670"/>
              <a:gd name="connsiteX22" fmla="*/ 958468 w 1189822"/>
              <a:gd name="connsiteY22" fmla="*/ 947450 h 1090670"/>
              <a:gd name="connsiteX23" fmla="*/ 991518 w 1189822"/>
              <a:gd name="connsiteY23" fmla="*/ 969484 h 1090670"/>
              <a:gd name="connsiteX24" fmla="*/ 1024569 w 1189822"/>
              <a:gd name="connsiteY24" fmla="*/ 980501 h 1090670"/>
              <a:gd name="connsiteX25" fmla="*/ 1090670 w 1189822"/>
              <a:gd name="connsiteY25" fmla="*/ 1024568 h 1090670"/>
              <a:gd name="connsiteX26" fmla="*/ 1123721 w 1189822"/>
              <a:gd name="connsiteY26" fmla="*/ 1046602 h 1090670"/>
              <a:gd name="connsiteX27" fmla="*/ 1156771 w 1189822"/>
              <a:gd name="connsiteY27" fmla="*/ 1079653 h 1090670"/>
              <a:gd name="connsiteX28" fmla="*/ 1189822 w 1189822"/>
              <a:gd name="connsiteY28" fmla="*/ 1090670 h 1090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189822" h="1090670">
                <a:moveTo>
                  <a:pt x="0" y="0"/>
                </a:moveTo>
                <a:cubicBezTo>
                  <a:pt x="11017" y="3672"/>
                  <a:pt x="22899" y="5377"/>
                  <a:pt x="33051" y="11017"/>
                </a:cubicBezTo>
                <a:cubicBezTo>
                  <a:pt x="56200" y="23877"/>
                  <a:pt x="99152" y="55084"/>
                  <a:pt x="99152" y="55084"/>
                </a:cubicBezTo>
                <a:cubicBezTo>
                  <a:pt x="157912" y="143225"/>
                  <a:pt x="80787" y="36718"/>
                  <a:pt x="154237" y="110168"/>
                </a:cubicBezTo>
                <a:cubicBezTo>
                  <a:pt x="227687" y="183618"/>
                  <a:pt x="121180" y="106493"/>
                  <a:pt x="209321" y="165253"/>
                </a:cubicBezTo>
                <a:cubicBezTo>
                  <a:pt x="230769" y="229595"/>
                  <a:pt x="203557" y="170505"/>
                  <a:pt x="253388" y="220337"/>
                </a:cubicBezTo>
                <a:cubicBezTo>
                  <a:pt x="326826" y="293777"/>
                  <a:pt x="220346" y="216672"/>
                  <a:pt x="308473" y="275421"/>
                </a:cubicBezTo>
                <a:cubicBezTo>
                  <a:pt x="330137" y="307919"/>
                  <a:pt x="331746" y="315015"/>
                  <a:pt x="363557" y="341523"/>
                </a:cubicBezTo>
                <a:cubicBezTo>
                  <a:pt x="373729" y="349999"/>
                  <a:pt x="385591" y="356212"/>
                  <a:pt x="396608" y="363556"/>
                </a:cubicBezTo>
                <a:cubicBezTo>
                  <a:pt x="403952" y="374573"/>
                  <a:pt x="408676" y="387888"/>
                  <a:pt x="418641" y="396607"/>
                </a:cubicBezTo>
                <a:cubicBezTo>
                  <a:pt x="438570" y="414045"/>
                  <a:pt x="466018" y="421949"/>
                  <a:pt x="484743" y="440674"/>
                </a:cubicBezTo>
                <a:lnTo>
                  <a:pt x="517793" y="473725"/>
                </a:lnTo>
                <a:cubicBezTo>
                  <a:pt x="521465" y="484742"/>
                  <a:pt x="523616" y="496389"/>
                  <a:pt x="528810" y="506776"/>
                </a:cubicBezTo>
                <a:cubicBezTo>
                  <a:pt x="549323" y="547801"/>
                  <a:pt x="553441" y="536333"/>
                  <a:pt x="583894" y="572877"/>
                </a:cubicBezTo>
                <a:cubicBezTo>
                  <a:pt x="592370" y="583049"/>
                  <a:pt x="598583" y="594911"/>
                  <a:pt x="605928" y="605928"/>
                </a:cubicBezTo>
                <a:cubicBezTo>
                  <a:pt x="609600" y="620617"/>
                  <a:pt x="609433" y="636849"/>
                  <a:pt x="616945" y="649995"/>
                </a:cubicBezTo>
                <a:cubicBezTo>
                  <a:pt x="624675" y="663523"/>
                  <a:pt x="640022" y="671077"/>
                  <a:pt x="649996" y="683046"/>
                </a:cubicBezTo>
                <a:cubicBezTo>
                  <a:pt x="694487" y="736435"/>
                  <a:pt x="643630" y="701897"/>
                  <a:pt x="716097" y="738130"/>
                </a:cubicBezTo>
                <a:cubicBezTo>
                  <a:pt x="738118" y="804194"/>
                  <a:pt x="709351" y="741791"/>
                  <a:pt x="782198" y="804231"/>
                </a:cubicBezTo>
                <a:cubicBezTo>
                  <a:pt x="792251" y="812848"/>
                  <a:pt x="795435" y="827386"/>
                  <a:pt x="804232" y="837282"/>
                </a:cubicBezTo>
                <a:cubicBezTo>
                  <a:pt x="824934" y="860572"/>
                  <a:pt x="848299" y="881349"/>
                  <a:pt x="870333" y="903383"/>
                </a:cubicBezTo>
                <a:cubicBezTo>
                  <a:pt x="881350" y="914400"/>
                  <a:pt x="888106" y="933379"/>
                  <a:pt x="903384" y="936434"/>
                </a:cubicBezTo>
                <a:lnTo>
                  <a:pt x="958468" y="947450"/>
                </a:lnTo>
                <a:cubicBezTo>
                  <a:pt x="969485" y="954795"/>
                  <a:pt x="979675" y="963563"/>
                  <a:pt x="991518" y="969484"/>
                </a:cubicBezTo>
                <a:cubicBezTo>
                  <a:pt x="1001905" y="974678"/>
                  <a:pt x="1014417" y="974861"/>
                  <a:pt x="1024569" y="980501"/>
                </a:cubicBezTo>
                <a:cubicBezTo>
                  <a:pt x="1047718" y="993361"/>
                  <a:pt x="1068636" y="1009879"/>
                  <a:pt x="1090670" y="1024568"/>
                </a:cubicBezTo>
                <a:cubicBezTo>
                  <a:pt x="1101687" y="1031913"/>
                  <a:pt x="1114358" y="1037239"/>
                  <a:pt x="1123721" y="1046602"/>
                </a:cubicBezTo>
                <a:cubicBezTo>
                  <a:pt x="1134738" y="1057619"/>
                  <a:pt x="1143808" y="1071011"/>
                  <a:pt x="1156771" y="1079653"/>
                </a:cubicBezTo>
                <a:cubicBezTo>
                  <a:pt x="1166434" y="1086095"/>
                  <a:pt x="1189822" y="1090670"/>
                  <a:pt x="1189822" y="1090670"/>
                </a:cubicBezTo>
              </a:path>
            </a:pathLst>
          </a:custGeom>
          <a:ln w="19050"/>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l-GR"/>
          </a:p>
        </p:txBody>
      </p:sp>
      <p:sp>
        <p:nvSpPr>
          <p:cNvPr id="7" name="6 - Ελεύθερη σχεδίαση"/>
          <p:cNvSpPr/>
          <p:nvPr/>
        </p:nvSpPr>
        <p:spPr>
          <a:xfrm>
            <a:off x="1289050" y="2349500"/>
            <a:ext cx="1289050" cy="441325"/>
          </a:xfrm>
          <a:custGeom>
            <a:avLst/>
            <a:gdLst>
              <a:gd name="connsiteX0" fmla="*/ 0 w 1288974"/>
              <a:gd name="connsiteY0" fmla="*/ 440675 h 440675"/>
              <a:gd name="connsiteX1" fmla="*/ 165254 w 1288974"/>
              <a:gd name="connsiteY1" fmla="*/ 374574 h 440675"/>
              <a:gd name="connsiteX2" fmla="*/ 264405 w 1288974"/>
              <a:gd name="connsiteY2" fmla="*/ 319489 h 440675"/>
              <a:gd name="connsiteX3" fmla="*/ 308473 w 1288974"/>
              <a:gd name="connsiteY3" fmla="*/ 297456 h 440675"/>
              <a:gd name="connsiteX4" fmla="*/ 385591 w 1288974"/>
              <a:gd name="connsiteY4" fmla="*/ 275422 h 440675"/>
              <a:gd name="connsiteX5" fmla="*/ 418641 w 1288974"/>
              <a:gd name="connsiteY5" fmla="*/ 253388 h 440675"/>
              <a:gd name="connsiteX6" fmla="*/ 484743 w 1288974"/>
              <a:gd name="connsiteY6" fmla="*/ 231354 h 440675"/>
              <a:gd name="connsiteX7" fmla="*/ 517793 w 1288974"/>
              <a:gd name="connsiteY7" fmla="*/ 209321 h 440675"/>
              <a:gd name="connsiteX8" fmla="*/ 616945 w 1288974"/>
              <a:gd name="connsiteY8" fmla="*/ 176270 h 440675"/>
              <a:gd name="connsiteX9" fmla="*/ 649996 w 1288974"/>
              <a:gd name="connsiteY9" fmla="*/ 165253 h 440675"/>
              <a:gd name="connsiteX10" fmla="*/ 694063 w 1288974"/>
              <a:gd name="connsiteY10" fmla="*/ 143219 h 440675"/>
              <a:gd name="connsiteX11" fmla="*/ 760164 w 1288974"/>
              <a:gd name="connsiteY11" fmla="*/ 121186 h 440675"/>
              <a:gd name="connsiteX12" fmla="*/ 793215 w 1288974"/>
              <a:gd name="connsiteY12" fmla="*/ 99152 h 440675"/>
              <a:gd name="connsiteX13" fmla="*/ 859316 w 1288974"/>
              <a:gd name="connsiteY13" fmla="*/ 77118 h 440675"/>
              <a:gd name="connsiteX14" fmla="*/ 958468 w 1288974"/>
              <a:gd name="connsiteY14" fmla="*/ 33051 h 440675"/>
              <a:gd name="connsiteX15" fmla="*/ 991519 w 1288974"/>
              <a:gd name="connsiteY15" fmla="*/ 22034 h 440675"/>
              <a:gd name="connsiteX16" fmla="*/ 1024569 w 1288974"/>
              <a:gd name="connsiteY16" fmla="*/ 11017 h 440675"/>
              <a:gd name="connsiteX17" fmla="*/ 1123721 w 1288974"/>
              <a:gd name="connsiteY17" fmla="*/ 0 h 440675"/>
              <a:gd name="connsiteX18" fmla="*/ 1288974 w 1288974"/>
              <a:gd name="connsiteY18" fmla="*/ 11017 h 440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88974" h="440675">
                <a:moveTo>
                  <a:pt x="0" y="440675"/>
                </a:moveTo>
                <a:cubicBezTo>
                  <a:pt x="144764" y="392420"/>
                  <a:pt x="93553" y="422373"/>
                  <a:pt x="165254" y="374574"/>
                </a:cubicBezTo>
                <a:cubicBezTo>
                  <a:pt x="205167" y="314702"/>
                  <a:pt x="168396" y="354401"/>
                  <a:pt x="264405" y="319489"/>
                </a:cubicBezTo>
                <a:cubicBezTo>
                  <a:pt x="279839" y="313877"/>
                  <a:pt x="293039" y="303068"/>
                  <a:pt x="308473" y="297456"/>
                </a:cubicBezTo>
                <a:cubicBezTo>
                  <a:pt x="333598" y="288320"/>
                  <a:pt x="359885" y="282767"/>
                  <a:pt x="385591" y="275422"/>
                </a:cubicBezTo>
                <a:cubicBezTo>
                  <a:pt x="396608" y="268077"/>
                  <a:pt x="406542" y="258766"/>
                  <a:pt x="418641" y="253388"/>
                </a:cubicBezTo>
                <a:cubicBezTo>
                  <a:pt x="439865" y="243955"/>
                  <a:pt x="465418" y="244237"/>
                  <a:pt x="484743" y="231354"/>
                </a:cubicBezTo>
                <a:cubicBezTo>
                  <a:pt x="495760" y="224010"/>
                  <a:pt x="505694" y="214698"/>
                  <a:pt x="517793" y="209321"/>
                </a:cubicBezTo>
                <a:cubicBezTo>
                  <a:pt x="517797" y="209319"/>
                  <a:pt x="600418" y="181779"/>
                  <a:pt x="616945" y="176270"/>
                </a:cubicBezTo>
                <a:cubicBezTo>
                  <a:pt x="627962" y="172598"/>
                  <a:pt x="639609" y="170447"/>
                  <a:pt x="649996" y="165253"/>
                </a:cubicBezTo>
                <a:cubicBezTo>
                  <a:pt x="664685" y="157908"/>
                  <a:pt x="678815" y="149318"/>
                  <a:pt x="694063" y="143219"/>
                </a:cubicBezTo>
                <a:cubicBezTo>
                  <a:pt x="715627" y="134593"/>
                  <a:pt x="740839" y="134069"/>
                  <a:pt x="760164" y="121186"/>
                </a:cubicBezTo>
                <a:cubicBezTo>
                  <a:pt x="771181" y="113841"/>
                  <a:pt x="781115" y="104530"/>
                  <a:pt x="793215" y="99152"/>
                </a:cubicBezTo>
                <a:cubicBezTo>
                  <a:pt x="814439" y="89719"/>
                  <a:pt x="839991" y="90001"/>
                  <a:pt x="859316" y="77118"/>
                </a:cubicBezTo>
                <a:cubicBezTo>
                  <a:pt x="911692" y="42201"/>
                  <a:pt x="879805" y="59272"/>
                  <a:pt x="958468" y="33051"/>
                </a:cubicBezTo>
                <a:lnTo>
                  <a:pt x="991519" y="22034"/>
                </a:lnTo>
                <a:cubicBezTo>
                  <a:pt x="1002536" y="18362"/>
                  <a:pt x="1013027" y="12299"/>
                  <a:pt x="1024569" y="11017"/>
                </a:cubicBezTo>
                <a:lnTo>
                  <a:pt x="1123721" y="0"/>
                </a:lnTo>
                <a:cubicBezTo>
                  <a:pt x="1266902" y="11932"/>
                  <a:pt x="1211703" y="11017"/>
                  <a:pt x="1288974" y="11017"/>
                </a:cubicBezTo>
              </a:path>
            </a:pathLst>
          </a:custGeom>
          <a:ln w="19050"/>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l-GR"/>
          </a:p>
        </p:txBody>
      </p:sp>
      <p:sp>
        <p:nvSpPr>
          <p:cNvPr id="8" name="7 - Ελεύθερη σχεδίαση"/>
          <p:cNvSpPr/>
          <p:nvPr/>
        </p:nvSpPr>
        <p:spPr>
          <a:xfrm>
            <a:off x="2932113" y="2614613"/>
            <a:ext cx="4383087" cy="395287"/>
          </a:xfrm>
          <a:custGeom>
            <a:avLst/>
            <a:gdLst>
              <a:gd name="connsiteX0" fmla="*/ 9348 w 4383044"/>
              <a:gd name="connsiteY0" fmla="*/ 0 h 396607"/>
              <a:gd name="connsiteX1" fmla="*/ 53415 w 4383044"/>
              <a:gd name="connsiteY1" fmla="*/ 44067 h 396607"/>
              <a:gd name="connsiteX2" fmla="*/ 75449 w 4383044"/>
              <a:gd name="connsiteY2" fmla="*/ 77118 h 396607"/>
              <a:gd name="connsiteX3" fmla="*/ 141550 w 4383044"/>
              <a:gd name="connsiteY3" fmla="*/ 99152 h 396607"/>
              <a:gd name="connsiteX4" fmla="*/ 207651 w 4383044"/>
              <a:gd name="connsiteY4" fmla="*/ 132202 h 396607"/>
              <a:gd name="connsiteX5" fmla="*/ 240702 w 4383044"/>
              <a:gd name="connsiteY5" fmla="*/ 154236 h 396607"/>
              <a:gd name="connsiteX6" fmla="*/ 295786 w 4383044"/>
              <a:gd name="connsiteY6" fmla="*/ 165253 h 396607"/>
              <a:gd name="connsiteX7" fmla="*/ 328837 w 4383044"/>
              <a:gd name="connsiteY7" fmla="*/ 176270 h 396607"/>
              <a:gd name="connsiteX8" fmla="*/ 372904 w 4383044"/>
              <a:gd name="connsiteY8" fmla="*/ 187287 h 396607"/>
              <a:gd name="connsiteX9" fmla="*/ 549174 w 4383044"/>
              <a:gd name="connsiteY9" fmla="*/ 242371 h 396607"/>
              <a:gd name="connsiteX10" fmla="*/ 659343 w 4383044"/>
              <a:gd name="connsiteY10" fmla="*/ 308472 h 396607"/>
              <a:gd name="connsiteX11" fmla="*/ 692393 w 4383044"/>
              <a:gd name="connsiteY11" fmla="*/ 330506 h 396607"/>
              <a:gd name="connsiteX12" fmla="*/ 736461 w 4383044"/>
              <a:gd name="connsiteY12" fmla="*/ 341523 h 396607"/>
              <a:gd name="connsiteX13" fmla="*/ 802562 w 4383044"/>
              <a:gd name="connsiteY13" fmla="*/ 363557 h 396607"/>
              <a:gd name="connsiteX14" fmla="*/ 1232220 w 4383044"/>
              <a:gd name="connsiteY14" fmla="*/ 396607 h 396607"/>
              <a:gd name="connsiteX15" fmla="*/ 2950851 w 4383044"/>
              <a:gd name="connsiteY15" fmla="*/ 385590 h 396607"/>
              <a:gd name="connsiteX16" fmla="*/ 3038986 w 4383044"/>
              <a:gd name="connsiteY16" fmla="*/ 363557 h 396607"/>
              <a:gd name="connsiteX17" fmla="*/ 3149155 w 4383044"/>
              <a:gd name="connsiteY17" fmla="*/ 341523 h 396607"/>
              <a:gd name="connsiteX18" fmla="*/ 3204239 w 4383044"/>
              <a:gd name="connsiteY18" fmla="*/ 330506 h 396607"/>
              <a:gd name="connsiteX19" fmla="*/ 3270340 w 4383044"/>
              <a:gd name="connsiteY19" fmla="*/ 308472 h 396607"/>
              <a:gd name="connsiteX20" fmla="*/ 3512711 w 4383044"/>
              <a:gd name="connsiteY20" fmla="*/ 275422 h 396607"/>
              <a:gd name="connsiteX21" fmla="*/ 3655931 w 4383044"/>
              <a:gd name="connsiteY21" fmla="*/ 242371 h 396607"/>
              <a:gd name="connsiteX22" fmla="*/ 3733049 w 4383044"/>
              <a:gd name="connsiteY22" fmla="*/ 220337 h 396607"/>
              <a:gd name="connsiteX23" fmla="*/ 4383044 w 4383044"/>
              <a:gd name="connsiteY23" fmla="*/ 220337 h 396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383044" h="396607">
                <a:moveTo>
                  <a:pt x="9348" y="0"/>
                </a:moveTo>
                <a:cubicBezTo>
                  <a:pt x="33383" y="72111"/>
                  <a:pt x="0" y="1336"/>
                  <a:pt x="53415" y="44067"/>
                </a:cubicBezTo>
                <a:cubicBezTo>
                  <a:pt x="63754" y="52338"/>
                  <a:pt x="64221" y="70100"/>
                  <a:pt x="75449" y="77118"/>
                </a:cubicBezTo>
                <a:cubicBezTo>
                  <a:pt x="95144" y="89428"/>
                  <a:pt x="122225" y="86269"/>
                  <a:pt x="141550" y="99152"/>
                </a:cubicBezTo>
                <a:cubicBezTo>
                  <a:pt x="236280" y="162302"/>
                  <a:pt x="116419" y="86585"/>
                  <a:pt x="207651" y="132202"/>
                </a:cubicBezTo>
                <a:cubicBezTo>
                  <a:pt x="219494" y="138124"/>
                  <a:pt x="228304" y="149587"/>
                  <a:pt x="240702" y="154236"/>
                </a:cubicBezTo>
                <a:cubicBezTo>
                  <a:pt x="258235" y="160811"/>
                  <a:pt x="277620" y="160711"/>
                  <a:pt x="295786" y="165253"/>
                </a:cubicBezTo>
                <a:cubicBezTo>
                  <a:pt x="307052" y="168070"/>
                  <a:pt x="317671" y="173080"/>
                  <a:pt x="328837" y="176270"/>
                </a:cubicBezTo>
                <a:cubicBezTo>
                  <a:pt x="343396" y="180430"/>
                  <a:pt x="358452" y="182771"/>
                  <a:pt x="372904" y="187287"/>
                </a:cubicBezTo>
                <a:cubicBezTo>
                  <a:pt x="568326" y="248356"/>
                  <a:pt x="444118" y="216106"/>
                  <a:pt x="549174" y="242371"/>
                </a:cubicBezTo>
                <a:cubicBezTo>
                  <a:pt x="710895" y="350184"/>
                  <a:pt x="540763" y="240711"/>
                  <a:pt x="659343" y="308472"/>
                </a:cubicBezTo>
                <a:cubicBezTo>
                  <a:pt x="670839" y="315041"/>
                  <a:pt x="680223" y="325290"/>
                  <a:pt x="692393" y="330506"/>
                </a:cubicBezTo>
                <a:cubicBezTo>
                  <a:pt x="706310" y="336471"/>
                  <a:pt x="721958" y="337172"/>
                  <a:pt x="736461" y="341523"/>
                </a:cubicBezTo>
                <a:cubicBezTo>
                  <a:pt x="758707" y="348197"/>
                  <a:pt x="779391" y="361959"/>
                  <a:pt x="802562" y="363557"/>
                </a:cubicBezTo>
                <a:cubicBezTo>
                  <a:pt x="1158870" y="388129"/>
                  <a:pt x="1015832" y="374968"/>
                  <a:pt x="1232220" y="396607"/>
                </a:cubicBezTo>
                <a:lnTo>
                  <a:pt x="2950851" y="385590"/>
                </a:lnTo>
                <a:cubicBezTo>
                  <a:pt x="2981128" y="385036"/>
                  <a:pt x="3009116" y="368535"/>
                  <a:pt x="3038986" y="363557"/>
                </a:cubicBezTo>
                <a:cubicBezTo>
                  <a:pt x="3168510" y="341969"/>
                  <a:pt x="3050549" y="363436"/>
                  <a:pt x="3149155" y="341523"/>
                </a:cubicBezTo>
                <a:cubicBezTo>
                  <a:pt x="3167434" y="337461"/>
                  <a:pt x="3186174" y="335433"/>
                  <a:pt x="3204239" y="330506"/>
                </a:cubicBezTo>
                <a:cubicBezTo>
                  <a:pt x="3226646" y="324395"/>
                  <a:pt x="3247613" y="313257"/>
                  <a:pt x="3270340" y="308472"/>
                </a:cubicBezTo>
                <a:cubicBezTo>
                  <a:pt x="3346042" y="292535"/>
                  <a:pt x="3434665" y="284093"/>
                  <a:pt x="3512711" y="275422"/>
                </a:cubicBezTo>
                <a:cubicBezTo>
                  <a:pt x="3600463" y="231546"/>
                  <a:pt x="3512229" y="269316"/>
                  <a:pt x="3655931" y="242371"/>
                </a:cubicBezTo>
                <a:cubicBezTo>
                  <a:pt x="3682208" y="237444"/>
                  <a:pt x="3706327" y="221147"/>
                  <a:pt x="3733049" y="220337"/>
                </a:cubicBezTo>
                <a:cubicBezTo>
                  <a:pt x="3949615" y="213774"/>
                  <a:pt x="4166379" y="220337"/>
                  <a:pt x="4383044" y="220337"/>
                </a:cubicBezTo>
              </a:path>
            </a:pathLst>
          </a:custGeom>
          <a:ln w="19050"/>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l-GR"/>
          </a:p>
        </p:txBody>
      </p:sp>
      <p:sp>
        <p:nvSpPr>
          <p:cNvPr id="9" name="8 - Ελεύθερη σχεδίαση"/>
          <p:cNvSpPr/>
          <p:nvPr/>
        </p:nvSpPr>
        <p:spPr>
          <a:xfrm>
            <a:off x="2974975" y="1633538"/>
            <a:ext cx="1079500" cy="1398587"/>
          </a:xfrm>
          <a:custGeom>
            <a:avLst/>
            <a:gdLst>
              <a:gd name="connsiteX0" fmla="*/ 0 w 1079653"/>
              <a:gd name="connsiteY0" fmla="*/ 0 h 1399142"/>
              <a:gd name="connsiteX1" fmla="*/ 77118 w 1079653"/>
              <a:gd name="connsiteY1" fmla="*/ 88135 h 1399142"/>
              <a:gd name="connsiteX2" fmla="*/ 121186 w 1079653"/>
              <a:gd name="connsiteY2" fmla="*/ 110168 h 1399142"/>
              <a:gd name="connsiteX3" fmla="*/ 176270 w 1079653"/>
              <a:gd name="connsiteY3" fmla="*/ 165253 h 1399142"/>
              <a:gd name="connsiteX4" fmla="*/ 209321 w 1079653"/>
              <a:gd name="connsiteY4" fmla="*/ 209320 h 1399142"/>
              <a:gd name="connsiteX5" fmla="*/ 253388 w 1079653"/>
              <a:gd name="connsiteY5" fmla="*/ 242371 h 1399142"/>
              <a:gd name="connsiteX6" fmla="*/ 297456 w 1079653"/>
              <a:gd name="connsiteY6" fmla="*/ 286438 h 1399142"/>
              <a:gd name="connsiteX7" fmla="*/ 330506 w 1079653"/>
              <a:gd name="connsiteY7" fmla="*/ 308472 h 1399142"/>
              <a:gd name="connsiteX8" fmla="*/ 407624 w 1079653"/>
              <a:gd name="connsiteY8" fmla="*/ 374573 h 1399142"/>
              <a:gd name="connsiteX9" fmla="*/ 462709 w 1079653"/>
              <a:gd name="connsiteY9" fmla="*/ 451691 h 1399142"/>
              <a:gd name="connsiteX10" fmla="*/ 484742 w 1079653"/>
              <a:gd name="connsiteY10" fmla="*/ 484742 h 1399142"/>
              <a:gd name="connsiteX11" fmla="*/ 517793 w 1079653"/>
              <a:gd name="connsiteY11" fmla="*/ 506776 h 1399142"/>
              <a:gd name="connsiteX12" fmla="*/ 583894 w 1079653"/>
              <a:gd name="connsiteY12" fmla="*/ 594911 h 1399142"/>
              <a:gd name="connsiteX13" fmla="*/ 672029 w 1079653"/>
              <a:gd name="connsiteY13" fmla="*/ 694062 h 1399142"/>
              <a:gd name="connsiteX14" fmla="*/ 716097 w 1079653"/>
              <a:gd name="connsiteY14" fmla="*/ 782197 h 1399142"/>
              <a:gd name="connsiteX15" fmla="*/ 760164 w 1079653"/>
              <a:gd name="connsiteY15" fmla="*/ 848299 h 1399142"/>
              <a:gd name="connsiteX16" fmla="*/ 793215 w 1079653"/>
              <a:gd name="connsiteY16" fmla="*/ 903383 h 1399142"/>
              <a:gd name="connsiteX17" fmla="*/ 804232 w 1079653"/>
              <a:gd name="connsiteY17" fmla="*/ 936433 h 1399142"/>
              <a:gd name="connsiteX18" fmla="*/ 837282 w 1079653"/>
              <a:gd name="connsiteY18" fmla="*/ 947450 h 1399142"/>
              <a:gd name="connsiteX19" fmla="*/ 870333 w 1079653"/>
              <a:gd name="connsiteY19" fmla="*/ 991518 h 1399142"/>
              <a:gd name="connsiteX20" fmla="*/ 925417 w 1079653"/>
              <a:gd name="connsiteY20" fmla="*/ 1090670 h 1399142"/>
              <a:gd name="connsiteX21" fmla="*/ 958468 w 1079653"/>
              <a:gd name="connsiteY21" fmla="*/ 1167788 h 1399142"/>
              <a:gd name="connsiteX22" fmla="*/ 991518 w 1079653"/>
              <a:gd name="connsiteY22" fmla="*/ 1222872 h 1399142"/>
              <a:gd name="connsiteX23" fmla="*/ 1013552 w 1079653"/>
              <a:gd name="connsiteY23" fmla="*/ 1255923 h 1399142"/>
              <a:gd name="connsiteX24" fmla="*/ 1046603 w 1079653"/>
              <a:gd name="connsiteY24" fmla="*/ 1322024 h 1399142"/>
              <a:gd name="connsiteX25" fmla="*/ 1079653 w 1079653"/>
              <a:gd name="connsiteY25" fmla="*/ 1399142 h 1399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079653" h="1399142">
                <a:moveTo>
                  <a:pt x="0" y="0"/>
                </a:moveTo>
                <a:cubicBezTo>
                  <a:pt x="26326" y="39487"/>
                  <a:pt x="32504" y="53436"/>
                  <a:pt x="77118" y="88135"/>
                </a:cubicBezTo>
                <a:cubicBezTo>
                  <a:pt x="90082" y="98218"/>
                  <a:pt x="106497" y="102824"/>
                  <a:pt x="121186" y="110168"/>
                </a:cubicBezTo>
                <a:cubicBezTo>
                  <a:pt x="143814" y="178051"/>
                  <a:pt x="112741" y="110800"/>
                  <a:pt x="176270" y="165253"/>
                </a:cubicBezTo>
                <a:cubicBezTo>
                  <a:pt x="190211" y="177202"/>
                  <a:pt x="196338" y="196337"/>
                  <a:pt x="209321" y="209320"/>
                </a:cubicBezTo>
                <a:cubicBezTo>
                  <a:pt x="222304" y="222303"/>
                  <a:pt x="239570" y="230280"/>
                  <a:pt x="253388" y="242371"/>
                </a:cubicBezTo>
                <a:cubicBezTo>
                  <a:pt x="269022" y="256051"/>
                  <a:pt x="281683" y="272919"/>
                  <a:pt x="297456" y="286438"/>
                </a:cubicBezTo>
                <a:cubicBezTo>
                  <a:pt x="307509" y="295055"/>
                  <a:pt x="320453" y="299855"/>
                  <a:pt x="330506" y="308472"/>
                </a:cubicBezTo>
                <a:cubicBezTo>
                  <a:pt x="424008" y="388617"/>
                  <a:pt x="331749" y="323988"/>
                  <a:pt x="407624" y="374573"/>
                </a:cubicBezTo>
                <a:cubicBezTo>
                  <a:pt x="459564" y="452483"/>
                  <a:pt x="394366" y="356010"/>
                  <a:pt x="462709" y="451691"/>
                </a:cubicBezTo>
                <a:cubicBezTo>
                  <a:pt x="470405" y="462465"/>
                  <a:pt x="475380" y="475379"/>
                  <a:pt x="484742" y="484742"/>
                </a:cubicBezTo>
                <a:cubicBezTo>
                  <a:pt x="494105" y="494105"/>
                  <a:pt x="508430" y="497413"/>
                  <a:pt x="517793" y="506776"/>
                </a:cubicBezTo>
                <a:cubicBezTo>
                  <a:pt x="634280" y="623263"/>
                  <a:pt x="512694" y="513541"/>
                  <a:pt x="583894" y="594911"/>
                </a:cubicBezTo>
                <a:cubicBezTo>
                  <a:pt x="623133" y="639755"/>
                  <a:pt x="643784" y="645643"/>
                  <a:pt x="672029" y="694062"/>
                </a:cubicBezTo>
                <a:cubicBezTo>
                  <a:pt x="688579" y="722434"/>
                  <a:pt x="697878" y="754867"/>
                  <a:pt x="716097" y="782197"/>
                </a:cubicBezTo>
                <a:cubicBezTo>
                  <a:pt x="730786" y="804231"/>
                  <a:pt x="746539" y="825592"/>
                  <a:pt x="760164" y="848299"/>
                </a:cubicBezTo>
                <a:cubicBezTo>
                  <a:pt x="771181" y="866660"/>
                  <a:pt x="783639" y="884231"/>
                  <a:pt x="793215" y="903383"/>
                </a:cubicBezTo>
                <a:cubicBezTo>
                  <a:pt x="798408" y="913770"/>
                  <a:pt x="796021" y="928222"/>
                  <a:pt x="804232" y="936433"/>
                </a:cubicBezTo>
                <a:cubicBezTo>
                  <a:pt x="812443" y="944644"/>
                  <a:pt x="826265" y="943778"/>
                  <a:pt x="837282" y="947450"/>
                </a:cubicBezTo>
                <a:cubicBezTo>
                  <a:pt x="848299" y="962139"/>
                  <a:pt x="860148" y="976240"/>
                  <a:pt x="870333" y="991518"/>
                </a:cubicBezTo>
                <a:cubicBezTo>
                  <a:pt x="887047" y="1016589"/>
                  <a:pt x="912817" y="1061270"/>
                  <a:pt x="925417" y="1090670"/>
                </a:cubicBezTo>
                <a:cubicBezTo>
                  <a:pt x="954671" y="1158929"/>
                  <a:pt x="912794" y="1085574"/>
                  <a:pt x="958468" y="1167788"/>
                </a:cubicBezTo>
                <a:cubicBezTo>
                  <a:pt x="968867" y="1186506"/>
                  <a:pt x="980169" y="1204714"/>
                  <a:pt x="991518" y="1222872"/>
                </a:cubicBezTo>
                <a:cubicBezTo>
                  <a:pt x="998536" y="1234100"/>
                  <a:pt x="1007630" y="1244080"/>
                  <a:pt x="1013552" y="1255923"/>
                </a:cubicBezTo>
                <a:cubicBezTo>
                  <a:pt x="1059165" y="1347147"/>
                  <a:pt x="983456" y="1227303"/>
                  <a:pt x="1046603" y="1322024"/>
                </a:cubicBezTo>
                <a:cubicBezTo>
                  <a:pt x="1070278" y="1393052"/>
                  <a:pt x="1052213" y="1371702"/>
                  <a:pt x="1079653" y="1399142"/>
                </a:cubicBezTo>
              </a:path>
            </a:pathLst>
          </a:custGeom>
          <a:ln w="19050"/>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l-GR"/>
          </a:p>
        </p:txBody>
      </p:sp>
      <p:sp>
        <p:nvSpPr>
          <p:cNvPr id="10" name="9 - Ελεύθερη σχεδίαση"/>
          <p:cNvSpPr/>
          <p:nvPr/>
        </p:nvSpPr>
        <p:spPr>
          <a:xfrm>
            <a:off x="3721100" y="1754188"/>
            <a:ext cx="68263" cy="738187"/>
          </a:xfrm>
          <a:custGeom>
            <a:avLst/>
            <a:gdLst>
              <a:gd name="connsiteX0" fmla="*/ 68773 w 68773"/>
              <a:gd name="connsiteY0" fmla="*/ 0 h 738130"/>
              <a:gd name="connsiteX1" fmla="*/ 57757 w 68773"/>
              <a:gd name="connsiteY1" fmla="*/ 132203 h 738130"/>
              <a:gd name="connsiteX2" fmla="*/ 46740 w 68773"/>
              <a:gd name="connsiteY2" fmla="*/ 528810 h 738130"/>
              <a:gd name="connsiteX3" fmla="*/ 35723 w 68773"/>
              <a:gd name="connsiteY3" fmla="*/ 561861 h 738130"/>
              <a:gd name="connsiteX4" fmla="*/ 24706 w 68773"/>
              <a:gd name="connsiteY4" fmla="*/ 616945 h 738130"/>
              <a:gd name="connsiteX5" fmla="*/ 2672 w 68773"/>
              <a:gd name="connsiteY5" fmla="*/ 738130 h 7381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773" h="738130">
                <a:moveTo>
                  <a:pt x="68773" y="0"/>
                </a:moveTo>
                <a:cubicBezTo>
                  <a:pt x="65101" y="44068"/>
                  <a:pt x="59598" y="88021"/>
                  <a:pt x="57757" y="132203"/>
                </a:cubicBezTo>
                <a:cubicBezTo>
                  <a:pt x="52251" y="264342"/>
                  <a:pt x="53513" y="396730"/>
                  <a:pt x="46740" y="528810"/>
                </a:cubicBezTo>
                <a:cubicBezTo>
                  <a:pt x="46145" y="540408"/>
                  <a:pt x="38540" y="550595"/>
                  <a:pt x="35723" y="561861"/>
                </a:cubicBezTo>
                <a:cubicBezTo>
                  <a:pt x="31181" y="580027"/>
                  <a:pt x="28917" y="598700"/>
                  <a:pt x="24706" y="616945"/>
                </a:cubicBezTo>
                <a:cubicBezTo>
                  <a:pt x="0" y="724003"/>
                  <a:pt x="2672" y="671802"/>
                  <a:pt x="2672" y="738130"/>
                </a:cubicBezTo>
              </a:path>
            </a:pathLst>
          </a:custGeom>
          <a:ln w="19050"/>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l-GR"/>
          </a:p>
        </p:txBody>
      </p:sp>
      <p:sp>
        <p:nvSpPr>
          <p:cNvPr id="11" name="10 - Ελεύθερη σχεδίαση"/>
          <p:cNvSpPr/>
          <p:nvPr/>
        </p:nvSpPr>
        <p:spPr>
          <a:xfrm>
            <a:off x="2698750" y="1743075"/>
            <a:ext cx="749300" cy="330200"/>
          </a:xfrm>
          <a:custGeom>
            <a:avLst/>
            <a:gdLst>
              <a:gd name="connsiteX0" fmla="*/ 0 w 749147"/>
              <a:gd name="connsiteY0" fmla="*/ 0 h 330506"/>
              <a:gd name="connsiteX1" fmla="*/ 22033 w 749147"/>
              <a:gd name="connsiteY1" fmla="*/ 44068 h 330506"/>
              <a:gd name="connsiteX2" fmla="*/ 88134 w 749147"/>
              <a:gd name="connsiteY2" fmla="*/ 77118 h 330506"/>
              <a:gd name="connsiteX3" fmla="*/ 154236 w 749147"/>
              <a:gd name="connsiteY3" fmla="*/ 121186 h 330506"/>
              <a:gd name="connsiteX4" fmla="*/ 187286 w 749147"/>
              <a:gd name="connsiteY4" fmla="*/ 143220 h 330506"/>
              <a:gd name="connsiteX5" fmla="*/ 264404 w 749147"/>
              <a:gd name="connsiteY5" fmla="*/ 165253 h 330506"/>
              <a:gd name="connsiteX6" fmla="*/ 330506 w 749147"/>
              <a:gd name="connsiteY6" fmla="*/ 198304 h 330506"/>
              <a:gd name="connsiteX7" fmla="*/ 363556 w 749147"/>
              <a:gd name="connsiteY7" fmla="*/ 220338 h 330506"/>
              <a:gd name="connsiteX8" fmla="*/ 495759 w 749147"/>
              <a:gd name="connsiteY8" fmla="*/ 253388 h 330506"/>
              <a:gd name="connsiteX9" fmla="*/ 594910 w 749147"/>
              <a:gd name="connsiteY9" fmla="*/ 286439 h 330506"/>
              <a:gd name="connsiteX10" fmla="*/ 627961 w 749147"/>
              <a:gd name="connsiteY10" fmla="*/ 297456 h 330506"/>
              <a:gd name="connsiteX11" fmla="*/ 661012 w 749147"/>
              <a:gd name="connsiteY11" fmla="*/ 319490 h 330506"/>
              <a:gd name="connsiteX12" fmla="*/ 749147 w 749147"/>
              <a:gd name="connsiteY12" fmla="*/ 330506 h 330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9147" h="330506">
                <a:moveTo>
                  <a:pt x="0" y="0"/>
                </a:moveTo>
                <a:cubicBezTo>
                  <a:pt x="7344" y="14689"/>
                  <a:pt x="11519" y="31451"/>
                  <a:pt x="22033" y="44068"/>
                </a:cubicBezTo>
                <a:cubicBezTo>
                  <a:pt x="38461" y="63782"/>
                  <a:pt x="65575" y="69599"/>
                  <a:pt x="88134" y="77118"/>
                </a:cubicBezTo>
                <a:lnTo>
                  <a:pt x="154236" y="121186"/>
                </a:lnTo>
                <a:cubicBezTo>
                  <a:pt x="165253" y="128531"/>
                  <a:pt x="174725" y="139033"/>
                  <a:pt x="187286" y="143220"/>
                </a:cubicBezTo>
                <a:cubicBezTo>
                  <a:pt x="234701" y="159025"/>
                  <a:pt x="209071" y="151421"/>
                  <a:pt x="264404" y="165253"/>
                </a:cubicBezTo>
                <a:cubicBezTo>
                  <a:pt x="359128" y="228403"/>
                  <a:pt x="239277" y="152689"/>
                  <a:pt x="330506" y="198304"/>
                </a:cubicBezTo>
                <a:cubicBezTo>
                  <a:pt x="342349" y="204225"/>
                  <a:pt x="351113" y="215813"/>
                  <a:pt x="363556" y="220338"/>
                </a:cubicBezTo>
                <a:cubicBezTo>
                  <a:pt x="484746" y="264407"/>
                  <a:pt x="413130" y="225845"/>
                  <a:pt x="495759" y="253388"/>
                </a:cubicBezTo>
                <a:lnTo>
                  <a:pt x="594910" y="286439"/>
                </a:lnTo>
                <a:cubicBezTo>
                  <a:pt x="605927" y="290111"/>
                  <a:pt x="618298" y="291014"/>
                  <a:pt x="627961" y="297456"/>
                </a:cubicBezTo>
                <a:cubicBezTo>
                  <a:pt x="638978" y="304801"/>
                  <a:pt x="648238" y="316006"/>
                  <a:pt x="661012" y="319490"/>
                </a:cubicBezTo>
                <a:cubicBezTo>
                  <a:pt x="689576" y="327280"/>
                  <a:pt x="749147" y="330506"/>
                  <a:pt x="749147" y="330506"/>
                </a:cubicBezTo>
              </a:path>
            </a:pathLst>
          </a:custGeom>
          <a:ln w="19050"/>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l-GR"/>
          </a:p>
        </p:txBody>
      </p:sp>
      <p:sp>
        <p:nvSpPr>
          <p:cNvPr id="12" name="11 - Ελεύθερη σχεδίαση"/>
          <p:cNvSpPr/>
          <p:nvPr/>
        </p:nvSpPr>
        <p:spPr>
          <a:xfrm>
            <a:off x="3767138" y="1776413"/>
            <a:ext cx="441325" cy="419100"/>
          </a:xfrm>
          <a:custGeom>
            <a:avLst/>
            <a:gdLst>
              <a:gd name="connsiteX0" fmla="*/ 440674 w 440674"/>
              <a:gd name="connsiteY0" fmla="*/ 0 h 418641"/>
              <a:gd name="connsiteX1" fmla="*/ 374573 w 440674"/>
              <a:gd name="connsiteY1" fmla="*/ 33051 h 418641"/>
              <a:gd name="connsiteX2" fmla="*/ 330506 w 440674"/>
              <a:gd name="connsiteY2" fmla="*/ 99152 h 418641"/>
              <a:gd name="connsiteX3" fmla="*/ 319489 w 440674"/>
              <a:gd name="connsiteY3" fmla="*/ 132202 h 418641"/>
              <a:gd name="connsiteX4" fmla="*/ 286438 w 440674"/>
              <a:gd name="connsiteY4" fmla="*/ 143219 h 418641"/>
              <a:gd name="connsiteX5" fmla="*/ 198303 w 440674"/>
              <a:gd name="connsiteY5" fmla="*/ 220337 h 418641"/>
              <a:gd name="connsiteX6" fmla="*/ 165253 w 440674"/>
              <a:gd name="connsiteY6" fmla="*/ 242371 h 418641"/>
              <a:gd name="connsiteX7" fmla="*/ 110168 w 440674"/>
              <a:gd name="connsiteY7" fmla="*/ 341523 h 418641"/>
              <a:gd name="connsiteX8" fmla="*/ 44067 w 440674"/>
              <a:gd name="connsiteY8" fmla="*/ 363557 h 418641"/>
              <a:gd name="connsiteX9" fmla="*/ 0 w 440674"/>
              <a:gd name="connsiteY9" fmla="*/ 418641 h 418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674" h="418641">
                <a:moveTo>
                  <a:pt x="440674" y="0"/>
                </a:moveTo>
                <a:cubicBezTo>
                  <a:pt x="417099" y="7859"/>
                  <a:pt x="392160" y="12951"/>
                  <a:pt x="374573" y="33051"/>
                </a:cubicBezTo>
                <a:cubicBezTo>
                  <a:pt x="357135" y="52980"/>
                  <a:pt x="338880" y="74030"/>
                  <a:pt x="330506" y="99152"/>
                </a:cubicBezTo>
                <a:cubicBezTo>
                  <a:pt x="326834" y="110169"/>
                  <a:pt x="327700" y="123991"/>
                  <a:pt x="319489" y="132202"/>
                </a:cubicBezTo>
                <a:cubicBezTo>
                  <a:pt x="311277" y="140413"/>
                  <a:pt x="297455" y="139547"/>
                  <a:pt x="286438" y="143219"/>
                </a:cubicBezTo>
                <a:cubicBezTo>
                  <a:pt x="249715" y="198304"/>
                  <a:pt x="275422" y="168924"/>
                  <a:pt x="198303" y="220337"/>
                </a:cubicBezTo>
                <a:lnTo>
                  <a:pt x="165253" y="242371"/>
                </a:lnTo>
                <a:cubicBezTo>
                  <a:pt x="155552" y="271473"/>
                  <a:pt x="138580" y="332052"/>
                  <a:pt x="110168" y="341523"/>
                </a:cubicBezTo>
                <a:lnTo>
                  <a:pt x="44067" y="363557"/>
                </a:lnTo>
                <a:cubicBezTo>
                  <a:pt x="16271" y="405249"/>
                  <a:pt x="31395" y="387244"/>
                  <a:pt x="0" y="418641"/>
                </a:cubicBezTo>
              </a:path>
            </a:pathLst>
          </a:custGeom>
          <a:ln w="19050"/>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l-GR"/>
          </a:p>
        </p:txBody>
      </p:sp>
      <p:sp>
        <p:nvSpPr>
          <p:cNvPr id="13" name="12 - Ελεύθερη σχεδίαση"/>
          <p:cNvSpPr/>
          <p:nvPr/>
        </p:nvSpPr>
        <p:spPr>
          <a:xfrm>
            <a:off x="1630363" y="2933700"/>
            <a:ext cx="1982787" cy="892175"/>
          </a:xfrm>
          <a:custGeom>
            <a:avLst/>
            <a:gdLst>
              <a:gd name="connsiteX0" fmla="*/ 1983037 w 1983037"/>
              <a:gd name="connsiteY0" fmla="*/ 0 h 892366"/>
              <a:gd name="connsiteX1" fmla="*/ 1905918 w 1983037"/>
              <a:gd name="connsiteY1" fmla="*/ 22034 h 892366"/>
              <a:gd name="connsiteX2" fmla="*/ 1817784 w 1983037"/>
              <a:gd name="connsiteY2" fmla="*/ 33051 h 892366"/>
              <a:gd name="connsiteX3" fmla="*/ 1740665 w 1983037"/>
              <a:gd name="connsiteY3" fmla="*/ 55084 h 892366"/>
              <a:gd name="connsiteX4" fmla="*/ 1663547 w 1983037"/>
              <a:gd name="connsiteY4" fmla="*/ 66101 h 892366"/>
              <a:gd name="connsiteX5" fmla="*/ 1597446 w 1983037"/>
              <a:gd name="connsiteY5" fmla="*/ 99152 h 892366"/>
              <a:gd name="connsiteX6" fmla="*/ 1454227 w 1983037"/>
              <a:gd name="connsiteY6" fmla="*/ 121186 h 892366"/>
              <a:gd name="connsiteX7" fmla="*/ 1388126 w 1983037"/>
              <a:gd name="connsiteY7" fmla="*/ 143219 h 892366"/>
              <a:gd name="connsiteX8" fmla="*/ 1355075 w 1983037"/>
              <a:gd name="connsiteY8" fmla="*/ 154236 h 892366"/>
              <a:gd name="connsiteX9" fmla="*/ 1255923 w 1983037"/>
              <a:gd name="connsiteY9" fmla="*/ 198304 h 892366"/>
              <a:gd name="connsiteX10" fmla="*/ 1156771 w 1983037"/>
              <a:gd name="connsiteY10" fmla="*/ 297456 h 892366"/>
              <a:gd name="connsiteX11" fmla="*/ 1079653 w 1983037"/>
              <a:gd name="connsiteY11" fmla="*/ 330506 h 892366"/>
              <a:gd name="connsiteX12" fmla="*/ 969485 w 1983037"/>
              <a:gd name="connsiteY12" fmla="*/ 374574 h 892366"/>
              <a:gd name="connsiteX13" fmla="*/ 892367 w 1983037"/>
              <a:gd name="connsiteY13" fmla="*/ 385590 h 892366"/>
              <a:gd name="connsiteX14" fmla="*/ 859316 w 1983037"/>
              <a:gd name="connsiteY14" fmla="*/ 396607 h 892366"/>
              <a:gd name="connsiteX15" fmla="*/ 826265 w 1983037"/>
              <a:gd name="connsiteY15" fmla="*/ 418641 h 892366"/>
              <a:gd name="connsiteX16" fmla="*/ 782198 w 1983037"/>
              <a:gd name="connsiteY16" fmla="*/ 429658 h 892366"/>
              <a:gd name="connsiteX17" fmla="*/ 749147 w 1983037"/>
              <a:gd name="connsiteY17" fmla="*/ 440675 h 892366"/>
              <a:gd name="connsiteX18" fmla="*/ 716097 w 1983037"/>
              <a:gd name="connsiteY18" fmla="*/ 462709 h 892366"/>
              <a:gd name="connsiteX19" fmla="*/ 694063 w 1983037"/>
              <a:gd name="connsiteY19" fmla="*/ 495759 h 892366"/>
              <a:gd name="connsiteX20" fmla="*/ 605928 w 1983037"/>
              <a:gd name="connsiteY20" fmla="*/ 528810 h 892366"/>
              <a:gd name="connsiteX21" fmla="*/ 539827 w 1983037"/>
              <a:gd name="connsiteY21" fmla="*/ 572877 h 892366"/>
              <a:gd name="connsiteX22" fmla="*/ 462709 w 1983037"/>
              <a:gd name="connsiteY22" fmla="*/ 616945 h 892366"/>
              <a:gd name="connsiteX23" fmla="*/ 418641 w 1983037"/>
              <a:gd name="connsiteY23" fmla="*/ 638978 h 892366"/>
              <a:gd name="connsiteX24" fmla="*/ 385591 w 1983037"/>
              <a:gd name="connsiteY24" fmla="*/ 649995 h 892366"/>
              <a:gd name="connsiteX25" fmla="*/ 319490 w 1983037"/>
              <a:gd name="connsiteY25" fmla="*/ 694063 h 892366"/>
              <a:gd name="connsiteX26" fmla="*/ 297456 w 1983037"/>
              <a:gd name="connsiteY26" fmla="*/ 727113 h 892366"/>
              <a:gd name="connsiteX27" fmla="*/ 231355 w 1983037"/>
              <a:gd name="connsiteY27" fmla="*/ 749147 h 892366"/>
              <a:gd name="connsiteX28" fmla="*/ 154237 w 1983037"/>
              <a:gd name="connsiteY28" fmla="*/ 793215 h 892366"/>
              <a:gd name="connsiteX29" fmla="*/ 121186 w 1983037"/>
              <a:gd name="connsiteY29" fmla="*/ 804231 h 892366"/>
              <a:gd name="connsiteX30" fmla="*/ 55085 w 1983037"/>
              <a:gd name="connsiteY30" fmla="*/ 848299 h 892366"/>
              <a:gd name="connsiteX31" fmla="*/ 22034 w 1983037"/>
              <a:gd name="connsiteY31" fmla="*/ 870333 h 892366"/>
              <a:gd name="connsiteX32" fmla="*/ 0 w 1983037"/>
              <a:gd name="connsiteY32" fmla="*/ 892366 h 892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983037" h="892366">
                <a:moveTo>
                  <a:pt x="1983037" y="0"/>
                </a:moveTo>
                <a:cubicBezTo>
                  <a:pt x="1956841" y="8732"/>
                  <a:pt x="1933586" y="17423"/>
                  <a:pt x="1905918" y="22034"/>
                </a:cubicBezTo>
                <a:cubicBezTo>
                  <a:pt x="1876714" y="26901"/>
                  <a:pt x="1847162" y="29379"/>
                  <a:pt x="1817784" y="33051"/>
                </a:cubicBezTo>
                <a:cubicBezTo>
                  <a:pt x="1789461" y="42492"/>
                  <a:pt x="1771106" y="49550"/>
                  <a:pt x="1740665" y="55084"/>
                </a:cubicBezTo>
                <a:cubicBezTo>
                  <a:pt x="1715117" y="59729"/>
                  <a:pt x="1689253" y="62429"/>
                  <a:pt x="1663547" y="66101"/>
                </a:cubicBezTo>
                <a:cubicBezTo>
                  <a:pt x="1524281" y="112524"/>
                  <a:pt x="1746945" y="35080"/>
                  <a:pt x="1597446" y="99152"/>
                </a:cubicBezTo>
                <a:cubicBezTo>
                  <a:pt x="1564052" y="113464"/>
                  <a:pt x="1474133" y="118974"/>
                  <a:pt x="1454227" y="121186"/>
                </a:cubicBezTo>
                <a:lnTo>
                  <a:pt x="1388126" y="143219"/>
                </a:lnTo>
                <a:cubicBezTo>
                  <a:pt x="1377109" y="146891"/>
                  <a:pt x="1365033" y="148261"/>
                  <a:pt x="1355075" y="154236"/>
                </a:cubicBezTo>
                <a:cubicBezTo>
                  <a:pt x="1287007" y="195077"/>
                  <a:pt x="1320765" y="182094"/>
                  <a:pt x="1255923" y="198304"/>
                </a:cubicBezTo>
                <a:cubicBezTo>
                  <a:pt x="1222872" y="231355"/>
                  <a:pt x="1198577" y="276553"/>
                  <a:pt x="1156771" y="297456"/>
                </a:cubicBezTo>
                <a:cubicBezTo>
                  <a:pt x="1010593" y="370543"/>
                  <a:pt x="1193144" y="281866"/>
                  <a:pt x="1079653" y="330506"/>
                </a:cubicBezTo>
                <a:cubicBezTo>
                  <a:pt x="1021346" y="355495"/>
                  <a:pt x="1041926" y="357857"/>
                  <a:pt x="969485" y="374574"/>
                </a:cubicBezTo>
                <a:cubicBezTo>
                  <a:pt x="944183" y="380413"/>
                  <a:pt x="918073" y="381918"/>
                  <a:pt x="892367" y="385590"/>
                </a:cubicBezTo>
                <a:cubicBezTo>
                  <a:pt x="881350" y="389262"/>
                  <a:pt x="869703" y="391414"/>
                  <a:pt x="859316" y="396607"/>
                </a:cubicBezTo>
                <a:cubicBezTo>
                  <a:pt x="847473" y="402528"/>
                  <a:pt x="838435" y="413425"/>
                  <a:pt x="826265" y="418641"/>
                </a:cubicBezTo>
                <a:cubicBezTo>
                  <a:pt x="812348" y="424605"/>
                  <a:pt x="796757" y="425498"/>
                  <a:pt x="782198" y="429658"/>
                </a:cubicBezTo>
                <a:cubicBezTo>
                  <a:pt x="771032" y="432848"/>
                  <a:pt x="760164" y="437003"/>
                  <a:pt x="749147" y="440675"/>
                </a:cubicBezTo>
                <a:cubicBezTo>
                  <a:pt x="738130" y="448020"/>
                  <a:pt x="725459" y="453347"/>
                  <a:pt x="716097" y="462709"/>
                </a:cubicBezTo>
                <a:cubicBezTo>
                  <a:pt x="706735" y="472071"/>
                  <a:pt x="704837" y="488063"/>
                  <a:pt x="694063" y="495759"/>
                </a:cubicBezTo>
                <a:cubicBezTo>
                  <a:pt x="635086" y="537885"/>
                  <a:pt x="653694" y="502273"/>
                  <a:pt x="605928" y="528810"/>
                </a:cubicBezTo>
                <a:cubicBezTo>
                  <a:pt x="582779" y="541670"/>
                  <a:pt x="563512" y="561034"/>
                  <a:pt x="539827" y="572877"/>
                </a:cubicBezTo>
                <a:cubicBezTo>
                  <a:pt x="406631" y="639475"/>
                  <a:pt x="571732" y="554647"/>
                  <a:pt x="462709" y="616945"/>
                </a:cubicBezTo>
                <a:cubicBezTo>
                  <a:pt x="448450" y="625093"/>
                  <a:pt x="433736" y="632509"/>
                  <a:pt x="418641" y="638978"/>
                </a:cubicBezTo>
                <a:cubicBezTo>
                  <a:pt x="407967" y="643552"/>
                  <a:pt x="395742" y="644355"/>
                  <a:pt x="385591" y="649995"/>
                </a:cubicBezTo>
                <a:cubicBezTo>
                  <a:pt x="362442" y="662856"/>
                  <a:pt x="319490" y="694063"/>
                  <a:pt x="319490" y="694063"/>
                </a:cubicBezTo>
                <a:cubicBezTo>
                  <a:pt x="312145" y="705080"/>
                  <a:pt x="308684" y="720096"/>
                  <a:pt x="297456" y="727113"/>
                </a:cubicBezTo>
                <a:cubicBezTo>
                  <a:pt x="277761" y="739422"/>
                  <a:pt x="250680" y="736264"/>
                  <a:pt x="231355" y="749147"/>
                </a:cubicBezTo>
                <a:cubicBezTo>
                  <a:pt x="198166" y="771273"/>
                  <a:pt x="193370" y="776444"/>
                  <a:pt x="154237" y="793215"/>
                </a:cubicBezTo>
                <a:cubicBezTo>
                  <a:pt x="143563" y="797789"/>
                  <a:pt x="132203" y="800559"/>
                  <a:pt x="121186" y="804231"/>
                </a:cubicBezTo>
                <a:lnTo>
                  <a:pt x="55085" y="848299"/>
                </a:lnTo>
                <a:cubicBezTo>
                  <a:pt x="44068" y="855644"/>
                  <a:pt x="31397" y="860971"/>
                  <a:pt x="22034" y="870333"/>
                </a:cubicBezTo>
                <a:lnTo>
                  <a:pt x="0" y="892366"/>
                </a:lnTo>
              </a:path>
            </a:pathLst>
          </a:custGeom>
          <a:ln w="19050"/>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l-GR"/>
          </a:p>
        </p:txBody>
      </p:sp>
      <p:sp>
        <p:nvSpPr>
          <p:cNvPr id="14" name="13 - Ελεύθερη σχεδίαση"/>
          <p:cNvSpPr/>
          <p:nvPr/>
        </p:nvSpPr>
        <p:spPr>
          <a:xfrm>
            <a:off x="1366838" y="3333750"/>
            <a:ext cx="1012825" cy="61913"/>
          </a:xfrm>
          <a:custGeom>
            <a:avLst/>
            <a:gdLst>
              <a:gd name="connsiteX0" fmla="*/ 1013551 w 1013551"/>
              <a:gd name="connsiteY0" fmla="*/ 61999 h 61999"/>
              <a:gd name="connsiteX1" fmla="*/ 176269 w 1013551"/>
              <a:gd name="connsiteY1" fmla="*/ 39965 h 61999"/>
              <a:gd name="connsiteX2" fmla="*/ 0 w 1013551"/>
              <a:gd name="connsiteY2" fmla="*/ 39965 h 61999"/>
            </a:gdLst>
            <a:ahLst/>
            <a:cxnLst>
              <a:cxn ang="0">
                <a:pos x="connsiteX0" y="connsiteY0"/>
              </a:cxn>
              <a:cxn ang="0">
                <a:pos x="connsiteX1" y="connsiteY1"/>
              </a:cxn>
              <a:cxn ang="0">
                <a:pos x="connsiteX2" y="connsiteY2"/>
              </a:cxn>
            </a:cxnLst>
            <a:rect l="l" t="t" r="r" b="b"/>
            <a:pathLst>
              <a:path w="1013551" h="61999">
                <a:moveTo>
                  <a:pt x="1013551" y="61999"/>
                </a:moveTo>
                <a:cubicBezTo>
                  <a:pt x="703563" y="0"/>
                  <a:pt x="966185" y="49045"/>
                  <a:pt x="176269" y="39965"/>
                </a:cubicBezTo>
                <a:cubicBezTo>
                  <a:pt x="117517" y="39290"/>
                  <a:pt x="58756" y="39965"/>
                  <a:pt x="0" y="39965"/>
                </a:cubicBezTo>
              </a:path>
            </a:pathLst>
          </a:custGeom>
          <a:ln w="19050"/>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l-GR"/>
          </a:p>
        </p:txBody>
      </p:sp>
      <p:sp>
        <p:nvSpPr>
          <p:cNvPr id="15" name="14 - Ελεύθερη σχεδίαση"/>
          <p:cNvSpPr/>
          <p:nvPr/>
        </p:nvSpPr>
        <p:spPr>
          <a:xfrm>
            <a:off x="2600325" y="3065463"/>
            <a:ext cx="561975" cy="1174750"/>
          </a:xfrm>
          <a:custGeom>
            <a:avLst/>
            <a:gdLst>
              <a:gd name="connsiteX0" fmla="*/ 561860 w 561860"/>
              <a:gd name="connsiteY0" fmla="*/ 0 h 1174754"/>
              <a:gd name="connsiteX1" fmla="*/ 539826 w 561860"/>
              <a:gd name="connsiteY1" fmla="*/ 121185 h 1174754"/>
              <a:gd name="connsiteX2" fmla="*/ 528809 w 561860"/>
              <a:gd name="connsiteY2" fmla="*/ 429657 h 1174754"/>
              <a:gd name="connsiteX3" fmla="*/ 484742 w 561860"/>
              <a:gd name="connsiteY3" fmla="*/ 583893 h 1174754"/>
              <a:gd name="connsiteX4" fmla="*/ 451691 w 561860"/>
              <a:gd name="connsiteY4" fmla="*/ 661012 h 1174754"/>
              <a:gd name="connsiteX5" fmla="*/ 352539 w 561860"/>
              <a:gd name="connsiteY5" fmla="*/ 771180 h 1174754"/>
              <a:gd name="connsiteX6" fmla="*/ 308472 w 561860"/>
              <a:gd name="connsiteY6" fmla="*/ 793214 h 1174754"/>
              <a:gd name="connsiteX7" fmla="*/ 297455 w 561860"/>
              <a:gd name="connsiteY7" fmla="*/ 826265 h 1174754"/>
              <a:gd name="connsiteX8" fmla="*/ 176270 w 561860"/>
              <a:gd name="connsiteY8" fmla="*/ 925416 h 1174754"/>
              <a:gd name="connsiteX9" fmla="*/ 154236 w 561860"/>
              <a:gd name="connsiteY9" fmla="*/ 969484 h 1174754"/>
              <a:gd name="connsiteX10" fmla="*/ 77118 w 561860"/>
              <a:gd name="connsiteY10" fmla="*/ 1035585 h 1174754"/>
              <a:gd name="connsiteX11" fmla="*/ 66101 w 561860"/>
              <a:gd name="connsiteY11" fmla="*/ 1068636 h 1174754"/>
              <a:gd name="connsiteX12" fmla="*/ 44067 w 561860"/>
              <a:gd name="connsiteY12" fmla="*/ 1101686 h 1174754"/>
              <a:gd name="connsiteX13" fmla="*/ 0 w 561860"/>
              <a:gd name="connsiteY13" fmla="*/ 1167787 h 1174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61860" h="1174754">
                <a:moveTo>
                  <a:pt x="561860" y="0"/>
                </a:moveTo>
                <a:cubicBezTo>
                  <a:pt x="557293" y="22833"/>
                  <a:pt x="541001" y="101217"/>
                  <a:pt x="539826" y="121185"/>
                </a:cubicBezTo>
                <a:cubicBezTo>
                  <a:pt x="533784" y="223897"/>
                  <a:pt x="536907" y="327087"/>
                  <a:pt x="528809" y="429657"/>
                </a:cubicBezTo>
                <a:cubicBezTo>
                  <a:pt x="519439" y="548350"/>
                  <a:pt x="516559" y="509654"/>
                  <a:pt x="484742" y="583893"/>
                </a:cubicBezTo>
                <a:cubicBezTo>
                  <a:pt x="458254" y="645697"/>
                  <a:pt x="493453" y="587928"/>
                  <a:pt x="451691" y="661012"/>
                </a:cubicBezTo>
                <a:cubicBezTo>
                  <a:pt x="430530" y="698044"/>
                  <a:pt x="381257" y="756820"/>
                  <a:pt x="352539" y="771180"/>
                </a:cubicBezTo>
                <a:lnTo>
                  <a:pt x="308472" y="793214"/>
                </a:lnTo>
                <a:cubicBezTo>
                  <a:pt x="304800" y="804231"/>
                  <a:pt x="304809" y="817277"/>
                  <a:pt x="297455" y="826265"/>
                </a:cubicBezTo>
                <a:cubicBezTo>
                  <a:pt x="225195" y="914583"/>
                  <a:pt x="242003" y="903506"/>
                  <a:pt x="176270" y="925416"/>
                </a:cubicBezTo>
                <a:cubicBezTo>
                  <a:pt x="168925" y="940105"/>
                  <a:pt x="164090" y="956346"/>
                  <a:pt x="154236" y="969484"/>
                </a:cubicBezTo>
                <a:cubicBezTo>
                  <a:pt x="127523" y="1005101"/>
                  <a:pt x="110424" y="1013381"/>
                  <a:pt x="77118" y="1035585"/>
                </a:cubicBezTo>
                <a:cubicBezTo>
                  <a:pt x="73446" y="1046602"/>
                  <a:pt x="71295" y="1058249"/>
                  <a:pt x="66101" y="1068636"/>
                </a:cubicBezTo>
                <a:cubicBezTo>
                  <a:pt x="60180" y="1080479"/>
                  <a:pt x="49445" y="1089587"/>
                  <a:pt x="44067" y="1101686"/>
                </a:cubicBezTo>
                <a:cubicBezTo>
                  <a:pt x="11591" y="1174754"/>
                  <a:pt x="47826" y="1167787"/>
                  <a:pt x="0" y="1167787"/>
                </a:cubicBezTo>
              </a:path>
            </a:pathLst>
          </a:custGeom>
          <a:ln w="19050"/>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l-GR"/>
          </a:p>
        </p:txBody>
      </p:sp>
      <p:sp>
        <p:nvSpPr>
          <p:cNvPr id="16" name="15 - Ελεύθερη σχεδίαση"/>
          <p:cNvSpPr/>
          <p:nvPr/>
        </p:nvSpPr>
        <p:spPr>
          <a:xfrm>
            <a:off x="2289175" y="3759200"/>
            <a:ext cx="739775" cy="198438"/>
          </a:xfrm>
          <a:custGeom>
            <a:avLst/>
            <a:gdLst>
              <a:gd name="connsiteX0" fmla="*/ 741140 w 741140"/>
              <a:gd name="connsiteY0" fmla="*/ 0 h 198304"/>
              <a:gd name="connsiteX1" fmla="*/ 300465 w 741140"/>
              <a:gd name="connsiteY1" fmla="*/ 22034 h 198304"/>
              <a:gd name="connsiteX2" fmla="*/ 267414 w 741140"/>
              <a:gd name="connsiteY2" fmla="*/ 44068 h 198304"/>
              <a:gd name="connsiteX3" fmla="*/ 212330 w 741140"/>
              <a:gd name="connsiteY3" fmla="*/ 55084 h 198304"/>
              <a:gd name="connsiteX4" fmla="*/ 146229 w 741140"/>
              <a:gd name="connsiteY4" fmla="*/ 99152 h 198304"/>
              <a:gd name="connsiteX5" fmla="*/ 91144 w 741140"/>
              <a:gd name="connsiteY5" fmla="*/ 154236 h 198304"/>
              <a:gd name="connsiteX6" fmla="*/ 3009 w 741140"/>
              <a:gd name="connsiteY6" fmla="*/ 198304 h 198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1140" h="198304">
                <a:moveTo>
                  <a:pt x="741140" y="0"/>
                </a:moveTo>
                <a:lnTo>
                  <a:pt x="300465" y="22034"/>
                </a:lnTo>
                <a:cubicBezTo>
                  <a:pt x="287357" y="23907"/>
                  <a:pt x="279812" y="39419"/>
                  <a:pt x="267414" y="44068"/>
                </a:cubicBezTo>
                <a:cubicBezTo>
                  <a:pt x="249881" y="50643"/>
                  <a:pt x="230691" y="51412"/>
                  <a:pt x="212330" y="55084"/>
                </a:cubicBezTo>
                <a:cubicBezTo>
                  <a:pt x="190296" y="69773"/>
                  <a:pt x="160918" y="77118"/>
                  <a:pt x="146229" y="99152"/>
                </a:cubicBezTo>
                <a:cubicBezTo>
                  <a:pt x="126127" y="129305"/>
                  <a:pt x="125936" y="138773"/>
                  <a:pt x="91144" y="154236"/>
                </a:cubicBezTo>
                <a:cubicBezTo>
                  <a:pt x="0" y="194744"/>
                  <a:pt x="48259" y="153054"/>
                  <a:pt x="3009" y="198304"/>
                </a:cubicBezTo>
              </a:path>
            </a:pathLst>
          </a:custGeom>
          <a:ln w="19050"/>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l-GR"/>
          </a:p>
        </p:txBody>
      </p:sp>
      <p:sp>
        <p:nvSpPr>
          <p:cNvPr id="17" name="16 - Ελεύθερη σχεδίαση"/>
          <p:cNvSpPr/>
          <p:nvPr/>
        </p:nvSpPr>
        <p:spPr>
          <a:xfrm>
            <a:off x="3878263" y="3021013"/>
            <a:ext cx="1739900" cy="1071562"/>
          </a:xfrm>
          <a:custGeom>
            <a:avLst/>
            <a:gdLst>
              <a:gd name="connsiteX0" fmla="*/ 1740665 w 1740665"/>
              <a:gd name="connsiteY0" fmla="*/ 0 h 1070959"/>
              <a:gd name="connsiteX1" fmla="*/ 1619480 w 1740665"/>
              <a:gd name="connsiteY1" fmla="*/ 22034 h 1070959"/>
              <a:gd name="connsiteX2" fmla="*/ 1553379 w 1740665"/>
              <a:gd name="connsiteY2" fmla="*/ 44068 h 1070959"/>
              <a:gd name="connsiteX3" fmla="*/ 1476261 w 1740665"/>
              <a:gd name="connsiteY3" fmla="*/ 88135 h 1070959"/>
              <a:gd name="connsiteX4" fmla="*/ 1388126 w 1740665"/>
              <a:gd name="connsiteY4" fmla="*/ 110169 h 1070959"/>
              <a:gd name="connsiteX5" fmla="*/ 1322024 w 1740665"/>
              <a:gd name="connsiteY5" fmla="*/ 132202 h 1070959"/>
              <a:gd name="connsiteX6" fmla="*/ 1288974 w 1740665"/>
              <a:gd name="connsiteY6" fmla="*/ 165253 h 1070959"/>
              <a:gd name="connsiteX7" fmla="*/ 1222873 w 1740665"/>
              <a:gd name="connsiteY7" fmla="*/ 198304 h 1070959"/>
              <a:gd name="connsiteX8" fmla="*/ 1178805 w 1740665"/>
              <a:gd name="connsiteY8" fmla="*/ 242371 h 1070959"/>
              <a:gd name="connsiteX9" fmla="*/ 1134738 w 1740665"/>
              <a:gd name="connsiteY9" fmla="*/ 264405 h 1070959"/>
              <a:gd name="connsiteX10" fmla="*/ 1090670 w 1740665"/>
              <a:gd name="connsiteY10" fmla="*/ 308472 h 1070959"/>
              <a:gd name="connsiteX11" fmla="*/ 1057620 w 1740665"/>
              <a:gd name="connsiteY11" fmla="*/ 330506 h 1070959"/>
              <a:gd name="connsiteX12" fmla="*/ 1035586 w 1740665"/>
              <a:gd name="connsiteY12" fmla="*/ 363557 h 1070959"/>
              <a:gd name="connsiteX13" fmla="*/ 958468 w 1740665"/>
              <a:gd name="connsiteY13" fmla="*/ 407624 h 1070959"/>
              <a:gd name="connsiteX14" fmla="*/ 881350 w 1740665"/>
              <a:gd name="connsiteY14" fmla="*/ 462708 h 1070959"/>
              <a:gd name="connsiteX15" fmla="*/ 826265 w 1740665"/>
              <a:gd name="connsiteY15" fmla="*/ 517793 h 1070959"/>
              <a:gd name="connsiteX16" fmla="*/ 749147 w 1740665"/>
              <a:gd name="connsiteY16" fmla="*/ 572877 h 1070959"/>
              <a:gd name="connsiteX17" fmla="*/ 716097 w 1740665"/>
              <a:gd name="connsiteY17" fmla="*/ 594911 h 1070959"/>
              <a:gd name="connsiteX18" fmla="*/ 694063 w 1740665"/>
              <a:gd name="connsiteY18" fmla="*/ 638978 h 1070959"/>
              <a:gd name="connsiteX19" fmla="*/ 649996 w 1740665"/>
              <a:gd name="connsiteY19" fmla="*/ 705080 h 1070959"/>
              <a:gd name="connsiteX20" fmla="*/ 572877 w 1740665"/>
              <a:gd name="connsiteY20" fmla="*/ 771181 h 1070959"/>
              <a:gd name="connsiteX21" fmla="*/ 528810 w 1740665"/>
              <a:gd name="connsiteY21" fmla="*/ 815248 h 1070959"/>
              <a:gd name="connsiteX22" fmla="*/ 495759 w 1740665"/>
              <a:gd name="connsiteY22" fmla="*/ 859316 h 1070959"/>
              <a:gd name="connsiteX23" fmla="*/ 396608 w 1740665"/>
              <a:gd name="connsiteY23" fmla="*/ 914400 h 1070959"/>
              <a:gd name="connsiteX24" fmla="*/ 363557 w 1740665"/>
              <a:gd name="connsiteY24" fmla="*/ 936434 h 1070959"/>
              <a:gd name="connsiteX25" fmla="*/ 341523 w 1740665"/>
              <a:gd name="connsiteY25" fmla="*/ 969484 h 1070959"/>
              <a:gd name="connsiteX26" fmla="*/ 198304 w 1740665"/>
              <a:gd name="connsiteY26" fmla="*/ 1013552 h 1070959"/>
              <a:gd name="connsiteX27" fmla="*/ 132203 w 1740665"/>
              <a:gd name="connsiteY27" fmla="*/ 1035586 h 1070959"/>
              <a:gd name="connsiteX28" fmla="*/ 88135 w 1740665"/>
              <a:gd name="connsiteY28" fmla="*/ 1046602 h 1070959"/>
              <a:gd name="connsiteX29" fmla="*/ 0 w 1740665"/>
              <a:gd name="connsiteY29" fmla="*/ 1068636 h 1070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740665" h="1070959">
                <a:moveTo>
                  <a:pt x="1740665" y="0"/>
                </a:moveTo>
                <a:cubicBezTo>
                  <a:pt x="1686350" y="7759"/>
                  <a:pt x="1666702" y="7867"/>
                  <a:pt x="1619480" y="22034"/>
                </a:cubicBezTo>
                <a:cubicBezTo>
                  <a:pt x="1597234" y="28708"/>
                  <a:pt x="1572704" y="31185"/>
                  <a:pt x="1553379" y="44068"/>
                </a:cubicBezTo>
                <a:cubicBezTo>
                  <a:pt x="1520189" y="66194"/>
                  <a:pt x="1515394" y="71364"/>
                  <a:pt x="1476261" y="88135"/>
                </a:cubicBezTo>
                <a:cubicBezTo>
                  <a:pt x="1437265" y="104848"/>
                  <a:pt x="1435540" y="97238"/>
                  <a:pt x="1388126" y="110169"/>
                </a:cubicBezTo>
                <a:cubicBezTo>
                  <a:pt x="1365719" y="116280"/>
                  <a:pt x="1322024" y="132202"/>
                  <a:pt x="1322024" y="132202"/>
                </a:cubicBezTo>
                <a:cubicBezTo>
                  <a:pt x="1311007" y="143219"/>
                  <a:pt x="1301937" y="156611"/>
                  <a:pt x="1288974" y="165253"/>
                </a:cubicBezTo>
                <a:cubicBezTo>
                  <a:pt x="1200994" y="223908"/>
                  <a:pt x="1313892" y="120288"/>
                  <a:pt x="1222873" y="198304"/>
                </a:cubicBezTo>
                <a:cubicBezTo>
                  <a:pt x="1207100" y="211823"/>
                  <a:pt x="1195424" y="229907"/>
                  <a:pt x="1178805" y="242371"/>
                </a:cubicBezTo>
                <a:cubicBezTo>
                  <a:pt x="1165667" y="252225"/>
                  <a:pt x="1147876" y="254551"/>
                  <a:pt x="1134738" y="264405"/>
                </a:cubicBezTo>
                <a:cubicBezTo>
                  <a:pt x="1118119" y="276869"/>
                  <a:pt x="1106443" y="294953"/>
                  <a:pt x="1090670" y="308472"/>
                </a:cubicBezTo>
                <a:cubicBezTo>
                  <a:pt x="1080617" y="317089"/>
                  <a:pt x="1068637" y="323161"/>
                  <a:pt x="1057620" y="330506"/>
                </a:cubicBezTo>
                <a:cubicBezTo>
                  <a:pt x="1050275" y="341523"/>
                  <a:pt x="1044949" y="354194"/>
                  <a:pt x="1035586" y="363557"/>
                </a:cubicBezTo>
                <a:cubicBezTo>
                  <a:pt x="1009569" y="389573"/>
                  <a:pt x="988704" y="386027"/>
                  <a:pt x="958468" y="407624"/>
                </a:cubicBezTo>
                <a:cubicBezTo>
                  <a:pt x="854261" y="482059"/>
                  <a:pt x="1002116" y="402327"/>
                  <a:pt x="881350" y="462708"/>
                </a:cubicBezTo>
                <a:cubicBezTo>
                  <a:pt x="858722" y="530592"/>
                  <a:pt x="889796" y="463338"/>
                  <a:pt x="826265" y="517793"/>
                </a:cubicBezTo>
                <a:cubicBezTo>
                  <a:pt x="751082" y="582235"/>
                  <a:pt x="838281" y="550594"/>
                  <a:pt x="749147" y="572877"/>
                </a:cubicBezTo>
                <a:cubicBezTo>
                  <a:pt x="738130" y="580222"/>
                  <a:pt x="724573" y="584739"/>
                  <a:pt x="716097" y="594911"/>
                </a:cubicBezTo>
                <a:cubicBezTo>
                  <a:pt x="705583" y="607527"/>
                  <a:pt x="702512" y="624895"/>
                  <a:pt x="694063" y="638978"/>
                </a:cubicBezTo>
                <a:cubicBezTo>
                  <a:pt x="680438" y="661686"/>
                  <a:pt x="666254" y="684177"/>
                  <a:pt x="649996" y="705080"/>
                </a:cubicBezTo>
                <a:cubicBezTo>
                  <a:pt x="621390" y="741859"/>
                  <a:pt x="608869" y="739688"/>
                  <a:pt x="572877" y="771181"/>
                </a:cubicBezTo>
                <a:cubicBezTo>
                  <a:pt x="557243" y="784860"/>
                  <a:pt x="542489" y="799614"/>
                  <a:pt x="528810" y="815248"/>
                </a:cubicBezTo>
                <a:cubicBezTo>
                  <a:pt x="516719" y="829067"/>
                  <a:pt x="509483" y="847117"/>
                  <a:pt x="495759" y="859316"/>
                </a:cubicBezTo>
                <a:cubicBezTo>
                  <a:pt x="406439" y="938712"/>
                  <a:pt x="460725" y="882341"/>
                  <a:pt x="396608" y="914400"/>
                </a:cubicBezTo>
                <a:cubicBezTo>
                  <a:pt x="384765" y="920322"/>
                  <a:pt x="374574" y="929089"/>
                  <a:pt x="363557" y="936434"/>
                </a:cubicBezTo>
                <a:cubicBezTo>
                  <a:pt x="356212" y="947451"/>
                  <a:pt x="353147" y="963144"/>
                  <a:pt x="341523" y="969484"/>
                </a:cubicBezTo>
                <a:cubicBezTo>
                  <a:pt x="289610" y="997800"/>
                  <a:pt x="249396" y="998224"/>
                  <a:pt x="198304" y="1013552"/>
                </a:cubicBezTo>
                <a:cubicBezTo>
                  <a:pt x="176058" y="1020226"/>
                  <a:pt x="154735" y="1029953"/>
                  <a:pt x="132203" y="1035586"/>
                </a:cubicBezTo>
                <a:cubicBezTo>
                  <a:pt x="117514" y="1039258"/>
                  <a:pt x="102638" y="1042251"/>
                  <a:pt x="88135" y="1046602"/>
                </a:cubicBezTo>
                <a:cubicBezTo>
                  <a:pt x="6945" y="1070959"/>
                  <a:pt x="47828" y="1068636"/>
                  <a:pt x="0" y="1068636"/>
                </a:cubicBezTo>
              </a:path>
            </a:pathLst>
          </a:custGeom>
          <a:ln w="19050"/>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l-GR"/>
          </a:p>
        </p:txBody>
      </p:sp>
      <p:sp>
        <p:nvSpPr>
          <p:cNvPr id="18" name="17 - Ελεύθερη σχεδίαση"/>
          <p:cNvSpPr/>
          <p:nvPr/>
        </p:nvSpPr>
        <p:spPr>
          <a:xfrm>
            <a:off x="3922713" y="3484563"/>
            <a:ext cx="847725" cy="176212"/>
          </a:xfrm>
          <a:custGeom>
            <a:avLst/>
            <a:gdLst>
              <a:gd name="connsiteX0" fmla="*/ 848299 w 848299"/>
              <a:gd name="connsiteY0" fmla="*/ 0 h 177161"/>
              <a:gd name="connsiteX1" fmla="*/ 462708 w 848299"/>
              <a:gd name="connsiteY1" fmla="*/ 22034 h 177161"/>
              <a:gd name="connsiteX2" fmla="*/ 396607 w 848299"/>
              <a:gd name="connsiteY2" fmla="*/ 44068 h 177161"/>
              <a:gd name="connsiteX3" fmla="*/ 341523 w 848299"/>
              <a:gd name="connsiteY3" fmla="*/ 55085 h 177161"/>
              <a:gd name="connsiteX4" fmla="*/ 275422 w 848299"/>
              <a:gd name="connsiteY4" fmla="*/ 99152 h 177161"/>
              <a:gd name="connsiteX5" fmla="*/ 231354 w 848299"/>
              <a:gd name="connsiteY5" fmla="*/ 110169 h 177161"/>
              <a:gd name="connsiteX6" fmla="*/ 165253 w 848299"/>
              <a:gd name="connsiteY6" fmla="*/ 132203 h 177161"/>
              <a:gd name="connsiteX7" fmla="*/ 132202 w 848299"/>
              <a:gd name="connsiteY7" fmla="*/ 143220 h 177161"/>
              <a:gd name="connsiteX8" fmla="*/ 44067 w 848299"/>
              <a:gd name="connsiteY8" fmla="*/ 165253 h 177161"/>
              <a:gd name="connsiteX9" fmla="*/ 11017 w 848299"/>
              <a:gd name="connsiteY9" fmla="*/ 176270 h 177161"/>
              <a:gd name="connsiteX10" fmla="*/ 0 w 848299"/>
              <a:gd name="connsiteY10" fmla="*/ 176270 h 177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48299" h="177161">
                <a:moveTo>
                  <a:pt x="848299" y="0"/>
                </a:moveTo>
                <a:cubicBezTo>
                  <a:pt x="835550" y="490"/>
                  <a:pt x="550009" y="4573"/>
                  <a:pt x="462708" y="22034"/>
                </a:cubicBezTo>
                <a:cubicBezTo>
                  <a:pt x="439933" y="26589"/>
                  <a:pt x="419014" y="37957"/>
                  <a:pt x="396607" y="44068"/>
                </a:cubicBezTo>
                <a:cubicBezTo>
                  <a:pt x="378542" y="48995"/>
                  <a:pt x="359884" y="51413"/>
                  <a:pt x="341523" y="55085"/>
                </a:cubicBezTo>
                <a:cubicBezTo>
                  <a:pt x="319489" y="69774"/>
                  <a:pt x="301112" y="92729"/>
                  <a:pt x="275422" y="99152"/>
                </a:cubicBezTo>
                <a:cubicBezTo>
                  <a:pt x="260733" y="102824"/>
                  <a:pt x="245857" y="105818"/>
                  <a:pt x="231354" y="110169"/>
                </a:cubicBezTo>
                <a:cubicBezTo>
                  <a:pt x="209108" y="116843"/>
                  <a:pt x="187287" y="124858"/>
                  <a:pt x="165253" y="132203"/>
                </a:cubicBezTo>
                <a:cubicBezTo>
                  <a:pt x="154236" y="135875"/>
                  <a:pt x="143468" y="140404"/>
                  <a:pt x="132202" y="143220"/>
                </a:cubicBezTo>
                <a:cubicBezTo>
                  <a:pt x="102824" y="150564"/>
                  <a:pt x="72795" y="155677"/>
                  <a:pt x="44067" y="165253"/>
                </a:cubicBezTo>
                <a:cubicBezTo>
                  <a:pt x="33050" y="168925"/>
                  <a:pt x="22283" y="173453"/>
                  <a:pt x="11017" y="176270"/>
                </a:cubicBezTo>
                <a:cubicBezTo>
                  <a:pt x="7454" y="177161"/>
                  <a:pt x="3672" y="176270"/>
                  <a:pt x="0" y="176270"/>
                </a:cubicBezTo>
              </a:path>
            </a:pathLst>
          </a:custGeom>
          <a:ln w="19050"/>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l-GR"/>
          </a:p>
        </p:txBody>
      </p:sp>
      <p:sp>
        <p:nvSpPr>
          <p:cNvPr id="19" name="18 - Ελεύθερη σχεδίαση"/>
          <p:cNvSpPr/>
          <p:nvPr/>
        </p:nvSpPr>
        <p:spPr>
          <a:xfrm>
            <a:off x="4594225" y="2071688"/>
            <a:ext cx="1443038" cy="884237"/>
          </a:xfrm>
          <a:custGeom>
            <a:avLst/>
            <a:gdLst>
              <a:gd name="connsiteX0" fmla="*/ 1443209 w 1443209"/>
              <a:gd name="connsiteY0" fmla="*/ 884406 h 884406"/>
              <a:gd name="connsiteX1" fmla="*/ 1288973 w 1443209"/>
              <a:gd name="connsiteY1" fmla="*/ 818305 h 884406"/>
              <a:gd name="connsiteX2" fmla="*/ 1255923 w 1443209"/>
              <a:gd name="connsiteY2" fmla="*/ 796271 h 884406"/>
              <a:gd name="connsiteX3" fmla="*/ 1211855 w 1443209"/>
              <a:gd name="connsiteY3" fmla="*/ 785254 h 884406"/>
              <a:gd name="connsiteX4" fmla="*/ 1145754 w 1443209"/>
              <a:gd name="connsiteY4" fmla="*/ 763220 h 884406"/>
              <a:gd name="connsiteX5" fmla="*/ 1068636 w 1443209"/>
              <a:gd name="connsiteY5" fmla="*/ 697119 h 884406"/>
              <a:gd name="connsiteX6" fmla="*/ 980501 w 1443209"/>
              <a:gd name="connsiteY6" fmla="*/ 631018 h 884406"/>
              <a:gd name="connsiteX7" fmla="*/ 925417 w 1443209"/>
              <a:gd name="connsiteY7" fmla="*/ 575934 h 884406"/>
              <a:gd name="connsiteX8" fmla="*/ 837282 w 1443209"/>
              <a:gd name="connsiteY8" fmla="*/ 487799 h 884406"/>
              <a:gd name="connsiteX9" fmla="*/ 793214 w 1443209"/>
              <a:gd name="connsiteY9" fmla="*/ 443731 h 884406"/>
              <a:gd name="connsiteX10" fmla="*/ 716096 w 1443209"/>
              <a:gd name="connsiteY10" fmla="*/ 399664 h 884406"/>
              <a:gd name="connsiteX11" fmla="*/ 627961 w 1443209"/>
              <a:gd name="connsiteY11" fmla="*/ 311529 h 884406"/>
              <a:gd name="connsiteX12" fmla="*/ 528809 w 1443209"/>
              <a:gd name="connsiteY12" fmla="*/ 256444 h 884406"/>
              <a:gd name="connsiteX13" fmla="*/ 495759 w 1443209"/>
              <a:gd name="connsiteY13" fmla="*/ 245428 h 884406"/>
              <a:gd name="connsiteX14" fmla="*/ 473725 w 1443209"/>
              <a:gd name="connsiteY14" fmla="*/ 212377 h 884406"/>
              <a:gd name="connsiteX15" fmla="*/ 363556 w 1443209"/>
              <a:gd name="connsiteY15" fmla="*/ 179326 h 884406"/>
              <a:gd name="connsiteX16" fmla="*/ 341523 w 1443209"/>
              <a:gd name="connsiteY16" fmla="*/ 146276 h 884406"/>
              <a:gd name="connsiteX17" fmla="*/ 220337 w 1443209"/>
              <a:gd name="connsiteY17" fmla="*/ 113225 h 884406"/>
              <a:gd name="connsiteX18" fmla="*/ 132202 w 1443209"/>
              <a:gd name="connsiteY18" fmla="*/ 80175 h 884406"/>
              <a:gd name="connsiteX19" fmla="*/ 33050 w 1443209"/>
              <a:gd name="connsiteY19" fmla="*/ 36107 h 884406"/>
              <a:gd name="connsiteX20" fmla="*/ 0 w 1443209"/>
              <a:gd name="connsiteY20" fmla="*/ 3056 h 884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43209" h="884406">
                <a:moveTo>
                  <a:pt x="1443209" y="884406"/>
                </a:moveTo>
                <a:cubicBezTo>
                  <a:pt x="1377561" y="867994"/>
                  <a:pt x="1363194" y="867787"/>
                  <a:pt x="1288973" y="818305"/>
                </a:cubicBezTo>
                <a:cubicBezTo>
                  <a:pt x="1277956" y="810960"/>
                  <a:pt x="1268093" y="801487"/>
                  <a:pt x="1255923" y="796271"/>
                </a:cubicBezTo>
                <a:cubicBezTo>
                  <a:pt x="1242006" y="790306"/>
                  <a:pt x="1226358" y="789605"/>
                  <a:pt x="1211855" y="785254"/>
                </a:cubicBezTo>
                <a:cubicBezTo>
                  <a:pt x="1189609" y="778580"/>
                  <a:pt x="1167788" y="770565"/>
                  <a:pt x="1145754" y="763220"/>
                </a:cubicBezTo>
                <a:cubicBezTo>
                  <a:pt x="1074777" y="692245"/>
                  <a:pt x="1130154" y="741860"/>
                  <a:pt x="1068636" y="697119"/>
                </a:cubicBezTo>
                <a:cubicBezTo>
                  <a:pt x="1038937" y="675520"/>
                  <a:pt x="980501" y="631018"/>
                  <a:pt x="980501" y="631018"/>
                </a:cubicBezTo>
                <a:cubicBezTo>
                  <a:pt x="933043" y="559830"/>
                  <a:pt x="987563" y="632431"/>
                  <a:pt x="925417" y="575934"/>
                </a:cubicBezTo>
                <a:cubicBezTo>
                  <a:pt x="894675" y="547986"/>
                  <a:pt x="866660" y="517177"/>
                  <a:pt x="837282" y="487799"/>
                </a:cubicBezTo>
                <a:cubicBezTo>
                  <a:pt x="822593" y="473110"/>
                  <a:pt x="810499" y="455255"/>
                  <a:pt x="793214" y="443731"/>
                </a:cubicBezTo>
                <a:cubicBezTo>
                  <a:pt x="746499" y="412587"/>
                  <a:pt x="772007" y="427618"/>
                  <a:pt x="716096" y="399664"/>
                </a:cubicBezTo>
                <a:cubicBezTo>
                  <a:pt x="686718" y="370286"/>
                  <a:pt x="663587" y="332905"/>
                  <a:pt x="627961" y="311529"/>
                </a:cubicBezTo>
                <a:cubicBezTo>
                  <a:pt x="593139" y="290636"/>
                  <a:pt x="565688" y="272249"/>
                  <a:pt x="528809" y="256444"/>
                </a:cubicBezTo>
                <a:cubicBezTo>
                  <a:pt x="518135" y="251870"/>
                  <a:pt x="506776" y="249100"/>
                  <a:pt x="495759" y="245428"/>
                </a:cubicBezTo>
                <a:cubicBezTo>
                  <a:pt x="488414" y="234411"/>
                  <a:pt x="484953" y="219395"/>
                  <a:pt x="473725" y="212377"/>
                </a:cubicBezTo>
                <a:cubicBezTo>
                  <a:pt x="455843" y="201201"/>
                  <a:pt x="389356" y="185776"/>
                  <a:pt x="363556" y="179326"/>
                </a:cubicBezTo>
                <a:cubicBezTo>
                  <a:pt x="356212" y="168309"/>
                  <a:pt x="352751" y="153293"/>
                  <a:pt x="341523" y="146276"/>
                </a:cubicBezTo>
                <a:cubicBezTo>
                  <a:pt x="313059" y="128486"/>
                  <a:pt x="253530" y="120601"/>
                  <a:pt x="220337" y="113225"/>
                </a:cubicBezTo>
                <a:cubicBezTo>
                  <a:pt x="139840" y="95336"/>
                  <a:pt x="212045" y="112112"/>
                  <a:pt x="132202" y="80175"/>
                </a:cubicBezTo>
                <a:cubicBezTo>
                  <a:pt x="33878" y="40846"/>
                  <a:pt x="96635" y="78497"/>
                  <a:pt x="33050" y="36107"/>
                </a:cubicBezTo>
                <a:cubicBezTo>
                  <a:pt x="8980" y="0"/>
                  <a:pt x="24258" y="3056"/>
                  <a:pt x="0" y="3056"/>
                </a:cubicBezTo>
              </a:path>
            </a:pathLst>
          </a:custGeom>
          <a:ln w="19050"/>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l-GR"/>
          </a:p>
        </p:txBody>
      </p:sp>
      <p:sp>
        <p:nvSpPr>
          <p:cNvPr id="20" name="19 - Ελεύθερη σχεδίαση"/>
          <p:cNvSpPr/>
          <p:nvPr/>
        </p:nvSpPr>
        <p:spPr>
          <a:xfrm>
            <a:off x="4924425" y="1689100"/>
            <a:ext cx="528638" cy="903288"/>
          </a:xfrm>
          <a:custGeom>
            <a:avLst/>
            <a:gdLst>
              <a:gd name="connsiteX0" fmla="*/ 528809 w 528809"/>
              <a:gd name="connsiteY0" fmla="*/ 903383 h 903383"/>
              <a:gd name="connsiteX1" fmla="*/ 517793 w 528809"/>
              <a:gd name="connsiteY1" fmla="*/ 826265 h 903383"/>
              <a:gd name="connsiteX2" fmla="*/ 484742 w 528809"/>
              <a:gd name="connsiteY2" fmla="*/ 749147 h 903383"/>
              <a:gd name="connsiteX3" fmla="*/ 440674 w 528809"/>
              <a:gd name="connsiteY3" fmla="*/ 672029 h 903383"/>
              <a:gd name="connsiteX4" fmla="*/ 418641 w 528809"/>
              <a:gd name="connsiteY4" fmla="*/ 583894 h 903383"/>
              <a:gd name="connsiteX5" fmla="*/ 341523 w 528809"/>
              <a:gd name="connsiteY5" fmla="*/ 462709 h 903383"/>
              <a:gd name="connsiteX6" fmla="*/ 297455 w 528809"/>
              <a:gd name="connsiteY6" fmla="*/ 385590 h 903383"/>
              <a:gd name="connsiteX7" fmla="*/ 275421 w 528809"/>
              <a:gd name="connsiteY7" fmla="*/ 330506 h 903383"/>
              <a:gd name="connsiteX8" fmla="*/ 220337 w 528809"/>
              <a:gd name="connsiteY8" fmla="*/ 308472 h 903383"/>
              <a:gd name="connsiteX9" fmla="*/ 176270 w 528809"/>
              <a:gd name="connsiteY9" fmla="*/ 242371 h 903383"/>
              <a:gd name="connsiteX10" fmla="*/ 154236 w 528809"/>
              <a:gd name="connsiteY10" fmla="*/ 209321 h 903383"/>
              <a:gd name="connsiteX11" fmla="*/ 110168 w 528809"/>
              <a:gd name="connsiteY11" fmla="*/ 154236 h 903383"/>
              <a:gd name="connsiteX12" fmla="*/ 77118 w 528809"/>
              <a:gd name="connsiteY12" fmla="*/ 121186 h 903383"/>
              <a:gd name="connsiteX13" fmla="*/ 33050 w 528809"/>
              <a:gd name="connsiteY13" fmla="*/ 55084 h 903383"/>
              <a:gd name="connsiteX14" fmla="*/ 0 w 528809"/>
              <a:gd name="connsiteY14" fmla="*/ 0 h 903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28809" h="903383">
                <a:moveTo>
                  <a:pt x="528809" y="903383"/>
                </a:moveTo>
                <a:cubicBezTo>
                  <a:pt x="525137" y="877677"/>
                  <a:pt x="522885" y="851728"/>
                  <a:pt x="517793" y="826265"/>
                </a:cubicBezTo>
                <a:cubicBezTo>
                  <a:pt x="511335" y="793973"/>
                  <a:pt x="498177" y="780496"/>
                  <a:pt x="484742" y="749147"/>
                </a:cubicBezTo>
                <a:cubicBezTo>
                  <a:pt x="456703" y="683724"/>
                  <a:pt x="498425" y="749029"/>
                  <a:pt x="440674" y="672029"/>
                </a:cubicBezTo>
                <a:cubicBezTo>
                  <a:pt x="436483" y="651075"/>
                  <a:pt x="429934" y="606480"/>
                  <a:pt x="418641" y="583894"/>
                </a:cubicBezTo>
                <a:cubicBezTo>
                  <a:pt x="389994" y="526599"/>
                  <a:pt x="370648" y="550083"/>
                  <a:pt x="341523" y="462709"/>
                </a:cubicBezTo>
                <a:cubicBezTo>
                  <a:pt x="314857" y="382712"/>
                  <a:pt x="353036" y="485634"/>
                  <a:pt x="297455" y="385590"/>
                </a:cubicBezTo>
                <a:cubicBezTo>
                  <a:pt x="287851" y="368303"/>
                  <a:pt x="289405" y="344490"/>
                  <a:pt x="275421" y="330506"/>
                </a:cubicBezTo>
                <a:cubicBezTo>
                  <a:pt x="261437" y="316522"/>
                  <a:pt x="238698" y="315817"/>
                  <a:pt x="220337" y="308472"/>
                </a:cubicBezTo>
                <a:lnTo>
                  <a:pt x="176270" y="242371"/>
                </a:lnTo>
                <a:cubicBezTo>
                  <a:pt x="168925" y="231354"/>
                  <a:pt x="162507" y="219660"/>
                  <a:pt x="154236" y="209321"/>
                </a:cubicBezTo>
                <a:cubicBezTo>
                  <a:pt x="139547" y="190959"/>
                  <a:pt x="125652" y="171932"/>
                  <a:pt x="110168" y="154236"/>
                </a:cubicBezTo>
                <a:cubicBezTo>
                  <a:pt x="99909" y="142511"/>
                  <a:pt x="86683" y="133484"/>
                  <a:pt x="77118" y="121186"/>
                </a:cubicBezTo>
                <a:cubicBezTo>
                  <a:pt x="60860" y="100283"/>
                  <a:pt x="47739" y="77118"/>
                  <a:pt x="33050" y="55084"/>
                </a:cubicBezTo>
                <a:cubicBezTo>
                  <a:pt x="6463" y="15203"/>
                  <a:pt x="16938" y="33876"/>
                  <a:pt x="0" y="0"/>
                </a:cubicBezTo>
              </a:path>
            </a:pathLst>
          </a:custGeom>
          <a:ln w="19050"/>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l-GR"/>
          </a:p>
        </p:txBody>
      </p:sp>
      <p:sp>
        <p:nvSpPr>
          <p:cNvPr id="21" name="20 - Ελεύθερη σχεδίαση"/>
          <p:cNvSpPr/>
          <p:nvPr/>
        </p:nvSpPr>
        <p:spPr>
          <a:xfrm>
            <a:off x="4473575" y="2490788"/>
            <a:ext cx="1233488" cy="309562"/>
          </a:xfrm>
          <a:custGeom>
            <a:avLst/>
            <a:gdLst>
              <a:gd name="connsiteX0" fmla="*/ 1233889 w 1233889"/>
              <a:gd name="connsiteY0" fmla="*/ 310295 h 310295"/>
              <a:gd name="connsiteX1" fmla="*/ 1035586 w 1233889"/>
              <a:gd name="connsiteY1" fmla="*/ 288261 h 310295"/>
              <a:gd name="connsiteX2" fmla="*/ 991518 w 1233889"/>
              <a:gd name="connsiteY2" fmla="*/ 277244 h 310295"/>
              <a:gd name="connsiteX3" fmla="*/ 958468 w 1233889"/>
              <a:gd name="connsiteY3" fmla="*/ 255210 h 310295"/>
              <a:gd name="connsiteX4" fmla="*/ 881350 w 1233889"/>
              <a:gd name="connsiteY4" fmla="*/ 222160 h 310295"/>
              <a:gd name="connsiteX5" fmla="*/ 804232 w 1233889"/>
              <a:gd name="connsiteY5" fmla="*/ 178092 h 310295"/>
              <a:gd name="connsiteX6" fmla="*/ 771181 w 1233889"/>
              <a:gd name="connsiteY6" fmla="*/ 167075 h 310295"/>
              <a:gd name="connsiteX7" fmla="*/ 661012 w 1233889"/>
              <a:gd name="connsiteY7" fmla="*/ 134025 h 310295"/>
              <a:gd name="connsiteX8" fmla="*/ 583894 w 1233889"/>
              <a:gd name="connsiteY8" fmla="*/ 100974 h 310295"/>
              <a:gd name="connsiteX9" fmla="*/ 550844 w 1233889"/>
              <a:gd name="connsiteY9" fmla="*/ 78940 h 310295"/>
              <a:gd name="connsiteX10" fmla="*/ 440675 w 1233889"/>
              <a:gd name="connsiteY10" fmla="*/ 56907 h 310295"/>
              <a:gd name="connsiteX11" fmla="*/ 396607 w 1233889"/>
              <a:gd name="connsiteY11" fmla="*/ 45890 h 310295"/>
              <a:gd name="connsiteX12" fmla="*/ 264405 w 1233889"/>
              <a:gd name="connsiteY12" fmla="*/ 34873 h 310295"/>
              <a:gd name="connsiteX13" fmla="*/ 132203 w 1233889"/>
              <a:gd name="connsiteY13" fmla="*/ 12839 h 310295"/>
              <a:gd name="connsiteX14" fmla="*/ 0 w 1233889"/>
              <a:gd name="connsiteY14" fmla="*/ 1822 h 310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33889" h="310295">
                <a:moveTo>
                  <a:pt x="1233889" y="310295"/>
                </a:moveTo>
                <a:cubicBezTo>
                  <a:pt x="1167788" y="302950"/>
                  <a:pt x="1101484" y="297247"/>
                  <a:pt x="1035586" y="288261"/>
                </a:cubicBezTo>
                <a:cubicBezTo>
                  <a:pt x="1020583" y="286215"/>
                  <a:pt x="1005435" y="283209"/>
                  <a:pt x="991518" y="277244"/>
                </a:cubicBezTo>
                <a:cubicBezTo>
                  <a:pt x="979348" y="272028"/>
                  <a:pt x="969964" y="261779"/>
                  <a:pt x="958468" y="255210"/>
                </a:cubicBezTo>
                <a:cubicBezTo>
                  <a:pt x="797990" y="163509"/>
                  <a:pt x="1004949" y="283960"/>
                  <a:pt x="881350" y="222160"/>
                </a:cubicBezTo>
                <a:cubicBezTo>
                  <a:pt x="770718" y="166843"/>
                  <a:pt x="939418" y="236030"/>
                  <a:pt x="804232" y="178092"/>
                </a:cubicBezTo>
                <a:cubicBezTo>
                  <a:pt x="793558" y="173517"/>
                  <a:pt x="782304" y="170412"/>
                  <a:pt x="771181" y="167075"/>
                </a:cubicBezTo>
                <a:cubicBezTo>
                  <a:pt x="645060" y="129240"/>
                  <a:pt x="735861" y="158975"/>
                  <a:pt x="661012" y="134025"/>
                </a:cubicBezTo>
                <a:cubicBezTo>
                  <a:pt x="578039" y="78708"/>
                  <a:pt x="683491" y="143659"/>
                  <a:pt x="583894" y="100974"/>
                </a:cubicBezTo>
                <a:cubicBezTo>
                  <a:pt x="571724" y="95758"/>
                  <a:pt x="563499" y="82834"/>
                  <a:pt x="550844" y="78940"/>
                </a:cubicBezTo>
                <a:cubicBezTo>
                  <a:pt x="515050" y="67927"/>
                  <a:pt x="477294" y="64754"/>
                  <a:pt x="440675" y="56907"/>
                </a:cubicBezTo>
                <a:cubicBezTo>
                  <a:pt x="425870" y="53735"/>
                  <a:pt x="411631" y="47768"/>
                  <a:pt x="396607" y="45890"/>
                </a:cubicBezTo>
                <a:cubicBezTo>
                  <a:pt x="352728" y="40405"/>
                  <a:pt x="308382" y="39502"/>
                  <a:pt x="264405" y="34873"/>
                </a:cubicBezTo>
                <a:cubicBezTo>
                  <a:pt x="136653" y="21425"/>
                  <a:pt x="235895" y="28792"/>
                  <a:pt x="132203" y="12839"/>
                </a:cubicBezTo>
                <a:cubicBezTo>
                  <a:pt x="48751" y="0"/>
                  <a:pt x="64120" y="1822"/>
                  <a:pt x="0" y="1822"/>
                </a:cubicBezTo>
              </a:path>
            </a:pathLst>
          </a:custGeom>
          <a:ln w="19050"/>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l-GR"/>
          </a:p>
        </p:txBody>
      </p:sp>
      <p:sp>
        <p:nvSpPr>
          <p:cNvPr id="22" name="21 - Έλλειψη"/>
          <p:cNvSpPr/>
          <p:nvPr/>
        </p:nvSpPr>
        <p:spPr>
          <a:xfrm>
            <a:off x="2195513" y="1576388"/>
            <a:ext cx="215900" cy="1444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23" name="22 - Έλλειψη"/>
          <p:cNvSpPr/>
          <p:nvPr/>
        </p:nvSpPr>
        <p:spPr>
          <a:xfrm>
            <a:off x="3995738" y="2297113"/>
            <a:ext cx="215900" cy="1444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24" name="23 - Έλλειψη"/>
          <p:cNvSpPr/>
          <p:nvPr/>
        </p:nvSpPr>
        <p:spPr>
          <a:xfrm>
            <a:off x="5940425" y="2513013"/>
            <a:ext cx="215900" cy="1444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25" name="24 - Έλλειψη"/>
          <p:cNvSpPr/>
          <p:nvPr/>
        </p:nvSpPr>
        <p:spPr>
          <a:xfrm>
            <a:off x="3348038" y="3592513"/>
            <a:ext cx="215900" cy="1444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26" name="25 - Έλλειψη"/>
          <p:cNvSpPr/>
          <p:nvPr/>
        </p:nvSpPr>
        <p:spPr>
          <a:xfrm>
            <a:off x="5219700" y="3376613"/>
            <a:ext cx="288925" cy="1444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27" name="26 - Έλλειψη"/>
          <p:cNvSpPr/>
          <p:nvPr/>
        </p:nvSpPr>
        <p:spPr>
          <a:xfrm>
            <a:off x="1547813" y="2944813"/>
            <a:ext cx="215900" cy="1444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cxnSp>
        <p:nvCxnSpPr>
          <p:cNvPr id="89" name="88 - Ευθεία γραμμή σύνδεσης"/>
          <p:cNvCxnSpPr/>
          <p:nvPr/>
        </p:nvCxnSpPr>
        <p:spPr>
          <a:xfrm flipH="1">
            <a:off x="2843213" y="1217613"/>
            <a:ext cx="720725" cy="15113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4" name="93 - Ευθεία γραμμή σύνδεσης"/>
          <p:cNvCxnSpPr>
            <a:stCxn id="5" idx="65"/>
          </p:cNvCxnSpPr>
          <p:nvPr/>
        </p:nvCxnSpPr>
        <p:spPr>
          <a:xfrm>
            <a:off x="1003300" y="1897063"/>
            <a:ext cx="1839913" cy="83185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97 - Ευθεία γραμμή σύνδεσης"/>
          <p:cNvCxnSpPr>
            <a:stCxn id="6" idx="26"/>
            <a:endCxn id="5" idx="105"/>
          </p:cNvCxnSpPr>
          <p:nvPr/>
        </p:nvCxnSpPr>
        <p:spPr>
          <a:xfrm flipH="1">
            <a:off x="2125663" y="2592388"/>
            <a:ext cx="793750" cy="17399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2" name="101 - Ευθεία γραμμή σύνδεσης"/>
          <p:cNvCxnSpPr/>
          <p:nvPr/>
        </p:nvCxnSpPr>
        <p:spPr>
          <a:xfrm>
            <a:off x="2916238" y="2657475"/>
            <a:ext cx="1584325" cy="576263"/>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4" name="113 - Ευθεία γραμμή σύνδεσης"/>
          <p:cNvCxnSpPr/>
          <p:nvPr/>
        </p:nvCxnSpPr>
        <p:spPr>
          <a:xfrm flipH="1" flipV="1">
            <a:off x="4500563" y="3233738"/>
            <a:ext cx="142875" cy="1154112"/>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1" name="120 - Ευθεία γραμμή σύνδεσης"/>
          <p:cNvCxnSpPr>
            <a:stCxn id="5" idx="38"/>
          </p:cNvCxnSpPr>
          <p:nvPr/>
        </p:nvCxnSpPr>
        <p:spPr>
          <a:xfrm flipH="1">
            <a:off x="4500563" y="1412875"/>
            <a:ext cx="700087" cy="21082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5" name="124 - Ευθεία γραμμή σύνδεσης"/>
          <p:cNvCxnSpPr>
            <a:stCxn id="5" idx="144"/>
          </p:cNvCxnSpPr>
          <p:nvPr/>
        </p:nvCxnSpPr>
        <p:spPr>
          <a:xfrm flipH="1" flipV="1">
            <a:off x="4787900" y="2584450"/>
            <a:ext cx="1778000" cy="855663"/>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2087" name="141 - TextBox"/>
          <p:cNvSpPr txBox="1">
            <a:spLocks noChangeArrowheads="1"/>
          </p:cNvSpPr>
          <p:nvPr/>
        </p:nvSpPr>
        <p:spPr bwMode="auto">
          <a:xfrm>
            <a:off x="619171" y="400023"/>
            <a:ext cx="8210550" cy="461963"/>
          </a:xfrm>
          <a:prstGeom prst="rect">
            <a:avLst/>
          </a:prstGeom>
          <a:noFill/>
          <a:ln w="9525">
            <a:noFill/>
            <a:miter lim="800000"/>
            <a:headEnd/>
            <a:tailEnd/>
          </a:ln>
        </p:spPr>
        <p:txBody>
          <a:bodyPr>
            <a:spAutoFit/>
          </a:bodyPr>
          <a:lstStyle/>
          <a:p>
            <a:pPr algn="ctr"/>
            <a:r>
              <a:rPr lang="el-GR" sz="2400" b="1" dirty="0" smtClean="0">
                <a:solidFill>
                  <a:srgbClr val="FF0000"/>
                </a:solidFill>
              </a:rPr>
              <a:t>CALCULATION OF THE INFILTRATION COEFFICIENT OF AN AREA</a:t>
            </a:r>
            <a:endParaRPr lang="el-GR" sz="2400" b="1" dirty="0">
              <a:solidFill>
                <a:srgbClr val="FF0000"/>
              </a:solidFill>
            </a:endParaRPr>
          </a:p>
        </p:txBody>
      </p:sp>
      <p:sp>
        <p:nvSpPr>
          <p:cNvPr id="60" name="59 - TextBox"/>
          <p:cNvSpPr txBox="1">
            <a:spLocks noChangeArrowheads="1"/>
          </p:cNvSpPr>
          <p:nvPr/>
        </p:nvSpPr>
        <p:spPr bwMode="auto">
          <a:xfrm>
            <a:off x="1331913" y="1720850"/>
            <a:ext cx="822325" cy="277813"/>
          </a:xfrm>
          <a:prstGeom prst="rect">
            <a:avLst/>
          </a:prstGeom>
          <a:noFill/>
          <a:ln w="9525">
            <a:noFill/>
            <a:miter lim="800000"/>
            <a:headEnd/>
            <a:tailEnd/>
          </a:ln>
        </p:spPr>
        <p:txBody>
          <a:bodyPr wrap="none">
            <a:spAutoFit/>
          </a:bodyPr>
          <a:lstStyle/>
          <a:p>
            <a:r>
              <a:rPr lang="en-US" sz="1200" b="1"/>
              <a:t>E1 (Km</a:t>
            </a:r>
            <a:r>
              <a:rPr lang="en-US" sz="1200" b="1" baseline="30000"/>
              <a:t>2</a:t>
            </a:r>
            <a:r>
              <a:rPr lang="en-US" sz="1200" b="1"/>
              <a:t>)</a:t>
            </a:r>
            <a:endParaRPr lang="el-GR" sz="1200" b="1"/>
          </a:p>
        </p:txBody>
      </p:sp>
      <p:sp>
        <p:nvSpPr>
          <p:cNvPr id="63" name="62 - TextBox"/>
          <p:cNvSpPr txBox="1">
            <a:spLocks noChangeArrowheads="1"/>
          </p:cNvSpPr>
          <p:nvPr/>
        </p:nvSpPr>
        <p:spPr bwMode="auto">
          <a:xfrm>
            <a:off x="3276600" y="2368550"/>
            <a:ext cx="822325" cy="277813"/>
          </a:xfrm>
          <a:prstGeom prst="rect">
            <a:avLst/>
          </a:prstGeom>
          <a:noFill/>
          <a:ln w="9525">
            <a:noFill/>
            <a:miter lim="800000"/>
            <a:headEnd/>
            <a:tailEnd/>
          </a:ln>
        </p:spPr>
        <p:txBody>
          <a:bodyPr wrap="none">
            <a:spAutoFit/>
          </a:bodyPr>
          <a:lstStyle/>
          <a:p>
            <a:r>
              <a:rPr lang="en-US" sz="1200" b="1"/>
              <a:t>E2 (Km</a:t>
            </a:r>
            <a:r>
              <a:rPr lang="en-US" sz="1200" b="1" baseline="30000"/>
              <a:t>2</a:t>
            </a:r>
            <a:r>
              <a:rPr lang="en-US" sz="1200" b="1"/>
              <a:t>)</a:t>
            </a:r>
            <a:endParaRPr lang="el-GR" sz="1200" b="1"/>
          </a:p>
        </p:txBody>
      </p:sp>
      <p:sp>
        <p:nvSpPr>
          <p:cNvPr id="64" name="63 - TextBox"/>
          <p:cNvSpPr txBox="1">
            <a:spLocks noChangeArrowheads="1"/>
          </p:cNvSpPr>
          <p:nvPr/>
        </p:nvSpPr>
        <p:spPr bwMode="auto">
          <a:xfrm>
            <a:off x="6227763" y="2513013"/>
            <a:ext cx="822325" cy="277812"/>
          </a:xfrm>
          <a:prstGeom prst="rect">
            <a:avLst/>
          </a:prstGeom>
          <a:noFill/>
          <a:ln w="9525">
            <a:noFill/>
            <a:miter lim="800000"/>
            <a:headEnd/>
            <a:tailEnd/>
          </a:ln>
        </p:spPr>
        <p:txBody>
          <a:bodyPr wrap="none">
            <a:spAutoFit/>
          </a:bodyPr>
          <a:lstStyle/>
          <a:p>
            <a:r>
              <a:rPr lang="en-US" sz="1200" b="1"/>
              <a:t>E3 (Km</a:t>
            </a:r>
            <a:r>
              <a:rPr lang="en-US" sz="1200" b="1" baseline="30000"/>
              <a:t>2</a:t>
            </a:r>
            <a:r>
              <a:rPr lang="en-US" sz="1200" b="1"/>
              <a:t>)</a:t>
            </a:r>
            <a:endParaRPr lang="el-GR" sz="1200" b="1"/>
          </a:p>
        </p:txBody>
      </p:sp>
      <p:sp>
        <p:nvSpPr>
          <p:cNvPr id="65" name="64 - TextBox"/>
          <p:cNvSpPr txBox="1">
            <a:spLocks noChangeArrowheads="1"/>
          </p:cNvSpPr>
          <p:nvPr/>
        </p:nvSpPr>
        <p:spPr bwMode="auto">
          <a:xfrm>
            <a:off x="5580063" y="3305175"/>
            <a:ext cx="822325" cy="277813"/>
          </a:xfrm>
          <a:prstGeom prst="rect">
            <a:avLst/>
          </a:prstGeom>
          <a:noFill/>
          <a:ln w="9525">
            <a:noFill/>
            <a:miter lim="800000"/>
            <a:headEnd/>
            <a:tailEnd/>
          </a:ln>
        </p:spPr>
        <p:txBody>
          <a:bodyPr wrap="none">
            <a:spAutoFit/>
          </a:bodyPr>
          <a:lstStyle/>
          <a:p>
            <a:r>
              <a:rPr lang="en-US" sz="1200" b="1"/>
              <a:t>E4 (Km</a:t>
            </a:r>
            <a:r>
              <a:rPr lang="en-US" sz="1200" b="1" baseline="30000"/>
              <a:t>2</a:t>
            </a:r>
            <a:r>
              <a:rPr lang="en-US" sz="1200" b="1"/>
              <a:t>)</a:t>
            </a:r>
            <a:endParaRPr lang="el-GR" sz="1200" b="1"/>
          </a:p>
        </p:txBody>
      </p:sp>
      <p:sp>
        <p:nvSpPr>
          <p:cNvPr id="67" name="66 - TextBox"/>
          <p:cNvSpPr txBox="1">
            <a:spLocks noChangeArrowheads="1"/>
          </p:cNvSpPr>
          <p:nvPr/>
        </p:nvSpPr>
        <p:spPr bwMode="auto">
          <a:xfrm>
            <a:off x="3203575" y="3160713"/>
            <a:ext cx="822325" cy="277812"/>
          </a:xfrm>
          <a:prstGeom prst="rect">
            <a:avLst/>
          </a:prstGeom>
          <a:noFill/>
          <a:ln w="9525">
            <a:noFill/>
            <a:miter lim="800000"/>
            <a:headEnd/>
            <a:tailEnd/>
          </a:ln>
        </p:spPr>
        <p:txBody>
          <a:bodyPr wrap="none">
            <a:spAutoFit/>
          </a:bodyPr>
          <a:lstStyle/>
          <a:p>
            <a:r>
              <a:rPr lang="en-US" sz="1200" b="1"/>
              <a:t>E5 (Km</a:t>
            </a:r>
            <a:r>
              <a:rPr lang="en-US" sz="1200" b="1" baseline="30000"/>
              <a:t>2</a:t>
            </a:r>
            <a:r>
              <a:rPr lang="en-US" sz="1200" b="1"/>
              <a:t>)</a:t>
            </a:r>
            <a:endParaRPr lang="el-GR" sz="1200" b="1"/>
          </a:p>
        </p:txBody>
      </p:sp>
      <p:sp>
        <p:nvSpPr>
          <p:cNvPr id="68" name="67 - TextBox"/>
          <p:cNvSpPr txBox="1">
            <a:spLocks noChangeArrowheads="1"/>
          </p:cNvSpPr>
          <p:nvPr/>
        </p:nvSpPr>
        <p:spPr bwMode="auto">
          <a:xfrm>
            <a:off x="1258888" y="3521075"/>
            <a:ext cx="823912" cy="277813"/>
          </a:xfrm>
          <a:prstGeom prst="rect">
            <a:avLst/>
          </a:prstGeom>
          <a:noFill/>
          <a:ln w="9525">
            <a:noFill/>
            <a:miter lim="800000"/>
            <a:headEnd/>
            <a:tailEnd/>
          </a:ln>
        </p:spPr>
        <p:txBody>
          <a:bodyPr wrap="none">
            <a:spAutoFit/>
          </a:bodyPr>
          <a:lstStyle/>
          <a:p>
            <a:r>
              <a:rPr lang="en-US" sz="1200" b="1"/>
              <a:t>E6 (Km</a:t>
            </a:r>
            <a:r>
              <a:rPr lang="en-US" sz="1200" b="1" baseline="30000"/>
              <a:t>2</a:t>
            </a:r>
            <a:r>
              <a:rPr lang="en-US" sz="1200" b="1"/>
              <a:t>)</a:t>
            </a:r>
            <a:endParaRPr lang="el-GR" sz="1200" b="1"/>
          </a:p>
        </p:txBody>
      </p:sp>
      <p:sp>
        <p:nvSpPr>
          <p:cNvPr id="71" name="70 - TextBox"/>
          <p:cNvSpPr txBox="1"/>
          <p:nvPr/>
        </p:nvSpPr>
        <p:spPr>
          <a:xfrm>
            <a:off x="2555776" y="4509120"/>
            <a:ext cx="4752528" cy="400110"/>
          </a:xfrm>
          <a:prstGeom prst="rect">
            <a:avLst/>
          </a:prstGeom>
          <a:noFill/>
        </p:spPr>
        <p:txBody>
          <a:bodyPr>
            <a:spAutoFit/>
          </a:bodyPr>
          <a:lstStyle/>
          <a:p>
            <a:pPr>
              <a:defRPr/>
            </a:pPr>
            <a:r>
              <a:rPr lang="el-GR" sz="20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Εtotal</a:t>
            </a:r>
            <a:r>
              <a:rPr lang="el-GR" sz="2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r>
              <a:rPr lang="el-GR" sz="2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t>
            </a:r>
            <a:r>
              <a:rPr lang="en-US" sz="2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km</a:t>
            </a:r>
            <a:r>
              <a:rPr lang="en-US" sz="2000" b="1" baseline="300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2</a:t>
            </a:r>
            <a:r>
              <a:rPr lang="en-US" sz="2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t>
            </a:r>
            <a:r>
              <a:rPr lang="el-GR" sz="2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=Ε1+Ε2+Ε3+Ε4+Ε5+Ε6</a:t>
            </a:r>
          </a:p>
        </p:txBody>
      </p:sp>
      <p:sp>
        <p:nvSpPr>
          <p:cNvPr id="74" name="73 - TextBox"/>
          <p:cNvSpPr txBox="1">
            <a:spLocks noChangeArrowheads="1"/>
          </p:cNvSpPr>
          <p:nvPr/>
        </p:nvSpPr>
        <p:spPr bwMode="auto">
          <a:xfrm>
            <a:off x="2484438" y="1484313"/>
            <a:ext cx="708025" cy="277812"/>
          </a:xfrm>
          <a:prstGeom prst="rect">
            <a:avLst/>
          </a:prstGeom>
          <a:noFill/>
          <a:ln w="9525">
            <a:noFill/>
            <a:miter lim="800000"/>
            <a:headEnd/>
            <a:tailEnd/>
          </a:ln>
        </p:spPr>
        <p:txBody>
          <a:bodyPr wrap="none">
            <a:spAutoFit/>
          </a:bodyPr>
          <a:lstStyle/>
          <a:p>
            <a:r>
              <a:rPr lang="en-US" sz="1200" b="1"/>
              <a:t>I1=25%</a:t>
            </a:r>
            <a:endParaRPr lang="el-GR" sz="1200" b="1"/>
          </a:p>
        </p:txBody>
      </p:sp>
      <p:sp>
        <p:nvSpPr>
          <p:cNvPr id="75" name="74 - TextBox"/>
          <p:cNvSpPr txBox="1">
            <a:spLocks noChangeArrowheads="1"/>
          </p:cNvSpPr>
          <p:nvPr/>
        </p:nvSpPr>
        <p:spPr bwMode="auto">
          <a:xfrm>
            <a:off x="4067175" y="1773238"/>
            <a:ext cx="709613" cy="276225"/>
          </a:xfrm>
          <a:prstGeom prst="rect">
            <a:avLst/>
          </a:prstGeom>
          <a:noFill/>
          <a:ln w="9525">
            <a:noFill/>
            <a:miter lim="800000"/>
            <a:headEnd/>
            <a:tailEnd/>
          </a:ln>
        </p:spPr>
        <p:txBody>
          <a:bodyPr wrap="none">
            <a:spAutoFit/>
          </a:bodyPr>
          <a:lstStyle/>
          <a:p>
            <a:r>
              <a:rPr lang="en-US" sz="1200" b="1"/>
              <a:t>I2=20%</a:t>
            </a:r>
            <a:endParaRPr lang="el-GR" sz="1200" b="1"/>
          </a:p>
        </p:txBody>
      </p:sp>
      <p:sp>
        <p:nvSpPr>
          <p:cNvPr id="76" name="75 - TextBox"/>
          <p:cNvSpPr txBox="1">
            <a:spLocks noChangeArrowheads="1"/>
          </p:cNvSpPr>
          <p:nvPr/>
        </p:nvSpPr>
        <p:spPr bwMode="auto">
          <a:xfrm>
            <a:off x="5435600" y="2060575"/>
            <a:ext cx="709613" cy="277813"/>
          </a:xfrm>
          <a:prstGeom prst="rect">
            <a:avLst/>
          </a:prstGeom>
          <a:noFill/>
          <a:ln w="9525">
            <a:noFill/>
            <a:miter lim="800000"/>
            <a:headEnd/>
            <a:tailEnd/>
          </a:ln>
        </p:spPr>
        <p:txBody>
          <a:bodyPr wrap="none">
            <a:spAutoFit/>
          </a:bodyPr>
          <a:lstStyle/>
          <a:p>
            <a:r>
              <a:rPr lang="en-US" sz="1200" b="1"/>
              <a:t>I3=35%</a:t>
            </a:r>
            <a:endParaRPr lang="el-GR" sz="1200" b="1"/>
          </a:p>
        </p:txBody>
      </p:sp>
      <p:sp>
        <p:nvSpPr>
          <p:cNvPr id="78" name="77 - TextBox"/>
          <p:cNvSpPr txBox="1">
            <a:spLocks noChangeArrowheads="1"/>
          </p:cNvSpPr>
          <p:nvPr/>
        </p:nvSpPr>
        <p:spPr bwMode="auto">
          <a:xfrm>
            <a:off x="4716463" y="3716338"/>
            <a:ext cx="708025" cy="277812"/>
          </a:xfrm>
          <a:prstGeom prst="rect">
            <a:avLst/>
          </a:prstGeom>
          <a:noFill/>
          <a:ln w="9525">
            <a:noFill/>
            <a:miter lim="800000"/>
            <a:headEnd/>
            <a:tailEnd/>
          </a:ln>
        </p:spPr>
        <p:txBody>
          <a:bodyPr wrap="none">
            <a:spAutoFit/>
          </a:bodyPr>
          <a:lstStyle/>
          <a:p>
            <a:r>
              <a:rPr lang="en-US" sz="1200" b="1"/>
              <a:t>I4=45%</a:t>
            </a:r>
            <a:endParaRPr lang="el-GR" sz="1200" b="1"/>
          </a:p>
        </p:txBody>
      </p:sp>
      <p:sp>
        <p:nvSpPr>
          <p:cNvPr id="80" name="79 - TextBox"/>
          <p:cNvSpPr txBox="1">
            <a:spLocks noChangeArrowheads="1"/>
          </p:cNvSpPr>
          <p:nvPr/>
        </p:nvSpPr>
        <p:spPr bwMode="auto">
          <a:xfrm>
            <a:off x="3059113" y="3789363"/>
            <a:ext cx="709612" cy="276225"/>
          </a:xfrm>
          <a:prstGeom prst="rect">
            <a:avLst/>
          </a:prstGeom>
          <a:noFill/>
          <a:ln w="9525">
            <a:noFill/>
            <a:miter lim="800000"/>
            <a:headEnd/>
            <a:tailEnd/>
          </a:ln>
        </p:spPr>
        <p:txBody>
          <a:bodyPr wrap="none">
            <a:spAutoFit/>
          </a:bodyPr>
          <a:lstStyle/>
          <a:p>
            <a:r>
              <a:rPr lang="en-US" sz="1200" b="1"/>
              <a:t>I5=18%</a:t>
            </a:r>
            <a:endParaRPr lang="el-GR" sz="1200" b="1"/>
          </a:p>
        </p:txBody>
      </p:sp>
      <p:sp>
        <p:nvSpPr>
          <p:cNvPr id="81" name="80 - TextBox"/>
          <p:cNvSpPr txBox="1">
            <a:spLocks noChangeArrowheads="1"/>
          </p:cNvSpPr>
          <p:nvPr/>
        </p:nvSpPr>
        <p:spPr bwMode="auto">
          <a:xfrm>
            <a:off x="1835150" y="2781300"/>
            <a:ext cx="709613" cy="276225"/>
          </a:xfrm>
          <a:prstGeom prst="rect">
            <a:avLst/>
          </a:prstGeom>
          <a:noFill/>
          <a:ln w="9525">
            <a:noFill/>
            <a:miter lim="800000"/>
            <a:headEnd/>
            <a:tailEnd/>
          </a:ln>
        </p:spPr>
        <p:txBody>
          <a:bodyPr wrap="none">
            <a:spAutoFit/>
          </a:bodyPr>
          <a:lstStyle/>
          <a:p>
            <a:r>
              <a:rPr lang="en-US" sz="1200" b="1"/>
              <a:t>I6=22%</a:t>
            </a:r>
            <a:endParaRPr lang="el-GR" sz="1200" b="1"/>
          </a:p>
        </p:txBody>
      </p:sp>
      <p:graphicFrame>
        <p:nvGraphicFramePr>
          <p:cNvPr id="84" name="Object 2"/>
          <p:cNvGraphicFramePr>
            <a:graphicFrameLocks noChangeAspect="1"/>
          </p:cNvGraphicFramePr>
          <p:nvPr>
            <p:extLst>
              <p:ext uri="{D42A27DB-BD31-4B8C-83A1-F6EECF244321}">
                <p14:modId xmlns:p14="http://schemas.microsoft.com/office/powerpoint/2010/main" val="3452346599"/>
              </p:ext>
            </p:extLst>
          </p:nvPr>
        </p:nvGraphicFramePr>
        <p:xfrm>
          <a:off x="1158875" y="5053013"/>
          <a:ext cx="6604000" cy="609600"/>
        </p:xfrm>
        <a:graphic>
          <a:graphicData uri="http://schemas.openxmlformats.org/presentationml/2006/ole">
            <mc:AlternateContent xmlns:mc="http://schemas.openxmlformats.org/markup-compatibility/2006">
              <mc:Choice xmlns:v="urn:schemas-microsoft-com:vml" Requires="v">
                <p:oleObj spid="_x0000_s8195" name="Εξίσωση" r:id="rId4" imgW="6603840" imgH="609480" progId="Equation.3">
                  <p:embed/>
                </p:oleObj>
              </mc:Choice>
              <mc:Fallback>
                <p:oleObj name="Εξίσωση" r:id="rId4" imgW="6603840" imgH="609480" progId="Equation.3">
                  <p:embed/>
                  <p:pic>
                    <p:nvPicPr>
                      <p:cNvPr id="0" name=""/>
                      <p:cNvPicPr>
                        <a:picLocks noChangeAspect="1" noChangeArrowheads="1"/>
                      </p:cNvPicPr>
                      <p:nvPr/>
                    </p:nvPicPr>
                    <p:blipFill>
                      <a:blip r:embed="rId5"/>
                      <a:srcRect/>
                      <a:stretch>
                        <a:fillRect/>
                      </a:stretch>
                    </p:blipFill>
                    <p:spPr bwMode="auto">
                      <a:xfrm>
                        <a:off x="1158875" y="5053013"/>
                        <a:ext cx="66040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extBox 2"/>
          <p:cNvSpPr txBox="1"/>
          <p:nvPr/>
        </p:nvSpPr>
        <p:spPr>
          <a:xfrm>
            <a:off x="4041354" y="766544"/>
            <a:ext cx="4722068" cy="646331"/>
          </a:xfrm>
          <a:prstGeom prst="rect">
            <a:avLst/>
          </a:prstGeom>
          <a:noFill/>
        </p:spPr>
        <p:txBody>
          <a:bodyPr wrap="square" rtlCol="0">
            <a:spAutoFit/>
          </a:bodyPr>
          <a:lstStyle/>
          <a:p>
            <a:r>
              <a:rPr lang="el-GR" b="1" dirty="0" err="1" smtClean="0">
                <a:solidFill>
                  <a:srgbClr val="002060"/>
                </a:solidFill>
              </a:rPr>
              <a:t>Where</a:t>
            </a:r>
            <a:r>
              <a:rPr lang="el-GR" b="1" dirty="0" smtClean="0">
                <a:solidFill>
                  <a:srgbClr val="002060"/>
                </a:solidFill>
              </a:rPr>
              <a:t> I1, I2, I3, I4, I5 </a:t>
            </a:r>
            <a:r>
              <a:rPr lang="el-GR" b="1" dirty="0" err="1" smtClean="0">
                <a:solidFill>
                  <a:srgbClr val="002060"/>
                </a:solidFill>
              </a:rPr>
              <a:t>and</a:t>
            </a:r>
            <a:r>
              <a:rPr lang="el-GR" b="1" dirty="0" smtClean="0">
                <a:solidFill>
                  <a:srgbClr val="002060"/>
                </a:solidFill>
              </a:rPr>
              <a:t> I6 </a:t>
            </a:r>
            <a:r>
              <a:rPr lang="el-GR" b="1" dirty="0" err="1" smtClean="0">
                <a:solidFill>
                  <a:srgbClr val="002060"/>
                </a:solidFill>
              </a:rPr>
              <a:t>is</a:t>
            </a:r>
            <a:r>
              <a:rPr lang="el-GR" b="1" dirty="0" smtClean="0">
                <a:solidFill>
                  <a:srgbClr val="002060"/>
                </a:solidFill>
              </a:rPr>
              <a:t> </a:t>
            </a:r>
            <a:r>
              <a:rPr lang="el-GR" b="1" dirty="0" err="1" smtClean="0">
                <a:solidFill>
                  <a:srgbClr val="002060"/>
                </a:solidFill>
              </a:rPr>
              <a:t>the</a:t>
            </a:r>
            <a:r>
              <a:rPr lang="el-GR" b="1" dirty="0" smtClean="0">
                <a:solidFill>
                  <a:srgbClr val="002060"/>
                </a:solidFill>
              </a:rPr>
              <a:t> </a:t>
            </a:r>
            <a:r>
              <a:rPr lang="el-GR" b="1" dirty="0" err="1" smtClean="0">
                <a:solidFill>
                  <a:srgbClr val="002060"/>
                </a:solidFill>
              </a:rPr>
              <a:t>infiltration</a:t>
            </a:r>
            <a:r>
              <a:rPr lang="el-GR" b="1" dirty="0" smtClean="0">
                <a:solidFill>
                  <a:srgbClr val="002060"/>
                </a:solidFill>
              </a:rPr>
              <a:t> </a:t>
            </a:r>
            <a:r>
              <a:rPr lang="el-GR" b="1" dirty="0" err="1" smtClean="0">
                <a:solidFill>
                  <a:srgbClr val="002060"/>
                </a:solidFill>
              </a:rPr>
              <a:t>coefficient</a:t>
            </a:r>
            <a:r>
              <a:rPr lang="el-GR" b="1" dirty="0" smtClean="0">
                <a:solidFill>
                  <a:srgbClr val="002060"/>
                </a:solidFill>
              </a:rPr>
              <a:t> of </a:t>
            </a:r>
            <a:r>
              <a:rPr lang="el-GR" b="1" dirty="0" err="1" smtClean="0">
                <a:solidFill>
                  <a:srgbClr val="002060"/>
                </a:solidFill>
              </a:rPr>
              <a:t>each</a:t>
            </a:r>
            <a:r>
              <a:rPr lang="el-GR" b="1" dirty="0" smtClean="0">
                <a:solidFill>
                  <a:srgbClr val="002060"/>
                </a:solidFill>
              </a:rPr>
              <a:t> </a:t>
            </a:r>
            <a:r>
              <a:rPr lang="el-GR" b="1" dirty="0" err="1" smtClean="0">
                <a:solidFill>
                  <a:srgbClr val="002060"/>
                </a:solidFill>
              </a:rPr>
              <a:t>geological</a:t>
            </a:r>
            <a:r>
              <a:rPr lang="el-GR" b="1" dirty="0" smtClean="0">
                <a:solidFill>
                  <a:srgbClr val="002060"/>
                </a:solidFill>
              </a:rPr>
              <a:t> </a:t>
            </a:r>
            <a:r>
              <a:rPr lang="el-GR" b="1" dirty="0" err="1" smtClean="0">
                <a:solidFill>
                  <a:srgbClr val="002060"/>
                </a:solidFill>
              </a:rPr>
              <a:t>formation</a:t>
            </a:r>
            <a:endParaRPr lang="el-GR" b="1" dirty="0">
              <a:solidFill>
                <a:srgbClr val="002060"/>
              </a:solidFill>
            </a:endParaRPr>
          </a:p>
        </p:txBody>
      </p:sp>
    </p:spTree>
    <p:extLst>
      <p:ext uri="{BB962C8B-B14F-4D97-AF65-F5344CB8AC3E}">
        <p14:creationId xmlns:p14="http://schemas.microsoft.com/office/powerpoint/2010/main" val="1615140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60"/>
                                        </p:tgtEl>
                                        <p:attrNameLst>
                                          <p:attrName>style.visibility</p:attrName>
                                        </p:attrNameLst>
                                      </p:cBhvr>
                                      <p:to>
                                        <p:strVal val="visible"/>
                                      </p:to>
                                    </p:set>
                                    <p:anim calcmode="lin" valueType="num">
                                      <p:cBhvr>
                                        <p:cTn id="7" dur="500" fill="hold"/>
                                        <p:tgtEl>
                                          <p:spTgt spid="60"/>
                                        </p:tgtEl>
                                        <p:attrNameLst>
                                          <p:attrName>ppt_w</p:attrName>
                                        </p:attrNameLst>
                                      </p:cBhvr>
                                      <p:tavLst>
                                        <p:tav tm="0">
                                          <p:val>
                                            <p:fltVal val="0"/>
                                          </p:val>
                                        </p:tav>
                                        <p:tav tm="100000">
                                          <p:val>
                                            <p:strVal val="#ppt_w"/>
                                          </p:val>
                                        </p:tav>
                                      </p:tavLst>
                                    </p:anim>
                                    <p:anim calcmode="lin" valueType="num">
                                      <p:cBhvr>
                                        <p:cTn id="8" dur="500" fill="hold"/>
                                        <p:tgtEl>
                                          <p:spTgt spid="60"/>
                                        </p:tgtEl>
                                        <p:attrNameLst>
                                          <p:attrName>ppt_h</p:attrName>
                                        </p:attrNameLst>
                                      </p:cBhvr>
                                      <p:tavLst>
                                        <p:tav tm="0">
                                          <p:val>
                                            <p:fltVal val="0"/>
                                          </p:val>
                                        </p:tav>
                                        <p:tav tm="100000">
                                          <p:val>
                                            <p:strVal val="#ppt_h"/>
                                          </p:val>
                                        </p:tav>
                                      </p:tavLst>
                                    </p:anim>
                                    <p:anim calcmode="lin" valueType="num">
                                      <p:cBhvr>
                                        <p:cTn id="9" dur="500" fill="hold"/>
                                        <p:tgtEl>
                                          <p:spTgt spid="60"/>
                                        </p:tgtEl>
                                        <p:attrNameLst>
                                          <p:attrName>style.rotation</p:attrName>
                                        </p:attrNameLst>
                                      </p:cBhvr>
                                      <p:tavLst>
                                        <p:tav tm="0">
                                          <p:val>
                                            <p:fltVal val="360"/>
                                          </p:val>
                                        </p:tav>
                                        <p:tav tm="100000">
                                          <p:val>
                                            <p:fltVal val="0"/>
                                          </p:val>
                                        </p:tav>
                                      </p:tavLst>
                                    </p:anim>
                                    <p:animEffect transition="in" filter="fade">
                                      <p:cBhvr>
                                        <p:cTn id="10" dur="500"/>
                                        <p:tgtEl>
                                          <p:spTgt spid="60"/>
                                        </p:tgtEl>
                                      </p:cBhvr>
                                    </p:animEffect>
                                  </p:childTnLst>
                                </p:cTn>
                              </p:par>
                              <p:par>
                                <p:cTn id="11" presetID="49" presetClass="entr" presetSubtype="0" decel="100000" fill="hold" grpId="0" nodeType="withEffect">
                                  <p:stCondLst>
                                    <p:cond delay="0"/>
                                  </p:stCondLst>
                                  <p:childTnLst>
                                    <p:set>
                                      <p:cBhvr>
                                        <p:cTn id="12" dur="1" fill="hold">
                                          <p:stCondLst>
                                            <p:cond delay="0"/>
                                          </p:stCondLst>
                                        </p:cTn>
                                        <p:tgtEl>
                                          <p:spTgt spid="63"/>
                                        </p:tgtEl>
                                        <p:attrNameLst>
                                          <p:attrName>style.visibility</p:attrName>
                                        </p:attrNameLst>
                                      </p:cBhvr>
                                      <p:to>
                                        <p:strVal val="visible"/>
                                      </p:to>
                                    </p:set>
                                    <p:anim calcmode="lin" valueType="num">
                                      <p:cBhvr>
                                        <p:cTn id="13" dur="500" fill="hold"/>
                                        <p:tgtEl>
                                          <p:spTgt spid="63"/>
                                        </p:tgtEl>
                                        <p:attrNameLst>
                                          <p:attrName>ppt_w</p:attrName>
                                        </p:attrNameLst>
                                      </p:cBhvr>
                                      <p:tavLst>
                                        <p:tav tm="0">
                                          <p:val>
                                            <p:fltVal val="0"/>
                                          </p:val>
                                        </p:tav>
                                        <p:tav tm="100000">
                                          <p:val>
                                            <p:strVal val="#ppt_w"/>
                                          </p:val>
                                        </p:tav>
                                      </p:tavLst>
                                    </p:anim>
                                    <p:anim calcmode="lin" valueType="num">
                                      <p:cBhvr>
                                        <p:cTn id="14" dur="500" fill="hold"/>
                                        <p:tgtEl>
                                          <p:spTgt spid="63"/>
                                        </p:tgtEl>
                                        <p:attrNameLst>
                                          <p:attrName>ppt_h</p:attrName>
                                        </p:attrNameLst>
                                      </p:cBhvr>
                                      <p:tavLst>
                                        <p:tav tm="0">
                                          <p:val>
                                            <p:fltVal val="0"/>
                                          </p:val>
                                        </p:tav>
                                        <p:tav tm="100000">
                                          <p:val>
                                            <p:strVal val="#ppt_h"/>
                                          </p:val>
                                        </p:tav>
                                      </p:tavLst>
                                    </p:anim>
                                    <p:anim calcmode="lin" valueType="num">
                                      <p:cBhvr>
                                        <p:cTn id="15" dur="500" fill="hold"/>
                                        <p:tgtEl>
                                          <p:spTgt spid="63"/>
                                        </p:tgtEl>
                                        <p:attrNameLst>
                                          <p:attrName>style.rotation</p:attrName>
                                        </p:attrNameLst>
                                      </p:cBhvr>
                                      <p:tavLst>
                                        <p:tav tm="0">
                                          <p:val>
                                            <p:fltVal val="360"/>
                                          </p:val>
                                        </p:tav>
                                        <p:tav tm="100000">
                                          <p:val>
                                            <p:fltVal val="0"/>
                                          </p:val>
                                        </p:tav>
                                      </p:tavLst>
                                    </p:anim>
                                    <p:animEffect transition="in" filter="fade">
                                      <p:cBhvr>
                                        <p:cTn id="16" dur="500"/>
                                        <p:tgtEl>
                                          <p:spTgt spid="63"/>
                                        </p:tgtEl>
                                      </p:cBhvr>
                                    </p:animEffect>
                                  </p:childTnLst>
                                </p:cTn>
                              </p:par>
                              <p:par>
                                <p:cTn id="17" presetID="49" presetClass="entr" presetSubtype="0" decel="100000" fill="hold" grpId="0" nodeType="withEffect">
                                  <p:stCondLst>
                                    <p:cond delay="0"/>
                                  </p:stCondLst>
                                  <p:childTnLst>
                                    <p:set>
                                      <p:cBhvr>
                                        <p:cTn id="18" dur="1" fill="hold">
                                          <p:stCondLst>
                                            <p:cond delay="0"/>
                                          </p:stCondLst>
                                        </p:cTn>
                                        <p:tgtEl>
                                          <p:spTgt spid="64"/>
                                        </p:tgtEl>
                                        <p:attrNameLst>
                                          <p:attrName>style.visibility</p:attrName>
                                        </p:attrNameLst>
                                      </p:cBhvr>
                                      <p:to>
                                        <p:strVal val="visible"/>
                                      </p:to>
                                    </p:set>
                                    <p:anim calcmode="lin" valueType="num">
                                      <p:cBhvr>
                                        <p:cTn id="19" dur="500" fill="hold"/>
                                        <p:tgtEl>
                                          <p:spTgt spid="64"/>
                                        </p:tgtEl>
                                        <p:attrNameLst>
                                          <p:attrName>ppt_w</p:attrName>
                                        </p:attrNameLst>
                                      </p:cBhvr>
                                      <p:tavLst>
                                        <p:tav tm="0">
                                          <p:val>
                                            <p:fltVal val="0"/>
                                          </p:val>
                                        </p:tav>
                                        <p:tav tm="100000">
                                          <p:val>
                                            <p:strVal val="#ppt_w"/>
                                          </p:val>
                                        </p:tav>
                                      </p:tavLst>
                                    </p:anim>
                                    <p:anim calcmode="lin" valueType="num">
                                      <p:cBhvr>
                                        <p:cTn id="20" dur="500" fill="hold"/>
                                        <p:tgtEl>
                                          <p:spTgt spid="64"/>
                                        </p:tgtEl>
                                        <p:attrNameLst>
                                          <p:attrName>ppt_h</p:attrName>
                                        </p:attrNameLst>
                                      </p:cBhvr>
                                      <p:tavLst>
                                        <p:tav tm="0">
                                          <p:val>
                                            <p:fltVal val="0"/>
                                          </p:val>
                                        </p:tav>
                                        <p:tav tm="100000">
                                          <p:val>
                                            <p:strVal val="#ppt_h"/>
                                          </p:val>
                                        </p:tav>
                                      </p:tavLst>
                                    </p:anim>
                                    <p:anim calcmode="lin" valueType="num">
                                      <p:cBhvr>
                                        <p:cTn id="21" dur="500" fill="hold"/>
                                        <p:tgtEl>
                                          <p:spTgt spid="64"/>
                                        </p:tgtEl>
                                        <p:attrNameLst>
                                          <p:attrName>style.rotation</p:attrName>
                                        </p:attrNameLst>
                                      </p:cBhvr>
                                      <p:tavLst>
                                        <p:tav tm="0">
                                          <p:val>
                                            <p:fltVal val="360"/>
                                          </p:val>
                                        </p:tav>
                                        <p:tav tm="100000">
                                          <p:val>
                                            <p:fltVal val="0"/>
                                          </p:val>
                                        </p:tav>
                                      </p:tavLst>
                                    </p:anim>
                                    <p:animEffect transition="in" filter="fade">
                                      <p:cBhvr>
                                        <p:cTn id="22" dur="500"/>
                                        <p:tgtEl>
                                          <p:spTgt spid="64"/>
                                        </p:tgtEl>
                                      </p:cBhvr>
                                    </p:animEffect>
                                  </p:childTnLst>
                                </p:cTn>
                              </p:par>
                              <p:par>
                                <p:cTn id="23" presetID="49" presetClass="entr" presetSubtype="0" decel="100000" fill="hold" grpId="0" nodeType="withEffect">
                                  <p:stCondLst>
                                    <p:cond delay="0"/>
                                  </p:stCondLst>
                                  <p:childTnLst>
                                    <p:set>
                                      <p:cBhvr>
                                        <p:cTn id="24" dur="1" fill="hold">
                                          <p:stCondLst>
                                            <p:cond delay="0"/>
                                          </p:stCondLst>
                                        </p:cTn>
                                        <p:tgtEl>
                                          <p:spTgt spid="65"/>
                                        </p:tgtEl>
                                        <p:attrNameLst>
                                          <p:attrName>style.visibility</p:attrName>
                                        </p:attrNameLst>
                                      </p:cBhvr>
                                      <p:to>
                                        <p:strVal val="visible"/>
                                      </p:to>
                                    </p:set>
                                    <p:anim calcmode="lin" valueType="num">
                                      <p:cBhvr>
                                        <p:cTn id="25" dur="500" fill="hold"/>
                                        <p:tgtEl>
                                          <p:spTgt spid="65"/>
                                        </p:tgtEl>
                                        <p:attrNameLst>
                                          <p:attrName>ppt_w</p:attrName>
                                        </p:attrNameLst>
                                      </p:cBhvr>
                                      <p:tavLst>
                                        <p:tav tm="0">
                                          <p:val>
                                            <p:fltVal val="0"/>
                                          </p:val>
                                        </p:tav>
                                        <p:tav tm="100000">
                                          <p:val>
                                            <p:strVal val="#ppt_w"/>
                                          </p:val>
                                        </p:tav>
                                      </p:tavLst>
                                    </p:anim>
                                    <p:anim calcmode="lin" valueType="num">
                                      <p:cBhvr>
                                        <p:cTn id="26" dur="500" fill="hold"/>
                                        <p:tgtEl>
                                          <p:spTgt spid="65"/>
                                        </p:tgtEl>
                                        <p:attrNameLst>
                                          <p:attrName>ppt_h</p:attrName>
                                        </p:attrNameLst>
                                      </p:cBhvr>
                                      <p:tavLst>
                                        <p:tav tm="0">
                                          <p:val>
                                            <p:fltVal val="0"/>
                                          </p:val>
                                        </p:tav>
                                        <p:tav tm="100000">
                                          <p:val>
                                            <p:strVal val="#ppt_h"/>
                                          </p:val>
                                        </p:tav>
                                      </p:tavLst>
                                    </p:anim>
                                    <p:anim calcmode="lin" valueType="num">
                                      <p:cBhvr>
                                        <p:cTn id="27" dur="500" fill="hold"/>
                                        <p:tgtEl>
                                          <p:spTgt spid="65"/>
                                        </p:tgtEl>
                                        <p:attrNameLst>
                                          <p:attrName>style.rotation</p:attrName>
                                        </p:attrNameLst>
                                      </p:cBhvr>
                                      <p:tavLst>
                                        <p:tav tm="0">
                                          <p:val>
                                            <p:fltVal val="360"/>
                                          </p:val>
                                        </p:tav>
                                        <p:tav tm="100000">
                                          <p:val>
                                            <p:fltVal val="0"/>
                                          </p:val>
                                        </p:tav>
                                      </p:tavLst>
                                    </p:anim>
                                    <p:animEffect transition="in" filter="fade">
                                      <p:cBhvr>
                                        <p:cTn id="28" dur="500"/>
                                        <p:tgtEl>
                                          <p:spTgt spid="65"/>
                                        </p:tgtEl>
                                      </p:cBhvr>
                                    </p:animEffect>
                                  </p:childTnLst>
                                </p:cTn>
                              </p:par>
                              <p:par>
                                <p:cTn id="29" presetID="49" presetClass="entr" presetSubtype="0" decel="100000" fill="hold" grpId="0" nodeType="withEffect">
                                  <p:stCondLst>
                                    <p:cond delay="0"/>
                                  </p:stCondLst>
                                  <p:childTnLst>
                                    <p:set>
                                      <p:cBhvr>
                                        <p:cTn id="30" dur="1" fill="hold">
                                          <p:stCondLst>
                                            <p:cond delay="0"/>
                                          </p:stCondLst>
                                        </p:cTn>
                                        <p:tgtEl>
                                          <p:spTgt spid="67"/>
                                        </p:tgtEl>
                                        <p:attrNameLst>
                                          <p:attrName>style.visibility</p:attrName>
                                        </p:attrNameLst>
                                      </p:cBhvr>
                                      <p:to>
                                        <p:strVal val="visible"/>
                                      </p:to>
                                    </p:set>
                                    <p:anim calcmode="lin" valueType="num">
                                      <p:cBhvr>
                                        <p:cTn id="31" dur="500" fill="hold"/>
                                        <p:tgtEl>
                                          <p:spTgt spid="67"/>
                                        </p:tgtEl>
                                        <p:attrNameLst>
                                          <p:attrName>ppt_w</p:attrName>
                                        </p:attrNameLst>
                                      </p:cBhvr>
                                      <p:tavLst>
                                        <p:tav tm="0">
                                          <p:val>
                                            <p:fltVal val="0"/>
                                          </p:val>
                                        </p:tav>
                                        <p:tav tm="100000">
                                          <p:val>
                                            <p:strVal val="#ppt_w"/>
                                          </p:val>
                                        </p:tav>
                                      </p:tavLst>
                                    </p:anim>
                                    <p:anim calcmode="lin" valueType="num">
                                      <p:cBhvr>
                                        <p:cTn id="32" dur="500" fill="hold"/>
                                        <p:tgtEl>
                                          <p:spTgt spid="67"/>
                                        </p:tgtEl>
                                        <p:attrNameLst>
                                          <p:attrName>ppt_h</p:attrName>
                                        </p:attrNameLst>
                                      </p:cBhvr>
                                      <p:tavLst>
                                        <p:tav tm="0">
                                          <p:val>
                                            <p:fltVal val="0"/>
                                          </p:val>
                                        </p:tav>
                                        <p:tav tm="100000">
                                          <p:val>
                                            <p:strVal val="#ppt_h"/>
                                          </p:val>
                                        </p:tav>
                                      </p:tavLst>
                                    </p:anim>
                                    <p:anim calcmode="lin" valueType="num">
                                      <p:cBhvr>
                                        <p:cTn id="33" dur="500" fill="hold"/>
                                        <p:tgtEl>
                                          <p:spTgt spid="67"/>
                                        </p:tgtEl>
                                        <p:attrNameLst>
                                          <p:attrName>style.rotation</p:attrName>
                                        </p:attrNameLst>
                                      </p:cBhvr>
                                      <p:tavLst>
                                        <p:tav tm="0">
                                          <p:val>
                                            <p:fltVal val="360"/>
                                          </p:val>
                                        </p:tav>
                                        <p:tav tm="100000">
                                          <p:val>
                                            <p:fltVal val="0"/>
                                          </p:val>
                                        </p:tav>
                                      </p:tavLst>
                                    </p:anim>
                                    <p:animEffect transition="in" filter="fade">
                                      <p:cBhvr>
                                        <p:cTn id="34" dur="500"/>
                                        <p:tgtEl>
                                          <p:spTgt spid="67"/>
                                        </p:tgtEl>
                                      </p:cBhvr>
                                    </p:animEffect>
                                  </p:childTnLst>
                                </p:cTn>
                              </p:par>
                              <p:par>
                                <p:cTn id="35" presetID="49" presetClass="entr" presetSubtype="0" decel="100000" fill="hold" grpId="0" nodeType="withEffect">
                                  <p:stCondLst>
                                    <p:cond delay="0"/>
                                  </p:stCondLst>
                                  <p:childTnLst>
                                    <p:set>
                                      <p:cBhvr>
                                        <p:cTn id="36" dur="1" fill="hold">
                                          <p:stCondLst>
                                            <p:cond delay="0"/>
                                          </p:stCondLst>
                                        </p:cTn>
                                        <p:tgtEl>
                                          <p:spTgt spid="68"/>
                                        </p:tgtEl>
                                        <p:attrNameLst>
                                          <p:attrName>style.visibility</p:attrName>
                                        </p:attrNameLst>
                                      </p:cBhvr>
                                      <p:to>
                                        <p:strVal val="visible"/>
                                      </p:to>
                                    </p:set>
                                    <p:anim calcmode="lin" valueType="num">
                                      <p:cBhvr>
                                        <p:cTn id="37" dur="500" fill="hold"/>
                                        <p:tgtEl>
                                          <p:spTgt spid="68"/>
                                        </p:tgtEl>
                                        <p:attrNameLst>
                                          <p:attrName>ppt_w</p:attrName>
                                        </p:attrNameLst>
                                      </p:cBhvr>
                                      <p:tavLst>
                                        <p:tav tm="0">
                                          <p:val>
                                            <p:fltVal val="0"/>
                                          </p:val>
                                        </p:tav>
                                        <p:tav tm="100000">
                                          <p:val>
                                            <p:strVal val="#ppt_w"/>
                                          </p:val>
                                        </p:tav>
                                      </p:tavLst>
                                    </p:anim>
                                    <p:anim calcmode="lin" valueType="num">
                                      <p:cBhvr>
                                        <p:cTn id="38" dur="500" fill="hold"/>
                                        <p:tgtEl>
                                          <p:spTgt spid="68"/>
                                        </p:tgtEl>
                                        <p:attrNameLst>
                                          <p:attrName>ppt_h</p:attrName>
                                        </p:attrNameLst>
                                      </p:cBhvr>
                                      <p:tavLst>
                                        <p:tav tm="0">
                                          <p:val>
                                            <p:fltVal val="0"/>
                                          </p:val>
                                        </p:tav>
                                        <p:tav tm="100000">
                                          <p:val>
                                            <p:strVal val="#ppt_h"/>
                                          </p:val>
                                        </p:tav>
                                      </p:tavLst>
                                    </p:anim>
                                    <p:anim calcmode="lin" valueType="num">
                                      <p:cBhvr>
                                        <p:cTn id="39" dur="500" fill="hold"/>
                                        <p:tgtEl>
                                          <p:spTgt spid="68"/>
                                        </p:tgtEl>
                                        <p:attrNameLst>
                                          <p:attrName>style.rotation</p:attrName>
                                        </p:attrNameLst>
                                      </p:cBhvr>
                                      <p:tavLst>
                                        <p:tav tm="0">
                                          <p:val>
                                            <p:fltVal val="360"/>
                                          </p:val>
                                        </p:tav>
                                        <p:tav tm="100000">
                                          <p:val>
                                            <p:fltVal val="0"/>
                                          </p:val>
                                        </p:tav>
                                      </p:tavLst>
                                    </p:anim>
                                    <p:animEffect transition="in" filter="fade">
                                      <p:cBhvr>
                                        <p:cTn id="40" dur="500"/>
                                        <p:tgtEl>
                                          <p:spTgt spid="68"/>
                                        </p:tgtEl>
                                      </p:cBhvr>
                                    </p:animEffect>
                                  </p:childTnLst>
                                </p:cTn>
                              </p:par>
                            </p:childTnLst>
                          </p:cTn>
                        </p:par>
                      </p:childTnLst>
                    </p:cTn>
                  </p:par>
                  <p:par>
                    <p:cTn id="41" fill="hold">
                      <p:stCondLst>
                        <p:cond delay="indefinite"/>
                      </p:stCondLst>
                      <p:childTnLst>
                        <p:par>
                          <p:cTn id="42" fill="hold">
                            <p:stCondLst>
                              <p:cond delay="0"/>
                            </p:stCondLst>
                            <p:childTnLst>
                              <p:par>
                                <p:cTn id="43" presetID="48" presetClass="entr" presetSubtype="0" accel="50000" fill="hold" grpId="0" nodeType="clickEffect">
                                  <p:stCondLst>
                                    <p:cond delay="0"/>
                                  </p:stCondLst>
                                  <p:childTnLst>
                                    <p:set>
                                      <p:cBhvr>
                                        <p:cTn id="44" dur="1" fill="hold">
                                          <p:stCondLst>
                                            <p:cond delay="0"/>
                                          </p:stCondLst>
                                        </p:cTn>
                                        <p:tgtEl>
                                          <p:spTgt spid="74"/>
                                        </p:tgtEl>
                                        <p:attrNameLst>
                                          <p:attrName>style.visibility</p:attrName>
                                        </p:attrNameLst>
                                      </p:cBhvr>
                                      <p:to>
                                        <p:strVal val="visible"/>
                                      </p:to>
                                    </p:set>
                                    <p:anim calcmode="lin" valueType="num">
                                      <p:cBhvr>
                                        <p:cTn id="45" dur="1000" fill="hold"/>
                                        <p:tgtEl>
                                          <p:spTgt spid="7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6" dur="1000" fill="hold"/>
                                        <p:tgtEl>
                                          <p:spTgt spid="74"/>
                                        </p:tgtEl>
                                        <p:attrNameLst>
                                          <p:attrName>ppt_x</p:attrName>
                                        </p:attrNameLst>
                                      </p:cBhvr>
                                      <p:tavLst>
                                        <p:tav tm="0">
                                          <p:val>
                                            <p:fltVal val="-1"/>
                                          </p:val>
                                        </p:tav>
                                        <p:tav tm="50000">
                                          <p:val>
                                            <p:fltVal val="0.95"/>
                                          </p:val>
                                        </p:tav>
                                        <p:tav tm="100000">
                                          <p:val>
                                            <p:strVal val="#ppt_x"/>
                                          </p:val>
                                        </p:tav>
                                      </p:tavLst>
                                    </p:anim>
                                    <p:anim calcmode="lin" valueType="num">
                                      <p:cBhvr>
                                        <p:cTn id="47" dur="1000" fill="hold"/>
                                        <p:tgtEl>
                                          <p:spTgt spid="74"/>
                                        </p:tgtEl>
                                        <p:attrNameLst>
                                          <p:attrName>ppt_y</p:attrName>
                                        </p:attrNameLst>
                                      </p:cBhvr>
                                      <p:tavLst>
                                        <p:tav tm="0">
                                          <p:val>
                                            <p:strVal val="#ppt_y"/>
                                          </p:val>
                                        </p:tav>
                                        <p:tav tm="100000">
                                          <p:val>
                                            <p:strVal val="#ppt_y"/>
                                          </p:val>
                                        </p:tav>
                                      </p:tavLst>
                                    </p:anim>
                                    <p:animEffect transition="in" filter="fade">
                                      <p:cBhvr>
                                        <p:cTn id="48" dur="1000"/>
                                        <p:tgtEl>
                                          <p:spTgt spid="74"/>
                                        </p:tgtEl>
                                      </p:cBhvr>
                                    </p:animEffect>
                                  </p:childTnLst>
                                </p:cTn>
                              </p:par>
                              <p:par>
                                <p:cTn id="49" presetID="48" presetClass="entr" presetSubtype="0" accel="50000" fill="hold" grpId="0" nodeType="withEffect">
                                  <p:stCondLst>
                                    <p:cond delay="0"/>
                                  </p:stCondLst>
                                  <p:childTnLst>
                                    <p:set>
                                      <p:cBhvr>
                                        <p:cTn id="50" dur="1" fill="hold">
                                          <p:stCondLst>
                                            <p:cond delay="0"/>
                                          </p:stCondLst>
                                        </p:cTn>
                                        <p:tgtEl>
                                          <p:spTgt spid="75"/>
                                        </p:tgtEl>
                                        <p:attrNameLst>
                                          <p:attrName>style.visibility</p:attrName>
                                        </p:attrNameLst>
                                      </p:cBhvr>
                                      <p:to>
                                        <p:strVal val="visible"/>
                                      </p:to>
                                    </p:set>
                                    <p:anim calcmode="lin" valueType="num">
                                      <p:cBhvr>
                                        <p:cTn id="51" dur="1000" fill="hold"/>
                                        <p:tgtEl>
                                          <p:spTgt spid="7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52" dur="1000" fill="hold"/>
                                        <p:tgtEl>
                                          <p:spTgt spid="75"/>
                                        </p:tgtEl>
                                        <p:attrNameLst>
                                          <p:attrName>ppt_x</p:attrName>
                                        </p:attrNameLst>
                                      </p:cBhvr>
                                      <p:tavLst>
                                        <p:tav tm="0">
                                          <p:val>
                                            <p:fltVal val="-1"/>
                                          </p:val>
                                        </p:tav>
                                        <p:tav tm="50000">
                                          <p:val>
                                            <p:fltVal val="0.95"/>
                                          </p:val>
                                        </p:tav>
                                        <p:tav tm="100000">
                                          <p:val>
                                            <p:strVal val="#ppt_x"/>
                                          </p:val>
                                        </p:tav>
                                      </p:tavLst>
                                    </p:anim>
                                    <p:anim calcmode="lin" valueType="num">
                                      <p:cBhvr>
                                        <p:cTn id="53" dur="1000" fill="hold"/>
                                        <p:tgtEl>
                                          <p:spTgt spid="75"/>
                                        </p:tgtEl>
                                        <p:attrNameLst>
                                          <p:attrName>ppt_y</p:attrName>
                                        </p:attrNameLst>
                                      </p:cBhvr>
                                      <p:tavLst>
                                        <p:tav tm="0">
                                          <p:val>
                                            <p:strVal val="#ppt_y"/>
                                          </p:val>
                                        </p:tav>
                                        <p:tav tm="100000">
                                          <p:val>
                                            <p:strVal val="#ppt_y"/>
                                          </p:val>
                                        </p:tav>
                                      </p:tavLst>
                                    </p:anim>
                                    <p:animEffect transition="in" filter="fade">
                                      <p:cBhvr>
                                        <p:cTn id="54" dur="1000"/>
                                        <p:tgtEl>
                                          <p:spTgt spid="75"/>
                                        </p:tgtEl>
                                      </p:cBhvr>
                                    </p:animEffect>
                                  </p:childTnLst>
                                </p:cTn>
                              </p:par>
                              <p:par>
                                <p:cTn id="55" presetID="48" presetClass="entr" presetSubtype="0" accel="50000" fill="hold" grpId="0" nodeType="withEffect">
                                  <p:stCondLst>
                                    <p:cond delay="0"/>
                                  </p:stCondLst>
                                  <p:childTnLst>
                                    <p:set>
                                      <p:cBhvr>
                                        <p:cTn id="56" dur="1" fill="hold">
                                          <p:stCondLst>
                                            <p:cond delay="0"/>
                                          </p:stCondLst>
                                        </p:cTn>
                                        <p:tgtEl>
                                          <p:spTgt spid="76"/>
                                        </p:tgtEl>
                                        <p:attrNameLst>
                                          <p:attrName>style.visibility</p:attrName>
                                        </p:attrNameLst>
                                      </p:cBhvr>
                                      <p:to>
                                        <p:strVal val="visible"/>
                                      </p:to>
                                    </p:set>
                                    <p:anim calcmode="lin" valueType="num">
                                      <p:cBhvr>
                                        <p:cTn id="57" dur="1000" fill="hold"/>
                                        <p:tgtEl>
                                          <p:spTgt spid="7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58" dur="1000" fill="hold"/>
                                        <p:tgtEl>
                                          <p:spTgt spid="76"/>
                                        </p:tgtEl>
                                        <p:attrNameLst>
                                          <p:attrName>ppt_x</p:attrName>
                                        </p:attrNameLst>
                                      </p:cBhvr>
                                      <p:tavLst>
                                        <p:tav tm="0">
                                          <p:val>
                                            <p:fltVal val="-1"/>
                                          </p:val>
                                        </p:tav>
                                        <p:tav tm="50000">
                                          <p:val>
                                            <p:fltVal val="0.95"/>
                                          </p:val>
                                        </p:tav>
                                        <p:tav tm="100000">
                                          <p:val>
                                            <p:strVal val="#ppt_x"/>
                                          </p:val>
                                        </p:tav>
                                      </p:tavLst>
                                    </p:anim>
                                    <p:anim calcmode="lin" valueType="num">
                                      <p:cBhvr>
                                        <p:cTn id="59" dur="1000" fill="hold"/>
                                        <p:tgtEl>
                                          <p:spTgt spid="76"/>
                                        </p:tgtEl>
                                        <p:attrNameLst>
                                          <p:attrName>ppt_y</p:attrName>
                                        </p:attrNameLst>
                                      </p:cBhvr>
                                      <p:tavLst>
                                        <p:tav tm="0">
                                          <p:val>
                                            <p:strVal val="#ppt_y"/>
                                          </p:val>
                                        </p:tav>
                                        <p:tav tm="100000">
                                          <p:val>
                                            <p:strVal val="#ppt_y"/>
                                          </p:val>
                                        </p:tav>
                                      </p:tavLst>
                                    </p:anim>
                                    <p:animEffect transition="in" filter="fade">
                                      <p:cBhvr>
                                        <p:cTn id="60" dur="1000"/>
                                        <p:tgtEl>
                                          <p:spTgt spid="76"/>
                                        </p:tgtEl>
                                      </p:cBhvr>
                                    </p:animEffect>
                                  </p:childTnLst>
                                </p:cTn>
                              </p:par>
                              <p:par>
                                <p:cTn id="61" presetID="48" presetClass="entr" presetSubtype="0" accel="50000" fill="hold" grpId="0" nodeType="withEffect">
                                  <p:stCondLst>
                                    <p:cond delay="0"/>
                                  </p:stCondLst>
                                  <p:childTnLst>
                                    <p:set>
                                      <p:cBhvr>
                                        <p:cTn id="62" dur="1" fill="hold">
                                          <p:stCondLst>
                                            <p:cond delay="0"/>
                                          </p:stCondLst>
                                        </p:cTn>
                                        <p:tgtEl>
                                          <p:spTgt spid="78"/>
                                        </p:tgtEl>
                                        <p:attrNameLst>
                                          <p:attrName>style.visibility</p:attrName>
                                        </p:attrNameLst>
                                      </p:cBhvr>
                                      <p:to>
                                        <p:strVal val="visible"/>
                                      </p:to>
                                    </p:set>
                                    <p:anim calcmode="lin" valueType="num">
                                      <p:cBhvr>
                                        <p:cTn id="63" dur="1000" fill="hold"/>
                                        <p:tgtEl>
                                          <p:spTgt spid="78"/>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64" dur="1000" fill="hold"/>
                                        <p:tgtEl>
                                          <p:spTgt spid="78"/>
                                        </p:tgtEl>
                                        <p:attrNameLst>
                                          <p:attrName>ppt_x</p:attrName>
                                        </p:attrNameLst>
                                      </p:cBhvr>
                                      <p:tavLst>
                                        <p:tav tm="0">
                                          <p:val>
                                            <p:fltVal val="-1"/>
                                          </p:val>
                                        </p:tav>
                                        <p:tav tm="50000">
                                          <p:val>
                                            <p:fltVal val="0.95"/>
                                          </p:val>
                                        </p:tav>
                                        <p:tav tm="100000">
                                          <p:val>
                                            <p:strVal val="#ppt_x"/>
                                          </p:val>
                                        </p:tav>
                                      </p:tavLst>
                                    </p:anim>
                                    <p:anim calcmode="lin" valueType="num">
                                      <p:cBhvr>
                                        <p:cTn id="65" dur="1000" fill="hold"/>
                                        <p:tgtEl>
                                          <p:spTgt spid="78"/>
                                        </p:tgtEl>
                                        <p:attrNameLst>
                                          <p:attrName>ppt_y</p:attrName>
                                        </p:attrNameLst>
                                      </p:cBhvr>
                                      <p:tavLst>
                                        <p:tav tm="0">
                                          <p:val>
                                            <p:strVal val="#ppt_y"/>
                                          </p:val>
                                        </p:tav>
                                        <p:tav tm="100000">
                                          <p:val>
                                            <p:strVal val="#ppt_y"/>
                                          </p:val>
                                        </p:tav>
                                      </p:tavLst>
                                    </p:anim>
                                    <p:animEffect transition="in" filter="fade">
                                      <p:cBhvr>
                                        <p:cTn id="66" dur="1000"/>
                                        <p:tgtEl>
                                          <p:spTgt spid="78"/>
                                        </p:tgtEl>
                                      </p:cBhvr>
                                    </p:animEffect>
                                  </p:childTnLst>
                                </p:cTn>
                              </p:par>
                              <p:par>
                                <p:cTn id="67" presetID="48" presetClass="entr" presetSubtype="0" accel="50000" fill="hold" grpId="0" nodeType="withEffect">
                                  <p:stCondLst>
                                    <p:cond delay="0"/>
                                  </p:stCondLst>
                                  <p:childTnLst>
                                    <p:set>
                                      <p:cBhvr>
                                        <p:cTn id="68" dur="1" fill="hold">
                                          <p:stCondLst>
                                            <p:cond delay="0"/>
                                          </p:stCondLst>
                                        </p:cTn>
                                        <p:tgtEl>
                                          <p:spTgt spid="80"/>
                                        </p:tgtEl>
                                        <p:attrNameLst>
                                          <p:attrName>style.visibility</p:attrName>
                                        </p:attrNameLst>
                                      </p:cBhvr>
                                      <p:to>
                                        <p:strVal val="visible"/>
                                      </p:to>
                                    </p:set>
                                    <p:anim calcmode="lin" valueType="num">
                                      <p:cBhvr>
                                        <p:cTn id="69" dur="1000" fill="hold"/>
                                        <p:tgtEl>
                                          <p:spTgt spid="80"/>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70" dur="1000" fill="hold"/>
                                        <p:tgtEl>
                                          <p:spTgt spid="80"/>
                                        </p:tgtEl>
                                        <p:attrNameLst>
                                          <p:attrName>ppt_x</p:attrName>
                                        </p:attrNameLst>
                                      </p:cBhvr>
                                      <p:tavLst>
                                        <p:tav tm="0">
                                          <p:val>
                                            <p:fltVal val="-1"/>
                                          </p:val>
                                        </p:tav>
                                        <p:tav tm="50000">
                                          <p:val>
                                            <p:fltVal val="0.95"/>
                                          </p:val>
                                        </p:tav>
                                        <p:tav tm="100000">
                                          <p:val>
                                            <p:strVal val="#ppt_x"/>
                                          </p:val>
                                        </p:tav>
                                      </p:tavLst>
                                    </p:anim>
                                    <p:anim calcmode="lin" valueType="num">
                                      <p:cBhvr>
                                        <p:cTn id="71" dur="1000" fill="hold"/>
                                        <p:tgtEl>
                                          <p:spTgt spid="80"/>
                                        </p:tgtEl>
                                        <p:attrNameLst>
                                          <p:attrName>ppt_y</p:attrName>
                                        </p:attrNameLst>
                                      </p:cBhvr>
                                      <p:tavLst>
                                        <p:tav tm="0">
                                          <p:val>
                                            <p:strVal val="#ppt_y"/>
                                          </p:val>
                                        </p:tav>
                                        <p:tav tm="100000">
                                          <p:val>
                                            <p:strVal val="#ppt_y"/>
                                          </p:val>
                                        </p:tav>
                                      </p:tavLst>
                                    </p:anim>
                                    <p:animEffect transition="in" filter="fade">
                                      <p:cBhvr>
                                        <p:cTn id="72" dur="1000"/>
                                        <p:tgtEl>
                                          <p:spTgt spid="80"/>
                                        </p:tgtEl>
                                      </p:cBhvr>
                                    </p:animEffect>
                                  </p:childTnLst>
                                </p:cTn>
                              </p:par>
                              <p:par>
                                <p:cTn id="73" presetID="48" presetClass="entr" presetSubtype="0" accel="50000" fill="hold" grpId="0" nodeType="withEffect">
                                  <p:stCondLst>
                                    <p:cond delay="0"/>
                                  </p:stCondLst>
                                  <p:childTnLst>
                                    <p:set>
                                      <p:cBhvr>
                                        <p:cTn id="74" dur="1" fill="hold">
                                          <p:stCondLst>
                                            <p:cond delay="0"/>
                                          </p:stCondLst>
                                        </p:cTn>
                                        <p:tgtEl>
                                          <p:spTgt spid="81"/>
                                        </p:tgtEl>
                                        <p:attrNameLst>
                                          <p:attrName>style.visibility</p:attrName>
                                        </p:attrNameLst>
                                      </p:cBhvr>
                                      <p:to>
                                        <p:strVal val="visible"/>
                                      </p:to>
                                    </p:set>
                                    <p:anim calcmode="lin" valueType="num">
                                      <p:cBhvr>
                                        <p:cTn id="75" dur="1000" fill="hold"/>
                                        <p:tgtEl>
                                          <p:spTgt spid="81"/>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76" dur="1000" fill="hold"/>
                                        <p:tgtEl>
                                          <p:spTgt spid="81"/>
                                        </p:tgtEl>
                                        <p:attrNameLst>
                                          <p:attrName>ppt_x</p:attrName>
                                        </p:attrNameLst>
                                      </p:cBhvr>
                                      <p:tavLst>
                                        <p:tav tm="0">
                                          <p:val>
                                            <p:fltVal val="-1"/>
                                          </p:val>
                                        </p:tav>
                                        <p:tav tm="50000">
                                          <p:val>
                                            <p:fltVal val="0.95"/>
                                          </p:val>
                                        </p:tav>
                                        <p:tav tm="100000">
                                          <p:val>
                                            <p:strVal val="#ppt_x"/>
                                          </p:val>
                                        </p:tav>
                                      </p:tavLst>
                                    </p:anim>
                                    <p:anim calcmode="lin" valueType="num">
                                      <p:cBhvr>
                                        <p:cTn id="77" dur="1000" fill="hold"/>
                                        <p:tgtEl>
                                          <p:spTgt spid="81"/>
                                        </p:tgtEl>
                                        <p:attrNameLst>
                                          <p:attrName>ppt_y</p:attrName>
                                        </p:attrNameLst>
                                      </p:cBhvr>
                                      <p:tavLst>
                                        <p:tav tm="0">
                                          <p:val>
                                            <p:strVal val="#ppt_y"/>
                                          </p:val>
                                        </p:tav>
                                        <p:tav tm="100000">
                                          <p:val>
                                            <p:strVal val="#ppt_y"/>
                                          </p:val>
                                        </p:tav>
                                      </p:tavLst>
                                    </p:anim>
                                    <p:animEffect transition="in" filter="fade">
                                      <p:cBhvr>
                                        <p:cTn id="78" dur="1000"/>
                                        <p:tgtEl>
                                          <p:spTgt spid="81"/>
                                        </p:tgtEl>
                                      </p:cBhvr>
                                    </p:animEffec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3"/>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84"/>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3" presetClass="entr" presetSubtype="10" fill="hold" nodeType="clickEffect">
                                  <p:stCondLst>
                                    <p:cond delay="0"/>
                                  </p:stCondLst>
                                  <p:childTnLst>
                                    <p:set>
                                      <p:cBhvr>
                                        <p:cTn id="90" dur="1" fill="hold">
                                          <p:stCondLst>
                                            <p:cond delay="0"/>
                                          </p:stCondLst>
                                        </p:cTn>
                                        <p:tgtEl>
                                          <p:spTgt spid="71"/>
                                        </p:tgtEl>
                                        <p:attrNameLst>
                                          <p:attrName>style.visibility</p:attrName>
                                        </p:attrNameLst>
                                      </p:cBhvr>
                                      <p:to>
                                        <p:strVal val="visible"/>
                                      </p:to>
                                    </p:set>
                                    <p:animEffect transition="in" filter="blinds(horizontal)">
                                      <p:cBhvr>
                                        <p:cTn id="91" dur="500"/>
                                        <p:tgtEl>
                                          <p:spTgt spid="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p:bldP spid="63" grpId="0"/>
      <p:bldP spid="64" grpId="0"/>
      <p:bldP spid="65" grpId="0"/>
      <p:bldP spid="67" grpId="0"/>
      <p:bldP spid="68" grpId="0"/>
      <p:bldP spid="74" grpId="0"/>
      <p:bldP spid="75" grpId="0"/>
      <p:bldP spid="76" grpId="0"/>
      <p:bldP spid="78" grpId="0"/>
      <p:bldP spid="80" grpId="0"/>
      <p:bldP spid="81"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45971" y="318292"/>
            <a:ext cx="2592826" cy="523220"/>
          </a:xfrm>
          <a:prstGeom prst="rect">
            <a:avLst/>
          </a:prstGeom>
          <a:noFill/>
        </p:spPr>
        <p:txBody>
          <a:bodyPr wrap="none" rtlCol="0">
            <a:spAutoFit/>
          </a:bodyPr>
          <a:lstStyle/>
          <a:p>
            <a:r>
              <a:rPr lang="el-GR" sz="2800" b="1" dirty="0" err="1" smtClean="0">
                <a:solidFill>
                  <a:schemeClr val="tx2">
                    <a:lumMod val="75000"/>
                  </a:schemeClr>
                </a:solidFill>
              </a:rPr>
              <a:t>The</a:t>
            </a:r>
            <a:r>
              <a:rPr lang="el-GR" sz="2800" b="1" dirty="0" smtClean="0">
                <a:solidFill>
                  <a:schemeClr val="tx2">
                    <a:lumMod val="75000"/>
                  </a:schemeClr>
                </a:solidFill>
              </a:rPr>
              <a:t> Water </a:t>
            </a:r>
            <a:r>
              <a:rPr lang="el-GR" sz="2800" b="1" dirty="0" err="1" smtClean="0">
                <a:solidFill>
                  <a:schemeClr val="tx2">
                    <a:lumMod val="75000"/>
                  </a:schemeClr>
                </a:solidFill>
              </a:rPr>
              <a:t>Cycle</a:t>
            </a:r>
            <a:endParaRPr lang="el-GR" sz="2800" b="1" dirty="0">
              <a:solidFill>
                <a:schemeClr val="tx2">
                  <a:lumMod val="75000"/>
                </a:schemeClr>
              </a:solidFill>
            </a:endParaRPr>
          </a:p>
        </p:txBody>
      </p:sp>
      <p:sp>
        <p:nvSpPr>
          <p:cNvPr id="5" name="Ορθογώνιο 4"/>
          <p:cNvSpPr/>
          <p:nvPr/>
        </p:nvSpPr>
        <p:spPr>
          <a:xfrm>
            <a:off x="441304" y="1124744"/>
            <a:ext cx="8208912" cy="208672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lnSpc>
                <a:spcPct val="120000"/>
              </a:lnSpc>
            </a:pPr>
            <a:r>
              <a:rPr lang="en-US" dirty="0"/>
              <a:t>Earth's water is always in </a:t>
            </a:r>
            <a:r>
              <a:rPr lang="en-US" dirty="0" smtClean="0"/>
              <a:t>movement. The </a:t>
            </a:r>
            <a:r>
              <a:rPr lang="en-US" dirty="0"/>
              <a:t>natural </a:t>
            </a:r>
            <a:r>
              <a:rPr lang="en-US" b="1" u="sng" dirty="0">
                <a:solidFill>
                  <a:srgbClr val="C00000"/>
                </a:solidFill>
              </a:rPr>
              <a:t>water cycle</a:t>
            </a:r>
            <a:r>
              <a:rPr lang="en-US" dirty="0"/>
              <a:t>, also known as the </a:t>
            </a:r>
            <a:r>
              <a:rPr lang="en-US" b="1" u="sng" dirty="0">
                <a:solidFill>
                  <a:srgbClr val="C00000"/>
                </a:solidFill>
              </a:rPr>
              <a:t>hydrologic cycle</a:t>
            </a:r>
            <a:r>
              <a:rPr lang="en-US" dirty="0"/>
              <a:t>, describes the continuous movement of water on, </a:t>
            </a:r>
            <a:r>
              <a:rPr lang="en-US" dirty="0" smtClean="0"/>
              <a:t>above </a:t>
            </a:r>
            <a:r>
              <a:rPr lang="en-US" dirty="0"/>
              <a:t>and below the surface of the Earth. </a:t>
            </a:r>
            <a:endParaRPr lang="en-US" dirty="0" smtClean="0"/>
          </a:p>
          <a:p>
            <a:pPr algn="just">
              <a:lnSpc>
                <a:spcPct val="120000"/>
              </a:lnSpc>
            </a:pPr>
            <a:endParaRPr lang="en-US" dirty="0"/>
          </a:p>
          <a:p>
            <a:pPr algn="just">
              <a:lnSpc>
                <a:spcPct val="120000"/>
              </a:lnSpc>
            </a:pPr>
            <a:r>
              <a:rPr lang="en-US" dirty="0" smtClean="0"/>
              <a:t>Water </a:t>
            </a:r>
            <a:r>
              <a:rPr lang="en-US" dirty="0"/>
              <a:t>is always </a:t>
            </a:r>
            <a:r>
              <a:rPr lang="en-US" b="1" dirty="0"/>
              <a:t>changing states</a:t>
            </a:r>
            <a:r>
              <a:rPr lang="en-US" dirty="0"/>
              <a:t> between liquid, vapor, and ice, with these processes happening in the blink of an eye and over millions of years.</a:t>
            </a:r>
            <a:endParaRPr lang="el-GR" dirty="0"/>
          </a:p>
        </p:txBody>
      </p:sp>
      <p:sp>
        <p:nvSpPr>
          <p:cNvPr id="6" name="Rectangle 1"/>
          <p:cNvSpPr>
            <a:spLocks noChangeArrowheads="1"/>
          </p:cNvSpPr>
          <p:nvPr/>
        </p:nvSpPr>
        <p:spPr bwMode="auto">
          <a:xfrm>
            <a:off x="437928" y="3512098"/>
            <a:ext cx="8208912" cy="2086725"/>
          </a:xfrm>
          <a:prstGeom prst="rect">
            <a:avLst/>
          </a:prstGeom>
          <a:ln/>
          <a:extLst/>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R="0" lvl="0" indent="0" algn="just" fontAlgn="base">
              <a:lnSpc>
                <a:spcPct val="120000"/>
              </a:lnSpc>
              <a:spcBef>
                <a:spcPct val="0"/>
              </a:spcBef>
              <a:spcAft>
                <a:spcPct val="0"/>
              </a:spcAft>
              <a:buClrTx/>
              <a:buSzTx/>
              <a:buFontTx/>
              <a:buNone/>
              <a:tabLst/>
            </a:pPr>
            <a:r>
              <a:rPr lang="en-US" altLang="el-GR" b="1" u="sng" dirty="0" smtClean="0">
                <a:solidFill>
                  <a:srgbClr val="C00000"/>
                </a:solidFill>
              </a:rPr>
              <a:t>Precipitation</a:t>
            </a:r>
            <a:r>
              <a:rPr lang="en-US" altLang="el-GR" dirty="0" smtClean="0">
                <a:solidFill>
                  <a:srgbClr val="C00000"/>
                </a:solidFill>
              </a:rPr>
              <a:t> </a:t>
            </a:r>
            <a:r>
              <a:rPr lang="en-US" altLang="el-GR" dirty="0" smtClean="0"/>
              <a:t>is a vital component of how water moves through Earth’s water cycle, connecting the ocean, land, and atmosphere. Knowing where it rains, how much it rains and the character of the falling rain, snow or hail allows scientists to better understand precipitation’s impact on streams, rivers, surface runoff and groundwater. Frequent and detailed measurements help scientists make models of and determine changes in Earth’s water cycle. </a:t>
            </a:r>
            <a:endParaRPr kumimoji="0" lang="en-US" altLang="el-GR" b="0" i="0" u="none" strike="noStrike" cap="none" normalizeH="0" baseline="0" dirty="0" smtClean="0">
              <a:ln>
                <a:noFill/>
              </a:ln>
              <a:solidFill>
                <a:schemeClr val="tx1"/>
              </a:solidFill>
              <a:effectLst/>
              <a:cs typeface="Arial" charset="0"/>
            </a:endParaRPr>
          </a:p>
        </p:txBody>
      </p:sp>
      <p:sp>
        <p:nvSpPr>
          <p:cNvPr id="7" name="Ορθογώνιο 6"/>
          <p:cNvSpPr/>
          <p:nvPr/>
        </p:nvSpPr>
        <p:spPr>
          <a:xfrm>
            <a:off x="2026509" y="6018647"/>
            <a:ext cx="4655249" cy="523220"/>
          </a:xfrm>
          <a:prstGeom prst="rect">
            <a:avLst/>
          </a:prstGeom>
        </p:spPr>
        <p:txBody>
          <a:bodyPr wrap="none">
            <a:spAutoFit/>
          </a:bodyPr>
          <a:lstStyle/>
          <a:p>
            <a:r>
              <a:rPr lang="el-GR" sz="1400" dirty="0" err="1" smtClean="0">
                <a:hlinkClick r:id="rId2"/>
              </a:rPr>
              <a:t>Source</a:t>
            </a:r>
            <a:r>
              <a:rPr lang="el-GR" sz="1400" dirty="0" smtClean="0">
                <a:hlinkClick r:id="rId2"/>
              </a:rPr>
              <a:t>: </a:t>
            </a:r>
            <a:r>
              <a:rPr lang="en-US" sz="1400" dirty="0" smtClean="0">
                <a:hlinkClick r:id="rId2"/>
              </a:rPr>
              <a:t>https</a:t>
            </a:r>
            <a:r>
              <a:rPr lang="en-US" sz="1400" dirty="0">
                <a:hlinkClick r:id="rId2"/>
              </a:rPr>
              <a:t>://</a:t>
            </a:r>
            <a:r>
              <a:rPr lang="en-US" sz="1400" dirty="0" smtClean="0">
                <a:hlinkClick r:id="rId2"/>
              </a:rPr>
              <a:t>water.usgs.gov/edu/watercyclesummary.html</a:t>
            </a:r>
            <a:endParaRPr lang="el-GR" sz="1400" dirty="0" smtClean="0"/>
          </a:p>
          <a:p>
            <a:r>
              <a:rPr lang="en-US" sz="1400" dirty="0" smtClean="0"/>
              <a:t>https</a:t>
            </a:r>
            <a:r>
              <a:rPr lang="en-US" sz="1400" dirty="0"/>
              <a:t>://pmm.nasa.gov/education/water-cycle</a:t>
            </a:r>
            <a:endParaRPr lang="el-GR" sz="1400" dirty="0"/>
          </a:p>
        </p:txBody>
      </p:sp>
    </p:spTree>
    <p:extLst>
      <p:ext uri="{BB962C8B-B14F-4D97-AF65-F5344CB8AC3E}">
        <p14:creationId xmlns:p14="http://schemas.microsoft.com/office/powerpoint/2010/main" val="423237741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23062" y="232846"/>
            <a:ext cx="3409844" cy="584775"/>
          </a:xfrm>
          <a:prstGeom prst="rect">
            <a:avLst/>
          </a:prstGeom>
          <a:noFill/>
        </p:spPr>
        <p:txBody>
          <a:bodyPr wrap="none" rtlCol="0">
            <a:spAutoFit/>
          </a:bodyPr>
          <a:lstStyle/>
          <a:p>
            <a:r>
              <a:rPr lang="el-GR" sz="3200" b="1" dirty="0" err="1" smtClean="0">
                <a:solidFill>
                  <a:schemeClr val="tx2">
                    <a:lumMod val="75000"/>
                  </a:schemeClr>
                </a:solidFill>
              </a:rPr>
              <a:t>Evapotranspiration</a:t>
            </a:r>
            <a:endParaRPr lang="el-GR" sz="3200" b="1" dirty="0">
              <a:solidFill>
                <a:schemeClr val="tx2">
                  <a:lumMod val="75000"/>
                </a:schemeClr>
              </a:solidFill>
            </a:endParaRPr>
          </a:p>
        </p:txBody>
      </p:sp>
      <p:sp>
        <p:nvSpPr>
          <p:cNvPr id="3" name="Ορθογώνιο 2"/>
          <p:cNvSpPr/>
          <p:nvPr/>
        </p:nvSpPr>
        <p:spPr>
          <a:xfrm>
            <a:off x="381246" y="817621"/>
            <a:ext cx="8064896" cy="507831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l-GR" dirty="0" err="1" smtClean="0"/>
              <a:t>The</a:t>
            </a:r>
            <a:r>
              <a:rPr lang="el-GR" dirty="0" smtClean="0"/>
              <a:t> </a:t>
            </a:r>
            <a:r>
              <a:rPr lang="el-GR" dirty="0" err="1" smtClean="0"/>
              <a:t>factors</a:t>
            </a:r>
            <a:r>
              <a:rPr lang="el-GR" dirty="0" smtClean="0"/>
              <a:t> </a:t>
            </a:r>
            <a:r>
              <a:rPr lang="el-GR" dirty="0" err="1" smtClean="0"/>
              <a:t>that</a:t>
            </a:r>
            <a:r>
              <a:rPr lang="el-GR" dirty="0" smtClean="0"/>
              <a:t> </a:t>
            </a:r>
            <a:r>
              <a:rPr lang="el-GR" dirty="0" err="1" smtClean="0"/>
              <a:t>affect</a:t>
            </a:r>
            <a:r>
              <a:rPr lang="el-GR" dirty="0" smtClean="0"/>
              <a:t> </a:t>
            </a:r>
            <a:r>
              <a:rPr lang="el-GR" dirty="0" err="1" smtClean="0"/>
              <a:t>evapotranspiration</a:t>
            </a:r>
            <a:r>
              <a:rPr lang="el-GR" dirty="0" smtClean="0"/>
              <a:t> </a:t>
            </a:r>
            <a:r>
              <a:rPr lang="el-GR" dirty="0" err="1" smtClean="0"/>
              <a:t>are</a:t>
            </a:r>
            <a:r>
              <a:rPr lang="el-GR" dirty="0" smtClean="0"/>
              <a:t>:</a:t>
            </a:r>
          </a:p>
          <a:p>
            <a:pPr algn="just"/>
            <a:endParaRPr lang="el-GR" dirty="0" smtClean="0"/>
          </a:p>
          <a:p>
            <a:pPr algn="just"/>
            <a:r>
              <a:rPr lang="en-US" b="1" u="sng" dirty="0" smtClean="0">
                <a:solidFill>
                  <a:srgbClr val="C00000"/>
                </a:solidFill>
              </a:rPr>
              <a:t>Temperature</a:t>
            </a:r>
            <a:r>
              <a:rPr lang="en-US" b="1" dirty="0" smtClean="0"/>
              <a:t>: </a:t>
            </a:r>
            <a:r>
              <a:rPr lang="en-US" dirty="0" smtClean="0"/>
              <a:t>Transpiration </a:t>
            </a:r>
            <a:r>
              <a:rPr lang="en-US" dirty="0"/>
              <a:t>rates go up as the temperature goes up, especially during the growing season, when the air is warmer due to stronger sunlight and warmer air masses. Higher temperatures cause the plant cells which control the openings (stoma) where water is released to the atmosphere to open, whereas colder temperatures cause the openings to close.</a:t>
            </a:r>
          </a:p>
          <a:p>
            <a:pPr algn="just"/>
            <a:r>
              <a:rPr lang="en-US" b="1" u="sng" dirty="0">
                <a:solidFill>
                  <a:srgbClr val="C00000"/>
                </a:solidFill>
              </a:rPr>
              <a:t>Relative humidity: </a:t>
            </a:r>
            <a:r>
              <a:rPr lang="en-US" dirty="0"/>
              <a:t>As the relative humidity of the air surrounding the plant rises the transpiration rate falls. It is easier for water to evaporate into dryer air than into more saturated air.</a:t>
            </a:r>
          </a:p>
          <a:p>
            <a:pPr algn="just"/>
            <a:r>
              <a:rPr lang="en-US" b="1" u="sng" dirty="0">
                <a:solidFill>
                  <a:srgbClr val="C00000"/>
                </a:solidFill>
              </a:rPr>
              <a:t>Wind and air movement</a:t>
            </a:r>
            <a:r>
              <a:rPr lang="en-US" b="1" dirty="0"/>
              <a:t>: </a:t>
            </a:r>
            <a:r>
              <a:rPr lang="en-US" dirty="0"/>
              <a:t>Increased movement of the air around a plant will result in a higher transpiration rate. Wind will move the air around, with the result that the more saturated air close to the leaf is replaced by drier air.</a:t>
            </a:r>
          </a:p>
          <a:p>
            <a:pPr algn="just"/>
            <a:r>
              <a:rPr lang="en-US" b="1" u="sng" dirty="0">
                <a:solidFill>
                  <a:srgbClr val="C00000"/>
                </a:solidFill>
              </a:rPr>
              <a:t>Soil-moisture availability</a:t>
            </a:r>
            <a:r>
              <a:rPr lang="en-US" b="1" dirty="0"/>
              <a:t>:</a:t>
            </a:r>
            <a:r>
              <a:rPr lang="en-US" dirty="0"/>
              <a:t> When moisture is lacking, plants can begin to senesce (premature ageing, which can result in leaf loss) and transpire less water.</a:t>
            </a:r>
          </a:p>
          <a:p>
            <a:pPr algn="just"/>
            <a:r>
              <a:rPr lang="en-US" b="1" u="sng" dirty="0">
                <a:solidFill>
                  <a:srgbClr val="C00000"/>
                </a:solidFill>
              </a:rPr>
              <a:t>Type of plant: </a:t>
            </a:r>
            <a:r>
              <a:rPr lang="en-US" dirty="0"/>
              <a:t>Plants transpire water at different rates. Some plants which grow in arid regions, such as cacti and succulents, conserve precious water by transpiring less water than other plants</a:t>
            </a:r>
            <a:r>
              <a:rPr lang="en-US" dirty="0" smtClean="0"/>
              <a:t>.</a:t>
            </a:r>
            <a:endParaRPr lang="el-GR" dirty="0" smtClean="0"/>
          </a:p>
        </p:txBody>
      </p:sp>
      <p:sp>
        <p:nvSpPr>
          <p:cNvPr id="4" name="Rectangle 3"/>
          <p:cNvSpPr/>
          <p:nvPr/>
        </p:nvSpPr>
        <p:spPr>
          <a:xfrm>
            <a:off x="508363" y="6106903"/>
            <a:ext cx="8136904" cy="369332"/>
          </a:xfrm>
          <a:prstGeom prst="rect">
            <a:avLst/>
          </a:prstGeom>
        </p:spPr>
        <p:txBody>
          <a:bodyPr wrap="square">
            <a:spAutoFit/>
          </a:bodyPr>
          <a:lstStyle/>
          <a:p>
            <a:pPr algn="ctr"/>
            <a:r>
              <a:rPr lang="el-GR" b="1" dirty="0" err="1"/>
              <a:t>Evapotranspiration</a:t>
            </a:r>
            <a:r>
              <a:rPr lang="el-GR" b="1" dirty="0"/>
              <a:t> </a:t>
            </a:r>
            <a:r>
              <a:rPr lang="el-GR" b="1" dirty="0" err="1"/>
              <a:t>can</a:t>
            </a:r>
            <a:r>
              <a:rPr lang="el-GR" b="1" dirty="0"/>
              <a:t> </a:t>
            </a:r>
            <a:r>
              <a:rPr lang="el-GR" b="1" dirty="0" err="1"/>
              <a:t>be</a:t>
            </a:r>
            <a:r>
              <a:rPr lang="el-GR" b="1" dirty="0"/>
              <a:t> </a:t>
            </a:r>
            <a:r>
              <a:rPr lang="el-GR" b="1" dirty="0" err="1"/>
              <a:t>estimated</a:t>
            </a:r>
            <a:r>
              <a:rPr lang="el-GR" b="1" dirty="0"/>
              <a:t> </a:t>
            </a:r>
            <a:r>
              <a:rPr lang="el-GR" b="1" dirty="0" err="1"/>
              <a:t>by</a:t>
            </a:r>
            <a:r>
              <a:rPr lang="el-GR" b="1" dirty="0"/>
              <a:t> </a:t>
            </a:r>
            <a:r>
              <a:rPr lang="el-GR" b="1" dirty="0" err="1"/>
              <a:t>the</a:t>
            </a:r>
            <a:r>
              <a:rPr lang="el-GR" b="1" dirty="0"/>
              <a:t> </a:t>
            </a:r>
            <a:r>
              <a:rPr lang="el-GR" b="1" dirty="0" err="1"/>
              <a:t>methods</a:t>
            </a:r>
            <a:r>
              <a:rPr lang="el-GR" b="1" dirty="0"/>
              <a:t> </a:t>
            </a:r>
            <a:r>
              <a:rPr lang="el-GR" b="1" dirty="0" err="1"/>
              <a:t>described</a:t>
            </a:r>
            <a:r>
              <a:rPr lang="el-GR" b="1" dirty="0"/>
              <a:t> </a:t>
            </a:r>
            <a:r>
              <a:rPr lang="el-GR" b="1" dirty="0" err="1"/>
              <a:t>in</a:t>
            </a:r>
            <a:r>
              <a:rPr lang="el-GR" b="1" dirty="0"/>
              <a:t> </a:t>
            </a:r>
            <a:r>
              <a:rPr lang="el-GR" b="1" dirty="0" err="1"/>
              <a:t>the</a:t>
            </a:r>
            <a:r>
              <a:rPr lang="el-GR" b="1" dirty="0"/>
              <a:t> </a:t>
            </a:r>
            <a:r>
              <a:rPr lang="el-GR" b="1" dirty="0" err="1"/>
              <a:t>next</a:t>
            </a:r>
            <a:r>
              <a:rPr lang="el-GR" b="1" dirty="0"/>
              <a:t> </a:t>
            </a:r>
            <a:r>
              <a:rPr lang="el-GR" b="1" dirty="0" err="1"/>
              <a:t>slides</a:t>
            </a:r>
            <a:endParaRPr lang="en-US" b="1" dirty="0"/>
          </a:p>
        </p:txBody>
      </p:sp>
    </p:spTree>
    <p:extLst>
      <p:ext uri="{BB962C8B-B14F-4D97-AF65-F5344CB8AC3E}">
        <p14:creationId xmlns:p14="http://schemas.microsoft.com/office/powerpoint/2010/main" val="57681567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Αντικείμενο 2"/>
          <p:cNvGraphicFramePr>
            <a:graphicFrameLocks noChangeAspect="1"/>
          </p:cNvGraphicFramePr>
          <p:nvPr>
            <p:extLst>
              <p:ext uri="{D42A27DB-BD31-4B8C-83A1-F6EECF244321}">
                <p14:modId xmlns:p14="http://schemas.microsoft.com/office/powerpoint/2010/main" val="2157776781"/>
              </p:ext>
            </p:extLst>
          </p:nvPr>
        </p:nvGraphicFramePr>
        <p:xfrm>
          <a:off x="3319738" y="2179205"/>
          <a:ext cx="1543050" cy="1049337"/>
        </p:xfrm>
        <a:graphic>
          <a:graphicData uri="http://schemas.openxmlformats.org/presentationml/2006/ole">
            <mc:AlternateContent xmlns:mc="http://schemas.openxmlformats.org/markup-compatibility/2006">
              <mc:Choice xmlns:v="urn:schemas-microsoft-com:vml" Requires="v">
                <p:oleObj spid="_x0000_s4358" name="Εξίσωση" r:id="rId3" imgW="1549080" imgH="1054080" progId="Equation.3">
                  <p:embed/>
                </p:oleObj>
              </mc:Choice>
              <mc:Fallback>
                <p:oleObj name="Εξίσωση" r:id="rId3" imgW="1549080" imgH="1054080" progId="Equation.3">
                  <p:embed/>
                  <p:pic>
                    <p:nvPicPr>
                      <p:cNvPr id="0" name="Object 2"/>
                      <p:cNvPicPr>
                        <a:picLocks noChangeAspect="1" noChangeArrowheads="1"/>
                      </p:cNvPicPr>
                      <p:nvPr/>
                    </p:nvPicPr>
                    <p:blipFill>
                      <a:blip r:embed="rId4"/>
                      <a:srcRect/>
                      <a:stretch>
                        <a:fillRect/>
                      </a:stretch>
                    </p:blipFill>
                    <p:spPr bwMode="auto">
                      <a:xfrm>
                        <a:off x="3319738" y="2179205"/>
                        <a:ext cx="1543050" cy="1049337"/>
                      </a:xfrm>
                      <a:prstGeom prst="rect">
                        <a:avLst/>
                      </a:prstGeom>
                      <a:solidFill>
                        <a:schemeClr val="bg1"/>
                      </a:solidFill>
                      <a:ln>
                        <a:solidFill>
                          <a:schemeClr val="tx2"/>
                        </a:solidFill>
                      </a:ln>
                    </p:spPr>
                  </p:pic>
                </p:oleObj>
              </mc:Fallback>
            </mc:AlternateContent>
          </a:graphicData>
        </a:graphic>
      </p:graphicFrame>
      <p:graphicFrame>
        <p:nvGraphicFramePr>
          <p:cNvPr id="4" name="Αντικείμενο 3"/>
          <p:cNvGraphicFramePr>
            <a:graphicFrameLocks noChangeAspect="1"/>
          </p:cNvGraphicFramePr>
          <p:nvPr>
            <p:extLst>
              <p:ext uri="{D42A27DB-BD31-4B8C-83A1-F6EECF244321}">
                <p14:modId xmlns:p14="http://schemas.microsoft.com/office/powerpoint/2010/main" val="2219654709"/>
              </p:ext>
            </p:extLst>
          </p:nvPr>
        </p:nvGraphicFramePr>
        <p:xfrm>
          <a:off x="2731113" y="5056410"/>
          <a:ext cx="3117850" cy="604838"/>
        </p:xfrm>
        <a:graphic>
          <a:graphicData uri="http://schemas.openxmlformats.org/presentationml/2006/ole">
            <mc:AlternateContent xmlns:mc="http://schemas.openxmlformats.org/markup-compatibility/2006">
              <mc:Choice xmlns:v="urn:schemas-microsoft-com:vml" Requires="v">
                <p:oleObj spid="_x0000_s4359" name="Εξίσωση" r:id="rId5" imgW="3124080" imgH="609480" progId="Equation.3">
                  <p:embed/>
                </p:oleObj>
              </mc:Choice>
              <mc:Fallback>
                <p:oleObj name="Εξίσωση" r:id="rId5" imgW="3124080" imgH="609480" progId="Equation.3">
                  <p:embed/>
                  <p:pic>
                    <p:nvPicPr>
                      <p:cNvPr id="0" name="Object 1"/>
                      <p:cNvPicPr>
                        <a:picLocks noChangeAspect="1" noChangeArrowheads="1"/>
                      </p:cNvPicPr>
                      <p:nvPr/>
                    </p:nvPicPr>
                    <p:blipFill>
                      <a:blip r:embed="rId6"/>
                      <a:srcRect/>
                      <a:stretch>
                        <a:fillRect/>
                      </a:stretch>
                    </p:blipFill>
                    <p:spPr bwMode="auto">
                      <a:xfrm>
                        <a:off x="2731113" y="5056410"/>
                        <a:ext cx="3117850" cy="604838"/>
                      </a:xfrm>
                      <a:prstGeom prst="rect">
                        <a:avLst/>
                      </a:prstGeom>
                      <a:solidFill>
                        <a:schemeClr val="bg1"/>
                      </a:solidFill>
                      <a:ln>
                        <a:solidFill>
                          <a:schemeClr val="tx2">
                            <a:lumMod val="60000"/>
                            <a:lumOff val="40000"/>
                          </a:schemeClr>
                        </a:solidFill>
                      </a:ln>
                    </p:spPr>
                  </p:pic>
                </p:oleObj>
              </mc:Fallback>
            </mc:AlternateContent>
          </a:graphicData>
        </a:graphic>
      </p:graphicFrame>
      <p:sp>
        <p:nvSpPr>
          <p:cNvPr id="5" name="Rectangle 3"/>
          <p:cNvSpPr>
            <a:spLocks noChangeArrowheads="1"/>
          </p:cNvSpPr>
          <p:nvPr/>
        </p:nvSpPr>
        <p:spPr bwMode="auto">
          <a:xfrm>
            <a:off x="631374" y="1037348"/>
            <a:ext cx="8208912"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tabLst>
                <a:tab pos="457200" algn="l"/>
              </a:tabLst>
              <a:defRPr>
                <a:solidFill>
                  <a:schemeClr val="tx1"/>
                </a:solidFill>
                <a:latin typeface="Arial" pitchFamily="34" charset="0"/>
                <a:cs typeface="Arial" pitchFamily="34" charset="0"/>
              </a:defRPr>
            </a:lvl1pPr>
            <a:lvl2pPr fontAlgn="base">
              <a:spcBef>
                <a:spcPct val="0"/>
              </a:spcBef>
              <a:spcAft>
                <a:spcPct val="0"/>
              </a:spcAft>
              <a:tabLst>
                <a:tab pos="457200" algn="l"/>
              </a:tabLst>
              <a:defRPr>
                <a:solidFill>
                  <a:schemeClr val="tx1"/>
                </a:solidFill>
                <a:latin typeface="Arial" pitchFamily="34" charset="0"/>
                <a:cs typeface="Arial" pitchFamily="34" charset="0"/>
              </a:defRPr>
            </a:lvl2pPr>
            <a:lvl3pPr fontAlgn="base">
              <a:spcBef>
                <a:spcPct val="0"/>
              </a:spcBef>
              <a:spcAft>
                <a:spcPct val="0"/>
              </a:spcAft>
              <a:tabLst>
                <a:tab pos="457200" algn="l"/>
              </a:tabLst>
              <a:defRPr>
                <a:solidFill>
                  <a:schemeClr val="tx1"/>
                </a:solidFill>
                <a:latin typeface="Arial" pitchFamily="34" charset="0"/>
                <a:cs typeface="Arial" pitchFamily="34" charset="0"/>
              </a:defRPr>
            </a:lvl3pPr>
            <a:lvl4pPr fontAlgn="base">
              <a:spcBef>
                <a:spcPct val="0"/>
              </a:spcBef>
              <a:spcAft>
                <a:spcPct val="0"/>
              </a:spcAft>
              <a:tabLst>
                <a:tab pos="457200" algn="l"/>
              </a:tabLst>
              <a:defRPr>
                <a:solidFill>
                  <a:schemeClr val="tx1"/>
                </a:solidFill>
                <a:latin typeface="Arial" pitchFamily="34" charset="0"/>
                <a:cs typeface="Arial" pitchFamily="34" charset="0"/>
              </a:defRPr>
            </a:lvl4pPr>
            <a:lvl5pPr fontAlgn="base">
              <a:spcBef>
                <a:spcPct val="0"/>
              </a:spcBef>
              <a:spcAft>
                <a:spcPct val="0"/>
              </a:spcAft>
              <a:tabLst>
                <a:tab pos="457200" algn="l"/>
              </a:tabLst>
              <a:defRPr>
                <a:solidFill>
                  <a:schemeClr val="tx1"/>
                </a:solidFill>
                <a:latin typeface="Arial" pitchFamily="34" charset="0"/>
                <a:cs typeface="Arial" pitchFamily="34" charset="0"/>
              </a:defRPr>
            </a:lvl5pPr>
            <a:lvl6pPr fontAlgn="base">
              <a:spcBef>
                <a:spcPct val="0"/>
              </a:spcBef>
              <a:spcAft>
                <a:spcPct val="0"/>
              </a:spcAft>
              <a:tabLst>
                <a:tab pos="457200" algn="l"/>
              </a:tabLst>
              <a:defRPr>
                <a:solidFill>
                  <a:schemeClr val="tx1"/>
                </a:solidFill>
                <a:latin typeface="Arial" pitchFamily="34" charset="0"/>
                <a:cs typeface="Arial" pitchFamily="34" charset="0"/>
              </a:defRPr>
            </a:lvl6pPr>
            <a:lvl7pPr fontAlgn="base">
              <a:spcBef>
                <a:spcPct val="0"/>
              </a:spcBef>
              <a:spcAft>
                <a:spcPct val="0"/>
              </a:spcAft>
              <a:tabLst>
                <a:tab pos="457200" algn="l"/>
              </a:tabLst>
              <a:defRPr>
                <a:solidFill>
                  <a:schemeClr val="tx1"/>
                </a:solidFill>
                <a:latin typeface="Arial" pitchFamily="34" charset="0"/>
                <a:cs typeface="Arial" pitchFamily="34" charset="0"/>
              </a:defRPr>
            </a:lvl7pPr>
            <a:lvl8pPr fontAlgn="base">
              <a:spcBef>
                <a:spcPct val="0"/>
              </a:spcBef>
              <a:spcAft>
                <a:spcPct val="0"/>
              </a:spcAft>
              <a:tabLst>
                <a:tab pos="457200" algn="l"/>
              </a:tabLst>
              <a:defRPr>
                <a:solidFill>
                  <a:schemeClr val="tx1"/>
                </a:solidFill>
                <a:latin typeface="Arial" pitchFamily="34" charset="0"/>
                <a:cs typeface="Arial" pitchFamily="34" charset="0"/>
              </a:defRPr>
            </a:lvl8pPr>
            <a:lvl9pPr fontAlgn="base">
              <a:spcBef>
                <a:spcPct val="0"/>
              </a:spcBef>
              <a:spcAft>
                <a:spcPct val="0"/>
              </a:spcAft>
              <a:tabLst>
                <a:tab pos="457200" algn="l"/>
              </a:tabLst>
              <a:defRPr>
                <a:solidFill>
                  <a:schemeClr val="tx1"/>
                </a:solidFill>
                <a:latin typeface="Arial" pitchFamily="34" charset="0"/>
                <a:cs typeface="Arial"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457200" algn="l"/>
              </a:tabLst>
            </a:pPr>
            <a:r>
              <a:rPr kumimoji="0" lang="el-GR" altLang="el-GR" sz="2000" b="1" u="none" strike="noStrike" cap="none" normalizeH="0" baseline="0" dirty="0" smtClean="0">
                <a:ln>
                  <a:noFill/>
                </a:ln>
                <a:solidFill>
                  <a:srgbClr val="C00000"/>
                </a:solidFill>
                <a:effectLst/>
                <a:latin typeface="+mn-lt"/>
                <a:ea typeface="Times New Roman" pitchFamily="18" charset="0"/>
              </a:rPr>
              <a:t>T</a:t>
            </a:r>
            <a:r>
              <a:rPr kumimoji="0" lang="en-US" altLang="el-GR" sz="2000" b="1" u="none" strike="noStrike" cap="none" normalizeH="0" baseline="0" dirty="0" err="1" smtClean="0">
                <a:ln>
                  <a:noFill/>
                </a:ln>
                <a:solidFill>
                  <a:srgbClr val="C00000"/>
                </a:solidFill>
                <a:effectLst/>
                <a:latin typeface="+mn-lt"/>
                <a:ea typeface="Times New Roman" pitchFamily="18" charset="0"/>
              </a:rPr>
              <a:t>urc</a:t>
            </a:r>
            <a:r>
              <a:rPr kumimoji="0" lang="el-GR" altLang="el-GR" sz="2000" b="1" u="none" strike="noStrike" cap="none" normalizeH="0" baseline="0" dirty="0" smtClean="0">
                <a:ln>
                  <a:noFill/>
                </a:ln>
                <a:solidFill>
                  <a:srgbClr val="C00000"/>
                </a:solidFill>
                <a:effectLst/>
                <a:latin typeface="+mn-lt"/>
                <a:ea typeface="Times New Roman" pitchFamily="18" charset="0"/>
              </a:rPr>
              <a:t> </a:t>
            </a:r>
            <a:r>
              <a:rPr kumimoji="0" lang="el-GR" altLang="el-GR" sz="2000" b="1" u="none" strike="noStrike" cap="none" normalizeH="0" baseline="0" dirty="0" err="1" smtClean="0">
                <a:ln>
                  <a:noFill/>
                </a:ln>
                <a:solidFill>
                  <a:srgbClr val="C00000"/>
                </a:solidFill>
                <a:effectLst/>
                <a:latin typeface="+mn-lt"/>
                <a:ea typeface="Times New Roman" pitchFamily="18" charset="0"/>
              </a:rPr>
              <a:t>Equation</a:t>
            </a:r>
            <a:r>
              <a:rPr kumimoji="0" lang="el-GR" altLang="el-GR" sz="2000" b="1" u="none" strike="noStrike" cap="none" normalizeH="0" baseline="0" dirty="0" smtClean="0">
                <a:ln>
                  <a:noFill/>
                </a:ln>
                <a:solidFill>
                  <a:srgbClr val="C00000"/>
                </a:solidFill>
                <a:effectLst/>
                <a:latin typeface="+mn-lt"/>
                <a:ea typeface="Times New Roman" pitchFamily="18" charset="0"/>
              </a:rPr>
              <a:t> (1951)</a:t>
            </a:r>
          </a:p>
          <a:p>
            <a:pPr marL="0" marR="0" lvl="0" indent="0" algn="just" defTabSz="914400" rtl="0" eaLnBrk="1" fontAlgn="base" latinLnBrk="0" hangingPunct="1">
              <a:lnSpc>
                <a:spcPct val="100000"/>
              </a:lnSpc>
              <a:spcBef>
                <a:spcPct val="0"/>
              </a:spcBef>
              <a:spcAft>
                <a:spcPct val="0"/>
              </a:spcAft>
              <a:buClrTx/>
              <a:buSzTx/>
              <a:buFontTx/>
              <a:buNone/>
              <a:tabLst>
                <a:tab pos="457200" algn="l"/>
              </a:tabLst>
            </a:pPr>
            <a:endParaRPr lang="el-GR" altLang="el-GR" b="1" dirty="0">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el-GR" altLang="el-GR" b="0" i="0" u="none" strike="noStrike" cap="none" normalizeH="0" baseline="0" dirty="0" err="1" smtClean="0">
                <a:ln>
                  <a:noFill/>
                </a:ln>
                <a:solidFill>
                  <a:schemeClr val="tx1"/>
                </a:solidFill>
                <a:effectLst/>
                <a:latin typeface="+mn-lt"/>
              </a:rPr>
              <a:t>This</a:t>
            </a:r>
            <a:r>
              <a:rPr kumimoji="0" lang="el-GR" altLang="el-GR" b="0" i="0" u="none" strike="noStrike" cap="none" normalizeH="0" baseline="0" dirty="0" smtClean="0">
                <a:ln>
                  <a:noFill/>
                </a:ln>
                <a:solidFill>
                  <a:schemeClr val="tx1"/>
                </a:solidFill>
                <a:effectLst/>
                <a:latin typeface="+mn-lt"/>
              </a:rPr>
              <a:t> </a:t>
            </a:r>
            <a:r>
              <a:rPr kumimoji="0" lang="el-GR" altLang="el-GR" b="0" i="0" u="none" strike="noStrike" cap="none" normalizeH="0" baseline="0" dirty="0" err="1" smtClean="0">
                <a:ln>
                  <a:noFill/>
                </a:ln>
                <a:solidFill>
                  <a:schemeClr val="tx1"/>
                </a:solidFill>
                <a:effectLst/>
                <a:latin typeface="+mn-lt"/>
              </a:rPr>
              <a:t>equation</a:t>
            </a:r>
            <a:r>
              <a:rPr kumimoji="0" lang="el-GR" altLang="el-GR" b="0" i="0" u="none" strike="noStrike" cap="none" normalizeH="0" baseline="0" dirty="0" smtClean="0">
                <a:ln>
                  <a:noFill/>
                </a:ln>
                <a:solidFill>
                  <a:schemeClr val="tx1"/>
                </a:solidFill>
                <a:effectLst/>
                <a:latin typeface="+mn-lt"/>
              </a:rPr>
              <a:t> </a:t>
            </a:r>
            <a:r>
              <a:rPr kumimoji="0" lang="el-GR" altLang="el-GR" b="0" i="0" u="none" strike="noStrike" cap="none" normalizeH="0" baseline="0" dirty="0" err="1" smtClean="0">
                <a:ln>
                  <a:noFill/>
                </a:ln>
                <a:solidFill>
                  <a:schemeClr val="tx1"/>
                </a:solidFill>
                <a:effectLst/>
                <a:latin typeface="+mn-lt"/>
              </a:rPr>
              <a:t>estimates</a:t>
            </a:r>
            <a:r>
              <a:rPr kumimoji="0" lang="el-GR" altLang="el-GR" b="0" i="0" u="none" strike="noStrike" cap="none" normalizeH="0" baseline="0" dirty="0" smtClean="0">
                <a:ln>
                  <a:noFill/>
                </a:ln>
                <a:solidFill>
                  <a:schemeClr val="tx1"/>
                </a:solidFill>
                <a:effectLst/>
                <a:latin typeface="+mn-lt"/>
              </a:rPr>
              <a:t> </a:t>
            </a:r>
            <a:r>
              <a:rPr kumimoji="0" lang="el-GR" altLang="el-GR" b="0" i="0" u="none" strike="noStrike" cap="none" normalizeH="0" baseline="0" dirty="0" err="1" smtClean="0">
                <a:ln>
                  <a:noFill/>
                </a:ln>
                <a:solidFill>
                  <a:schemeClr val="tx1"/>
                </a:solidFill>
                <a:effectLst/>
                <a:latin typeface="+mn-lt"/>
              </a:rPr>
              <a:t>the</a:t>
            </a:r>
            <a:r>
              <a:rPr kumimoji="0" lang="el-GR" altLang="el-GR" b="0" i="0" u="none" strike="noStrike" cap="none" normalizeH="0" baseline="0" dirty="0" smtClean="0">
                <a:ln>
                  <a:noFill/>
                </a:ln>
                <a:solidFill>
                  <a:schemeClr val="tx1"/>
                </a:solidFill>
                <a:effectLst/>
                <a:latin typeface="+mn-lt"/>
              </a:rPr>
              <a:t> </a:t>
            </a:r>
            <a:r>
              <a:rPr kumimoji="0" lang="el-GR" altLang="el-GR" b="0" i="0" u="none" strike="noStrike" cap="none" normalizeH="0" baseline="0" dirty="0" err="1" smtClean="0">
                <a:ln>
                  <a:noFill/>
                </a:ln>
                <a:solidFill>
                  <a:schemeClr val="tx1"/>
                </a:solidFill>
                <a:effectLst/>
                <a:latin typeface="+mn-lt"/>
              </a:rPr>
              <a:t>mean</a:t>
            </a:r>
            <a:r>
              <a:rPr kumimoji="0" lang="el-GR" altLang="el-GR" b="0" i="0" u="none" strike="noStrike" cap="none" normalizeH="0" baseline="0" dirty="0" smtClean="0">
                <a:ln>
                  <a:noFill/>
                </a:ln>
                <a:solidFill>
                  <a:schemeClr val="tx1"/>
                </a:solidFill>
                <a:effectLst/>
                <a:latin typeface="+mn-lt"/>
              </a:rPr>
              <a:t> </a:t>
            </a:r>
            <a:r>
              <a:rPr kumimoji="0" lang="el-GR" altLang="el-GR" b="0" i="0" u="none" strike="noStrike" cap="none" normalizeH="0" baseline="0" dirty="0" err="1" smtClean="0">
                <a:ln>
                  <a:noFill/>
                </a:ln>
                <a:solidFill>
                  <a:schemeClr val="tx1"/>
                </a:solidFill>
                <a:effectLst/>
                <a:latin typeface="+mn-lt"/>
              </a:rPr>
              <a:t>annual</a:t>
            </a:r>
            <a:r>
              <a:rPr kumimoji="0" lang="el-GR" altLang="el-GR" b="0" i="0" u="none" strike="noStrike" cap="none" normalizeH="0" baseline="0" dirty="0" smtClean="0">
                <a:ln>
                  <a:noFill/>
                </a:ln>
                <a:solidFill>
                  <a:schemeClr val="tx1"/>
                </a:solidFill>
                <a:effectLst/>
                <a:latin typeface="+mn-lt"/>
              </a:rPr>
              <a:t> </a:t>
            </a:r>
            <a:r>
              <a:rPr kumimoji="0" lang="el-GR" altLang="el-GR" b="0" i="0" u="none" strike="noStrike" cap="none" normalizeH="0" baseline="0" dirty="0" err="1" smtClean="0">
                <a:ln>
                  <a:noFill/>
                </a:ln>
                <a:solidFill>
                  <a:schemeClr val="tx1"/>
                </a:solidFill>
                <a:effectLst/>
                <a:latin typeface="+mn-lt"/>
              </a:rPr>
              <a:t>real</a:t>
            </a:r>
            <a:r>
              <a:rPr kumimoji="0" lang="el-GR" altLang="el-GR" b="0" i="0" u="none" strike="noStrike" cap="none" normalizeH="0" baseline="0" dirty="0" smtClean="0">
                <a:ln>
                  <a:noFill/>
                </a:ln>
                <a:solidFill>
                  <a:schemeClr val="tx1"/>
                </a:solidFill>
                <a:effectLst/>
                <a:latin typeface="+mn-lt"/>
              </a:rPr>
              <a:t> </a:t>
            </a:r>
            <a:r>
              <a:rPr kumimoji="0" lang="el-GR" altLang="el-GR" b="0" i="0" u="none" strike="noStrike" cap="none" normalizeH="0" baseline="0" dirty="0" err="1" smtClean="0">
                <a:ln>
                  <a:noFill/>
                </a:ln>
                <a:solidFill>
                  <a:schemeClr val="tx1"/>
                </a:solidFill>
                <a:effectLst/>
                <a:latin typeface="+mn-lt"/>
              </a:rPr>
              <a:t>evapotranspiration</a:t>
            </a:r>
            <a:endParaRPr kumimoji="0" lang="el-GR" altLang="el-GR" b="0" i="0" u="none" strike="noStrike" cap="none" normalizeH="0" baseline="0" dirty="0" smtClean="0">
              <a:ln>
                <a:noFill/>
              </a:ln>
              <a:solidFill>
                <a:schemeClr val="tx1"/>
              </a:solidFill>
              <a:effectLst/>
              <a:latin typeface="+mn-lt"/>
            </a:endParaRPr>
          </a:p>
        </p:txBody>
      </p:sp>
      <p:sp>
        <p:nvSpPr>
          <p:cNvPr id="8" name="TextBox 7"/>
          <p:cNvSpPr txBox="1"/>
          <p:nvPr/>
        </p:nvSpPr>
        <p:spPr>
          <a:xfrm>
            <a:off x="720886" y="3239296"/>
            <a:ext cx="4629857" cy="1200329"/>
          </a:xfrm>
          <a:prstGeom prst="rect">
            <a:avLst/>
          </a:prstGeom>
          <a:noFill/>
        </p:spPr>
        <p:txBody>
          <a:bodyPr wrap="none" rtlCol="0">
            <a:spAutoFit/>
          </a:bodyPr>
          <a:lstStyle/>
          <a:p>
            <a:r>
              <a:rPr lang="el-GR" dirty="0" smtClean="0"/>
              <a:t>E= </a:t>
            </a:r>
            <a:r>
              <a:rPr lang="el-GR" dirty="0" err="1" smtClean="0"/>
              <a:t>mean</a:t>
            </a:r>
            <a:r>
              <a:rPr lang="el-GR" dirty="0" smtClean="0"/>
              <a:t> </a:t>
            </a:r>
            <a:r>
              <a:rPr lang="el-GR" dirty="0" err="1" smtClean="0"/>
              <a:t>annual</a:t>
            </a:r>
            <a:r>
              <a:rPr lang="el-GR" dirty="0" smtClean="0"/>
              <a:t> </a:t>
            </a:r>
            <a:r>
              <a:rPr lang="el-GR" dirty="0" err="1" smtClean="0"/>
              <a:t>real</a:t>
            </a:r>
            <a:r>
              <a:rPr lang="el-GR" dirty="0" smtClean="0"/>
              <a:t>  </a:t>
            </a:r>
            <a:r>
              <a:rPr lang="el-GR" dirty="0" err="1" smtClean="0"/>
              <a:t>evapotranspiration</a:t>
            </a:r>
            <a:r>
              <a:rPr lang="el-GR" dirty="0" smtClean="0"/>
              <a:t> </a:t>
            </a:r>
            <a:r>
              <a:rPr lang="el-GR" dirty="0" err="1" smtClean="0"/>
              <a:t>in</a:t>
            </a:r>
            <a:r>
              <a:rPr lang="el-GR" dirty="0" smtClean="0"/>
              <a:t> mm</a:t>
            </a:r>
          </a:p>
          <a:p>
            <a:r>
              <a:rPr lang="el-GR" dirty="0" smtClean="0"/>
              <a:t>P= </a:t>
            </a:r>
            <a:r>
              <a:rPr lang="el-GR" dirty="0" err="1" smtClean="0"/>
              <a:t>mean</a:t>
            </a:r>
            <a:r>
              <a:rPr lang="el-GR" dirty="0" smtClean="0"/>
              <a:t> </a:t>
            </a:r>
            <a:r>
              <a:rPr lang="el-GR" dirty="0" err="1" smtClean="0"/>
              <a:t>annual</a:t>
            </a:r>
            <a:r>
              <a:rPr lang="el-GR" dirty="0" smtClean="0"/>
              <a:t> </a:t>
            </a:r>
            <a:r>
              <a:rPr lang="el-GR" dirty="0" err="1" smtClean="0"/>
              <a:t>precipitation</a:t>
            </a:r>
            <a:endParaRPr lang="el-GR" dirty="0" smtClean="0"/>
          </a:p>
          <a:p>
            <a:r>
              <a:rPr lang="en-US" dirty="0"/>
              <a:t>L</a:t>
            </a:r>
            <a:r>
              <a:rPr lang="el-GR" dirty="0"/>
              <a:t>= 300+25 </a:t>
            </a:r>
            <a:r>
              <a:rPr lang="en-US" dirty="0"/>
              <a:t>T</a:t>
            </a:r>
            <a:r>
              <a:rPr lang="el-GR" dirty="0"/>
              <a:t>+0.05 </a:t>
            </a:r>
            <a:r>
              <a:rPr lang="en-US" dirty="0"/>
              <a:t>T</a:t>
            </a:r>
            <a:r>
              <a:rPr lang="el-GR" baseline="30000" dirty="0"/>
              <a:t>3</a:t>
            </a:r>
            <a:endParaRPr lang="el-GR" dirty="0"/>
          </a:p>
          <a:p>
            <a:r>
              <a:rPr lang="el-GR" dirty="0" smtClean="0"/>
              <a:t>T= </a:t>
            </a:r>
            <a:r>
              <a:rPr lang="el-GR" dirty="0" err="1" smtClean="0"/>
              <a:t>mean</a:t>
            </a:r>
            <a:r>
              <a:rPr lang="el-GR" dirty="0" smtClean="0"/>
              <a:t> </a:t>
            </a:r>
            <a:r>
              <a:rPr lang="el-GR" dirty="0" err="1" smtClean="0"/>
              <a:t>annual</a:t>
            </a:r>
            <a:r>
              <a:rPr lang="el-GR" dirty="0" smtClean="0"/>
              <a:t> </a:t>
            </a:r>
            <a:r>
              <a:rPr lang="el-GR" dirty="0" err="1" smtClean="0"/>
              <a:t>temperature</a:t>
            </a:r>
            <a:r>
              <a:rPr lang="el-GR" dirty="0" smtClean="0"/>
              <a:t> </a:t>
            </a:r>
            <a:r>
              <a:rPr lang="el-GR" dirty="0" err="1" smtClean="0"/>
              <a:t>in</a:t>
            </a:r>
            <a:r>
              <a:rPr lang="el-GR" dirty="0" smtClean="0"/>
              <a:t>  </a:t>
            </a:r>
            <a:r>
              <a:rPr lang="el-GR" dirty="0"/>
              <a:t>º</a:t>
            </a:r>
            <a:r>
              <a:rPr lang="en-US" dirty="0" smtClean="0"/>
              <a:t>C</a:t>
            </a:r>
            <a:endParaRPr lang="el-GR" dirty="0"/>
          </a:p>
        </p:txBody>
      </p:sp>
      <p:sp>
        <p:nvSpPr>
          <p:cNvPr id="9" name="TextBox 8"/>
          <p:cNvSpPr txBox="1"/>
          <p:nvPr/>
        </p:nvSpPr>
        <p:spPr>
          <a:xfrm>
            <a:off x="2941100" y="332935"/>
            <a:ext cx="3409844" cy="584775"/>
          </a:xfrm>
          <a:prstGeom prst="rect">
            <a:avLst/>
          </a:prstGeom>
          <a:noFill/>
        </p:spPr>
        <p:txBody>
          <a:bodyPr wrap="none" rtlCol="0">
            <a:spAutoFit/>
          </a:bodyPr>
          <a:lstStyle/>
          <a:p>
            <a:r>
              <a:rPr lang="el-GR" sz="3200" b="1" dirty="0" err="1" smtClean="0">
                <a:solidFill>
                  <a:schemeClr val="tx2">
                    <a:lumMod val="75000"/>
                  </a:schemeClr>
                </a:solidFill>
              </a:rPr>
              <a:t>Evapotranspiration</a:t>
            </a:r>
            <a:endParaRPr lang="el-GR" sz="3200" b="1" dirty="0">
              <a:solidFill>
                <a:schemeClr val="tx2">
                  <a:lumMod val="75000"/>
                </a:schemeClr>
              </a:solidFill>
            </a:endParaRPr>
          </a:p>
        </p:txBody>
      </p:sp>
      <p:sp>
        <p:nvSpPr>
          <p:cNvPr id="10" name="TextBox 9"/>
          <p:cNvSpPr txBox="1"/>
          <p:nvPr/>
        </p:nvSpPr>
        <p:spPr>
          <a:xfrm>
            <a:off x="1115616" y="5661248"/>
            <a:ext cx="4733347" cy="923330"/>
          </a:xfrm>
          <a:prstGeom prst="rect">
            <a:avLst/>
          </a:prstGeom>
          <a:noFill/>
        </p:spPr>
        <p:txBody>
          <a:bodyPr wrap="none" rtlCol="0">
            <a:spAutoFit/>
          </a:bodyPr>
          <a:lstStyle/>
          <a:p>
            <a:r>
              <a:rPr lang="en-US" dirty="0"/>
              <a:t>P</a:t>
            </a:r>
            <a:r>
              <a:rPr lang="el-GR" baseline="-25000" dirty="0"/>
              <a:t>1</a:t>
            </a:r>
            <a:r>
              <a:rPr lang="el-GR" dirty="0"/>
              <a:t>, </a:t>
            </a:r>
            <a:r>
              <a:rPr lang="en-US" dirty="0"/>
              <a:t>P</a:t>
            </a:r>
            <a:r>
              <a:rPr lang="el-GR" baseline="-25000" dirty="0"/>
              <a:t>2</a:t>
            </a:r>
            <a:r>
              <a:rPr lang="el-GR" dirty="0"/>
              <a:t>,…,</a:t>
            </a:r>
            <a:r>
              <a:rPr lang="en-US" dirty="0"/>
              <a:t>P</a:t>
            </a:r>
            <a:r>
              <a:rPr lang="el-GR" baseline="-25000" dirty="0"/>
              <a:t>12</a:t>
            </a:r>
            <a:r>
              <a:rPr lang="el-GR" dirty="0"/>
              <a:t>= </a:t>
            </a:r>
            <a:r>
              <a:rPr lang="el-GR" dirty="0" err="1" smtClean="0"/>
              <a:t>mean</a:t>
            </a:r>
            <a:r>
              <a:rPr lang="el-GR" dirty="0" smtClean="0"/>
              <a:t> </a:t>
            </a:r>
            <a:r>
              <a:rPr lang="el-GR" dirty="0" err="1" smtClean="0"/>
              <a:t>monthly</a:t>
            </a:r>
            <a:r>
              <a:rPr lang="el-GR" dirty="0" smtClean="0"/>
              <a:t> </a:t>
            </a:r>
            <a:r>
              <a:rPr lang="el-GR" dirty="0" err="1" smtClean="0"/>
              <a:t>precipitation</a:t>
            </a:r>
            <a:r>
              <a:rPr lang="el-GR" dirty="0" smtClean="0"/>
              <a:t> </a:t>
            </a:r>
            <a:r>
              <a:rPr lang="el-GR" dirty="0" err="1" smtClean="0"/>
              <a:t>in</a:t>
            </a:r>
            <a:r>
              <a:rPr lang="el-GR" dirty="0" smtClean="0"/>
              <a:t>  </a:t>
            </a:r>
            <a:r>
              <a:rPr lang="en-US" dirty="0"/>
              <a:t>mm</a:t>
            </a:r>
            <a:endParaRPr lang="el-GR" dirty="0"/>
          </a:p>
          <a:p>
            <a:r>
              <a:rPr lang="el-GR" dirty="0"/>
              <a:t>Τ</a:t>
            </a:r>
            <a:r>
              <a:rPr lang="el-GR" baseline="-25000" dirty="0"/>
              <a:t>1</a:t>
            </a:r>
            <a:r>
              <a:rPr lang="el-GR" dirty="0"/>
              <a:t>, Τ</a:t>
            </a:r>
            <a:r>
              <a:rPr lang="el-GR" baseline="-25000" dirty="0"/>
              <a:t>2</a:t>
            </a:r>
            <a:r>
              <a:rPr lang="el-GR" dirty="0"/>
              <a:t>, ...,Τ</a:t>
            </a:r>
            <a:r>
              <a:rPr lang="el-GR" baseline="-25000" dirty="0"/>
              <a:t>12</a:t>
            </a:r>
            <a:r>
              <a:rPr lang="el-GR" dirty="0"/>
              <a:t>= </a:t>
            </a:r>
            <a:r>
              <a:rPr lang="el-GR" dirty="0" err="1" smtClean="0"/>
              <a:t>mean</a:t>
            </a:r>
            <a:r>
              <a:rPr lang="el-GR" dirty="0" smtClean="0"/>
              <a:t> </a:t>
            </a:r>
            <a:r>
              <a:rPr lang="el-GR" dirty="0" err="1" smtClean="0"/>
              <a:t>monthly</a:t>
            </a:r>
            <a:r>
              <a:rPr lang="el-GR" dirty="0" smtClean="0"/>
              <a:t> </a:t>
            </a:r>
            <a:r>
              <a:rPr lang="el-GR" dirty="0" err="1" smtClean="0"/>
              <a:t>temperature</a:t>
            </a:r>
            <a:r>
              <a:rPr lang="el-GR" dirty="0" smtClean="0"/>
              <a:t> </a:t>
            </a:r>
            <a:r>
              <a:rPr lang="el-GR" dirty="0" err="1" smtClean="0"/>
              <a:t>in</a:t>
            </a:r>
            <a:r>
              <a:rPr lang="el-GR" dirty="0" smtClean="0"/>
              <a:t> </a:t>
            </a:r>
            <a:r>
              <a:rPr lang="el-GR" dirty="0"/>
              <a:t>º</a:t>
            </a:r>
            <a:r>
              <a:rPr lang="en-US" dirty="0"/>
              <a:t>C</a:t>
            </a:r>
            <a:r>
              <a:rPr lang="el-GR" dirty="0"/>
              <a:t> </a:t>
            </a:r>
          </a:p>
          <a:p>
            <a:endParaRPr lang="el-GR" dirty="0"/>
          </a:p>
        </p:txBody>
      </p:sp>
      <p:sp>
        <p:nvSpPr>
          <p:cNvPr id="11" name="TextBox 10"/>
          <p:cNvSpPr txBox="1"/>
          <p:nvPr/>
        </p:nvSpPr>
        <p:spPr>
          <a:xfrm>
            <a:off x="718765" y="4437112"/>
            <a:ext cx="8029699" cy="369332"/>
          </a:xfrm>
          <a:prstGeom prst="rect">
            <a:avLst/>
          </a:prstGeom>
          <a:noFill/>
        </p:spPr>
        <p:txBody>
          <a:bodyPr wrap="none" rtlCol="0">
            <a:spAutoFit/>
          </a:bodyPr>
          <a:lstStyle/>
          <a:p>
            <a:r>
              <a:rPr lang="el-GR" dirty="0" err="1" smtClean="0"/>
              <a:t>It</a:t>
            </a:r>
            <a:r>
              <a:rPr lang="el-GR" dirty="0" smtClean="0"/>
              <a:t> </a:t>
            </a:r>
            <a:r>
              <a:rPr lang="el-GR" dirty="0" err="1" smtClean="0"/>
              <a:t>is</a:t>
            </a:r>
            <a:r>
              <a:rPr lang="el-GR" dirty="0" smtClean="0"/>
              <a:t> </a:t>
            </a:r>
            <a:r>
              <a:rPr lang="el-GR" dirty="0" err="1" smtClean="0"/>
              <a:t>better</a:t>
            </a:r>
            <a:r>
              <a:rPr lang="el-GR" dirty="0" smtClean="0"/>
              <a:t> </a:t>
            </a:r>
            <a:r>
              <a:rPr lang="el-GR" dirty="0" err="1" smtClean="0"/>
              <a:t>instead</a:t>
            </a:r>
            <a:r>
              <a:rPr lang="el-GR" dirty="0" smtClean="0"/>
              <a:t> of </a:t>
            </a:r>
            <a:r>
              <a:rPr lang="el-GR" dirty="0" err="1" smtClean="0"/>
              <a:t>the</a:t>
            </a:r>
            <a:r>
              <a:rPr lang="el-GR" dirty="0" smtClean="0"/>
              <a:t> </a:t>
            </a:r>
            <a:r>
              <a:rPr lang="el-GR" dirty="0" err="1" smtClean="0"/>
              <a:t>mean</a:t>
            </a:r>
            <a:r>
              <a:rPr lang="el-GR" dirty="0" smtClean="0"/>
              <a:t> </a:t>
            </a:r>
            <a:r>
              <a:rPr lang="el-GR" dirty="0" err="1" smtClean="0"/>
              <a:t>temperature</a:t>
            </a:r>
            <a:r>
              <a:rPr lang="el-GR" dirty="0" smtClean="0"/>
              <a:t> </a:t>
            </a:r>
            <a:r>
              <a:rPr lang="el-GR" dirty="0" err="1" smtClean="0"/>
              <a:t>the</a:t>
            </a:r>
            <a:r>
              <a:rPr lang="el-GR" dirty="0" smtClean="0"/>
              <a:t> </a:t>
            </a:r>
            <a:r>
              <a:rPr lang="el-GR" dirty="0" err="1" smtClean="0"/>
              <a:t>Corrected</a:t>
            </a:r>
            <a:r>
              <a:rPr lang="el-GR" dirty="0" smtClean="0"/>
              <a:t> </a:t>
            </a:r>
            <a:r>
              <a:rPr lang="el-GR" dirty="0" err="1" smtClean="0"/>
              <a:t>Temperature</a:t>
            </a:r>
            <a:r>
              <a:rPr lang="el-GR" dirty="0" smtClean="0"/>
              <a:t> </a:t>
            </a:r>
            <a:r>
              <a:rPr lang="el-GR" dirty="0" err="1" smtClean="0"/>
              <a:t>to</a:t>
            </a:r>
            <a:r>
              <a:rPr lang="el-GR" dirty="0" smtClean="0"/>
              <a:t> </a:t>
            </a:r>
            <a:r>
              <a:rPr lang="el-GR" dirty="0" err="1" smtClean="0"/>
              <a:t>be</a:t>
            </a:r>
            <a:r>
              <a:rPr lang="el-GR" dirty="0" smtClean="0"/>
              <a:t> </a:t>
            </a:r>
            <a:r>
              <a:rPr lang="el-GR" dirty="0" err="1" smtClean="0"/>
              <a:t>used</a:t>
            </a:r>
            <a:r>
              <a:rPr lang="el-GR" dirty="0" smtClean="0"/>
              <a:t>:</a:t>
            </a:r>
            <a:endParaRPr lang="el-GR" dirty="0"/>
          </a:p>
        </p:txBody>
      </p:sp>
    </p:spTree>
    <p:extLst>
      <p:ext uri="{BB962C8B-B14F-4D97-AF65-F5344CB8AC3E}">
        <p14:creationId xmlns:p14="http://schemas.microsoft.com/office/powerpoint/2010/main" val="81045959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490946" y="917710"/>
            <a:ext cx="7488832" cy="4939814"/>
          </a:xfrm>
          <a:prstGeom prst="rect">
            <a:avLst/>
          </a:prstGeom>
        </p:spPr>
        <p:txBody>
          <a:bodyPr wrap="square">
            <a:spAutoFit/>
          </a:bodyPr>
          <a:lstStyle/>
          <a:p>
            <a:r>
              <a:rPr lang="en-US" sz="2000" b="1" dirty="0" err="1" smtClean="0">
                <a:solidFill>
                  <a:srgbClr val="C00000"/>
                </a:solidFill>
              </a:rPr>
              <a:t>Coutagne</a:t>
            </a:r>
            <a:r>
              <a:rPr lang="el-GR" sz="2000" b="1" dirty="0" smtClean="0">
                <a:solidFill>
                  <a:srgbClr val="C00000"/>
                </a:solidFill>
              </a:rPr>
              <a:t> </a:t>
            </a:r>
            <a:r>
              <a:rPr lang="el-GR" sz="2000" b="1" dirty="0" err="1" smtClean="0">
                <a:solidFill>
                  <a:srgbClr val="C00000"/>
                </a:solidFill>
              </a:rPr>
              <a:t>Equation</a:t>
            </a:r>
            <a:r>
              <a:rPr lang="el-GR" sz="2000" b="1" dirty="0" smtClean="0">
                <a:solidFill>
                  <a:srgbClr val="C00000"/>
                </a:solidFill>
              </a:rPr>
              <a:t> </a:t>
            </a:r>
            <a:r>
              <a:rPr lang="el-GR" sz="2000" b="1" dirty="0">
                <a:solidFill>
                  <a:srgbClr val="C00000"/>
                </a:solidFill>
              </a:rPr>
              <a:t>(1949</a:t>
            </a:r>
            <a:r>
              <a:rPr lang="el-GR" sz="2000" b="1" dirty="0" smtClean="0">
                <a:solidFill>
                  <a:srgbClr val="C00000"/>
                </a:solidFill>
              </a:rPr>
              <a:t>)</a:t>
            </a:r>
            <a:endParaRPr lang="el-GR" sz="2000" b="1" dirty="0">
              <a:solidFill>
                <a:srgbClr val="C00000"/>
              </a:solidFill>
            </a:endParaRPr>
          </a:p>
          <a:p>
            <a:r>
              <a:rPr lang="el-GR" dirty="0"/>
              <a:t> </a:t>
            </a:r>
          </a:p>
          <a:p>
            <a:pPr lvl="0"/>
            <a:r>
              <a:rPr lang="el-GR" altLang="el-GR" dirty="0" err="1">
                <a:latin typeface="Arial" pitchFamily="34" charset="0"/>
                <a:cs typeface="Arial" pitchFamily="34" charset="0"/>
              </a:rPr>
              <a:t>This</a:t>
            </a:r>
            <a:r>
              <a:rPr lang="el-GR" altLang="el-GR" dirty="0">
                <a:latin typeface="Arial" pitchFamily="34" charset="0"/>
                <a:cs typeface="Arial" pitchFamily="34" charset="0"/>
              </a:rPr>
              <a:t> </a:t>
            </a:r>
            <a:r>
              <a:rPr lang="el-GR" altLang="el-GR" dirty="0" err="1">
                <a:latin typeface="Arial" pitchFamily="34" charset="0"/>
                <a:cs typeface="Arial" pitchFamily="34" charset="0"/>
              </a:rPr>
              <a:t>equation</a:t>
            </a:r>
            <a:r>
              <a:rPr lang="el-GR" altLang="el-GR" dirty="0">
                <a:latin typeface="Arial" pitchFamily="34" charset="0"/>
                <a:cs typeface="Arial" pitchFamily="34" charset="0"/>
              </a:rPr>
              <a:t> </a:t>
            </a:r>
            <a:r>
              <a:rPr lang="el-GR" altLang="el-GR" dirty="0" err="1">
                <a:latin typeface="Arial" pitchFamily="34" charset="0"/>
                <a:cs typeface="Arial" pitchFamily="34" charset="0"/>
              </a:rPr>
              <a:t>estimates</a:t>
            </a:r>
            <a:r>
              <a:rPr lang="el-GR" altLang="el-GR" dirty="0">
                <a:latin typeface="Arial" pitchFamily="34" charset="0"/>
                <a:cs typeface="Arial" pitchFamily="34" charset="0"/>
              </a:rPr>
              <a:t> </a:t>
            </a:r>
            <a:r>
              <a:rPr lang="el-GR" altLang="el-GR" dirty="0" err="1">
                <a:latin typeface="Arial" pitchFamily="34" charset="0"/>
                <a:cs typeface="Arial" pitchFamily="34" charset="0"/>
              </a:rPr>
              <a:t>the</a:t>
            </a:r>
            <a:r>
              <a:rPr lang="el-GR" altLang="el-GR" dirty="0">
                <a:latin typeface="Arial" pitchFamily="34" charset="0"/>
                <a:cs typeface="Arial" pitchFamily="34" charset="0"/>
              </a:rPr>
              <a:t> </a:t>
            </a:r>
            <a:r>
              <a:rPr lang="el-GR" altLang="el-GR" dirty="0" err="1">
                <a:latin typeface="Arial" pitchFamily="34" charset="0"/>
                <a:cs typeface="Arial" pitchFamily="34" charset="0"/>
              </a:rPr>
              <a:t>mean</a:t>
            </a:r>
            <a:r>
              <a:rPr lang="el-GR" altLang="el-GR" dirty="0">
                <a:latin typeface="Arial" pitchFamily="34" charset="0"/>
                <a:cs typeface="Arial" pitchFamily="34" charset="0"/>
              </a:rPr>
              <a:t> </a:t>
            </a:r>
            <a:r>
              <a:rPr lang="el-GR" altLang="el-GR" dirty="0" err="1">
                <a:latin typeface="Arial" pitchFamily="34" charset="0"/>
                <a:cs typeface="Arial" pitchFamily="34" charset="0"/>
              </a:rPr>
              <a:t>annual</a:t>
            </a:r>
            <a:r>
              <a:rPr lang="el-GR" altLang="el-GR" dirty="0">
                <a:latin typeface="Arial" pitchFamily="34" charset="0"/>
                <a:cs typeface="Arial" pitchFamily="34" charset="0"/>
              </a:rPr>
              <a:t> </a:t>
            </a:r>
            <a:r>
              <a:rPr lang="el-GR" altLang="el-GR" dirty="0" err="1">
                <a:latin typeface="Arial" pitchFamily="34" charset="0"/>
                <a:cs typeface="Arial" pitchFamily="34" charset="0"/>
              </a:rPr>
              <a:t>real</a:t>
            </a:r>
            <a:r>
              <a:rPr lang="el-GR" altLang="el-GR" dirty="0">
                <a:latin typeface="Arial" pitchFamily="34" charset="0"/>
                <a:cs typeface="Arial" pitchFamily="34" charset="0"/>
              </a:rPr>
              <a:t> </a:t>
            </a:r>
            <a:r>
              <a:rPr lang="el-GR" altLang="el-GR" dirty="0" err="1" smtClean="0">
                <a:latin typeface="Arial" pitchFamily="34" charset="0"/>
                <a:cs typeface="Arial" pitchFamily="34" charset="0"/>
              </a:rPr>
              <a:t>evapotranspiration</a:t>
            </a:r>
            <a:endParaRPr lang="el-GR" altLang="el-GR" dirty="0" smtClean="0">
              <a:latin typeface="Arial" pitchFamily="34" charset="0"/>
              <a:cs typeface="Arial" pitchFamily="34" charset="0"/>
            </a:endParaRPr>
          </a:p>
          <a:p>
            <a:pPr lvl="0"/>
            <a:endParaRPr lang="el-GR" altLang="el-GR" dirty="0">
              <a:latin typeface="Arial" pitchFamily="34" charset="0"/>
              <a:cs typeface="Arial" pitchFamily="34" charset="0"/>
            </a:endParaRPr>
          </a:p>
          <a:p>
            <a:pPr>
              <a:lnSpc>
                <a:spcPct val="150000"/>
              </a:lnSpc>
            </a:pPr>
            <a:r>
              <a:rPr lang="el-GR" dirty="0"/>
              <a:t>Ε= </a:t>
            </a:r>
            <a:r>
              <a:rPr lang="en-US" dirty="0"/>
              <a:t>P</a:t>
            </a:r>
            <a:r>
              <a:rPr lang="el-GR" dirty="0"/>
              <a:t>-λ</a:t>
            </a:r>
            <a:r>
              <a:rPr lang="en-US" dirty="0"/>
              <a:t>P</a:t>
            </a:r>
            <a:r>
              <a:rPr lang="el-GR" baseline="30000" dirty="0"/>
              <a:t>2</a:t>
            </a:r>
            <a:r>
              <a:rPr lang="el-GR" dirty="0"/>
              <a:t>  (5)</a:t>
            </a:r>
          </a:p>
          <a:p>
            <a:pPr>
              <a:lnSpc>
                <a:spcPct val="150000"/>
              </a:lnSpc>
            </a:pPr>
            <a:r>
              <a:rPr lang="el-GR" dirty="0"/>
              <a:t> </a:t>
            </a:r>
            <a:r>
              <a:rPr lang="el-GR" dirty="0" err="1" smtClean="0"/>
              <a:t>where</a:t>
            </a:r>
            <a:r>
              <a:rPr lang="el-GR" dirty="0" smtClean="0"/>
              <a:t>: </a:t>
            </a:r>
            <a:endParaRPr lang="el-GR" dirty="0"/>
          </a:p>
          <a:p>
            <a:pPr>
              <a:lnSpc>
                <a:spcPct val="150000"/>
              </a:lnSpc>
            </a:pPr>
            <a:r>
              <a:rPr lang="el-GR" dirty="0"/>
              <a:t>Ε= </a:t>
            </a:r>
            <a:r>
              <a:rPr lang="el-GR" dirty="0" err="1" smtClean="0"/>
              <a:t>real</a:t>
            </a:r>
            <a:r>
              <a:rPr lang="el-GR" dirty="0" smtClean="0"/>
              <a:t> </a:t>
            </a:r>
            <a:r>
              <a:rPr lang="el-GR" dirty="0" err="1" smtClean="0"/>
              <a:t>annual</a:t>
            </a:r>
            <a:r>
              <a:rPr lang="el-GR" dirty="0" smtClean="0"/>
              <a:t> </a:t>
            </a:r>
            <a:r>
              <a:rPr lang="el-GR" dirty="0" err="1" smtClean="0"/>
              <a:t>evapotranspiration</a:t>
            </a:r>
            <a:r>
              <a:rPr lang="el-GR" dirty="0" smtClean="0"/>
              <a:t> </a:t>
            </a:r>
            <a:r>
              <a:rPr lang="el-GR" dirty="0" err="1" smtClean="0"/>
              <a:t>in</a:t>
            </a:r>
            <a:r>
              <a:rPr lang="el-GR" dirty="0" smtClean="0"/>
              <a:t>  </a:t>
            </a:r>
            <a:r>
              <a:rPr lang="en-US" dirty="0"/>
              <a:t>m</a:t>
            </a:r>
            <a:endParaRPr lang="el-GR" dirty="0"/>
          </a:p>
          <a:p>
            <a:pPr>
              <a:lnSpc>
                <a:spcPct val="150000"/>
              </a:lnSpc>
            </a:pPr>
            <a:r>
              <a:rPr lang="en-US" dirty="0"/>
              <a:t>P</a:t>
            </a:r>
            <a:r>
              <a:rPr lang="el-GR" dirty="0"/>
              <a:t>= </a:t>
            </a:r>
            <a:r>
              <a:rPr lang="el-GR" dirty="0" err="1" smtClean="0"/>
              <a:t>annual</a:t>
            </a:r>
            <a:r>
              <a:rPr lang="el-GR" dirty="0" smtClean="0"/>
              <a:t> </a:t>
            </a:r>
            <a:r>
              <a:rPr lang="el-GR" dirty="0" err="1" smtClean="0"/>
              <a:t>rainfall</a:t>
            </a:r>
            <a:r>
              <a:rPr lang="el-GR" dirty="0" smtClean="0"/>
              <a:t> </a:t>
            </a:r>
            <a:r>
              <a:rPr lang="el-GR" dirty="0" err="1" smtClean="0"/>
              <a:t>precipitation</a:t>
            </a:r>
            <a:r>
              <a:rPr lang="el-GR" dirty="0" smtClean="0"/>
              <a:t> </a:t>
            </a:r>
            <a:r>
              <a:rPr lang="el-GR" dirty="0" err="1" smtClean="0"/>
              <a:t>in</a:t>
            </a:r>
            <a:r>
              <a:rPr lang="el-GR" dirty="0" smtClean="0"/>
              <a:t> m</a:t>
            </a:r>
          </a:p>
          <a:p>
            <a:pPr>
              <a:lnSpc>
                <a:spcPct val="150000"/>
              </a:lnSpc>
            </a:pPr>
            <a:r>
              <a:rPr lang="en-US" dirty="0" smtClean="0"/>
              <a:t>T</a:t>
            </a:r>
            <a:r>
              <a:rPr lang="el-GR" dirty="0"/>
              <a:t>= </a:t>
            </a:r>
            <a:r>
              <a:rPr lang="el-GR" dirty="0" err="1" smtClean="0"/>
              <a:t>annual</a:t>
            </a:r>
            <a:r>
              <a:rPr lang="el-GR" dirty="0" smtClean="0"/>
              <a:t> </a:t>
            </a:r>
            <a:r>
              <a:rPr lang="el-GR" dirty="0" err="1" smtClean="0"/>
              <a:t>mean</a:t>
            </a:r>
            <a:r>
              <a:rPr lang="el-GR" dirty="0" smtClean="0"/>
              <a:t> </a:t>
            </a:r>
            <a:r>
              <a:rPr lang="el-GR" dirty="0" err="1" smtClean="0"/>
              <a:t>air</a:t>
            </a:r>
            <a:r>
              <a:rPr lang="el-GR" dirty="0" smtClean="0"/>
              <a:t> </a:t>
            </a:r>
            <a:r>
              <a:rPr lang="el-GR" dirty="0" err="1" smtClean="0"/>
              <a:t>temperature</a:t>
            </a:r>
            <a:r>
              <a:rPr lang="el-GR" dirty="0" smtClean="0"/>
              <a:t> </a:t>
            </a:r>
            <a:r>
              <a:rPr lang="el-GR" dirty="0" err="1" smtClean="0"/>
              <a:t>in</a:t>
            </a:r>
            <a:r>
              <a:rPr lang="el-GR" dirty="0" smtClean="0"/>
              <a:t> </a:t>
            </a:r>
            <a:r>
              <a:rPr lang="el-GR" dirty="0"/>
              <a:t>º</a:t>
            </a:r>
            <a:r>
              <a:rPr lang="en-US" dirty="0"/>
              <a:t>C </a:t>
            </a:r>
            <a:r>
              <a:rPr lang="el-GR" dirty="0" smtClean="0"/>
              <a:t>(</a:t>
            </a:r>
            <a:r>
              <a:rPr lang="el-GR" dirty="0" err="1" smtClean="0"/>
              <a:t>or</a:t>
            </a:r>
            <a:r>
              <a:rPr lang="el-GR" dirty="0" smtClean="0"/>
              <a:t> </a:t>
            </a:r>
            <a:r>
              <a:rPr lang="el-GR" dirty="0" err="1" smtClean="0"/>
              <a:t>the</a:t>
            </a:r>
            <a:r>
              <a:rPr lang="el-GR" dirty="0" smtClean="0"/>
              <a:t> </a:t>
            </a:r>
            <a:r>
              <a:rPr lang="el-GR" dirty="0" err="1" smtClean="0"/>
              <a:t>corrected</a:t>
            </a:r>
            <a:r>
              <a:rPr lang="el-GR" dirty="0" smtClean="0"/>
              <a:t> </a:t>
            </a:r>
            <a:r>
              <a:rPr lang="el-GR" dirty="0" err="1" smtClean="0"/>
              <a:t>temperature</a:t>
            </a:r>
            <a:r>
              <a:rPr lang="el-GR" dirty="0" smtClean="0"/>
              <a:t> </a:t>
            </a:r>
            <a:r>
              <a:rPr lang="el-GR" dirty="0" err="1" smtClean="0"/>
              <a:t>as</a:t>
            </a:r>
            <a:r>
              <a:rPr lang="el-GR" dirty="0" smtClean="0"/>
              <a:t> </a:t>
            </a:r>
            <a:r>
              <a:rPr lang="el-GR" dirty="0" err="1" smtClean="0"/>
              <a:t>it</a:t>
            </a:r>
            <a:r>
              <a:rPr lang="el-GR" dirty="0" smtClean="0"/>
              <a:t> </a:t>
            </a:r>
            <a:r>
              <a:rPr lang="el-GR" dirty="0" err="1" smtClean="0"/>
              <a:t>has</a:t>
            </a:r>
            <a:r>
              <a:rPr lang="el-GR" dirty="0" smtClean="0"/>
              <a:t> </a:t>
            </a:r>
            <a:r>
              <a:rPr lang="el-GR" dirty="0" err="1" smtClean="0"/>
              <a:t>been</a:t>
            </a:r>
            <a:r>
              <a:rPr lang="el-GR" dirty="0" smtClean="0"/>
              <a:t> </a:t>
            </a:r>
            <a:r>
              <a:rPr lang="el-GR" dirty="0" err="1" smtClean="0"/>
              <a:t>described</a:t>
            </a:r>
            <a:r>
              <a:rPr lang="el-GR" dirty="0" smtClean="0"/>
              <a:t> </a:t>
            </a:r>
            <a:r>
              <a:rPr lang="el-GR" dirty="0" err="1" smtClean="0"/>
              <a:t>in</a:t>
            </a:r>
            <a:r>
              <a:rPr lang="el-GR" dirty="0" smtClean="0"/>
              <a:t> </a:t>
            </a:r>
            <a:r>
              <a:rPr lang="el-GR" dirty="0" err="1" smtClean="0"/>
              <a:t>the</a:t>
            </a:r>
            <a:r>
              <a:rPr lang="el-GR" dirty="0" smtClean="0"/>
              <a:t> </a:t>
            </a:r>
            <a:r>
              <a:rPr lang="el-GR" dirty="0" err="1" smtClean="0"/>
              <a:t>Turc</a:t>
            </a:r>
            <a:r>
              <a:rPr lang="el-GR" dirty="0" smtClean="0"/>
              <a:t> </a:t>
            </a:r>
            <a:r>
              <a:rPr lang="el-GR" dirty="0" err="1" smtClean="0"/>
              <a:t>method</a:t>
            </a:r>
            <a:r>
              <a:rPr lang="el-GR" dirty="0" smtClean="0"/>
              <a:t>)</a:t>
            </a:r>
            <a:endParaRPr lang="el-GR" dirty="0"/>
          </a:p>
          <a:p>
            <a:pPr>
              <a:lnSpc>
                <a:spcPct val="150000"/>
              </a:lnSpc>
            </a:pPr>
            <a:r>
              <a:rPr lang="el-GR" dirty="0"/>
              <a:t>λ= 1/(0,8+0,14Τ</a:t>
            </a:r>
            <a:r>
              <a:rPr lang="el-GR" dirty="0" smtClean="0"/>
              <a:t>)</a:t>
            </a:r>
          </a:p>
          <a:p>
            <a:endParaRPr lang="el-GR" dirty="0"/>
          </a:p>
          <a:p>
            <a:endParaRPr lang="en-US" dirty="0" smtClean="0"/>
          </a:p>
          <a:p>
            <a:r>
              <a:rPr lang="el-GR" dirty="0" err="1" smtClean="0"/>
              <a:t>The</a:t>
            </a:r>
            <a:r>
              <a:rPr lang="el-GR" dirty="0" smtClean="0"/>
              <a:t> </a:t>
            </a:r>
            <a:r>
              <a:rPr lang="el-GR" dirty="0" err="1" smtClean="0"/>
              <a:t>method</a:t>
            </a:r>
            <a:r>
              <a:rPr lang="el-GR" dirty="0" smtClean="0"/>
              <a:t> </a:t>
            </a:r>
            <a:r>
              <a:rPr lang="el-GR" dirty="0" err="1" smtClean="0"/>
              <a:t>is</a:t>
            </a:r>
            <a:r>
              <a:rPr lang="el-GR" dirty="0" smtClean="0"/>
              <a:t> </a:t>
            </a:r>
            <a:r>
              <a:rPr lang="el-GR" dirty="0" err="1" smtClean="0"/>
              <a:t>valid</a:t>
            </a:r>
            <a:r>
              <a:rPr lang="el-GR" dirty="0" smtClean="0"/>
              <a:t> </a:t>
            </a:r>
            <a:r>
              <a:rPr lang="el-GR" dirty="0" err="1" smtClean="0"/>
              <a:t>if</a:t>
            </a:r>
            <a:r>
              <a:rPr lang="el-GR" dirty="0" smtClean="0"/>
              <a:t>:	</a:t>
            </a:r>
            <a:endParaRPr lang="el-GR" dirty="0"/>
          </a:p>
        </p:txBody>
      </p:sp>
      <p:graphicFrame>
        <p:nvGraphicFramePr>
          <p:cNvPr id="9" name="Αντικείμενο 8"/>
          <p:cNvGraphicFramePr>
            <a:graphicFrameLocks noChangeAspect="1"/>
          </p:cNvGraphicFramePr>
          <p:nvPr>
            <p:extLst>
              <p:ext uri="{D42A27DB-BD31-4B8C-83A1-F6EECF244321}">
                <p14:modId xmlns:p14="http://schemas.microsoft.com/office/powerpoint/2010/main" val="3058010562"/>
              </p:ext>
            </p:extLst>
          </p:nvPr>
        </p:nvGraphicFramePr>
        <p:xfrm>
          <a:off x="3568612" y="5137444"/>
          <a:ext cx="1333500" cy="720080"/>
        </p:xfrm>
        <a:graphic>
          <a:graphicData uri="http://schemas.openxmlformats.org/presentationml/2006/ole">
            <mc:AlternateContent xmlns:mc="http://schemas.openxmlformats.org/markup-compatibility/2006">
              <mc:Choice xmlns:v="urn:schemas-microsoft-com:vml" Requires="v">
                <p:oleObj spid="_x0000_s5253" name="Εξίσωση" r:id="rId3" imgW="1333440" imgH="609480" progId="Equation.3">
                  <p:embed/>
                </p:oleObj>
              </mc:Choice>
              <mc:Fallback>
                <p:oleObj name="Εξίσωση" r:id="rId3" imgW="1333440" imgH="609480" progId="Equation.3">
                  <p:embed/>
                  <p:pic>
                    <p:nvPicPr>
                      <p:cNvPr id="0" name=""/>
                      <p:cNvPicPr/>
                      <p:nvPr/>
                    </p:nvPicPr>
                    <p:blipFill>
                      <a:blip r:embed="rId4"/>
                      <a:stretch>
                        <a:fillRect/>
                      </a:stretch>
                    </p:blipFill>
                    <p:spPr>
                      <a:xfrm>
                        <a:off x="3568612" y="5137444"/>
                        <a:ext cx="1333500" cy="720080"/>
                      </a:xfrm>
                      <a:prstGeom prst="rect">
                        <a:avLst/>
                      </a:prstGeom>
                      <a:solidFill>
                        <a:schemeClr val="bg1"/>
                      </a:solidFill>
                      <a:ln>
                        <a:solidFill>
                          <a:schemeClr val="tx2">
                            <a:lumMod val="60000"/>
                            <a:lumOff val="40000"/>
                          </a:schemeClr>
                        </a:solidFill>
                      </a:ln>
                    </p:spPr>
                  </p:pic>
                </p:oleObj>
              </mc:Fallback>
            </mc:AlternateContent>
          </a:graphicData>
        </a:graphic>
      </p:graphicFrame>
      <p:sp>
        <p:nvSpPr>
          <p:cNvPr id="5" name="Ορθογώνιο 4"/>
          <p:cNvSpPr/>
          <p:nvPr/>
        </p:nvSpPr>
        <p:spPr>
          <a:xfrm>
            <a:off x="222277" y="6015629"/>
            <a:ext cx="8676455" cy="738664"/>
          </a:xfrm>
          <a:prstGeom prst="rect">
            <a:avLst/>
          </a:prstGeom>
        </p:spPr>
        <p:txBody>
          <a:bodyPr wrap="square">
            <a:spAutoFit/>
          </a:bodyPr>
          <a:lstStyle/>
          <a:p>
            <a:r>
              <a:rPr lang="el-GR" sz="1400" dirty="0" err="1" smtClean="0"/>
              <a:t>Source</a:t>
            </a:r>
            <a:r>
              <a:rPr lang="el-GR" sz="1400" dirty="0" smtClean="0"/>
              <a:t>: </a:t>
            </a:r>
            <a:r>
              <a:rPr lang="en-US" sz="1400" dirty="0" smtClean="0"/>
              <a:t>Bulletin </a:t>
            </a:r>
            <a:r>
              <a:rPr lang="en-US" sz="1400" dirty="0"/>
              <a:t>of the Geological Society of Greece, vol. </a:t>
            </a:r>
            <a:r>
              <a:rPr lang="en-US" sz="1400" dirty="0" smtClean="0"/>
              <a:t>L,2016</a:t>
            </a:r>
            <a:r>
              <a:rPr lang="el-GR" sz="1400" dirty="0" smtClean="0"/>
              <a:t> </a:t>
            </a:r>
            <a:r>
              <a:rPr lang="en-US" sz="1400" dirty="0" smtClean="0"/>
              <a:t>Proceedings </a:t>
            </a:r>
            <a:r>
              <a:rPr lang="en-US" sz="1400" dirty="0"/>
              <a:t>of the 14th Intern. Congress, Thessaloniki, May </a:t>
            </a:r>
            <a:r>
              <a:rPr lang="en-US" sz="1400" dirty="0" smtClean="0"/>
              <a:t>2016</a:t>
            </a:r>
            <a:r>
              <a:rPr lang="el-GR" sz="1400" dirty="0" smtClean="0"/>
              <a:t>. </a:t>
            </a:r>
            <a:r>
              <a:rPr lang="en-US" sz="1400" dirty="0"/>
              <a:t>IMPACTS OF CLIMATE CHANGES ON </a:t>
            </a:r>
            <a:r>
              <a:rPr lang="en-US" sz="1400" dirty="0" smtClean="0"/>
              <a:t>HYDROLOGIC</a:t>
            </a:r>
            <a:r>
              <a:rPr lang="el-GR" sz="1400" dirty="0" smtClean="0"/>
              <a:t> </a:t>
            </a:r>
            <a:r>
              <a:rPr lang="en-US" sz="1400" dirty="0" smtClean="0"/>
              <a:t>BALANCE</a:t>
            </a:r>
            <a:r>
              <a:rPr lang="en-US" sz="1400" dirty="0"/>
              <a:t>: A CASE STUDY OF VOCHA PLAIN, </a:t>
            </a:r>
            <a:r>
              <a:rPr lang="en-US" sz="1400" dirty="0" smtClean="0"/>
              <a:t>KORINTHIA</a:t>
            </a:r>
            <a:r>
              <a:rPr lang="el-GR" sz="1400" dirty="0" smtClean="0"/>
              <a:t>. </a:t>
            </a:r>
            <a:r>
              <a:rPr lang="en-US" sz="1400" dirty="0" err="1" smtClean="0"/>
              <a:t>Venetsanou</a:t>
            </a:r>
            <a:r>
              <a:rPr lang="en-US" sz="1400" dirty="0" smtClean="0"/>
              <a:t> </a:t>
            </a:r>
            <a:r>
              <a:rPr lang="en-US" sz="1400" dirty="0"/>
              <a:t>P</a:t>
            </a:r>
            <a:r>
              <a:rPr lang="en-US" sz="1400" dirty="0" smtClean="0"/>
              <a:t>., </a:t>
            </a:r>
            <a:r>
              <a:rPr lang="en-US" sz="1400" dirty="0" err="1"/>
              <a:t>Anagnostopoulou</a:t>
            </a:r>
            <a:r>
              <a:rPr lang="en-US" sz="1400" dirty="0"/>
              <a:t> C</a:t>
            </a:r>
            <a:r>
              <a:rPr lang="en-US" sz="1400" dirty="0" smtClean="0"/>
              <a:t>. </a:t>
            </a:r>
            <a:r>
              <a:rPr lang="en-US" sz="1400" dirty="0"/>
              <a:t>and </a:t>
            </a:r>
            <a:r>
              <a:rPr lang="en-US" sz="1400" dirty="0" err="1"/>
              <a:t>Voudouris</a:t>
            </a:r>
            <a:r>
              <a:rPr lang="en-US" sz="1400" dirty="0"/>
              <a:t> </a:t>
            </a:r>
            <a:r>
              <a:rPr lang="en-US" sz="1400" dirty="0" smtClean="0"/>
              <a:t>K</a:t>
            </a:r>
            <a:endParaRPr lang="el-GR" sz="1400" dirty="0"/>
          </a:p>
        </p:txBody>
      </p:sp>
      <p:sp>
        <p:nvSpPr>
          <p:cNvPr id="6" name="TextBox 5"/>
          <p:cNvSpPr txBox="1"/>
          <p:nvPr/>
        </p:nvSpPr>
        <p:spPr>
          <a:xfrm>
            <a:off x="2941100" y="332935"/>
            <a:ext cx="3409844" cy="584775"/>
          </a:xfrm>
          <a:prstGeom prst="rect">
            <a:avLst/>
          </a:prstGeom>
          <a:noFill/>
        </p:spPr>
        <p:txBody>
          <a:bodyPr wrap="none" rtlCol="0">
            <a:spAutoFit/>
          </a:bodyPr>
          <a:lstStyle/>
          <a:p>
            <a:r>
              <a:rPr lang="el-GR" sz="3200" b="1" dirty="0" err="1" smtClean="0">
                <a:solidFill>
                  <a:schemeClr val="tx2">
                    <a:lumMod val="75000"/>
                  </a:schemeClr>
                </a:solidFill>
              </a:rPr>
              <a:t>Evapotranspiration</a:t>
            </a:r>
            <a:endParaRPr lang="el-GR" sz="3200" b="1" dirty="0">
              <a:solidFill>
                <a:schemeClr val="tx2">
                  <a:lumMod val="75000"/>
                </a:schemeClr>
              </a:solidFill>
            </a:endParaRPr>
          </a:p>
        </p:txBody>
      </p:sp>
    </p:spTree>
    <p:extLst>
      <p:ext uri="{BB962C8B-B14F-4D97-AF65-F5344CB8AC3E}">
        <p14:creationId xmlns:p14="http://schemas.microsoft.com/office/powerpoint/2010/main" val="295811896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82005" y="297033"/>
            <a:ext cx="5146024" cy="523220"/>
          </a:xfrm>
          <a:prstGeom prst="rect">
            <a:avLst/>
          </a:prstGeom>
          <a:noFill/>
        </p:spPr>
        <p:txBody>
          <a:bodyPr wrap="none" rtlCol="0">
            <a:spAutoFit/>
          </a:bodyPr>
          <a:lstStyle/>
          <a:p>
            <a:r>
              <a:rPr lang="el-GR" sz="2800" b="1" dirty="0" err="1" smtClean="0">
                <a:solidFill>
                  <a:schemeClr val="tx2">
                    <a:lumMod val="75000"/>
                  </a:schemeClr>
                </a:solidFill>
              </a:rPr>
              <a:t>Evapotranspiration</a:t>
            </a:r>
            <a:r>
              <a:rPr lang="el-GR" sz="2800" b="1" dirty="0" smtClean="0">
                <a:solidFill>
                  <a:schemeClr val="tx2">
                    <a:lumMod val="75000"/>
                  </a:schemeClr>
                </a:solidFill>
              </a:rPr>
              <a:t>-</a:t>
            </a:r>
            <a:r>
              <a:rPr lang="el-GR" sz="2800" b="1" dirty="0" err="1" smtClean="0">
                <a:solidFill>
                  <a:schemeClr val="tx2">
                    <a:lumMod val="75000"/>
                  </a:schemeClr>
                </a:solidFill>
              </a:rPr>
              <a:t>Thor</a:t>
            </a:r>
            <a:r>
              <a:rPr lang="en-US" sz="2800" b="1" dirty="0" smtClean="0">
                <a:solidFill>
                  <a:schemeClr val="tx2">
                    <a:lumMod val="75000"/>
                  </a:schemeClr>
                </a:solidFill>
              </a:rPr>
              <a:t>n</a:t>
            </a:r>
            <a:r>
              <a:rPr lang="el-GR" sz="2800" b="1" dirty="0" err="1" smtClean="0">
                <a:solidFill>
                  <a:schemeClr val="tx2">
                    <a:lumMod val="75000"/>
                  </a:schemeClr>
                </a:solidFill>
              </a:rPr>
              <a:t>thwaite</a:t>
            </a:r>
            <a:endParaRPr lang="el-GR" sz="2800" b="1" dirty="0">
              <a:solidFill>
                <a:schemeClr val="tx2">
                  <a:lumMod val="75000"/>
                </a:schemeClr>
              </a:solidFill>
            </a:endParaRPr>
          </a:p>
        </p:txBody>
      </p:sp>
      <p:sp>
        <p:nvSpPr>
          <p:cNvPr id="3" name="Ορθογώνιο 2"/>
          <p:cNvSpPr/>
          <p:nvPr/>
        </p:nvSpPr>
        <p:spPr>
          <a:xfrm>
            <a:off x="222277" y="980728"/>
            <a:ext cx="8676456" cy="4801314"/>
          </a:xfrm>
          <a:prstGeom prst="rect">
            <a:avLst/>
          </a:prstGeom>
        </p:spPr>
        <p:txBody>
          <a:bodyPr wrap="square">
            <a:spAutoFit/>
          </a:bodyPr>
          <a:lstStyle/>
          <a:p>
            <a:r>
              <a:rPr lang="en-US" dirty="0" smtClean="0"/>
              <a:t>The </a:t>
            </a:r>
            <a:r>
              <a:rPr lang="en-US" b="1" dirty="0">
                <a:solidFill>
                  <a:srgbClr val="C00000"/>
                </a:solidFill>
              </a:rPr>
              <a:t>potential </a:t>
            </a:r>
            <a:r>
              <a:rPr lang="en-US" b="1" dirty="0" smtClean="0">
                <a:solidFill>
                  <a:srgbClr val="C00000"/>
                </a:solidFill>
              </a:rPr>
              <a:t>evapotranspiration</a:t>
            </a:r>
            <a:r>
              <a:rPr lang="el-GR" b="1" dirty="0" smtClean="0">
                <a:solidFill>
                  <a:srgbClr val="C00000"/>
                </a:solidFill>
              </a:rPr>
              <a:t> </a:t>
            </a:r>
            <a:r>
              <a:rPr lang="en-US" b="1" dirty="0" smtClean="0">
                <a:solidFill>
                  <a:srgbClr val="C00000"/>
                </a:solidFill>
              </a:rPr>
              <a:t> </a:t>
            </a:r>
            <a:r>
              <a:rPr lang="en-US" dirty="0" smtClean="0"/>
              <a:t>(</a:t>
            </a:r>
            <a:r>
              <a:rPr lang="en-US" dirty="0"/>
              <a:t>Ep) is calculated </a:t>
            </a:r>
            <a:r>
              <a:rPr lang="en-US" dirty="0" smtClean="0"/>
              <a:t>by</a:t>
            </a:r>
            <a:r>
              <a:rPr lang="el-GR" dirty="0" smtClean="0"/>
              <a:t> </a:t>
            </a:r>
            <a:r>
              <a:rPr lang="el-GR" dirty="0" err="1" smtClean="0"/>
              <a:t>the</a:t>
            </a:r>
            <a:r>
              <a:rPr lang="el-GR" dirty="0" smtClean="0"/>
              <a:t> </a:t>
            </a:r>
            <a:r>
              <a:rPr lang="el-GR" dirty="0" err="1" smtClean="0"/>
              <a:t>following</a:t>
            </a:r>
            <a:r>
              <a:rPr lang="el-GR" dirty="0" smtClean="0"/>
              <a:t> </a:t>
            </a:r>
            <a:r>
              <a:rPr lang="el-GR" dirty="0" err="1" smtClean="0"/>
              <a:t>equation</a:t>
            </a:r>
            <a:r>
              <a:rPr lang="el-GR" dirty="0" smtClean="0"/>
              <a:t> (</a:t>
            </a:r>
            <a:r>
              <a:rPr lang="en-US" dirty="0" err="1" smtClean="0"/>
              <a:t>Thornthwaite</a:t>
            </a:r>
            <a:r>
              <a:rPr lang="en-US" dirty="0"/>
              <a:t>, 1948</a:t>
            </a:r>
            <a:r>
              <a:rPr lang="en-US" dirty="0" smtClean="0"/>
              <a:t>)</a:t>
            </a:r>
            <a:r>
              <a:rPr lang="el-GR" dirty="0" smtClean="0"/>
              <a:t> : </a:t>
            </a:r>
            <a:endParaRPr lang="en-US" dirty="0"/>
          </a:p>
          <a:p>
            <a:endParaRPr lang="en-US" dirty="0"/>
          </a:p>
          <a:p>
            <a:r>
              <a:rPr lang="en-US" dirty="0"/>
              <a:t>Ep (mm)=16(10T/I)</a:t>
            </a:r>
            <a:r>
              <a:rPr lang="en-US" baseline="30000" dirty="0"/>
              <a:t>a</a:t>
            </a:r>
          </a:p>
          <a:p>
            <a:r>
              <a:rPr lang="el-GR" dirty="0" smtClean="0"/>
              <a:t>w</a:t>
            </a:r>
            <a:r>
              <a:rPr lang="en-US" dirty="0" smtClean="0"/>
              <a:t>here </a:t>
            </a:r>
            <a:endParaRPr lang="el-GR" dirty="0" smtClean="0"/>
          </a:p>
          <a:p>
            <a:r>
              <a:rPr lang="en-US" dirty="0" smtClean="0"/>
              <a:t>T=the </a:t>
            </a:r>
            <a:r>
              <a:rPr lang="en-US" dirty="0"/>
              <a:t>monthly temperature (</a:t>
            </a:r>
            <a:r>
              <a:rPr lang="en-US" baseline="30000" dirty="0" err="1"/>
              <a:t>o</a:t>
            </a:r>
            <a:r>
              <a:rPr lang="en-US" dirty="0" err="1"/>
              <a:t>C</a:t>
            </a:r>
            <a:r>
              <a:rPr lang="en-US" dirty="0"/>
              <a:t>) </a:t>
            </a:r>
            <a:endParaRPr lang="el-GR" dirty="0" smtClean="0"/>
          </a:p>
          <a:p>
            <a:r>
              <a:rPr lang="en-US" dirty="0" smtClean="0"/>
              <a:t>I=the </a:t>
            </a:r>
            <a:r>
              <a:rPr lang="en-US" dirty="0"/>
              <a:t>annual heat index:</a:t>
            </a:r>
          </a:p>
          <a:p>
            <a:endParaRPr lang="el-GR" dirty="0" smtClean="0"/>
          </a:p>
          <a:p>
            <a:r>
              <a:rPr lang="en-US" dirty="0" smtClean="0"/>
              <a:t>I</a:t>
            </a:r>
            <a:r>
              <a:rPr lang="en-US" dirty="0"/>
              <a:t>= </a:t>
            </a:r>
            <a:r>
              <a:rPr lang="el-GR" dirty="0" smtClean="0"/>
              <a:t> </a:t>
            </a:r>
            <a:endParaRPr lang="en-US" dirty="0"/>
          </a:p>
          <a:p>
            <a:endParaRPr lang="en-US" i="1" dirty="0"/>
          </a:p>
          <a:p>
            <a:r>
              <a:rPr lang="el-GR" dirty="0" smtClean="0"/>
              <a:t>w</a:t>
            </a:r>
            <a:r>
              <a:rPr lang="en-US" dirty="0" smtClean="0"/>
              <a:t>here </a:t>
            </a:r>
            <a:r>
              <a:rPr lang="en-US" dirty="0" err="1"/>
              <a:t>i</a:t>
            </a:r>
            <a:r>
              <a:rPr lang="en-US" baseline="-25000" dirty="0" err="1"/>
              <a:t>j</a:t>
            </a:r>
            <a:r>
              <a:rPr lang="en-US" dirty="0"/>
              <a:t>=the monthly heat index of the month </a:t>
            </a:r>
          </a:p>
          <a:p>
            <a:r>
              <a:rPr lang="en-US" dirty="0" err="1"/>
              <a:t>i</a:t>
            </a:r>
            <a:r>
              <a:rPr lang="en-US" baseline="-25000" dirty="0" err="1"/>
              <a:t>j</a:t>
            </a:r>
            <a:r>
              <a:rPr lang="en-US" dirty="0"/>
              <a:t>=(T/5)</a:t>
            </a:r>
            <a:r>
              <a:rPr lang="en-US" baseline="30000" dirty="0"/>
              <a:t>1.514</a:t>
            </a:r>
          </a:p>
          <a:p>
            <a:r>
              <a:rPr lang="en-US" dirty="0"/>
              <a:t>The coefficient a is given by the formula:</a:t>
            </a:r>
          </a:p>
          <a:p>
            <a:r>
              <a:rPr lang="en-US" dirty="0"/>
              <a:t>a=0.49239+(1792x10</a:t>
            </a:r>
            <a:r>
              <a:rPr lang="en-US" baseline="30000" dirty="0"/>
              <a:t>-5</a:t>
            </a:r>
            <a:r>
              <a:rPr lang="en-US" dirty="0"/>
              <a:t>)I–(771x10</a:t>
            </a:r>
            <a:r>
              <a:rPr lang="en-US" baseline="30000" dirty="0"/>
              <a:t>-7</a:t>
            </a:r>
            <a:r>
              <a:rPr lang="en-US" dirty="0"/>
              <a:t>)I</a:t>
            </a:r>
            <a:r>
              <a:rPr lang="en-US" baseline="30000" dirty="0"/>
              <a:t>2</a:t>
            </a:r>
            <a:r>
              <a:rPr lang="en-US" dirty="0"/>
              <a:t>+(675x10</a:t>
            </a:r>
            <a:r>
              <a:rPr lang="en-US" baseline="30000" dirty="0"/>
              <a:t>-9</a:t>
            </a:r>
            <a:r>
              <a:rPr lang="en-US" dirty="0"/>
              <a:t>)I</a:t>
            </a:r>
            <a:r>
              <a:rPr lang="en-US" baseline="30000" dirty="0"/>
              <a:t>3</a:t>
            </a:r>
          </a:p>
          <a:p>
            <a:r>
              <a:rPr lang="en-US" dirty="0"/>
              <a:t>The corrected potential </a:t>
            </a:r>
            <a:r>
              <a:rPr lang="en-US" dirty="0" err="1"/>
              <a:t>evapotransporation</a:t>
            </a:r>
            <a:r>
              <a:rPr lang="en-US" dirty="0"/>
              <a:t> is calculated by the formula:</a:t>
            </a:r>
          </a:p>
          <a:p>
            <a:r>
              <a:rPr lang="en-US" dirty="0"/>
              <a:t>Ep'=</a:t>
            </a:r>
            <a:r>
              <a:rPr lang="en-US" dirty="0" err="1"/>
              <a:t>Ep∙N</a:t>
            </a:r>
            <a:endParaRPr lang="en-US" dirty="0"/>
          </a:p>
          <a:p>
            <a:r>
              <a:rPr lang="en-US" dirty="0"/>
              <a:t>Where: N, is a factor which depends on latitude</a:t>
            </a:r>
            <a:r>
              <a:rPr lang="en-US" dirty="0" smtClean="0"/>
              <a:t>.</a:t>
            </a:r>
            <a:endParaRPr lang="en-US" dirty="0"/>
          </a:p>
        </p:txBody>
      </p:sp>
      <p:sp>
        <p:nvSpPr>
          <p:cNvPr id="5" name="Ορθογώνιο 4"/>
          <p:cNvSpPr/>
          <p:nvPr/>
        </p:nvSpPr>
        <p:spPr>
          <a:xfrm>
            <a:off x="222277" y="6015629"/>
            <a:ext cx="8676455" cy="738664"/>
          </a:xfrm>
          <a:prstGeom prst="rect">
            <a:avLst/>
          </a:prstGeom>
        </p:spPr>
        <p:txBody>
          <a:bodyPr wrap="square">
            <a:spAutoFit/>
          </a:bodyPr>
          <a:lstStyle/>
          <a:p>
            <a:pPr algn="just"/>
            <a:r>
              <a:rPr lang="el-GR" sz="1400" dirty="0" err="1" smtClean="0"/>
              <a:t>Source</a:t>
            </a:r>
            <a:r>
              <a:rPr lang="el-GR" sz="1400" dirty="0" smtClean="0"/>
              <a:t>: </a:t>
            </a:r>
            <a:r>
              <a:rPr lang="en-US" sz="1400" dirty="0" smtClean="0"/>
              <a:t>Bulletin </a:t>
            </a:r>
            <a:r>
              <a:rPr lang="en-US" sz="1400" dirty="0"/>
              <a:t>of the Geological Society of Greece, vol. </a:t>
            </a:r>
            <a:r>
              <a:rPr lang="en-US" sz="1400" dirty="0" smtClean="0"/>
              <a:t>L,2016</a:t>
            </a:r>
            <a:r>
              <a:rPr lang="el-GR" sz="1400" dirty="0" smtClean="0"/>
              <a:t> </a:t>
            </a:r>
            <a:r>
              <a:rPr lang="en-US" sz="1400" dirty="0" smtClean="0"/>
              <a:t>Proceedings </a:t>
            </a:r>
            <a:r>
              <a:rPr lang="en-US" sz="1400" dirty="0"/>
              <a:t>of the 14th Intern. Congress, Thessaloniki, May </a:t>
            </a:r>
            <a:r>
              <a:rPr lang="en-US" sz="1400" dirty="0" smtClean="0"/>
              <a:t>2016</a:t>
            </a:r>
            <a:r>
              <a:rPr lang="el-GR" sz="1400" dirty="0" smtClean="0"/>
              <a:t>. </a:t>
            </a:r>
            <a:r>
              <a:rPr lang="en-US" sz="1400" dirty="0"/>
              <a:t>IMPACTS OF CLIMATE CHANGES ON </a:t>
            </a:r>
            <a:r>
              <a:rPr lang="en-US" sz="1400" dirty="0" smtClean="0"/>
              <a:t>HYDROLOGIC</a:t>
            </a:r>
            <a:r>
              <a:rPr lang="el-GR" sz="1400" dirty="0" smtClean="0"/>
              <a:t> </a:t>
            </a:r>
            <a:r>
              <a:rPr lang="en-US" sz="1400" dirty="0" smtClean="0"/>
              <a:t>BALANCE</a:t>
            </a:r>
            <a:r>
              <a:rPr lang="en-US" sz="1400" dirty="0"/>
              <a:t>: A CASE STUDY OF VOCHA PLAIN, </a:t>
            </a:r>
            <a:r>
              <a:rPr lang="en-US" sz="1400" dirty="0" smtClean="0"/>
              <a:t>KORINTHIA</a:t>
            </a:r>
            <a:r>
              <a:rPr lang="el-GR" sz="1400" dirty="0" smtClean="0"/>
              <a:t>. </a:t>
            </a:r>
            <a:r>
              <a:rPr lang="en-US" sz="1400" dirty="0" err="1" smtClean="0"/>
              <a:t>Venetsanou</a:t>
            </a:r>
            <a:r>
              <a:rPr lang="en-US" sz="1400" dirty="0" smtClean="0"/>
              <a:t> </a:t>
            </a:r>
            <a:r>
              <a:rPr lang="en-US" sz="1400" dirty="0"/>
              <a:t>P</a:t>
            </a:r>
            <a:r>
              <a:rPr lang="en-US" sz="1400" dirty="0" smtClean="0"/>
              <a:t>., </a:t>
            </a:r>
            <a:r>
              <a:rPr lang="en-US" sz="1400" dirty="0" err="1"/>
              <a:t>Anagnostopoulou</a:t>
            </a:r>
            <a:r>
              <a:rPr lang="en-US" sz="1400" dirty="0"/>
              <a:t> C</a:t>
            </a:r>
            <a:r>
              <a:rPr lang="en-US" sz="1400" dirty="0" smtClean="0"/>
              <a:t>. </a:t>
            </a:r>
            <a:r>
              <a:rPr lang="en-US" sz="1400" dirty="0"/>
              <a:t>and </a:t>
            </a:r>
            <a:r>
              <a:rPr lang="en-US" sz="1400" dirty="0" err="1"/>
              <a:t>Voudouris</a:t>
            </a:r>
            <a:r>
              <a:rPr lang="en-US" sz="1400" dirty="0"/>
              <a:t> </a:t>
            </a:r>
            <a:r>
              <a:rPr lang="en-US" sz="1400" dirty="0" smtClean="0"/>
              <a:t>K</a:t>
            </a:r>
            <a:endParaRPr lang="el-GR" sz="1400" dirty="0"/>
          </a:p>
        </p:txBody>
      </p:sp>
      <p:graphicFrame>
        <p:nvGraphicFramePr>
          <p:cNvPr id="6" name="Αντικείμενο 5"/>
          <p:cNvGraphicFramePr>
            <a:graphicFrameLocks noChangeAspect="1"/>
          </p:cNvGraphicFramePr>
          <p:nvPr>
            <p:extLst>
              <p:ext uri="{D42A27DB-BD31-4B8C-83A1-F6EECF244321}">
                <p14:modId xmlns:p14="http://schemas.microsoft.com/office/powerpoint/2010/main" val="77734435"/>
              </p:ext>
            </p:extLst>
          </p:nvPr>
        </p:nvGraphicFramePr>
        <p:xfrm>
          <a:off x="539552" y="3076585"/>
          <a:ext cx="393700" cy="609600"/>
        </p:xfrm>
        <a:graphic>
          <a:graphicData uri="http://schemas.openxmlformats.org/presentationml/2006/ole">
            <mc:AlternateContent xmlns:mc="http://schemas.openxmlformats.org/markup-compatibility/2006">
              <mc:Choice xmlns:v="urn:schemas-microsoft-com:vml" Requires="v">
                <p:oleObj spid="_x0000_s6273" name="Εξίσωση" r:id="rId3" imgW="393480" imgH="609480" progId="Equation.3">
                  <p:embed/>
                </p:oleObj>
              </mc:Choice>
              <mc:Fallback>
                <p:oleObj name="Εξίσωση" r:id="rId3" imgW="393480" imgH="609480" progId="Equation.3">
                  <p:embed/>
                  <p:pic>
                    <p:nvPicPr>
                      <p:cNvPr id="0" name=""/>
                      <p:cNvPicPr/>
                      <p:nvPr/>
                    </p:nvPicPr>
                    <p:blipFill>
                      <a:blip r:embed="rId4"/>
                      <a:stretch>
                        <a:fillRect/>
                      </a:stretch>
                    </p:blipFill>
                    <p:spPr>
                      <a:xfrm>
                        <a:off x="539552" y="3076585"/>
                        <a:ext cx="393700" cy="609600"/>
                      </a:xfrm>
                      <a:prstGeom prst="rect">
                        <a:avLst/>
                      </a:prstGeom>
                    </p:spPr>
                  </p:pic>
                </p:oleObj>
              </mc:Fallback>
            </mc:AlternateContent>
          </a:graphicData>
        </a:graphic>
      </p:graphicFrame>
    </p:spTree>
    <p:extLst>
      <p:ext uri="{BB962C8B-B14F-4D97-AF65-F5344CB8AC3E}">
        <p14:creationId xmlns:p14="http://schemas.microsoft.com/office/powerpoint/2010/main" val="186688029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431361" y="937316"/>
            <a:ext cx="8208912" cy="4124206"/>
          </a:xfrm>
          <a:prstGeom prst="rect">
            <a:avLst/>
          </a:prstGeom>
        </p:spPr>
        <p:txBody>
          <a:bodyPr wrap="square">
            <a:spAutoFit/>
          </a:bodyPr>
          <a:lstStyle/>
          <a:p>
            <a:pPr algn="just"/>
            <a:r>
              <a:rPr lang="en-US" dirty="0"/>
              <a:t>The </a:t>
            </a:r>
            <a:r>
              <a:rPr lang="en-US" dirty="0" err="1" smtClean="0"/>
              <a:t>Thornthwaite</a:t>
            </a:r>
            <a:r>
              <a:rPr lang="en-US" dirty="0" smtClean="0"/>
              <a:t>-Mat</a:t>
            </a:r>
            <a:r>
              <a:rPr lang="el-GR" dirty="0" smtClean="0"/>
              <a:t>h</a:t>
            </a:r>
            <a:r>
              <a:rPr lang="en-US" dirty="0" err="1" smtClean="0"/>
              <a:t>er</a:t>
            </a:r>
            <a:r>
              <a:rPr lang="en-US" dirty="0" smtClean="0"/>
              <a:t> </a:t>
            </a:r>
            <a:r>
              <a:rPr lang="en-US" dirty="0"/>
              <a:t>method is used </a:t>
            </a:r>
            <a:r>
              <a:rPr lang="en-US" dirty="0" smtClean="0"/>
              <a:t>to </a:t>
            </a:r>
            <a:r>
              <a:rPr lang="en-US" dirty="0"/>
              <a:t>estimate the real </a:t>
            </a:r>
            <a:r>
              <a:rPr lang="en-US" dirty="0" err="1" smtClean="0"/>
              <a:t>evapotransporation</a:t>
            </a:r>
            <a:r>
              <a:rPr lang="en-US" dirty="0" smtClean="0"/>
              <a:t> (</a:t>
            </a:r>
            <a:r>
              <a:rPr lang="en-US" dirty="0" err="1"/>
              <a:t>Er</a:t>
            </a:r>
            <a:r>
              <a:rPr lang="en-US" dirty="0"/>
              <a:t>) </a:t>
            </a:r>
            <a:r>
              <a:rPr lang="el-GR" dirty="0" smtClean="0"/>
              <a:t> </a:t>
            </a:r>
            <a:r>
              <a:rPr lang="en-US" dirty="0" smtClean="0"/>
              <a:t>(</a:t>
            </a:r>
            <a:r>
              <a:rPr lang="en-US" dirty="0" err="1"/>
              <a:t>Thornthwaite</a:t>
            </a:r>
            <a:r>
              <a:rPr lang="en-US" dirty="0"/>
              <a:t> and Mather, </a:t>
            </a:r>
            <a:r>
              <a:rPr lang="en-US" dirty="0" smtClean="0"/>
              <a:t>1955) as </a:t>
            </a:r>
            <a:r>
              <a:rPr lang="en-US" dirty="0"/>
              <a:t>follows</a:t>
            </a:r>
            <a:r>
              <a:rPr lang="en-US" dirty="0" smtClean="0"/>
              <a:t>:</a:t>
            </a:r>
          </a:p>
          <a:p>
            <a:pPr algn="just"/>
            <a:endParaRPr lang="en-US" dirty="0"/>
          </a:p>
          <a:p>
            <a:pPr algn="just"/>
            <a:r>
              <a:rPr lang="en-US" dirty="0"/>
              <a:t>1) When </a:t>
            </a:r>
            <a:r>
              <a:rPr lang="en-US" dirty="0" err="1"/>
              <a:t>Ep</a:t>
            </a:r>
            <a:r>
              <a:rPr lang="en-US" dirty="0"/>
              <a:t>′≤P </a:t>
            </a:r>
            <a:r>
              <a:rPr lang="en-US" dirty="0" smtClean="0"/>
              <a:t>		then	 </a:t>
            </a:r>
            <a:r>
              <a:rPr lang="en-US" dirty="0" err="1"/>
              <a:t>Er</a:t>
            </a:r>
            <a:r>
              <a:rPr lang="en-US" dirty="0"/>
              <a:t>=Ep′</a:t>
            </a:r>
          </a:p>
          <a:p>
            <a:pPr algn="just"/>
            <a:r>
              <a:rPr lang="en-US" dirty="0"/>
              <a:t>In this case water surplus is given by: Q=P-</a:t>
            </a:r>
            <a:r>
              <a:rPr lang="en-US" dirty="0" err="1"/>
              <a:t>Er</a:t>
            </a:r>
            <a:r>
              <a:rPr lang="en-US" dirty="0"/>
              <a:t> and </a:t>
            </a:r>
            <a:r>
              <a:rPr lang="en-US" dirty="0" err="1"/>
              <a:t>Wsi</a:t>
            </a:r>
            <a:r>
              <a:rPr lang="en-US" dirty="0"/>
              <a:t>=</a:t>
            </a:r>
            <a:r>
              <a:rPr lang="en-US" dirty="0" err="1"/>
              <a:t>Wmax</a:t>
            </a:r>
            <a:endParaRPr lang="en-US" dirty="0"/>
          </a:p>
          <a:p>
            <a:pPr algn="just"/>
            <a:r>
              <a:rPr lang="en-US" dirty="0"/>
              <a:t>Where: P=rainfall, Q=total water surplus (infiltration and runoff), </a:t>
            </a:r>
            <a:r>
              <a:rPr lang="en-US" dirty="0" err="1"/>
              <a:t>Wsi</a:t>
            </a:r>
            <a:r>
              <a:rPr lang="en-US" dirty="0"/>
              <a:t>=the water amount in the soil</a:t>
            </a:r>
          </a:p>
          <a:p>
            <a:pPr algn="just"/>
            <a:r>
              <a:rPr lang="en-US" dirty="0"/>
              <a:t>for i-month, </a:t>
            </a:r>
            <a:r>
              <a:rPr lang="en-US" dirty="0" err="1"/>
              <a:t>W</a:t>
            </a:r>
            <a:r>
              <a:rPr lang="en-US" baseline="-25000" dirty="0" err="1"/>
              <a:t>max</a:t>
            </a:r>
            <a:r>
              <a:rPr lang="en-US" dirty="0"/>
              <a:t>=the maximum water storage in the soil depending on the soil features</a:t>
            </a:r>
            <a:r>
              <a:rPr lang="en-US" dirty="0" smtClean="0"/>
              <a:t>.</a:t>
            </a:r>
          </a:p>
          <a:p>
            <a:pPr algn="just"/>
            <a:endParaRPr lang="en-US" sz="1000" dirty="0"/>
          </a:p>
          <a:p>
            <a:pPr algn="just"/>
            <a:r>
              <a:rPr lang="en-US" dirty="0"/>
              <a:t>2) When </a:t>
            </a:r>
            <a:r>
              <a:rPr lang="en-US" dirty="0" err="1"/>
              <a:t>Ep</a:t>
            </a:r>
            <a:r>
              <a:rPr lang="en-US" dirty="0" err="1" smtClean="0"/>
              <a:t>′≥</a:t>
            </a:r>
            <a:r>
              <a:rPr lang="en-US" dirty="0" err="1"/>
              <a:t>P</a:t>
            </a:r>
            <a:r>
              <a:rPr lang="en-US" dirty="0"/>
              <a:t> then </a:t>
            </a:r>
            <a:r>
              <a:rPr lang="en-US" dirty="0" err="1"/>
              <a:t>Er</a:t>
            </a:r>
            <a:r>
              <a:rPr lang="en-US" dirty="0"/>
              <a:t>=P+|ΔWs|</a:t>
            </a:r>
          </a:p>
          <a:p>
            <a:pPr algn="just"/>
            <a:r>
              <a:rPr lang="en-US" dirty="0" smtClean="0"/>
              <a:t>ΔWs</a:t>
            </a:r>
            <a:r>
              <a:rPr lang="el-GR" dirty="0" smtClean="0"/>
              <a:t>=</a:t>
            </a:r>
            <a:r>
              <a:rPr lang="el-GR" dirty="0" err="1" smtClean="0"/>
              <a:t>is</a:t>
            </a:r>
            <a:r>
              <a:rPr lang="el-GR" dirty="0" smtClean="0"/>
              <a:t> </a:t>
            </a:r>
            <a:r>
              <a:rPr lang="el-GR" dirty="0" err="1" smtClean="0"/>
              <a:t>the</a:t>
            </a:r>
            <a:r>
              <a:rPr lang="el-GR" dirty="0" smtClean="0"/>
              <a:t> </a:t>
            </a:r>
            <a:r>
              <a:rPr lang="el-GR" dirty="0" err="1" smtClean="0"/>
              <a:t>amount</a:t>
            </a:r>
            <a:r>
              <a:rPr lang="el-GR" dirty="0" smtClean="0"/>
              <a:t> of </a:t>
            </a:r>
            <a:r>
              <a:rPr lang="el-GR" dirty="0" err="1" smtClean="0"/>
              <a:t>evapotranspirated</a:t>
            </a:r>
            <a:r>
              <a:rPr lang="el-GR" dirty="0" smtClean="0"/>
              <a:t> water </a:t>
            </a:r>
            <a:r>
              <a:rPr lang="el-GR" dirty="0" err="1" smtClean="0"/>
              <a:t>from</a:t>
            </a:r>
            <a:r>
              <a:rPr lang="el-GR" dirty="0" smtClean="0"/>
              <a:t> </a:t>
            </a:r>
            <a:r>
              <a:rPr lang="el-GR" dirty="0" err="1" smtClean="0"/>
              <a:t>the</a:t>
            </a:r>
            <a:r>
              <a:rPr lang="el-GR" dirty="0" smtClean="0"/>
              <a:t> </a:t>
            </a:r>
            <a:r>
              <a:rPr lang="el-GR" dirty="0" err="1" smtClean="0"/>
              <a:t>soil</a:t>
            </a:r>
            <a:r>
              <a:rPr lang="el-GR" dirty="0" smtClean="0"/>
              <a:t> </a:t>
            </a:r>
            <a:r>
              <a:rPr lang="el-GR" dirty="0" err="1" smtClean="0"/>
              <a:t>till</a:t>
            </a:r>
            <a:r>
              <a:rPr lang="el-GR" dirty="0" smtClean="0"/>
              <a:t> </a:t>
            </a:r>
            <a:r>
              <a:rPr lang="el-GR" dirty="0" err="1" smtClean="0"/>
              <a:t>the</a:t>
            </a:r>
            <a:r>
              <a:rPr lang="el-GR" dirty="0" smtClean="0"/>
              <a:t> </a:t>
            </a:r>
            <a:r>
              <a:rPr lang="el-GR" dirty="0" err="1" smtClean="0"/>
              <a:t>Er</a:t>
            </a:r>
            <a:r>
              <a:rPr lang="el-GR" dirty="0" smtClean="0"/>
              <a:t> </a:t>
            </a:r>
            <a:r>
              <a:rPr lang="el-GR" dirty="0" err="1" smtClean="0"/>
              <a:t>value</a:t>
            </a:r>
            <a:r>
              <a:rPr lang="el-GR" dirty="0" smtClean="0"/>
              <a:t>.</a:t>
            </a:r>
          </a:p>
          <a:p>
            <a:pPr algn="just"/>
            <a:r>
              <a:rPr lang="en-US" dirty="0" smtClean="0"/>
              <a:t>In </a:t>
            </a:r>
            <a:r>
              <a:rPr lang="en-US" dirty="0"/>
              <a:t>this case water surplus=0. The water surplus exists if the water storage in soil has the </a:t>
            </a:r>
            <a:r>
              <a:rPr lang="en-US" dirty="0" smtClean="0"/>
              <a:t>maximum</a:t>
            </a:r>
            <a:r>
              <a:rPr lang="el-GR" dirty="0" smtClean="0"/>
              <a:t> </a:t>
            </a:r>
            <a:r>
              <a:rPr lang="en-US" dirty="0" smtClean="0"/>
              <a:t>value</a:t>
            </a:r>
            <a:r>
              <a:rPr lang="en-US" dirty="0"/>
              <a:t>. </a:t>
            </a:r>
            <a:endParaRPr lang="el-GR" dirty="0" smtClean="0"/>
          </a:p>
          <a:p>
            <a:pPr algn="just"/>
            <a:r>
              <a:rPr lang="el-GR" dirty="0" err="1" smtClean="0"/>
              <a:t>When</a:t>
            </a:r>
            <a:r>
              <a:rPr lang="el-GR" dirty="0" smtClean="0"/>
              <a:t> </a:t>
            </a:r>
            <a:r>
              <a:rPr lang="el-GR" dirty="0" err="1" smtClean="0"/>
              <a:t>the</a:t>
            </a:r>
            <a:r>
              <a:rPr lang="el-GR" dirty="0" smtClean="0"/>
              <a:t> </a:t>
            </a:r>
            <a:r>
              <a:rPr lang="el-GR" dirty="0" err="1" smtClean="0"/>
              <a:t>soil</a:t>
            </a:r>
            <a:r>
              <a:rPr lang="el-GR" dirty="0" smtClean="0"/>
              <a:t> </a:t>
            </a:r>
            <a:r>
              <a:rPr lang="el-GR" dirty="0" err="1" smtClean="0"/>
              <a:t>has</a:t>
            </a:r>
            <a:r>
              <a:rPr lang="el-GR" dirty="0" smtClean="0"/>
              <a:t> </a:t>
            </a:r>
            <a:r>
              <a:rPr lang="el-GR" dirty="0" err="1" smtClean="0"/>
              <a:t>no</a:t>
            </a:r>
            <a:r>
              <a:rPr lang="el-GR" dirty="0" smtClean="0"/>
              <a:t> </a:t>
            </a:r>
            <a:r>
              <a:rPr lang="el-GR" dirty="0" err="1" smtClean="0"/>
              <a:t>more</a:t>
            </a:r>
            <a:r>
              <a:rPr lang="el-GR" dirty="0" smtClean="0"/>
              <a:t> water </a:t>
            </a:r>
            <a:r>
              <a:rPr lang="el-GR" dirty="0" err="1" smtClean="0"/>
              <a:t>stored</a:t>
            </a:r>
            <a:r>
              <a:rPr lang="el-GR" dirty="0" smtClean="0"/>
              <a:t> </a:t>
            </a:r>
            <a:r>
              <a:rPr lang="el-GR" dirty="0" err="1" smtClean="0"/>
              <a:t>then</a:t>
            </a:r>
            <a:r>
              <a:rPr lang="el-GR" dirty="0" smtClean="0"/>
              <a:t> </a:t>
            </a:r>
            <a:r>
              <a:rPr lang="el-GR" dirty="0" err="1" smtClean="0"/>
              <a:t>Er=P</a:t>
            </a:r>
            <a:endParaRPr lang="el-GR" dirty="0"/>
          </a:p>
        </p:txBody>
      </p:sp>
      <p:sp>
        <p:nvSpPr>
          <p:cNvPr id="3" name="TextBox 2"/>
          <p:cNvSpPr txBox="1"/>
          <p:nvPr/>
        </p:nvSpPr>
        <p:spPr>
          <a:xfrm>
            <a:off x="1498273" y="77554"/>
            <a:ext cx="6687857" cy="830997"/>
          </a:xfrm>
          <a:prstGeom prst="rect">
            <a:avLst/>
          </a:prstGeom>
          <a:noFill/>
        </p:spPr>
        <p:txBody>
          <a:bodyPr wrap="none" rtlCol="0">
            <a:spAutoFit/>
          </a:bodyPr>
          <a:lstStyle/>
          <a:p>
            <a:pPr algn="ctr"/>
            <a:r>
              <a:rPr lang="el-GR" sz="2400" b="1" dirty="0" err="1" smtClean="0">
                <a:solidFill>
                  <a:schemeClr val="accent1">
                    <a:lumMod val="50000"/>
                  </a:schemeClr>
                </a:solidFill>
              </a:rPr>
              <a:t>Evapotranspiration</a:t>
            </a:r>
            <a:endParaRPr lang="el-GR" sz="2400" b="1" dirty="0">
              <a:solidFill>
                <a:schemeClr val="accent1">
                  <a:lumMod val="50000"/>
                </a:schemeClr>
              </a:solidFill>
            </a:endParaRPr>
          </a:p>
          <a:p>
            <a:pPr algn="ctr"/>
            <a:r>
              <a:rPr lang="el-GR" sz="2400" b="1" dirty="0" err="1" smtClean="0">
                <a:solidFill>
                  <a:schemeClr val="accent1">
                    <a:lumMod val="50000"/>
                  </a:schemeClr>
                </a:solidFill>
              </a:rPr>
              <a:t>Thornthwaite</a:t>
            </a:r>
            <a:r>
              <a:rPr lang="el-GR" sz="2400" b="1" dirty="0" smtClean="0">
                <a:solidFill>
                  <a:schemeClr val="accent1">
                    <a:lumMod val="50000"/>
                  </a:schemeClr>
                </a:solidFill>
              </a:rPr>
              <a:t>-</a:t>
            </a:r>
            <a:r>
              <a:rPr lang="el-GR" sz="2400" b="1" dirty="0" err="1" smtClean="0">
                <a:solidFill>
                  <a:schemeClr val="accent1">
                    <a:lumMod val="50000"/>
                  </a:schemeClr>
                </a:solidFill>
              </a:rPr>
              <a:t>Mather</a:t>
            </a:r>
            <a:r>
              <a:rPr lang="el-GR" sz="2400" b="1" dirty="0" smtClean="0">
                <a:solidFill>
                  <a:schemeClr val="accent1">
                    <a:lumMod val="50000"/>
                  </a:schemeClr>
                </a:solidFill>
              </a:rPr>
              <a:t> water </a:t>
            </a:r>
            <a:r>
              <a:rPr lang="el-GR" sz="2400" b="1" dirty="0" err="1" smtClean="0">
                <a:solidFill>
                  <a:schemeClr val="accent1">
                    <a:lumMod val="50000"/>
                  </a:schemeClr>
                </a:solidFill>
              </a:rPr>
              <a:t>balance</a:t>
            </a:r>
            <a:r>
              <a:rPr lang="el-GR" sz="2400" b="1" dirty="0" smtClean="0">
                <a:solidFill>
                  <a:schemeClr val="accent1">
                    <a:lumMod val="50000"/>
                  </a:schemeClr>
                </a:solidFill>
              </a:rPr>
              <a:t> </a:t>
            </a:r>
            <a:r>
              <a:rPr lang="el-GR" sz="2400" b="1" dirty="0" err="1" smtClean="0">
                <a:solidFill>
                  <a:schemeClr val="accent1">
                    <a:lumMod val="50000"/>
                  </a:schemeClr>
                </a:solidFill>
              </a:rPr>
              <a:t>methodology</a:t>
            </a:r>
            <a:r>
              <a:rPr lang="el-GR" sz="2400" b="1" dirty="0" smtClean="0">
                <a:solidFill>
                  <a:schemeClr val="accent1">
                    <a:lumMod val="50000"/>
                  </a:schemeClr>
                </a:solidFill>
              </a:rPr>
              <a:t> </a:t>
            </a:r>
            <a:endParaRPr lang="el-GR" sz="2400" b="1" dirty="0">
              <a:solidFill>
                <a:schemeClr val="accent1">
                  <a:lumMod val="50000"/>
                </a:schemeClr>
              </a:solidFill>
            </a:endParaRPr>
          </a:p>
        </p:txBody>
      </p:sp>
      <p:sp>
        <p:nvSpPr>
          <p:cNvPr id="4" name="Ορθογώνιο 3"/>
          <p:cNvSpPr/>
          <p:nvPr/>
        </p:nvSpPr>
        <p:spPr>
          <a:xfrm>
            <a:off x="295276" y="6137556"/>
            <a:ext cx="8676455" cy="738664"/>
          </a:xfrm>
          <a:prstGeom prst="rect">
            <a:avLst/>
          </a:prstGeom>
        </p:spPr>
        <p:txBody>
          <a:bodyPr wrap="square">
            <a:spAutoFit/>
          </a:bodyPr>
          <a:lstStyle/>
          <a:p>
            <a:pPr algn="just"/>
            <a:r>
              <a:rPr lang="el-GR" sz="1400" dirty="0" err="1" smtClean="0"/>
              <a:t>Source</a:t>
            </a:r>
            <a:r>
              <a:rPr lang="el-GR" sz="1400" dirty="0" smtClean="0"/>
              <a:t>: </a:t>
            </a:r>
            <a:r>
              <a:rPr lang="en-US" sz="1400" dirty="0" smtClean="0"/>
              <a:t>Bulletin </a:t>
            </a:r>
            <a:r>
              <a:rPr lang="en-US" sz="1400" dirty="0"/>
              <a:t>of the Geological Society of Greece, vol. </a:t>
            </a:r>
            <a:r>
              <a:rPr lang="en-US" sz="1400" dirty="0" smtClean="0"/>
              <a:t>L,2016</a:t>
            </a:r>
            <a:r>
              <a:rPr lang="el-GR" sz="1400" dirty="0" smtClean="0"/>
              <a:t> </a:t>
            </a:r>
            <a:r>
              <a:rPr lang="en-US" sz="1400" dirty="0" smtClean="0"/>
              <a:t>Proceedings </a:t>
            </a:r>
            <a:r>
              <a:rPr lang="en-US" sz="1400" dirty="0"/>
              <a:t>of the 14th Intern. Congress, Thessaloniki, May </a:t>
            </a:r>
            <a:r>
              <a:rPr lang="en-US" sz="1400" dirty="0" smtClean="0"/>
              <a:t>2016</a:t>
            </a:r>
            <a:r>
              <a:rPr lang="el-GR" sz="1400" dirty="0" smtClean="0"/>
              <a:t>. </a:t>
            </a:r>
            <a:r>
              <a:rPr lang="en-US" sz="1400" dirty="0"/>
              <a:t>IMPACTS OF CLIMATE CHANGES ON </a:t>
            </a:r>
            <a:r>
              <a:rPr lang="en-US" sz="1400" dirty="0" smtClean="0"/>
              <a:t>HYDROLOGIC</a:t>
            </a:r>
            <a:r>
              <a:rPr lang="el-GR" sz="1400" dirty="0" smtClean="0"/>
              <a:t> </a:t>
            </a:r>
            <a:r>
              <a:rPr lang="en-US" sz="1400" dirty="0" smtClean="0"/>
              <a:t>BALANCE</a:t>
            </a:r>
            <a:r>
              <a:rPr lang="en-US" sz="1400" dirty="0"/>
              <a:t>: A CASE STUDY OF VOCHA PLAIN, </a:t>
            </a:r>
            <a:r>
              <a:rPr lang="en-US" sz="1400" dirty="0" smtClean="0"/>
              <a:t>KORINTHIA</a:t>
            </a:r>
            <a:r>
              <a:rPr lang="el-GR" sz="1400" dirty="0" smtClean="0"/>
              <a:t>. </a:t>
            </a:r>
            <a:r>
              <a:rPr lang="en-US" sz="1400" dirty="0" err="1" smtClean="0"/>
              <a:t>Venetsanou</a:t>
            </a:r>
            <a:r>
              <a:rPr lang="en-US" sz="1400" dirty="0" smtClean="0"/>
              <a:t> </a:t>
            </a:r>
            <a:r>
              <a:rPr lang="en-US" sz="1400" dirty="0"/>
              <a:t>P</a:t>
            </a:r>
            <a:r>
              <a:rPr lang="en-US" sz="1400" dirty="0" smtClean="0"/>
              <a:t>., </a:t>
            </a:r>
            <a:r>
              <a:rPr lang="en-US" sz="1400" dirty="0" err="1"/>
              <a:t>Anagnostopoulou</a:t>
            </a:r>
            <a:r>
              <a:rPr lang="en-US" sz="1400" dirty="0"/>
              <a:t> C</a:t>
            </a:r>
            <a:r>
              <a:rPr lang="en-US" sz="1400" dirty="0" smtClean="0"/>
              <a:t>. </a:t>
            </a:r>
            <a:r>
              <a:rPr lang="en-US" sz="1400" dirty="0"/>
              <a:t>and </a:t>
            </a:r>
            <a:r>
              <a:rPr lang="en-US" sz="1400" dirty="0" err="1"/>
              <a:t>Voudouris</a:t>
            </a:r>
            <a:r>
              <a:rPr lang="en-US" sz="1400" dirty="0"/>
              <a:t> </a:t>
            </a:r>
            <a:r>
              <a:rPr lang="en-US" sz="1400" dirty="0" smtClean="0"/>
              <a:t>K</a:t>
            </a:r>
            <a:endParaRPr lang="el-GR" sz="1400" dirty="0"/>
          </a:p>
        </p:txBody>
      </p:sp>
    </p:spTree>
    <p:extLst>
      <p:ext uri="{BB962C8B-B14F-4D97-AF65-F5344CB8AC3E}">
        <p14:creationId xmlns:p14="http://schemas.microsoft.com/office/powerpoint/2010/main" val="131274236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95761" y="77554"/>
            <a:ext cx="6622775" cy="830997"/>
          </a:xfrm>
          <a:prstGeom prst="rect">
            <a:avLst/>
          </a:prstGeom>
          <a:noFill/>
        </p:spPr>
        <p:txBody>
          <a:bodyPr wrap="none" rtlCol="0">
            <a:spAutoFit/>
          </a:bodyPr>
          <a:lstStyle/>
          <a:p>
            <a:pPr algn="ctr"/>
            <a:r>
              <a:rPr lang="el-GR" sz="2400" b="1" dirty="0" err="1" smtClean="0"/>
              <a:t>Evapotranspiration</a:t>
            </a:r>
            <a:endParaRPr lang="el-GR" sz="2400" b="1" dirty="0"/>
          </a:p>
          <a:p>
            <a:pPr algn="ctr"/>
            <a:r>
              <a:rPr lang="el-GR" sz="2400" b="1" dirty="0" err="1" smtClean="0"/>
              <a:t>Thornthwaite</a:t>
            </a:r>
            <a:r>
              <a:rPr lang="el-GR" sz="2400" b="1" dirty="0" smtClean="0"/>
              <a:t>-</a:t>
            </a:r>
            <a:r>
              <a:rPr lang="el-GR" sz="2400" b="1" dirty="0" err="1" smtClean="0"/>
              <a:t>Matter</a:t>
            </a:r>
            <a:r>
              <a:rPr lang="el-GR" sz="2400" b="1" dirty="0" smtClean="0"/>
              <a:t> water </a:t>
            </a:r>
            <a:r>
              <a:rPr lang="el-GR" sz="2400" b="1" dirty="0" err="1" smtClean="0"/>
              <a:t>balance</a:t>
            </a:r>
            <a:r>
              <a:rPr lang="el-GR" sz="2400" b="1" dirty="0" smtClean="0"/>
              <a:t> </a:t>
            </a:r>
            <a:r>
              <a:rPr lang="el-GR" sz="2400" b="1" dirty="0" err="1" smtClean="0"/>
              <a:t>methodology</a:t>
            </a:r>
            <a:r>
              <a:rPr lang="el-GR" sz="2400" b="1" dirty="0" smtClean="0"/>
              <a:t> </a:t>
            </a:r>
            <a:endParaRPr lang="el-GR" sz="2400" b="1" dirty="0"/>
          </a:p>
        </p:txBody>
      </p:sp>
      <p:pic>
        <p:nvPicPr>
          <p:cNvPr id="15363"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19791" t="35028" r="19266" b="47248"/>
          <a:stretch/>
        </p:blipFill>
        <p:spPr bwMode="auto">
          <a:xfrm>
            <a:off x="265835" y="1082013"/>
            <a:ext cx="8482629" cy="13870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Έλλειψη 3"/>
          <p:cNvSpPr/>
          <p:nvPr/>
        </p:nvSpPr>
        <p:spPr>
          <a:xfrm>
            <a:off x="1115616" y="1412776"/>
            <a:ext cx="423911" cy="21602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Έλλειψη 5"/>
          <p:cNvSpPr/>
          <p:nvPr/>
        </p:nvSpPr>
        <p:spPr>
          <a:xfrm>
            <a:off x="1115616" y="1628800"/>
            <a:ext cx="423911" cy="21602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TextBox 4"/>
          <p:cNvSpPr txBox="1"/>
          <p:nvPr/>
        </p:nvSpPr>
        <p:spPr>
          <a:xfrm>
            <a:off x="194806" y="2682472"/>
            <a:ext cx="2865026" cy="646331"/>
          </a:xfrm>
          <a:prstGeom prst="rect">
            <a:avLst/>
          </a:prstGeom>
          <a:noFill/>
        </p:spPr>
        <p:txBody>
          <a:bodyPr wrap="square" rtlCol="0">
            <a:spAutoFit/>
          </a:bodyPr>
          <a:lstStyle/>
          <a:p>
            <a:r>
              <a:rPr lang="el-GR" dirty="0" smtClean="0"/>
              <a:t>79.9(P)&gt;14.3(Ep’)  Wsi=100(Wmax)</a:t>
            </a:r>
            <a:endParaRPr lang="el-GR" dirty="0"/>
          </a:p>
        </p:txBody>
      </p:sp>
      <p:sp>
        <p:nvSpPr>
          <p:cNvPr id="7" name="Έλλειψη 6"/>
          <p:cNvSpPr/>
          <p:nvPr/>
        </p:nvSpPr>
        <p:spPr>
          <a:xfrm>
            <a:off x="1115616" y="2132856"/>
            <a:ext cx="511703" cy="1440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TextBox 7"/>
          <p:cNvSpPr txBox="1"/>
          <p:nvPr/>
        </p:nvSpPr>
        <p:spPr>
          <a:xfrm>
            <a:off x="265835" y="3140968"/>
            <a:ext cx="2505965" cy="646331"/>
          </a:xfrm>
          <a:prstGeom prst="rect">
            <a:avLst/>
          </a:prstGeom>
          <a:noFill/>
        </p:spPr>
        <p:txBody>
          <a:bodyPr wrap="square" rtlCol="0">
            <a:spAutoFit/>
          </a:bodyPr>
          <a:lstStyle/>
          <a:p>
            <a:r>
              <a:rPr lang="el-GR" dirty="0" smtClean="0"/>
              <a:t>14.3(Er)=14.3(Ep’) Q=79,9-14,3=65,6</a:t>
            </a:r>
            <a:endParaRPr lang="el-GR" dirty="0"/>
          </a:p>
        </p:txBody>
      </p:sp>
      <p:sp>
        <p:nvSpPr>
          <p:cNvPr id="9" name="Έλλειψη 8"/>
          <p:cNvSpPr/>
          <p:nvPr/>
        </p:nvSpPr>
        <p:spPr>
          <a:xfrm>
            <a:off x="2771800" y="1484784"/>
            <a:ext cx="432048" cy="1440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Έλλειψη 10"/>
          <p:cNvSpPr/>
          <p:nvPr/>
        </p:nvSpPr>
        <p:spPr>
          <a:xfrm>
            <a:off x="2771800" y="1628800"/>
            <a:ext cx="432048" cy="1440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TextBox 9"/>
          <p:cNvSpPr txBox="1"/>
          <p:nvPr/>
        </p:nvSpPr>
        <p:spPr>
          <a:xfrm>
            <a:off x="2447764" y="2484235"/>
            <a:ext cx="2268252" cy="646331"/>
          </a:xfrm>
          <a:prstGeom prst="rect">
            <a:avLst/>
          </a:prstGeom>
          <a:noFill/>
        </p:spPr>
        <p:txBody>
          <a:bodyPr wrap="square" rtlCol="0">
            <a:spAutoFit/>
          </a:bodyPr>
          <a:lstStyle/>
          <a:p>
            <a:r>
              <a:rPr lang="el-GR" dirty="0" smtClean="0"/>
              <a:t>51.8(Ep’)&gt;28.2(P)</a:t>
            </a:r>
          </a:p>
          <a:p>
            <a:r>
              <a:rPr lang="el-GR" dirty="0" smtClean="0"/>
              <a:t>Er=28.2(P)+23.6(</a:t>
            </a:r>
            <a:r>
              <a:rPr lang="en-US" dirty="0" smtClean="0"/>
              <a:t>ΔWs</a:t>
            </a:r>
            <a:r>
              <a:rPr lang="el-GR" dirty="0" smtClean="0"/>
              <a:t>)</a:t>
            </a:r>
          </a:p>
        </p:txBody>
      </p:sp>
      <p:sp>
        <p:nvSpPr>
          <p:cNvPr id="12" name="Ορθογώνιο 11"/>
          <p:cNvSpPr/>
          <p:nvPr/>
        </p:nvSpPr>
        <p:spPr>
          <a:xfrm>
            <a:off x="2512884" y="3077874"/>
            <a:ext cx="1994264" cy="646331"/>
          </a:xfrm>
          <a:prstGeom prst="rect">
            <a:avLst/>
          </a:prstGeom>
        </p:spPr>
        <p:txBody>
          <a:bodyPr wrap="none">
            <a:spAutoFit/>
          </a:bodyPr>
          <a:lstStyle/>
          <a:p>
            <a:r>
              <a:rPr lang="el-GR" dirty="0" smtClean="0"/>
              <a:t>Wsi=100-23.6=76.4</a:t>
            </a:r>
          </a:p>
          <a:p>
            <a:r>
              <a:rPr lang="el-GR" dirty="0" smtClean="0"/>
              <a:t>Q=0</a:t>
            </a:r>
            <a:endParaRPr lang="el-GR" dirty="0"/>
          </a:p>
        </p:txBody>
      </p:sp>
      <p:sp>
        <p:nvSpPr>
          <p:cNvPr id="14" name="Έλλειψη 13"/>
          <p:cNvSpPr/>
          <p:nvPr/>
        </p:nvSpPr>
        <p:spPr>
          <a:xfrm>
            <a:off x="2771800" y="2132856"/>
            <a:ext cx="432048" cy="1440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 name="TextBox 17"/>
          <p:cNvSpPr txBox="1"/>
          <p:nvPr/>
        </p:nvSpPr>
        <p:spPr>
          <a:xfrm>
            <a:off x="3347864" y="2546379"/>
            <a:ext cx="3024336" cy="646331"/>
          </a:xfrm>
          <a:prstGeom prst="rect">
            <a:avLst/>
          </a:prstGeom>
          <a:noFill/>
        </p:spPr>
        <p:txBody>
          <a:bodyPr wrap="square" rtlCol="0">
            <a:spAutoFit/>
          </a:bodyPr>
          <a:lstStyle/>
          <a:p>
            <a:r>
              <a:rPr lang="el-GR" dirty="0" smtClean="0"/>
              <a:t>102.4(Ep’)&gt;25.4(P)+76.4(</a:t>
            </a:r>
            <a:r>
              <a:rPr lang="en-US" dirty="0" smtClean="0"/>
              <a:t>ΔWs</a:t>
            </a:r>
            <a:r>
              <a:rPr lang="el-GR" dirty="0" smtClean="0"/>
              <a:t>)</a:t>
            </a:r>
          </a:p>
          <a:p>
            <a:r>
              <a:rPr lang="el-GR" dirty="0" smtClean="0"/>
              <a:t>101.8(Er)=25.4+75.6</a:t>
            </a:r>
            <a:endParaRPr lang="el-GR" dirty="0"/>
          </a:p>
        </p:txBody>
      </p:sp>
      <p:sp>
        <p:nvSpPr>
          <p:cNvPr id="19" name="TextBox 18"/>
          <p:cNvSpPr txBox="1"/>
          <p:nvPr/>
        </p:nvSpPr>
        <p:spPr>
          <a:xfrm>
            <a:off x="3842930" y="3144137"/>
            <a:ext cx="1008112" cy="646331"/>
          </a:xfrm>
          <a:prstGeom prst="rect">
            <a:avLst/>
          </a:prstGeom>
          <a:noFill/>
        </p:spPr>
        <p:txBody>
          <a:bodyPr wrap="square" rtlCol="0">
            <a:spAutoFit/>
          </a:bodyPr>
          <a:lstStyle/>
          <a:p>
            <a:r>
              <a:rPr lang="el-GR" dirty="0" smtClean="0"/>
              <a:t>Wsi=0</a:t>
            </a:r>
          </a:p>
          <a:p>
            <a:r>
              <a:rPr lang="el-GR" dirty="0" smtClean="0"/>
              <a:t>Q=0</a:t>
            </a:r>
            <a:endParaRPr lang="el-GR" dirty="0"/>
          </a:p>
        </p:txBody>
      </p:sp>
      <p:sp>
        <p:nvSpPr>
          <p:cNvPr id="20" name="Έλλειψη 19"/>
          <p:cNvSpPr/>
          <p:nvPr/>
        </p:nvSpPr>
        <p:spPr>
          <a:xfrm>
            <a:off x="3347864" y="1484784"/>
            <a:ext cx="504056" cy="1440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8" name="Έλλειψη 27"/>
          <p:cNvSpPr/>
          <p:nvPr/>
        </p:nvSpPr>
        <p:spPr>
          <a:xfrm>
            <a:off x="3347864" y="1628800"/>
            <a:ext cx="504056" cy="1440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9" name="Έλλειψη 28"/>
          <p:cNvSpPr/>
          <p:nvPr/>
        </p:nvSpPr>
        <p:spPr>
          <a:xfrm>
            <a:off x="3347864" y="2132856"/>
            <a:ext cx="504056" cy="1440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7" name="Έλλειψη 26"/>
          <p:cNvSpPr/>
          <p:nvPr/>
        </p:nvSpPr>
        <p:spPr>
          <a:xfrm>
            <a:off x="6876256" y="1484784"/>
            <a:ext cx="432048" cy="1440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1" name="Έλλειψη 30"/>
          <p:cNvSpPr/>
          <p:nvPr/>
        </p:nvSpPr>
        <p:spPr>
          <a:xfrm>
            <a:off x="6948264" y="1628800"/>
            <a:ext cx="432048" cy="1440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2" name="Έλλειψη 31"/>
          <p:cNvSpPr/>
          <p:nvPr/>
        </p:nvSpPr>
        <p:spPr>
          <a:xfrm>
            <a:off x="6876256" y="1988840"/>
            <a:ext cx="432048" cy="1440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3" name="Έλλειψη 32"/>
          <p:cNvSpPr/>
          <p:nvPr/>
        </p:nvSpPr>
        <p:spPr>
          <a:xfrm>
            <a:off x="6876256" y="2132856"/>
            <a:ext cx="432048" cy="1440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0" name="TextBox 29"/>
          <p:cNvSpPr txBox="1"/>
          <p:nvPr/>
        </p:nvSpPr>
        <p:spPr>
          <a:xfrm>
            <a:off x="6588224" y="2497806"/>
            <a:ext cx="1944216" cy="646331"/>
          </a:xfrm>
          <a:prstGeom prst="rect">
            <a:avLst/>
          </a:prstGeom>
          <a:noFill/>
        </p:spPr>
        <p:txBody>
          <a:bodyPr wrap="square" rtlCol="0">
            <a:spAutoFit/>
          </a:bodyPr>
          <a:lstStyle/>
          <a:p>
            <a:r>
              <a:rPr lang="el-GR" dirty="0" smtClean="0"/>
              <a:t>90.4(P)&gt;29.7(Ep’)</a:t>
            </a:r>
          </a:p>
          <a:p>
            <a:r>
              <a:rPr lang="el-GR" dirty="0" smtClean="0"/>
              <a:t>Er=29.7</a:t>
            </a:r>
            <a:endParaRPr lang="el-GR" dirty="0"/>
          </a:p>
        </p:txBody>
      </p:sp>
      <p:sp>
        <p:nvSpPr>
          <p:cNvPr id="35" name="TextBox 34"/>
          <p:cNvSpPr txBox="1"/>
          <p:nvPr/>
        </p:nvSpPr>
        <p:spPr>
          <a:xfrm>
            <a:off x="6588223" y="3064265"/>
            <a:ext cx="2161291" cy="646331"/>
          </a:xfrm>
          <a:prstGeom prst="rect">
            <a:avLst/>
          </a:prstGeom>
          <a:noFill/>
        </p:spPr>
        <p:txBody>
          <a:bodyPr wrap="square" rtlCol="0">
            <a:spAutoFit/>
          </a:bodyPr>
          <a:lstStyle/>
          <a:p>
            <a:r>
              <a:rPr lang="el-GR" dirty="0" smtClean="0"/>
              <a:t>60.7(</a:t>
            </a:r>
            <a:r>
              <a:rPr lang="en-US" dirty="0" err="1" smtClean="0"/>
              <a:t>Ws</a:t>
            </a:r>
            <a:r>
              <a:rPr lang="el-GR" dirty="0" smtClean="0"/>
              <a:t>i)=90.4-29.7</a:t>
            </a:r>
          </a:p>
          <a:p>
            <a:r>
              <a:rPr lang="el-GR" dirty="0" smtClean="0"/>
              <a:t>Q=0</a:t>
            </a:r>
            <a:endParaRPr lang="el-GR" dirty="0"/>
          </a:p>
        </p:txBody>
      </p:sp>
      <p:sp>
        <p:nvSpPr>
          <p:cNvPr id="36" name="Έλλειψη 35"/>
          <p:cNvSpPr/>
          <p:nvPr/>
        </p:nvSpPr>
        <p:spPr>
          <a:xfrm>
            <a:off x="7452320" y="1484784"/>
            <a:ext cx="366216" cy="1440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8" name="Έλλειψη 37"/>
          <p:cNvSpPr/>
          <p:nvPr/>
        </p:nvSpPr>
        <p:spPr>
          <a:xfrm>
            <a:off x="7452320" y="1628800"/>
            <a:ext cx="366216" cy="1440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9" name="Έλλειψη 38"/>
          <p:cNvSpPr/>
          <p:nvPr/>
        </p:nvSpPr>
        <p:spPr>
          <a:xfrm>
            <a:off x="7524328" y="1988840"/>
            <a:ext cx="366216" cy="1440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0" name="Έλλειψη 39"/>
          <p:cNvSpPr/>
          <p:nvPr/>
        </p:nvSpPr>
        <p:spPr>
          <a:xfrm>
            <a:off x="7518152" y="2132856"/>
            <a:ext cx="366216" cy="1440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1" name="Έλλειψη 40"/>
          <p:cNvSpPr/>
          <p:nvPr/>
        </p:nvSpPr>
        <p:spPr>
          <a:xfrm>
            <a:off x="7524328" y="2276872"/>
            <a:ext cx="366216" cy="1440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7" name="TextBox 36"/>
          <p:cNvSpPr txBox="1"/>
          <p:nvPr/>
        </p:nvSpPr>
        <p:spPr>
          <a:xfrm>
            <a:off x="7156712" y="2494637"/>
            <a:ext cx="1944216" cy="646331"/>
          </a:xfrm>
          <a:prstGeom prst="rect">
            <a:avLst/>
          </a:prstGeom>
          <a:noFill/>
        </p:spPr>
        <p:txBody>
          <a:bodyPr wrap="square" rtlCol="0">
            <a:spAutoFit/>
          </a:bodyPr>
          <a:lstStyle/>
          <a:p>
            <a:r>
              <a:rPr lang="el-GR" dirty="0" smtClean="0"/>
              <a:t>72.1 (P)&gt;17.5(Ep’)</a:t>
            </a:r>
          </a:p>
          <a:p>
            <a:r>
              <a:rPr lang="el-GR" dirty="0" smtClean="0"/>
              <a:t>Er=17.5</a:t>
            </a:r>
            <a:endParaRPr lang="el-GR" dirty="0"/>
          </a:p>
        </p:txBody>
      </p:sp>
      <p:sp>
        <p:nvSpPr>
          <p:cNvPr id="42" name="TextBox 41"/>
          <p:cNvSpPr txBox="1"/>
          <p:nvPr/>
        </p:nvSpPr>
        <p:spPr>
          <a:xfrm>
            <a:off x="6623720" y="3080928"/>
            <a:ext cx="2520280" cy="646331"/>
          </a:xfrm>
          <a:prstGeom prst="rect">
            <a:avLst/>
          </a:prstGeom>
          <a:noFill/>
        </p:spPr>
        <p:txBody>
          <a:bodyPr wrap="square" rtlCol="0">
            <a:spAutoFit/>
          </a:bodyPr>
          <a:lstStyle/>
          <a:p>
            <a:r>
              <a:rPr lang="el-GR" dirty="0" smtClean="0"/>
              <a:t>100(Wsi)=60.7+39.3</a:t>
            </a:r>
          </a:p>
          <a:p>
            <a:r>
              <a:rPr lang="el-GR" dirty="0" smtClean="0"/>
              <a:t>15.3(Q)=72.1-17.5-39.3</a:t>
            </a:r>
            <a:endParaRPr lang="el-GR" dirty="0"/>
          </a:p>
        </p:txBody>
      </p:sp>
    </p:spTree>
    <p:extLst>
      <p:ext uri="{BB962C8B-B14F-4D97-AF65-F5344CB8AC3E}">
        <p14:creationId xmlns:p14="http://schemas.microsoft.com/office/powerpoint/2010/main" val="2879701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grpId="1" nodeType="clickEffect">
                                  <p:stCondLst>
                                    <p:cond delay="0"/>
                                  </p:stCondLst>
                                  <p:childTnLst>
                                    <p:set>
                                      <p:cBhvr>
                                        <p:cTn id="24" dur="1" fill="hold">
                                          <p:stCondLst>
                                            <p:cond delay="0"/>
                                          </p:stCondLst>
                                        </p:cTn>
                                        <p:tgtEl>
                                          <p:spTgt spid="4"/>
                                        </p:tgtEl>
                                        <p:attrNameLst>
                                          <p:attrName>style.visibility</p:attrName>
                                        </p:attrNameLst>
                                      </p:cBhvr>
                                      <p:to>
                                        <p:strVal val="hidden"/>
                                      </p:to>
                                    </p:set>
                                  </p:childTnLst>
                                </p:cTn>
                              </p:par>
                              <p:par>
                                <p:cTn id="25" presetID="1" presetClass="exit" presetSubtype="0" fill="hold" grpId="1" nodeType="withEffect">
                                  <p:stCondLst>
                                    <p:cond delay="0"/>
                                  </p:stCondLst>
                                  <p:childTnLst>
                                    <p:set>
                                      <p:cBhvr>
                                        <p:cTn id="26" dur="1" fill="hold">
                                          <p:stCondLst>
                                            <p:cond delay="0"/>
                                          </p:stCondLst>
                                        </p:cTn>
                                        <p:tgtEl>
                                          <p:spTgt spid="6"/>
                                        </p:tgtEl>
                                        <p:attrNameLst>
                                          <p:attrName>style.visibility</p:attrName>
                                        </p:attrNameLst>
                                      </p:cBhvr>
                                      <p:to>
                                        <p:strVal val="hidden"/>
                                      </p:to>
                                    </p:set>
                                  </p:childTnLst>
                                </p:cTn>
                              </p:par>
                              <p:par>
                                <p:cTn id="27" presetID="1" presetClass="exit" presetSubtype="0" fill="hold" grpId="1" nodeType="withEffect">
                                  <p:stCondLst>
                                    <p:cond delay="0"/>
                                  </p:stCondLst>
                                  <p:childTnLst>
                                    <p:set>
                                      <p:cBhvr>
                                        <p:cTn id="28" dur="1" fill="hold">
                                          <p:stCondLst>
                                            <p:cond delay="0"/>
                                          </p:stCondLst>
                                        </p:cTn>
                                        <p:tgtEl>
                                          <p:spTgt spid="5"/>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7"/>
                                        </p:tgtEl>
                                        <p:attrNameLst>
                                          <p:attrName>style.visibility</p:attrName>
                                        </p:attrNameLst>
                                      </p:cBhvr>
                                      <p:to>
                                        <p:strVal val="hidden"/>
                                      </p:to>
                                    </p:set>
                                  </p:childTnLst>
                                </p:cTn>
                              </p:par>
                              <p:par>
                                <p:cTn id="31" presetID="1" presetClass="exit" presetSubtype="0" fill="hold" grpId="1" nodeType="withEffect">
                                  <p:stCondLst>
                                    <p:cond delay="0"/>
                                  </p:stCondLst>
                                  <p:childTnLst>
                                    <p:set>
                                      <p:cBhvr>
                                        <p:cTn id="32" dur="1" fill="hold">
                                          <p:stCondLst>
                                            <p:cond delay="0"/>
                                          </p:stCondLst>
                                        </p:cTn>
                                        <p:tgtEl>
                                          <p:spTgt spid="8"/>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1" nodeType="clickEffect">
                                  <p:stCondLst>
                                    <p:cond delay="0"/>
                                  </p:stCondLst>
                                  <p:childTnLst>
                                    <p:set>
                                      <p:cBhvr>
                                        <p:cTn id="44" dur="1" fill="hold">
                                          <p:stCondLst>
                                            <p:cond delay="0"/>
                                          </p:stCondLst>
                                        </p:cTn>
                                        <p:tgtEl>
                                          <p:spTgt spid="9"/>
                                        </p:tgtEl>
                                        <p:attrNameLst>
                                          <p:attrName>style.visibility</p:attrName>
                                        </p:attrNameLst>
                                      </p:cBhvr>
                                      <p:to>
                                        <p:strVal val="visible"/>
                                      </p:to>
                                    </p:set>
                                  </p:childTnLst>
                                </p:cTn>
                              </p:par>
                              <p:par>
                                <p:cTn id="45" presetID="1" presetClass="entr" presetSubtype="0" fill="hold" grpId="1" nodeType="withEffect">
                                  <p:stCondLst>
                                    <p:cond delay="0"/>
                                  </p:stCondLst>
                                  <p:childTnLst>
                                    <p:set>
                                      <p:cBhvr>
                                        <p:cTn id="46" dur="1" fill="hold">
                                          <p:stCondLst>
                                            <p:cond delay="0"/>
                                          </p:stCondLst>
                                        </p:cTn>
                                        <p:tgtEl>
                                          <p:spTgt spid="1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xit" presetSubtype="0" fill="hold" grpId="2" nodeType="clickEffect">
                                  <p:stCondLst>
                                    <p:cond delay="0"/>
                                  </p:stCondLst>
                                  <p:childTnLst>
                                    <p:set>
                                      <p:cBhvr>
                                        <p:cTn id="58" dur="1" fill="hold">
                                          <p:stCondLst>
                                            <p:cond delay="0"/>
                                          </p:stCondLst>
                                        </p:cTn>
                                        <p:tgtEl>
                                          <p:spTgt spid="9"/>
                                        </p:tgtEl>
                                        <p:attrNameLst>
                                          <p:attrName>style.visibility</p:attrName>
                                        </p:attrNameLst>
                                      </p:cBhvr>
                                      <p:to>
                                        <p:strVal val="hidden"/>
                                      </p:to>
                                    </p:set>
                                  </p:childTnLst>
                                </p:cTn>
                              </p:par>
                              <p:par>
                                <p:cTn id="59" presetID="1" presetClass="exit" presetSubtype="0" fill="hold" grpId="2" nodeType="withEffect">
                                  <p:stCondLst>
                                    <p:cond delay="0"/>
                                  </p:stCondLst>
                                  <p:childTnLst>
                                    <p:set>
                                      <p:cBhvr>
                                        <p:cTn id="60" dur="1" fill="hold">
                                          <p:stCondLst>
                                            <p:cond delay="0"/>
                                          </p:stCondLst>
                                        </p:cTn>
                                        <p:tgtEl>
                                          <p:spTgt spid="11"/>
                                        </p:tgtEl>
                                        <p:attrNameLst>
                                          <p:attrName>style.visibility</p:attrName>
                                        </p:attrNameLst>
                                      </p:cBhvr>
                                      <p:to>
                                        <p:strVal val="hidden"/>
                                      </p:to>
                                    </p:set>
                                  </p:childTnLst>
                                </p:cTn>
                              </p:par>
                              <p:par>
                                <p:cTn id="61" presetID="1" presetClass="exit" presetSubtype="0" fill="hold" grpId="1" nodeType="withEffect">
                                  <p:stCondLst>
                                    <p:cond delay="0"/>
                                  </p:stCondLst>
                                  <p:childTnLst>
                                    <p:set>
                                      <p:cBhvr>
                                        <p:cTn id="62" dur="1" fill="hold">
                                          <p:stCondLst>
                                            <p:cond delay="0"/>
                                          </p:stCondLst>
                                        </p:cTn>
                                        <p:tgtEl>
                                          <p:spTgt spid="14"/>
                                        </p:tgtEl>
                                        <p:attrNameLst>
                                          <p:attrName>style.visibility</p:attrName>
                                        </p:attrNameLst>
                                      </p:cBhvr>
                                      <p:to>
                                        <p:strVal val="hidden"/>
                                      </p:to>
                                    </p:set>
                                  </p:childTnLst>
                                </p:cTn>
                              </p:par>
                              <p:par>
                                <p:cTn id="63" presetID="1" presetClass="exit" presetSubtype="0" fill="hold" grpId="1" nodeType="withEffect">
                                  <p:stCondLst>
                                    <p:cond delay="0"/>
                                  </p:stCondLst>
                                  <p:childTnLst>
                                    <p:set>
                                      <p:cBhvr>
                                        <p:cTn id="64" dur="1" fill="hold">
                                          <p:stCondLst>
                                            <p:cond delay="0"/>
                                          </p:stCondLst>
                                        </p:cTn>
                                        <p:tgtEl>
                                          <p:spTgt spid="10"/>
                                        </p:tgtEl>
                                        <p:attrNameLst>
                                          <p:attrName>style.visibility</p:attrName>
                                        </p:attrNameLst>
                                      </p:cBhvr>
                                      <p:to>
                                        <p:strVal val="hidden"/>
                                      </p:to>
                                    </p:set>
                                  </p:childTnLst>
                                </p:cTn>
                              </p:par>
                              <p:par>
                                <p:cTn id="65" presetID="1" presetClass="exit" presetSubtype="0" fill="hold" grpId="1" nodeType="withEffect">
                                  <p:stCondLst>
                                    <p:cond delay="0"/>
                                  </p:stCondLst>
                                  <p:childTnLst>
                                    <p:set>
                                      <p:cBhvr>
                                        <p:cTn id="66" dur="1" fill="hold">
                                          <p:stCondLst>
                                            <p:cond delay="0"/>
                                          </p:stCondLst>
                                        </p:cTn>
                                        <p:tgtEl>
                                          <p:spTgt spid="12"/>
                                        </p:tgtEl>
                                        <p:attrNameLst>
                                          <p:attrName>style.visibility</p:attrName>
                                        </p:attrNameLst>
                                      </p:cBhvr>
                                      <p:to>
                                        <p:strVal val="hidden"/>
                                      </p:to>
                                    </p:set>
                                  </p:childTnLst>
                                </p:cTn>
                              </p:par>
                              <p:par>
                                <p:cTn id="67" presetID="1" presetClass="entr" presetSubtype="0" fill="hold" grpId="0" nodeType="withEffect">
                                  <p:stCondLst>
                                    <p:cond delay="0"/>
                                  </p:stCondLst>
                                  <p:childTnLst>
                                    <p:set>
                                      <p:cBhvr>
                                        <p:cTn id="68" dur="1" fill="hold">
                                          <p:stCondLst>
                                            <p:cond delay="0"/>
                                          </p:stCondLst>
                                        </p:cTn>
                                        <p:tgtEl>
                                          <p:spTgt spid="20"/>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28"/>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29"/>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18"/>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19"/>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xit" presetSubtype="0" fill="hold" grpId="1" nodeType="clickEffect">
                                  <p:stCondLst>
                                    <p:cond delay="0"/>
                                  </p:stCondLst>
                                  <p:childTnLst>
                                    <p:set>
                                      <p:cBhvr>
                                        <p:cTn id="84" dur="1" fill="hold">
                                          <p:stCondLst>
                                            <p:cond delay="0"/>
                                          </p:stCondLst>
                                        </p:cTn>
                                        <p:tgtEl>
                                          <p:spTgt spid="20"/>
                                        </p:tgtEl>
                                        <p:attrNameLst>
                                          <p:attrName>style.visibility</p:attrName>
                                        </p:attrNameLst>
                                      </p:cBhvr>
                                      <p:to>
                                        <p:strVal val="hidden"/>
                                      </p:to>
                                    </p:set>
                                  </p:childTnLst>
                                </p:cTn>
                              </p:par>
                              <p:par>
                                <p:cTn id="85" presetID="1" presetClass="exit" presetSubtype="0" fill="hold" grpId="1" nodeType="withEffect">
                                  <p:stCondLst>
                                    <p:cond delay="0"/>
                                  </p:stCondLst>
                                  <p:childTnLst>
                                    <p:set>
                                      <p:cBhvr>
                                        <p:cTn id="86" dur="1" fill="hold">
                                          <p:stCondLst>
                                            <p:cond delay="0"/>
                                          </p:stCondLst>
                                        </p:cTn>
                                        <p:tgtEl>
                                          <p:spTgt spid="28"/>
                                        </p:tgtEl>
                                        <p:attrNameLst>
                                          <p:attrName>style.visibility</p:attrName>
                                        </p:attrNameLst>
                                      </p:cBhvr>
                                      <p:to>
                                        <p:strVal val="hidden"/>
                                      </p:to>
                                    </p:set>
                                  </p:childTnLst>
                                </p:cTn>
                              </p:par>
                              <p:par>
                                <p:cTn id="87" presetID="1" presetClass="exit" presetSubtype="0" fill="hold" grpId="1" nodeType="withEffect">
                                  <p:stCondLst>
                                    <p:cond delay="0"/>
                                  </p:stCondLst>
                                  <p:childTnLst>
                                    <p:set>
                                      <p:cBhvr>
                                        <p:cTn id="88" dur="1" fill="hold">
                                          <p:stCondLst>
                                            <p:cond delay="0"/>
                                          </p:stCondLst>
                                        </p:cTn>
                                        <p:tgtEl>
                                          <p:spTgt spid="29"/>
                                        </p:tgtEl>
                                        <p:attrNameLst>
                                          <p:attrName>style.visibility</p:attrName>
                                        </p:attrNameLst>
                                      </p:cBhvr>
                                      <p:to>
                                        <p:strVal val="hidden"/>
                                      </p:to>
                                    </p:set>
                                  </p:childTnLst>
                                </p:cTn>
                              </p:par>
                              <p:par>
                                <p:cTn id="89" presetID="1" presetClass="exit" presetSubtype="0" fill="hold" grpId="1" nodeType="withEffect">
                                  <p:stCondLst>
                                    <p:cond delay="0"/>
                                  </p:stCondLst>
                                  <p:childTnLst>
                                    <p:set>
                                      <p:cBhvr>
                                        <p:cTn id="90" dur="1" fill="hold">
                                          <p:stCondLst>
                                            <p:cond delay="0"/>
                                          </p:stCondLst>
                                        </p:cTn>
                                        <p:tgtEl>
                                          <p:spTgt spid="18"/>
                                        </p:tgtEl>
                                        <p:attrNameLst>
                                          <p:attrName>style.visibility</p:attrName>
                                        </p:attrNameLst>
                                      </p:cBhvr>
                                      <p:to>
                                        <p:strVal val="hidden"/>
                                      </p:to>
                                    </p:set>
                                  </p:childTnLst>
                                </p:cTn>
                              </p:par>
                              <p:par>
                                <p:cTn id="91" presetID="1" presetClass="exit" presetSubtype="0" fill="hold" grpId="1" nodeType="withEffect">
                                  <p:stCondLst>
                                    <p:cond delay="0"/>
                                  </p:stCondLst>
                                  <p:childTnLst>
                                    <p:set>
                                      <p:cBhvr>
                                        <p:cTn id="92" dur="1" fill="hold">
                                          <p:stCondLst>
                                            <p:cond delay="0"/>
                                          </p:stCondLst>
                                        </p:cTn>
                                        <p:tgtEl>
                                          <p:spTgt spid="19"/>
                                        </p:tgtEl>
                                        <p:attrNameLst>
                                          <p:attrName>style.visibility</p:attrName>
                                        </p:attrNameLst>
                                      </p:cBhvr>
                                      <p:to>
                                        <p:strVal val="hidden"/>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27"/>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31"/>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32"/>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33"/>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30"/>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35"/>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xit" presetSubtype="0" fill="hold" grpId="1" nodeType="clickEffect">
                                  <p:stCondLst>
                                    <p:cond delay="0"/>
                                  </p:stCondLst>
                                  <p:childTnLst>
                                    <p:set>
                                      <p:cBhvr>
                                        <p:cTn id="114" dur="1" fill="hold">
                                          <p:stCondLst>
                                            <p:cond delay="0"/>
                                          </p:stCondLst>
                                        </p:cTn>
                                        <p:tgtEl>
                                          <p:spTgt spid="27"/>
                                        </p:tgtEl>
                                        <p:attrNameLst>
                                          <p:attrName>style.visibility</p:attrName>
                                        </p:attrNameLst>
                                      </p:cBhvr>
                                      <p:to>
                                        <p:strVal val="hidden"/>
                                      </p:to>
                                    </p:set>
                                  </p:childTnLst>
                                </p:cTn>
                              </p:par>
                              <p:par>
                                <p:cTn id="115" presetID="1" presetClass="exit" presetSubtype="0" fill="hold" grpId="1" nodeType="withEffect">
                                  <p:stCondLst>
                                    <p:cond delay="0"/>
                                  </p:stCondLst>
                                  <p:childTnLst>
                                    <p:set>
                                      <p:cBhvr>
                                        <p:cTn id="116" dur="1" fill="hold">
                                          <p:stCondLst>
                                            <p:cond delay="0"/>
                                          </p:stCondLst>
                                        </p:cTn>
                                        <p:tgtEl>
                                          <p:spTgt spid="31"/>
                                        </p:tgtEl>
                                        <p:attrNameLst>
                                          <p:attrName>style.visibility</p:attrName>
                                        </p:attrNameLst>
                                      </p:cBhvr>
                                      <p:to>
                                        <p:strVal val="hidden"/>
                                      </p:to>
                                    </p:set>
                                  </p:childTnLst>
                                </p:cTn>
                              </p:par>
                              <p:par>
                                <p:cTn id="117" presetID="1" presetClass="exit" presetSubtype="0" fill="hold" grpId="1" nodeType="withEffect">
                                  <p:stCondLst>
                                    <p:cond delay="0"/>
                                  </p:stCondLst>
                                  <p:childTnLst>
                                    <p:set>
                                      <p:cBhvr>
                                        <p:cTn id="118" dur="1" fill="hold">
                                          <p:stCondLst>
                                            <p:cond delay="0"/>
                                          </p:stCondLst>
                                        </p:cTn>
                                        <p:tgtEl>
                                          <p:spTgt spid="32"/>
                                        </p:tgtEl>
                                        <p:attrNameLst>
                                          <p:attrName>style.visibility</p:attrName>
                                        </p:attrNameLst>
                                      </p:cBhvr>
                                      <p:to>
                                        <p:strVal val="hidden"/>
                                      </p:to>
                                    </p:set>
                                  </p:childTnLst>
                                </p:cTn>
                              </p:par>
                              <p:par>
                                <p:cTn id="119" presetID="1" presetClass="exit" presetSubtype="0" fill="hold" grpId="1" nodeType="withEffect">
                                  <p:stCondLst>
                                    <p:cond delay="0"/>
                                  </p:stCondLst>
                                  <p:childTnLst>
                                    <p:set>
                                      <p:cBhvr>
                                        <p:cTn id="120" dur="1" fill="hold">
                                          <p:stCondLst>
                                            <p:cond delay="0"/>
                                          </p:stCondLst>
                                        </p:cTn>
                                        <p:tgtEl>
                                          <p:spTgt spid="33"/>
                                        </p:tgtEl>
                                        <p:attrNameLst>
                                          <p:attrName>style.visibility</p:attrName>
                                        </p:attrNameLst>
                                      </p:cBhvr>
                                      <p:to>
                                        <p:strVal val="hidden"/>
                                      </p:to>
                                    </p:set>
                                  </p:childTnLst>
                                </p:cTn>
                              </p:par>
                              <p:par>
                                <p:cTn id="121" presetID="1" presetClass="exit" presetSubtype="0" fill="hold" grpId="1" nodeType="withEffect">
                                  <p:stCondLst>
                                    <p:cond delay="0"/>
                                  </p:stCondLst>
                                  <p:childTnLst>
                                    <p:set>
                                      <p:cBhvr>
                                        <p:cTn id="122" dur="1" fill="hold">
                                          <p:stCondLst>
                                            <p:cond delay="0"/>
                                          </p:stCondLst>
                                        </p:cTn>
                                        <p:tgtEl>
                                          <p:spTgt spid="30"/>
                                        </p:tgtEl>
                                        <p:attrNameLst>
                                          <p:attrName>style.visibility</p:attrName>
                                        </p:attrNameLst>
                                      </p:cBhvr>
                                      <p:to>
                                        <p:strVal val="hidden"/>
                                      </p:to>
                                    </p:set>
                                  </p:childTnLst>
                                </p:cTn>
                              </p:par>
                              <p:par>
                                <p:cTn id="123" presetID="1" presetClass="exit" presetSubtype="0" fill="hold" grpId="1" nodeType="withEffect">
                                  <p:stCondLst>
                                    <p:cond delay="0"/>
                                  </p:stCondLst>
                                  <p:childTnLst>
                                    <p:set>
                                      <p:cBhvr>
                                        <p:cTn id="124" dur="1" fill="hold">
                                          <p:stCondLst>
                                            <p:cond delay="0"/>
                                          </p:stCondLst>
                                        </p:cTn>
                                        <p:tgtEl>
                                          <p:spTgt spid="35"/>
                                        </p:tgtEl>
                                        <p:attrNameLst>
                                          <p:attrName>style.visibility</p:attrName>
                                        </p:attrNameLst>
                                      </p:cBhvr>
                                      <p:to>
                                        <p:strVal val="hidden"/>
                                      </p:to>
                                    </p:set>
                                  </p:childTnLst>
                                </p:cTn>
                              </p:par>
                            </p:childTnLst>
                          </p:cTn>
                        </p:par>
                      </p:childTnLst>
                    </p:cTn>
                  </p:par>
                  <p:par>
                    <p:cTn id="125" fill="hold">
                      <p:stCondLst>
                        <p:cond delay="indefinite"/>
                      </p:stCondLst>
                      <p:childTnLst>
                        <p:par>
                          <p:cTn id="126" fill="hold">
                            <p:stCondLst>
                              <p:cond delay="0"/>
                            </p:stCondLst>
                            <p:childTnLst>
                              <p:par>
                                <p:cTn id="127" presetID="1" presetClass="entr" presetSubtype="0" fill="hold" grpId="0" nodeType="clickEffect">
                                  <p:stCondLst>
                                    <p:cond delay="0"/>
                                  </p:stCondLst>
                                  <p:childTnLst>
                                    <p:set>
                                      <p:cBhvr>
                                        <p:cTn id="128" dur="1" fill="hold">
                                          <p:stCondLst>
                                            <p:cond delay="0"/>
                                          </p:stCondLst>
                                        </p:cTn>
                                        <p:tgtEl>
                                          <p:spTgt spid="41"/>
                                        </p:tgtEl>
                                        <p:attrNameLst>
                                          <p:attrName>style.visibility</p:attrName>
                                        </p:attrNameLst>
                                      </p:cBhvr>
                                      <p:to>
                                        <p:strVal val="visible"/>
                                      </p:to>
                                    </p:set>
                                  </p:childTnLst>
                                </p:cTn>
                              </p:par>
                              <p:par>
                                <p:cTn id="129" presetID="1" presetClass="entr" presetSubtype="0" fill="hold" grpId="0" nodeType="withEffect">
                                  <p:stCondLst>
                                    <p:cond delay="0"/>
                                  </p:stCondLst>
                                  <p:childTnLst>
                                    <p:set>
                                      <p:cBhvr>
                                        <p:cTn id="130" dur="1" fill="hold">
                                          <p:stCondLst>
                                            <p:cond delay="0"/>
                                          </p:stCondLst>
                                        </p:cTn>
                                        <p:tgtEl>
                                          <p:spTgt spid="40"/>
                                        </p:tgtEl>
                                        <p:attrNameLst>
                                          <p:attrName>style.visibility</p:attrName>
                                        </p:attrNameLst>
                                      </p:cBhvr>
                                      <p:to>
                                        <p:strVal val="visible"/>
                                      </p:to>
                                    </p:set>
                                  </p:childTnLst>
                                </p:cTn>
                              </p:par>
                              <p:par>
                                <p:cTn id="131" presetID="1" presetClass="entr" presetSubtype="0" fill="hold" grpId="0" nodeType="withEffect">
                                  <p:stCondLst>
                                    <p:cond delay="0"/>
                                  </p:stCondLst>
                                  <p:childTnLst>
                                    <p:set>
                                      <p:cBhvr>
                                        <p:cTn id="132" dur="1" fill="hold">
                                          <p:stCondLst>
                                            <p:cond delay="0"/>
                                          </p:stCondLst>
                                        </p:cTn>
                                        <p:tgtEl>
                                          <p:spTgt spid="39"/>
                                        </p:tgtEl>
                                        <p:attrNameLst>
                                          <p:attrName>style.visibility</p:attrName>
                                        </p:attrNameLst>
                                      </p:cBhvr>
                                      <p:to>
                                        <p:strVal val="visible"/>
                                      </p:to>
                                    </p:set>
                                  </p:childTnLst>
                                </p:cTn>
                              </p:par>
                              <p:par>
                                <p:cTn id="133" presetID="1" presetClass="entr" presetSubtype="0" fill="hold" grpId="0" nodeType="withEffect">
                                  <p:stCondLst>
                                    <p:cond delay="0"/>
                                  </p:stCondLst>
                                  <p:childTnLst>
                                    <p:set>
                                      <p:cBhvr>
                                        <p:cTn id="134" dur="1" fill="hold">
                                          <p:stCondLst>
                                            <p:cond delay="0"/>
                                          </p:stCondLst>
                                        </p:cTn>
                                        <p:tgtEl>
                                          <p:spTgt spid="38"/>
                                        </p:tgtEl>
                                        <p:attrNameLst>
                                          <p:attrName>style.visibility</p:attrName>
                                        </p:attrNameLst>
                                      </p:cBhvr>
                                      <p:to>
                                        <p:strVal val="visible"/>
                                      </p:to>
                                    </p:set>
                                  </p:childTnLst>
                                </p:cTn>
                              </p:par>
                              <p:par>
                                <p:cTn id="135" presetID="1" presetClass="entr" presetSubtype="0" fill="hold" grpId="0" nodeType="withEffect">
                                  <p:stCondLst>
                                    <p:cond delay="0"/>
                                  </p:stCondLst>
                                  <p:childTnLst>
                                    <p:set>
                                      <p:cBhvr>
                                        <p:cTn id="136" dur="1" fill="hold">
                                          <p:stCondLst>
                                            <p:cond delay="0"/>
                                          </p:stCondLst>
                                        </p:cTn>
                                        <p:tgtEl>
                                          <p:spTgt spid="36"/>
                                        </p:tgtEl>
                                        <p:attrNameLst>
                                          <p:attrName>style.visibility</p:attrName>
                                        </p:attrNameLst>
                                      </p:cBhvr>
                                      <p:to>
                                        <p:strVal val="visible"/>
                                      </p:to>
                                    </p:set>
                                  </p:childTnLst>
                                </p:cTn>
                              </p:par>
                            </p:childTnLst>
                          </p:cTn>
                        </p:par>
                      </p:childTnLst>
                    </p:cTn>
                  </p:par>
                  <p:par>
                    <p:cTn id="137" fill="hold">
                      <p:stCondLst>
                        <p:cond delay="indefinite"/>
                      </p:stCondLst>
                      <p:childTnLst>
                        <p:par>
                          <p:cTn id="138" fill="hold">
                            <p:stCondLst>
                              <p:cond delay="0"/>
                            </p:stCondLst>
                            <p:childTnLst>
                              <p:par>
                                <p:cTn id="139" presetID="1" presetClass="entr" presetSubtype="0" fill="hold" grpId="0" nodeType="clickEffect">
                                  <p:stCondLst>
                                    <p:cond delay="0"/>
                                  </p:stCondLst>
                                  <p:childTnLst>
                                    <p:set>
                                      <p:cBhvr>
                                        <p:cTn id="140" dur="1" fill="hold">
                                          <p:stCondLst>
                                            <p:cond delay="0"/>
                                          </p:stCondLst>
                                        </p:cTn>
                                        <p:tgtEl>
                                          <p:spTgt spid="37"/>
                                        </p:tgtEl>
                                        <p:attrNameLst>
                                          <p:attrName>style.visibility</p:attrName>
                                        </p:attrNameLst>
                                      </p:cBhvr>
                                      <p:to>
                                        <p:strVal val="visible"/>
                                      </p:to>
                                    </p:set>
                                  </p:childTnLst>
                                </p:cTn>
                              </p:par>
                            </p:childTnLst>
                          </p:cTn>
                        </p:par>
                      </p:childTnLst>
                    </p:cTn>
                  </p:par>
                  <p:par>
                    <p:cTn id="141" fill="hold">
                      <p:stCondLst>
                        <p:cond delay="indefinite"/>
                      </p:stCondLst>
                      <p:childTnLst>
                        <p:par>
                          <p:cTn id="142" fill="hold">
                            <p:stCondLst>
                              <p:cond delay="0"/>
                            </p:stCondLst>
                            <p:childTnLst>
                              <p:par>
                                <p:cTn id="143" presetID="1" presetClass="entr" presetSubtype="0" fill="hold" grpId="0" nodeType="clickEffect">
                                  <p:stCondLst>
                                    <p:cond delay="0"/>
                                  </p:stCondLst>
                                  <p:childTnLst>
                                    <p:set>
                                      <p:cBhvr>
                                        <p:cTn id="144" dur="1" fill="hold">
                                          <p:stCondLst>
                                            <p:cond delay="0"/>
                                          </p:stCondLst>
                                        </p:cTn>
                                        <p:tgtEl>
                                          <p:spTgt spid="42"/>
                                        </p:tgtEl>
                                        <p:attrNameLst>
                                          <p:attrName>style.visibility</p:attrName>
                                        </p:attrNameLst>
                                      </p:cBhvr>
                                      <p:to>
                                        <p:strVal val="visible"/>
                                      </p:to>
                                    </p:set>
                                  </p:childTnLst>
                                </p:cTn>
                              </p:par>
                            </p:childTnLst>
                          </p:cTn>
                        </p:par>
                      </p:childTnLst>
                    </p:cTn>
                  </p:par>
                  <p:par>
                    <p:cTn id="145" fill="hold">
                      <p:stCondLst>
                        <p:cond delay="indefinite"/>
                      </p:stCondLst>
                      <p:childTnLst>
                        <p:par>
                          <p:cTn id="146" fill="hold">
                            <p:stCondLst>
                              <p:cond delay="0"/>
                            </p:stCondLst>
                            <p:childTnLst>
                              <p:par>
                                <p:cTn id="147" presetID="1" presetClass="exit" presetSubtype="0" fill="hold" grpId="1" nodeType="clickEffect">
                                  <p:stCondLst>
                                    <p:cond delay="0"/>
                                  </p:stCondLst>
                                  <p:childTnLst>
                                    <p:set>
                                      <p:cBhvr>
                                        <p:cTn id="148" dur="1" fill="hold">
                                          <p:stCondLst>
                                            <p:cond delay="0"/>
                                          </p:stCondLst>
                                        </p:cTn>
                                        <p:tgtEl>
                                          <p:spTgt spid="41"/>
                                        </p:tgtEl>
                                        <p:attrNameLst>
                                          <p:attrName>style.visibility</p:attrName>
                                        </p:attrNameLst>
                                      </p:cBhvr>
                                      <p:to>
                                        <p:strVal val="hidden"/>
                                      </p:to>
                                    </p:set>
                                  </p:childTnLst>
                                </p:cTn>
                              </p:par>
                              <p:par>
                                <p:cTn id="149" presetID="1" presetClass="exit" presetSubtype="0" fill="hold" grpId="1" nodeType="withEffect">
                                  <p:stCondLst>
                                    <p:cond delay="0"/>
                                  </p:stCondLst>
                                  <p:childTnLst>
                                    <p:set>
                                      <p:cBhvr>
                                        <p:cTn id="150" dur="1" fill="hold">
                                          <p:stCondLst>
                                            <p:cond delay="0"/>
                                          </p:stCondLst>
                                        </p:cTn>
                                        <p:tgtEl>
                                          <p:spTgt spid="40"/>
                                        </p:tgtEl>
                                        <p:attrNameLst>
                                          <p:attrName>style.visibility</p:attrName>
                                        </p:attrNameLst>
                                      </p:cBhvr>
                                      <p:to>
                                        <p:strVal val="hidden"/>
                                      </p:to>
                                    </p:set>
                                  </p:childTnLst>
                                </p:cTn>
                              </p:par>
                              <p:par>
                                <p:cTn id="151" presetID="1" presetClass="exit" presetSubtype="0" fill="hold" grpId="1" nodeType="withEffect">
                                  <p:stCondLst>
                                    <p:cond delay="0"/>
                                  </p:stCondLst>
                                  <p:childTnLst>
                                    <p:set>
                                      <p:cBhvr>
                                        <p:cTn id="152" dur="1" fill="hold">
                                          <p:stCondLst>
                                            <p:cond delay="0"/>
                                          </p:stCondLst>
                                        </p:cTn>
                                        <p:tgtEl>
                                          <p:spTgt spid="39"/>
                                        </p:tgtEl>
                                        <p:attrNameLst>
                                          <p:attrName>style.visibility</p:attrName>
                                        </p:attrNameLst>
                                      </p:cBhvr>
                                      <p:to>
                                        <p:strVal val="hidden"/>
                                      </p:to>
                                    </p:set>
                                  </p:childTnLst>
                                </p:cTn>
                              </p:par>
                              <p:par>
                                <p:cTn id="153" presetID="1" presetClass="exit" presetSubtype="0" fill="hold" grpId="1" nodeType="withEffect">
                                  <p:stCondLst>
                                    <p:cond delay="0"/>
                                  </p:stCondLst>
                                  <p:childTnLst>
                                    <p:set>
                                      <p:cBhvr>
                                        <p:cTn id="154" dur="1" fill="hold">
                                          <p:stCondLst>
                                            <p:cond delay="0"/>
                                          </p:stCondLst>
                                        </p:cTn>
                                        <p:tgtEl>
                                          <p:spTgt spid="38"/>
                                        </p:tgtEl>
                                        <p:attrNameLst>
                                          <p:attrName>style.visibility</p:attrName>
                                        </p:attrNameLst>
                                      </p:cBhvr>
                                      <p:to>
                                        <p:strVal val="hidden"/>
                                      </p:to>
                                    </p:set>
                                  </p:childTnLst>
                                </p:cTn>
                              </p:par>
                              <p:par>
                                <p:cTn id="155" presetID="1" presetClass="exit" presetSubtype="0" fill="hold" grpId="1" nodeType="withEffect">
                                  <p:stCondLst>
                                    <p:cond delay="0"/>
                                  </p:stCondLst>
                                  <p:childTnLst>
                                    <p:set>
                                      <p:cBhvr>
                                        <p:cTn id="156" dur="1" fill="hold">
                                          <p:stCondLst>
                                            <p:cond delay="0"/>
                                          </p:stCondLst>
                                        </p:cTn>
                                        <p:tgtEl>
                                          <p:spTgt spid="36"/>
                                        </p:tgtEl>
                                        <p:attrNameLst>
                                          <p:attrName>style.visibility</p:attrName>
                                        </p:attrNameLst>
                                      </p:cBhvr>
                                      <p:to>
                                        <p:strVal val="hidden"/>
                                      </p:to>
                                    </p:set>
                                  </p:childTnLst>
                                </p:cTn>
                              </p:par>
                              <p:par>
                                <p:cTn id="157" presetID="1" presetClass="exit" presetSubtype="0" fill="hold" grpId="1" nodeType="withEffect">
                                  <p:stCondLst>
                                    <p:cond delay="0"/>
                                  </p:stCondLst>
                                  <p:childTnLst>
                                    <p:set>
                                      <p:cBhvr>
                                        <p:cTn id="158" dur="1" fill="hold">
                                          <p:stCondLst>
                                            <p:cond delay="0"/>
                                          </p:stCondLst>
                                        </p:cTn>
                                        <p:tgtEl>
                                          <p:spTgt spid="37"/>
                                        </p:tgtEl>
                                        <p:attrNameLst>
                                          <p:attrName>style.visibility</p:attrName>
                                        </p:attrNameLst>
                                      </p:cBhvr>
                                      <p:to>
                                        <p:strVal val="hidden"/>
                                      </p:to>
                                    </p:set>
                                  </p:childTnLst>
                                </p:cTn>
                              </p:par>
                              <p:par>
                                <p:cTn id="159" presetID="1" presetClass="exit" presetSubtype="0" fill="hold" grpId="1" nodeType="withEffect">
                                  <p:stCondLst>
                                    <p:cond delay="0"/>
                                  </p:stCondLst>
                                  <p:childTnLst>
                                    <p:set>
                                      <p:cBhvr>
                                        <p:cTn id="160" dur="1" fill="hold">
                                          <p:stCondLst>
                                            <p:cond delay="0"/>
                                          </p:stCondLst>
                                        </p:cTn>
                                        <p:tgtEl>
                                          <p:spTgt spid="4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6" grpId="0" animBg="1"/>
      <p:bldP spid="6" grpId="1" animBg="1"/>
      <p:bldP spid="5" grpId="0"/>
      <p:bldP spid="5" grpId="1"/>
      <p:bldP spid="7" grpId="0" animBg="1"/>
      <p:bldP spid="7" grpId="1" animBg="1"/>
      <p:bldP spid="8" grpId="0"/>
      <p:bldP spid="8" grpId="1"/>
      <p:bldP spid="9" grpId="0" animBg="1"/>
      <p:bldP spid="9" grpId="1" animBg="1"/>
      <p:bldP spid="9" grpId="2" animBg="1"/>
      <p:bldP spid="11" grpId="0" animBg="1"/>
      <p:bldP spid="11" grpId="1" animBg="1"/>
      <p:bldP spid="11" grpId="2" animBg="1"/>
      <p:bldP spid="10" grpId="0"/>
      <p:bldP spid="10" grpId="1"/>
      <p:bldP spid="12" grpId="0"/>
      <p:bldP spid="12" grpId="1"/>
      <p:bldP spid="14" grpId="0" animBg="1"/>
      <p:bldP spid="14" grpId="1" animBg="1"/>
      <p:bldP spid="18" grpId="0"/>
      <p:bldP spid="18" grpId="1"/>
      <p:bldP spid="19" grpId="0"/>
      <p:bldP spid="19" grpId="1"/>
      <p:bldP spid="20" grpId="0" animBg="1"/>
      <p:bldP spid="20" grpId="1" animBg="1"/>
      <p:bldP spid="28" grpId="0" animBg="1"/>
      <p:bldP spid="28" grpId="1" animBg="1"/>
      <p:bldP spid="29" grpId="0" animBg="1"/>
      <p:bldP spid="29" grpId="1" animBg="1"/>
      <p:bldP spid="27" grpId="0" animBg="1"/>
      <p:bldP spid="27" grpId="1" animBg="1"/>
      <p:bldP spid="31" grpId="0" animBg="1"/>
      <p:bldP spid="31" grpId="1" animBg="1"/>
      <p:bldP spid="32" grpId="0" animBg="1"/>
      <p:bldP spid="32" grpId="1" animBg="1"/>
      <p:bldP spid="33" grpId="0" animBg="1"/>
      <p:bldP spid="33" grpId="1" animBg="1"/>
      <p:bldP spid="30" grpId="0"/>
      <p:bldP spid="30" grpId="1"/>
      <p:bldP spid="35" grpId="0"/>
      <p:bldP spid="35" grpId="1"/>
      <p:bldP spid="36" grpId="0" animBg="1"/>
      <p:bldP spid="36" grpId="1" animBg="1"/>
      <p:bldP spid="38" grpId="0" animBg="1"/>
      <p:bldP spid="38" grpId="1" animBg="1"/>
      <p:bldP spid="39" grpId="0" animBg="1"/>
      <p:bldP spid="39" grpId="1" animBg="1"/>
      <p:bldP spid="40" grpId="0" animBg="1"/>
      <p:bldP spid="40" grpId="1" animBg="1"/>
      <p:bldP spid="41" grpId="0" animBg="1"/>
      <p:bldP spid="41" grpId="1" animBg="1"/>
      <p:bldP spid="37" grpId="0"/>
      <p:bldP spid="37" grpId="1"/>
      <p:bldP spid="42" grpId="0"/>
      <p:bldP spid="42" grpId="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743751" y="801794"/>
            <a:ext cx="7992888" cy="572464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eaLnBrk="0" fontAlgn="base" hangingPunct="0">
              <a:spcBef>
                <a:spcPct val="0"/>
              </a:spcBef>
              <a:spcAft>
                <a:spcPct val="0"/>
              </a:spcAft>
            </a:pPr>
            <a:r>
              <a:rPr lang="el-GR" altLang="el-GR" b="1" dirty="0" err="1" smtClean="0">
                <a:cs typeface="Arial" charset="0"/>
              </a:rPr>
              <a:t>Population</a:t>
            </a:r>
            <a:r>
              <a:rPr lang="el-GR" altLang="el-GR" b="1" dirty="0" smtClean="0">
                <a:cs typeface="Arial" charset="0"/>
              </a:rPr>
              <a:t>: </a:t>
            </a:r>
            <a:r>
              <a:rPr lang="el-GR" altLang="el-GR" dirty="0" smtClean="0">
                <a:cs typeface="Arial" charset="0"/>
              </a:rPr>
              <a:t>73 390 000</a:t>
            </a:r>
          </a:p>
          <a:p>
            <a:pPr lvl="0" eaLnBrk="0" fontAlgn="base" hangingPunct="0">
              <a:spcBef>
                <a:spcPct val="0"/>
              </a:spcBef>
              <a:spcAft>
                <a:spcPct val="0"/>
              </a:spcAft>
            </a:pPr>
            <a:endParaRPr lang="el-GR" altLang="el-GR" sz="1000" dirty="0" smtClean="0">
              <a:cs typeface="Arial" charset="0"/>
            </a:endParaRPr>
          </a:p>
          <a:p>
            <a:pPr lvl="0" eaLnBrk="0" fontAlgn="base" hangingPunct="0">
              <a:spcBef>
                <a:spcPct val="0"/>
              </a:spcBef>
              <a:spcAft>
                <a:spcPct val="0"/>
              </a:spcAft>
            </a:pPr>
            <a:r>
              <a:rPr lang="el-GR" altLang="el-GR" b="1" dirty="0" err="1" smtClean="0">
                <a:cs typeface="Arial" charset="0"/>
              </a:rPr>
              <a:t>Precipitation</a:t>
            </a:r>
            <a:r>
              <a:rPr lang="el-GR" altLang="el-GR" b="1" dirty="0" smtClean="0">
                <a:cs typeface="Arial" charset="0"/>
              </a:rPr>
              <a:t> Rate</a:t>
            </a:r>
            <a:r>
              <a:rPr lang="el-GR" altLang="el-GR" b="1" baseline="30000" dirty="0" smtClean="0">
                <a:cs typeface="Arial" charset="0"/>
              </a:rPr>
              <a:t>1</a:t>
            </a:r>
            <a:r>
              <a:rPr lang="el-GR" altLang="el-GR" dirty="0" smtClean="0">
                <a:cs typeface="Arial" charset="0"/>
              </a:rPr>
              <a:t>: 100 mm/</a:t>
            </a:r>
            <a:r>
              <a:rPr lang="el-GR" altLang="el-GR" dirty="0" err="1" smtClean="0">
                <a:cs typeface="Arial" charset="0"/>
              </a:rPr>
              <a:t>year</a:t>
            </a:r>
            <a:endParaRPr lang="el-GR" altLang="el-GR" dirty="0" smtClean="0">
              <a:cs typeface="Arial" charset="0"/>
            </a:endParaRPr>
          </a:p>
          <a:p>
            <a:pPr lvl="0" eaLnBrk="0" fontAlgn="base" hangingPunct="0">
              <a:spcBef>
                <a:spcPct val="0"/>
              </a:spcBef>
              <a:spcAft>
                <a:spcPct val="0"/>
              </a:spcAft>
            </a:pPr>
            <a:endParaRPr lang="el-GR" altLang="el-GR" sz="1000" dirty="0" smtClean="0">
              <a:cs typeface="Arial" charset="0"/>
            </a:endParaRPr>
          </a:p>
          <a:p>
            <a:pPr lvl="0" eaLnBrk="0" fontAlgn="base" hangingPunct="0">
              <a:spcBef>
                <a:spcPct val="0"/>
              </a:spcBef>
              <a:spcAft>
                <a:spcPct val="0"/>
              </a:spcAft>
            </a:pPr>
            <a:r>
              <a:rPr lang="el-GR" altLang="el-GR" b="1" dirty="0" err="1" smtClean="0">
                <a:cs typeface="Arial" charset="0"/>
              </a:rPr>
              <a:t>Total</a:t>
            </a:r>
            <a:r>
              <a:rPr lang="el-GR" altLang="el-GR" b="1" dirty="0" smtClean="0">
                <a:cs typeface="Arial" charset="0"/>
              </a:rPr>
              <a:t> </a:t>
            </a:r>
            <a:r>
              <a:rPr lang="el-GR" altLang="el-GR" b="1" dirty="0" err="1" smtClean="0">
                <a:cs typeface="Arial" charset="0"/>
              </a:rPr>
              <a:t>Actual</a:t>
            </a:r>
            <a:r>
              <a:rPr lang="el-GR" altLang="el-GR" b="1" dirty="0" smtClean="0">
                <a:cs typeface="Arial" charset="0"/>
              </a:rPr>
              <a:t> </a:t>
            </a:r>
            <a:r>
              <a:rPr lang="el-GR" altLang="el-GR" b="1" dirty="0" err="1" smtClean="0">
                <a:cs typeface="Arial" charset="0"/>
              </a:rPr>
              <a:t>Renewable</a:t>
            </a:r>
            <a:r>
              <a:rPr lang="el-GR" altLang="el-GR" b="1" dirty="0" smtClean="0">
                <a:cs typeface="Arial" charset="0"/>
              </a:rPr>
              <a:t> </a:t>
            </a:r>
            <a:r>
              <a:rPr lang="el-GR" altLang="el-GR" b="1" dirty="0" err="1" smtClean="0">
                <a:cs typeface="Arial" charset="0"/>
              </a:rPr>
              <a:t>Water</a:t>
            </a:r>
            <a:r>
              <a:rPr lang="el-GR" altLang="el-GR" b="1" dirty="0" smtClean="0">
                <a:cs typeface="Arial" charset="0"/>
              </a:rPr>
              <a:t> </a:t>
            </a:r>
            <a:r>
              <a:rPr lang="el-GR" altLang="el-GR" b="1" dirty="0" err="1" smtClean="0">
                <a:cs typeface="Arial" charset="0"/>
              </a:rPr>
              <a:t>Resources</a:t>
            </a:r>
            <a:r>
              <a:rPr lang="el-GR" altLang="el-GR" b="1" dirty="0" smtClean="0">
                <a:cs typeface="Arial" charset="0"/>
              </a:rPr>
              <a:t> </a:t>
            </a:r>
            <a:r>
              <a:rPr lang="el-GR" altLang="el-GR" dirty="0" smtClean="0">
                <a:cs typeface="Arial" charset="0"/>
              </a:rPr>
              <a:t>(TARWR)</a:t>
            </a:r>
          </a:p>
          <a:p>
            <a:pPr lvl="0" eaLnBrk="0" fontAlgn="base" hangingPunct="0">
              <a:spcBef>
                <a:spcPct val="0"/>
              </a:spcBef>
              <a:spcAft>
                <a:spcPct val="0"/>
              </a:spcAft>
            </a:pPr>
            <a:endParaRPr lang="el-GR" altLang="el-GR" sz="1000" dirty="0" smtClean="0">
              <a:cs typeface="Arial" charset="0"/>
            </a:endParaRPr>
          </a:p>
          <a:p>
            <a:pPr lvl="0" eaLnBrk="0" fontAlgn="base" hangingPunct="0">
              <a:spcBef>
                <a:spcPct val="0"/>
              </a:spcBef>
              <a:spcAft>
                <a:spcPct val="0"/>
              </a:spcAft>
            </a:pPr>
            <a:r>
              <a:rPr lang="el-GR" altLang="el-GR" dirty="0" err="1" smtClean="0">
                <a:cs typeface="Arial" charset="0"/>
              </a:rPr>
              <a:t>Volume</a:t>
            </a:r>
            <a:r>
              <a:rPr lang="el-GR" altLang="el-GR" dirty="0" smtClean="0">
                <a:cs typeface="Arial" charset="0"/>
              </a:rPr>
              <a:t> </a:t>
            </a:r>
            <a:r>
              <a:rPr lang="el-GR" altLang="el-GR" dirty="0" err="1" smtClean="0">
                <a:cs typeface="Arial" charset="0"/>
              </a:rPr>
              <a:t>in</a:t>
            </a:r>
            <a:r>
              <a:rPr lang="el-GR" altLang="el-GR" dirty="0" smtClean="0">
                <a:cs typeface="Arial" charset="0"/>
              </a:rPr>
              <a:t> 2005: 58 km</a:t>
            </a:r>
            <a:r>
              <a:rPr lang="el-GR" altLang="el-GR" baseline="30000" dirty="0" smtClean="0">
                <a:cs typeface="Arial" charset="0"/>
              </a:rPr>
              <a:t>3</a:t>
            </a:r>
            <a:r>
              <a:rPr lang="el-GR" altLang="el-GR" dirty="0" smtClean="0">
                <a:cs typeface="Arial" charset="0"/>
              </a:rPr>
              <a:t>/year  (58 </a:t>
            </a:r>
            <a:r>
              <a:rPr lang="el-GR" altLang="el-GR" dirty="0" err="1" smtClean="0">
                <a:cs typeface="Arial" charset="0"/>
              </a:rPr>
              <a:t>billion</a:t>
            </a:r>
            <a:r>
              <a:rPr lang="el-GR" altLang="el-GR" dirty="0" smtClean="0">
                <a:cs typeface="Arial" charset="0"/>
              </a:rPr>
              <a:t> m</a:t>
            </a:r>
            <a:r>
              <a:rPr lang="el-GR" altLang="el-GR" baseline="30000" dirty="0" smtClean="0">
                <a:cs typeface="Arial" charset="0"/>
              </a:rPr>
              <a:t>3</a:t>
            </a:r>
            <a:r>
              <a:rPr lang="el-GR" altLang="el-GR" dirty="0" smtClean="0">
                <a:cs typeface="Arial" charset="0"/>
              </a:rPr>
              <a:t>/year) </a:t>
            </a:r>
          </a:p>
          <a:p>
            <a:pPr lvl="0" eaLnBrk="0" fontAlgn="base" hangingPunct="0">
              <a:spcBef>
                <a:spcPct val="0"/>
              </a:spcBef>
              <a:spcAft>
                <a:spcPct val="0"/>
              </a:spcAft>
            </a:pPr>
            <a:endParaRPr lang="el-GR" altLang="el-GR" sz="1000" dirty="0" smtClean="0">
              <a:cs typeface="Arial" charset="0"/>
            </a:endParaRPr>
          </a:p>
          <a:p>
            <a:pPr lvl="0" eaLnBrk="0" fontAlgn="base" hangingPunct="0">
              <a:spcBef>
                <a:spcPct val="0"/>
              </a:spcBef>
              <a:spcAft>
                <a:spcPct val="0"/>
              </a:spcAft>
            </a:pPr>
            <a:r>
              <a:rPr lang="el-GR" altLang="el-GR" dirty="0" err="1" smtClean="0">
                <a:cs typeface="Arial" charset="0"/>
              </a:rPr>
              <a:t>Per</a:t>
            </a:r>
            <a:r>
              <a:rPr lang="el-GR" altLang="el-GR" dirty="0" smtClean="0">
                <a:cs typeface="Arial" charset="0"/>
              </a:rPr>
              <a:t> </a:t>
            </a:r>
            <a:r>
              <a:rPr lang="el-GR" altLang="el-GR" dirty="0" err="1" smtClean="0">
                <a:cs typeface="Arial" charset="0"/>
              </a:rPr>
              <a:t>Capita</a:t>
            </a:r>
            <a:r>
              <a:rPr lang="el-GR" altLang="el-GR" dirty="0" smtClean="0">
                <a:cs typeface="Arial" charset="0"/>
              </a:rPr>
              <a:t> </a:t>
            </a:r>
            <a:r>
              <a:rPr lang="el-GR" altLang="el-GR" dirty="0" err="1" smtClean="0">
                <a:cs typeface="Arial" charset="0"/>
              </a:rPr>
              <a:t>in</a:t>
            </a:r>
            <a:r>
              <a:rPr lang="el-GR" altLang="el-GR" dirty="0" smtClean="0">
                <a:cs typeface="Arial" charset="0"/>
              </a:rPr>
              <a:t> 2000 : 859 m</a:t>
            </a:r>
            <a:r>
              <a:rPr lang="el-GR" altLang="el-GR" baseline="30000" dirty="0" smtClean="0">
                <a:cs typeface="Arial" charset="0"/>
              </a:rPr>
              <a:t>3</a:t>
            </a:r>
            <a:r>
              <a:rPr lang="el-GR" altLang="el-GR" dirty="0" smtClean="0">
                <a:cs typeface="Arial" charset="0"/>
              </a:rPr>
              <a:t>/year</a:t>
            </a:r>
          </a:p>
          <a:p>
            <a:pPr lvl="0" eaLnBrk="0" fontAlgn="base" hangingPunct="0">
              <a:spcBef>
                <a:spcPct val="0"/>
              </a:spcBef>
              <a:spcAft>
                <a:spcPct val="0"/>
              </a:spcAft>
            </a:pPr>
            <a:endParaRPr lang="el-GR" altLang="el-GR" sz="1000" dirty="0" smtClean="0">
              <a:cs typeface="Arial" charset="0"/>
            </a:endParaRPr>
          </a:p>
          <a:p>
            <a:pPr lvl="0" eaLnBrk="0" fontAlgn="base" hangingPunct="0">
              <a:spcBef>
                <a:spcPct val="0"/>
              </a:spcBef>
              <a:spcAft>
                <a:spcPct val="0"/>
              </a:spcAft>
            </a:pPr>
            <a:r>
              <a:rPr lang="el-GR" altLang="el-GR" dirty="0" err="1" smtClean="0">
                <a:cs typeface="Arial" charset="0"/>
              </a:rPr>
              <a:t>Per</a:t>
            </a:r>
            <a:r>
              <a:rPr lang="el-GR" altLang="el-GR" dirty="0" smtClean="0">
                <a:cs typeface="Arial" charset="0"/>
              </a:rPr>
              <a:t> </a:t>
            </a:r>
            <a:r>
              <a:rPr lang="el-GR" altLang="el-GR" dirty="0" err="1" smtClean="0">
                <a:cs typeface="Arial" charset="0"/>
              </a:rPr>
              <a:t>Capita</a:t>
            </a:r>
            <a:r>
              <a:rPr lang="el-GR" altLang="el-GR" dirty="0" smtClean="0">
                <a:cs typeface="Arial" charset="0"/>
              </a:rPr>
              <a:t> </a:t>
            </a:r>
            <a:r>
              <a:rPr lang="el-GR" altLang="el-GR" dirty="0" err="1" smtClean="0">
                <a:cs typeface="Arial" charset="0"/>
              </a:rPr>
              <a:t>in</a:t>
            </a:r>
            <a:r>
              <a:rPr lang="el-GR" altLang="el-GR" dirty="0" smtClean="0">
                <a:cs typeface="Arial" charset="0"/>
              </a:rPr>
              <a:t> 2005 : 790 m</a:t>
            </a:r>
            <a:r>
              <a:rPr lang="el-GR" altLang="el-GR" baseline="30000" dirty="0" smtClean="0">
                <a:cs typeface="Arial" charset="0"/>
              </a:rPr>
              <a:t>3</a:t>
            </a:r>
            <a:r>
              <a:rPr lang="el-GR" altLang="el-GR" dirty="0" smtClean="0">
                <a:cs typeface="Arial" charset="0"/>
              </a:rPr>
              <a:t>/year</a:t>
            </a:r>
          </a:p>
          <a:p>
            <a:pPr lvl="0" eaLnBrk="0" fontAlgn="base" hangingPunct="0">
              <a:spcBef>
                <a:spcPct val="0"/>
              </a:spcBef>
              <a:spcAft>
                <a:spcPct val="0"/>
              </a:spcAft>
            </a:pPr>
            <a:endParaRPr lang="el-GR" altLang="el-GR" sz="1000" dirty="0" smtClean="0">
              <a:cs typeface="Arial" charset="0"/>
            </a:endParaRPr>
          </a:p>
          <a:p>
            <a:pPr lvl="0" eaLnBrk="0" fontAlgn="base" hangingPunct="0">
              <a:spcBef>
                <a:spcPct val="0"/>
              </a:spcBef>
              <a:spcAft>
                <a:spcPct val="0"/>
              </a:spcAft>
            </a:pPr>
            <a:r>
              <a:rPr lang="el-GR" altLang="el-GR" b="1" dirty="0" err="1" smtClean="0">
                <a:cs typeface="Arial" charset="0"/>
              </a:rPr>
              <a:t>Breakdown</a:t>
            </a:r>
            <a:r>
              <a:rPr lang="el-GR" altLang="el-GR" b="1" dirty="0" smtClean="0">
                <a:cs typeface="Arial" charset="0"/>
              </a:rPr>
              <a:t> </a:t>
            </a:r>
            <a:r>
              <a:rPr lang="el-GR" altLang="el-GR" b="1" dirty="0" err="1" smtClean="0">
                <a:cs typeface="Arial" charset="0"/>
              </a:rPr>
              <a:t>of</a:t>
            </a:r>
            <a:r>
              <a:rPr lang="el-GR" altLang="el-GR" b="1" dirty="0" smtClean="0">
                <a:cs typeface="Arial" charset="0"/>
              </a:rPr>
              <a:t> </a:t>
            </a:r>
            <a:r>
              <a:rPr lang="el-GR" altLang="el-GR" b="1" dirty="0" err="1" smtClean="0">
                <a:cs typeface="Arial" charset="0"/>
              </a:rPr>
              <a:t>Total</a:t>
            </a:r>
            <a:r>
              <a:rPr lang="el-GR" altLang="el-GR" b="1" dirty="0" smtClean="0">
                <a:cs typeface="Arial" charset="0"/>
              </a:rPr>
              <a:t> </a:t>
            </a:r>
            <a:r>
              <a:rPr lang="el-GR" altLang="el-GR" b="1" dirty="0" err="1" smtClean="0">
                <a:cs typeface="Arial" charset="0"/>
              </a:rPr>
              <a:t>Actual</a:t>
            </a:r>
            <a:r>
              <a:rPr lang="el-GR" altLang="el-GR" b="1" dirty="0" smtClean="0">
                <a:cs typeface="Arial" charset="0"/>
              </a:rPr>
              <a:t> </a:t>
            </a:r>
            <a:r>
              <a:rPr lang="el-GR" altLang="el-GR" b="1" dirty="0" err="1" smtClean="0">
                <a:cs typeface="Arial" charset="0"/>
              </a:rPr>
              <a:t>Renewable</a:t>
            </a:r>
            <a:r>
              <a:rPr lang="el-GR" altLang="el-GR" b="1" dirty="0" smtClean="0">
                <a:cs typeface="Arial" charset="0"/>
              </a:rPr>
              <a:t> </a:t>
            </a:r>
            <a:r>
              <a:rPr lang="el-GR" altLang="el-GR" b="1" dirty="0" err="1" smtClean="0">
                <a:cs typeface="Arial" charset="0"/>
              </a:rPr>
              <a:t>Water</a:t>
            </a:r>
            <a:r>
              <a:rPr lang="el-GR" altLang="el-GR" b="1" dirty="0" smtClean="0">
                <a:cs typeface="Arial" charset="0"/>
              </a:rPr>
              <a:t> </a:t>
            </a:r>
            <a:r>
              <a:rPr lang="el-GR" altLang="el-GR" b="1" dirty="0" err="1" smtClean="0">
                <a:cs typeface="Arial" charset="0"/>
              </a:rPr>
              <a:t>Resources</a:t>
            </a:r>
            <a:endParaRPr lang="en-US" altLang="el-GR" b="1" dirty="0" smtClean="0">
              <a:cs typeface="Arial" charset="0"/>
            </a:endParaRPr>
          </a:p>
          <a:p>
            <a:pPr lvl="0" eaLnBrk="0" fontAlgn="base" hangingPunct="0">
              <a:spcBef>
                <a:spcPct val="0"/>
              </a:spcBef>
              <a:spcAft>
                <a:spcPct val="0"/>
              </a:spcAft>
            </a:pPr>
            <a:endParaRPr lang="el-GR" altLang="el-GR" sz="1000" dirty="0" smtClean="0">
              <a:cs typeface="Arial" charset="0"/>
            </a:endParaRPr>
          </a:p>
          <a:p>
            <a:pPr lvl="0" eaLnBrk="0" fontAlgn="base" hangingPunct="0">
              <a:spcBef>
                <a:spcPct val="0"/>
              </a:spcBef>
              <a:spcAft>
                <a:spcPct val="0"/>
              </a:spcAft>
              <a:buFontTx/>
              <a:buChar char="•"/>
            </a:pPr>
            <a:r>
              <a:rPr lang="el-GR" altLang="el-GR" dirty="0" err="1" smtClean="0">
                <a:cs typeface="Arial" charset="0"/>
              </a:rPr>
              <a:t>Surface</a:t>
            </a:r>
            <a:r>
              <a:rPr lang="el-GR" altLang="el-GR" dirty="0" smtClean="0">
                <a:cs typeface="Arial" charset="0"/>
              </a:rPr>
              <a:t> </a:t>
            </a:r>
            <a:r>
              <a:rPr lang="el-GR" altLang="el-GR" dirty="0" err="1" smtClean="0">
                <a:cs typeface="Arial" charset="0"/>
              </a:rPr>
              <a:t>water</a:t>
            </a:r>
            <a:r>
              <a:rPr lang="el-GR" altLang="el-GR" dirty="0" smtClean="0">
                <a:cs typeface="Arial" charset="0"/>
              </a:rPr>
              <a:t>: 1 %</a:t>
            </a:r>
          </a:p>
          <a:p>
            <a:pPr lvl="0" eaLnBrk="0" fontAlgn="base" hangingPunct="0">
              <a:spcBef>
                <a:spcPct val="0"/>
              </a:spcBef>
              <a:spcAft>
                <a:spcPct val="0"/>
              </a:spcAft>
              <a:buFontTx/>
              <a:buChar char="•"/>
            </a:pPr>
            <a:r>
              <a:rPr lang="el-GR" altLang="el-GR" dirty="0" err="1" smtClean="0">
                <a:cs typeface="Arial" charset="0"/>
              </a:rPr>
              <a:t>Ground</a:t>
            </a:r>
            <a:r>
              <a:rPr lang="el-GR" altLang="el-GR" dirty="0" smtClean="0">
                <a:cs typeface="Arial" charset="0"/>
              </a:rPr>
              <a:t> </a:t>
            </a:r>
            <a:r>
              <a:rPr lang="el-GR" altLang="el-GR" dirty="0" err="1" smtClean="0">
                <a:cs typeface="Arial" charset="0"/>
              </a:rPr>
              <a:t>water</a:t>
            </a:r>
            <a:r>
              <a:rPr lang="el-GR" altLang="el-GR" dirty="0" smtClean="0">
                <a:cs typeface="Arial" charset="0"/>
              </a:rPr>
              <a:t>: 2 %</a:t>
            </a:r>
          </a:p>
          <a:p>
            <a:pPr lvl="0" eaLnBrk="0" fontAlgn="base" hangingPunct="0">
              <a:spcBef>
                <a:spcPct val="0"/>
              </a:spcBef>
              <a:spcAft>
                <a:spcPct val="0"/>
              </a:spcAft>
              <a:buFontTx/>
              <a:buChar char="•"/>
            </a:pPr>
            <a:r>
              <a:rPr lang="el-GR" altLang="el-GR" dirty="0" err="1" smtClean="0">
                <a:cs typeface="Arial" charset="0"/>
              </a:rPr>
              <a:t>Overlap</a:t>
            </a:r>
            <a:r>
              <a:rPr lang="el-GR" altLang="el-GR" dirty="0" smtClean="0">
                <a:cs typeface="Arial" charset="0"/>
              </a:rPr>
              <a:t> </a:t>
            </a:r>
            <a:r>
              <a:rPr lang="el-GR" altLang="el-GR" dirty="0" err="1" smtClean="0">
                <a:cs typeface="Arial" charset="0"/>
              </a:rPr>
              <a:t>is</a:t>
            </a:r>
            <a:r>
              <a:rPr lang="el-GR" altLang="el-GR" dirty="0" smtClean="0">
                <a:cs typeface="Arial" charset="0"/>
              </a:rPr>
              <a:t> </a:t>
            </a:r>
            <a:r>
              <a:rPr lang="el-GR" altLang="el-GR" dirty="0" err="1" smtClean="0">
                <a:cs typeface="Arial" charset="0"/>
              </a:rPr>
              <a:t>water</a:t>
            </a:r>
            <a:r>
              <a:rPr lang="el-GR" altLang="el-GR" dirty="0" smtClean="0">
                <a:cs typeface="Arial" charset="0"/>
              </a:rPr>
              <a:t> </a:t>
            </a:r>
            <a:r>
              <a:rPr lang="el-GR" altLang="el-GR" dirty="0" err="1" smtClean="0">
                <a:cs typeface="Arial" charset="0"/>
              </a:rPr>
              <a:t>shared</a:t>
            </a:r>
            <a:r>
              <a:rPr lang="el-GR" altLang="el-GR" dirty="0" smtClean="0">
                <a:cs typeface="Arial" charset="0"/>
              </a:rPr>
              <a:t> </a:t>
            </a:r>
            <a:r>
              <a:rPr lang="el-GR" altLang="el-GR" dirty="0" err="1" smtClean="0">
                <a:cs typeface="Arial" charset="0"/>
              </a:rPr>
              <a:t>by</a:t>
            </a:r>
            <a:r>
              <a:rPr lang="el-GR" altLang="el-GR" dirty="0" smtClean="0">
                <a:cs typeface="Arial" charset="0"/>
              </a:rPr>
              <a:t> </a:t>
            </a:r>
            <a:r>
              <a:rPr lang="el-GR" altLang="el-GR" dirty="0" err="1" smtClean="0">
                <a:cs typeface="Arial" charset="0"/>
              </a:rPr>
              <a:t>both</a:t>
            </a:r>
            <a:r>
              <a:rPr lang="el-GR" altLang="el-GR" dirty="0" smtClean="0">
                <a:cs typeface="Arial" charset="0"/>
              </a:rPr>
              <a:t> </a:t>
            </a:r>
            <a:r>
              <a:rPr lang="el-GR" altLang="el-GR" dirty="0" err="1" smtClean="0">
                <a:cs typeface="Arial" charset="0"/>
              </a:rPr>
              <a:t>the</a:t>
            </a:r>
            <a:r>
              <a:rPr lang="el-GR" altLang="el-GR" dirty="0" smtClean="0">
                <a:cs typeface="Arial" charset="0"/>
              </a:rPr>
              <a:t> </a:t>
            </a:r>
            <a:r>
              <a:rPr lang="el-GR" altLang="el-GR" dirty="0" err="1" smtClean="0">
                <a:cs typeface="Arial" charset="0"/>
              </a:rPr>
              <a:t>surface</a:t>
            </a:r>
            <a:r>
              <a:rPr lang="el-GR" altLang="el-GR" dirty="0" smtClean="0">
                <a:cs typeface="Arial" charset="0"/>
              </a:rPr>
              <a:t> </a:t>
            </a:r>
            <a:r>
              <a:rPr lang="el-GR" altLang="el-GR" dirty="0" err="1" smtClean="0">
                <a:cs typeface="Arial" charset="0"/>
              </a:rPr>
              <a:t>water</a:t>
            </a:r>
            <a:r>
              <a:rPr lang="el-GR" altLang="el-GR" dirty="0" smtClean="0">
                <a:cs typeface="Arial" charset="0"/>
              </a:rPr>
              <a:t> </a:t>
            </a:r>
            <a:r>
              <a:rPr lang="el-GR" altLang="el-GR" dirty="0" err="1" smtClean="0">
                <a:cs typeface="Arial" charset="0"/>
              </a:rPr>
              <a:t>and</a:t>
            </a:r>
            <a:r>
              <a:rPr lang="el-GR" altLang="el-GR" dirty="0" smtClean="0">
                <a:cs typeface="Arial" charset="0"/>
              </a:rPr>
              <a:t> </a:t>
            </a:r>
            <a:r>
              <a:rPr lang="el-GR" altLang="el-GR" dirty="0" err="1" smtClean="0">
                <a:cs typeface="Arial" charset="0"/>
              </a:rPr>
              <a:t>groundwater</a:t>
            </a:r>
            <a:r>
              <a:rPr lang="el-GR" altLang="el-GR" dirty="0" smtClean="0">
                <a:cs typeface="Arial" charset="0"/>
              </a:rPr>
              <a:t> </a:t>
            </a:r>
            <a:r>
              <a:rPr lang="el-GR" altLang="el-GR" dirty="0" err="1" smtClean="0">
                <a:cs typeface="Arial" charset="0"/>
              </a:rPr>
              <a:t>systems</a:t>
            </a:r>
            <a:r>
              <a:rPr lang="el-GR" altLang="el-GR" dirty="0" smtClean="0">
                <a:cs typeface="Arial" charset="0"/>
              </a:rPr>
              <a:t>: 0 %</a:t>
            </a:r>
          </a:p>
          <a:p>
            <a:pPr lvl="0" eaLnBrk="0" fontAlgn="base" hangingPunct="0">
              <a:spcBef>
                <a:spcPct val="0"/>
              </a:spcBef>
              <a:spcAft>
                <a:spcPct val="0"/>
              </a:spcAft>
            </a:pPr>
            <a:endParaRPr lang="el-GR" altLang="el-GR" dirty="0" smtClean="0">
              <a:cs typeface="Arial" charset="0"/>
            </a:endParaRPr>
          </a:p>
          <a:p>
            <a:pPr lvl="0" eaLnBrk="0" fontAlgn="base" hangingPunct="0">
              <a:spcBef>
                <a:spcPct val="0"/>
              </a:spcBef>
              <a:spcAft>
                <a:spcPct val="0"/>
              </a:spcAft>
            </a:pPr>
            <a:r>
              <a:rPr lang="el-GR" altLang="el-GR" b="1" dirty="0" err="1" smtClean="0">
                <a:cs typeface="Arial" charset="0"/>
              </a:rPr>
              <a:t>Incoming</a:t>
            </a:r>
            <a:r>
              <a:rPr lang="el-GR" altLang="el-GR" b="1" dirty="0" smtClean="0">
                <a:cs typeface="Arial" charset="0"/>
              </a:rPr>
              <a:t> </a:t>
            </a:r>
            <a:r>
              <a:rPr lang="el-GR" altLang="el-GR" b="1" dirty="0" err="1" smtClean="0">
                <a:cs typeface="Arial" charset="0"/>
              </a:rPr>
              <a:t>Waters</a:t>
            </a:r>
            <a:r>
              <a:rPr lang="el-GR" altLang="el-GR" b="1" dirty="0" smtClean="0">
                <a:cs typeface="Arial" charset="0"/>
              </a:rPr>
              <a:t>: </a:t>
            </a:r>
            <a:r>
              <a:rPr lang="el-GR" altLang="el-GR" dirty="0" smtClean="0">
                <a:cs typeface="Arial" charset="0"/>
              </a:rPr>
              <a:t>97 %</a:t>
            </a:r>
          </a:p>
          <a:p>
            <a:pPr lvl="0" eaLnBrk="0" fontAlgn="base" hangingPunct="0">
              <a:spcBef>
                <a:spcPct val="0"/>
              </a:spcBef>
              <a:spcAft>
                <a:spcPct val="0"/>
              </a:spcAft>
            </a:pPr>
            <a:endParaRPr lang="el-GR" altLang="el-GR" dirty="0" smtClean="0">
              <a:cs typeface="Arial" charset="0"/>
            </a:endParaRPr>
          </a:p>
          <a:p>
            <a:pPr lvl="0" eaLnBrk="0" fontAlgn="base" hangingPunct="0">
              <a:spcBef>
                <a:spcPct val="0"/>
              </a:spcBef>
              <a:spcAft>
                <a:spcPct val="0"/>
              </a:spcAft>
            </a:pPr>
            <a:r>
              <a:rPr lang="el-GR" altLang="el-GR" b="1" dirty="0" err="1" smtClean="0">
                <a:cs typeface="Arial" charset="0"/>
              </a:rPr>
              <a:t>Outgoing</a:t>
            </a:r>
            <a:r>
              <a:rPr lang="el-GR" altLang="el-GR" b="1" dirty="0" smtClean="0">
                <a:cs typeface="Arial" charset="0"/>
              </a:rPr>
              <a:t> </a:t>
            </a:r>
            <a:r>
              <a:rPr lang="el-GR" altLang="el-GR" b="1" dirty="0" err="1" smtClean="0">
                <a:cs typeface="Arial" charset="0"/>
              </a:rPr>
              <a:t>Waters</a:t>
            </a:r>
            <a:r>
              <a:rPr lang="el-GR" altLang="el-GR" b="1" dirty="0" smtClean="0">
                <a:cs typeface="Arial" charset="0"/>
              </a:rPr>
              <a:t>: </a:t>
            </a:r>
            <a:r>
              <a:rPr lang="el-GR" altLang="el-GR" dirty="0" smtClean="0">
                <a:cs typeface="Arial" charset="0"/>
              </a:rPr>
              <a:t>0 %</a:t>
            </a:r>
            <a:endParaRPr lang="en-US" altLang="el-GR" dirty="0" smtClean="0">
              <a:cs typeface="Arial" charset="0"/>
            </a:endParaRPr>
          </a:p>
          <a:p>
            <a:pPr lvl="0" eaLnBrk="0" fontAlgn="base" hangingPunct="0">
              <a:spcBef>
                <a:spcPct val="0"/>
              </a:spcBef>
              <a:spcAft>
                <a:spcPct val="0"/>
              </a:spcAft>
            </a:pPr>
            <a:endParaRPr lang="el-GR" altLang="el-GR" dirty="0" smtClean="0">
              <a:cs typeface="Arial" charset="0"/>
            </a:endParaRPr>
          </a:p>
          <a:p>
            <a:pPr lvl="0" eaLnBrk="0" fontAlgn="base" hangingPunct="0">
              <a:spcBef>
                <a:spcPct val="0"/>
              </a:spcBef>
              <a:spcAft>
                <a:spcPct val="0"/>
              </a:spcAft>
            </a:pPr>
            <a:r>
              <a:rPr lang="el-GR" altLang="el-GR" b="1" dirty="0" err="1" smtClean="0">
                <a:solidFill>
                  <a:srgbClr val="C00000"/>
                </a:solidFill>
                <a:cs typeface="Arial" charset="0"/>
              </a:rPr>
              <a:t>Total</a:t>
            </a:r>
            <a:r>
              <a:rPr lang="el-GR" altLang="el-GR" b="1" dirty="0" smtClean="0">
                <a:solidFill>
                  <a:srgbClr val="C00000"/>
                </a:solidFill>
                <a:cs typeface="Arial" charset="0"/>
              </a:rPr>
              <a:t> </a:t>
            </a:r>
            <a:r>
              <a:rPr lang="el-GR" altLang="el-GR" b="1" dirty="0" err="1" smtClean="0">
                <a:solidFill>
                  <a:srgbClr val="C00000"/>
                </a:solidFill>
                <a:cs typeface="Arial" charset="0"/>
              </a:rPr>
              <a:t>Use</a:t>
            </a:r>
            <a:r>
              <a:rPr lang="el-GR" altLang="el-GR" b="1" dirty="0" smtClean="0">
                <a:solidFill>
                  <a:srgbClr val="C00000"/>
                </a:solidFill>
                <a:cs typeface="Arial" charset="0"/>
              </a:rPr>
              <a:t> </a:t>
            </a:r>
            <a:r>
              <a:rPr lang="el-GR" altLang="el-GR" b="1" dirty="0" err="1" smtClean="0">
                <a:solidFill>
                  <a:srgbClr val="C00000"/>
                </a:solidFill>
                <a:cs typeface="Arial" charset="0"/>
              </a:rPr>
              <a:t>of</a:t>
            </a:r>
            <a:r>
              <a:rPr lang="el-GR" altLang="el-GR" b="1" dirty="0" smtClean="0">
                <a:solidFill>
                  <a:srgbClr val="C00000"/>
                </a:solidFill>
                <a:cs typeface="Arial" charset="0"/>
              </a:rPr>
              <a:t> </a:t>
            </a:r>
            <a:r>
              <a:rPr lang="el-GR" altLang="el-GR" b="1" dirty="0" err="1" smtClean="0">
                <a:solidFill>
                  <a:srgbClr val="C00000"/>
                </a:solidFill>
                <a:cs typeface="Arial" charset="0"/>
              </a:rPr>
              <a:t>Total</a:t>
            </a:r>
            <a:r>
              <a:rPr lang="el-GR" altLang="el-GR" b="1" dirty="0" smtClean="0">
                <a:solidFill>
                  <a:srgbClr val="C00000"/>
                </a:solidFill>
                <a:cs typeface="Arial" charset="0"/>
              </a:rPr>
              <a:t> </a:t>
            </a:r>
            <a:r>
              <a:rPr lang="el-GR" altLang="el-GR" b="1" dirty="0" err="1" smtClean="0">
                <a:solidFill>
                  <a:srgbClr val="C00000"/>
                </a:solidFill>
                <a:cs typeface="Arial" charset="0"/>
              </a:rPr>
              <a:t>Actual</a:t>
            </a:r>
            <a:r>
              <a:rPr lang="el-GR" altLang="el-GR" b="1" dirty="0" smtClean="0">
                <a:solidFill>
                  <a:srgbClr val="C00000"/>
                </a:solidFill>
                <a:cs typeface="Arial" charset="0"/>
              </a:rPr>
              <a:t> </a:t>
            </a:r>
            <a:r>
              <a:rPr lang="el-GR" altLang="el-GR" b="1" dirty="0" err="1" smtClean="0">
                <a:solidFill>
                  <a:srgbClr val="C00000"/>
                </a:solidFill>
                <a:cs typeface="Arial" charset="0"/>
              </a:rPr>
              <a:t>Renewable</a:t>
            </a:r>
            <a:r>
              <a:rPr lang="el-GR" altLang="el-GR" b="1" dirty="0" smtClean="0">
                <a:solidFill>
                  <a:srgbClr val="C00000"/>
                </a:solidFill>
                <a:cs typeface="Arial" charset="0"/>
              </a:rPr>
              <a:t> </a:t>
            </a:r>
            <a:r>
              <a:rPr lang="el-GR" altLang="el-GR" b="1" dirty="0" err="1" smtClean="0">
                <a:solidFill>
                  <a:srgbClr val="C00000"/>
                </a:solidFill>
                <a:cs typeface="Arial" charset="0"/>
              </a:rPr>
              <a:t>Water</a:t>
            </a:r>
            <a:r>
              <a:rPr lang="el-GR" altLang="el-GR" b="1" dirty="0" smtClean="0">
                <a:solidFill>
                  <a:srgbClr val="C00000"/>
                </a:solidFill>
                <a:cs typeface="Arial" charset="0"/>
              </a:rPr>
              <a:t> </a:t>
            </a:r>
            <a:r>
              <a:rPr lang="el-GR" altLang="el-GR" b="1" dirty="0" err="1" smtClean="0">
                <a:solidFill>
                  <a:srgbClr val="C00000"/>
                </a:solidFill>
                <a:cs typeface="Arial" charset="0"/>
              </a:rPr>
              <a:t>Resources</a:t>
            </a:r>
            <a:r>
              <a:rPr lang="el-GR" altLang="el-GR" b="1" dirty="0" smtClean="0">
                <a:solidFill>
                  <a:srgbClr val="C00000"/>
                </a:solidFill>
                <a:cs typeface="Arial" charset="0"/>
              </a:rPr>
              <a:t>: 118 %</a:t>
            </a:r>
            <a:endParaRPr lang="el-GR" altLang="el-GR" dirty="0">
              <a:solidFill>
                <a:srgbClr val="C00000"/>
              </a:solidFill>
              <a:cs typeface="Arial" charset="0"/>
            </a:endParaRPr>
          </a:p>
        </p:txBody>
      </p:sp>
      <p:sp>
        <p:nvSpPr>
          <p:cNvPr id="4" name="Ορθογώνιο 3"/>
          <p:cNvSpPr/>
          <p:nvPr/>
        </p:nvSpPr>
        <p:spPr>
          <a:xfrm>
            <a:off x="671743" y="6550222"/>
            <a:ext cx="8136904" cy="307777"/>
          </a:xfrm>
          <a:prstGeom prst="rect">
            <a:avLst/>
          </a:prstGeom>
        </p:spPr>
        <p:txBody>
          <a:bodyPr wrap="square">
            <a:spAutoFit/>
          </a:bodyPr>
          <a:lstStyle/>
          <a:p>
            <a:pPr algn="ctr"/>
            <a:r>
              <a:rPr lang="el-GR" sz="1400" dirty="0" err="1" smtClean="0"/>
              <a:t>Source</a:t>
            </a:r>
            <a:r>
              <a:rPr lang="el-GR" sz="1400" dirty="0" smtClean="0"/>
              <a:t>: </a:t>
            </a:r>
            <a:r>
              <a:rPr lang="en-US" sz="1400" dirty="0" smtClean="0"/>
              <a:t>http</a:t>
            </a:r>
            <a:r>
              <a:rPr lang="en-US" sz="1400" dirty="0"/>
              <a:t>://www.greenfacts.org/en/water-resources/figtableboxes/aquastat54.htm</a:t>
            </a:r>
            <a:endParaRPr lang="el-GR" sz="1400" dirty="0"/>
          </a:p>
        </p:txBody>
      </p:sp>
      <p:sp>
        <p:nvSpPr>
          <p:cNvPr id="2" name="Rectangle 1"/>
          <p:cNvSpPr/>
          <p:nvPr/>
        </p:nvSpPr>
        <p:spPr>
          <a:xfrm>
            <a:off x="1486004" y="260648"/>
            <a:ext cx="6163419" cy="523220"/>
          </a:xfrm>
          <a:prstGeom prst="rect">
            <a:avLst/>
          </a:prstGeom>
        </p:spPr>
        <p:txBody>
          <a:bodyPr wrap="none">
            <a:spAutoFit/>
          </a:bodyPr>
          <a:lstStyle/>
          <a:p>
            <a:pPr lvl="0" algn="ctr" fontAlgn="base">
              <a:spcBef>
                <a:spcPct val="0"/>
              </a:spcBef>
              <a:spcAft>
                <a:spcPct val="0"/>
              </a:spcAft>
            </a:pPr>
            <a:r>
              <a:rPr lang="el-GR" altLang="el-GR" sz="2800" b="1" dirty="0" err="1">
                <a:solidFill>
                  <a:schemeClr val="tx2">
                    <a:lumMod val="75000"/>
                  </a:schemeClr>
                </a:solidFill>
                <a:cs typeface="Arial" charset="0"/>
              </a:rPr>
              <a:t>Water</a:t>
            </a:r>
            <a:r>
              <a:rPr lang="el-GR" altLang="el-GR" sz="2800" b="1" dirty="0">
                <a:solidFill>
                  <a:schemeClr val="tx2">
                    <a:lumMod val="75000"/>
                  </a:schemeClr>
                </a:solidFill>
                <a:cs typeface="Arial" charset="0"/>
              </a:rPr>
              <a:t> </a:t>
            </a:r>
            <a:r>
              <a:rPr lang="el-GR" altLang="el-GR" sz="2800" b="1" dirty="0" err="1">
                <a:solidFill>
                  <a:schemeClr val="tx2">
                    <a:lumMod val="75000"/>
                  </a:schemeClr>
                </a:solidFill>
                <a:cs typeface="Arial" charset="0"/>
              </a:rPr>
              <a:t>availability</a:t>
            </a:r>
            <a:r>
              <a:rPr lang="el-GR" altLang="el-GR" sz="2800" b="1" dirty="0">
                <a:solidFill>
                  <a:schemeClr val="tx2">
                    <a:lumMod val="75000"/>
                  </a:schemeClr>
                </a:solidFill>
                <a:cs typeface="Arial" charset="0"/>
              </a:rPr>
              <a:t> </a:t>
            </a:r>
            <a:r>
              <a:rPr lang="el-GR" altLang="el-GR" sz="2800" b="1" dirty="0" err="1">
                <a:solidFill>
                  <a:schemeClr val="tx2">
                    <a:lumMod val="75000"/>
                  </a:schemeClr>
                </a:solidFill>
                <a:cs typeface="Arial" charset="0"/>
              </a:rPr>
              <a:t>information</a:t>
            </a:r>
            <a:r>
              <a:rPr lang="el-GR" altLang="el-GR" sz="2800" b="1" dirty="0">
                <a:solidFill>
                  <a:schemeClr val="tx2">
                    <a:lumMod val="75000"/>
                  </a:schemeClr>
                </a:solidFill>
                <a:cs typeface="Arial" charset="0"/>
              </a:rPr>
              <a:t> </a:t>
            </a:r>
            <a:r>
              <a:rPr lang="el-GR" altLang="el-GR" sz="2800" b="1" dirty="0" err="1">
                <a:solidFill>
                  <a:schemeClr val="tx2">
                    <a:lumMod val="75000"/>
                  </a:schemeClr>
                </a:solidFill>
                <a:cs typeface="Arial" charset="0"/>
              </a:rPr>
              <a:t>for</a:t>
            </a:r>
            <a:r>
              <a:rPr lang="el-GR" altLang="el-GR" sz="2800" b="1" dirty="0">
                <a:solidFill>
                  <a:schemeClr val="tx2">
                    <a:lumMod val="75000"/>
                  </a:schemeClr>
                </a:solidFill>
                <a:cs typeface="Arial" charset="0"/>
              </a:rPr>
              <a:t> </a:t>
            </a:r>
            <a:r>
              <a:rPr lang="el-GR" altLang="el-GR" sz="2800" b="1" dirty="0" err="1">
                <a:solidFill>
                  <a:schemeClr val="tx2">
                    <a:lumMod val="75000"/>
                  </a:schemeClr>
                </a:solidFill>
                <a:cs typeface="Arial" charset="0"/>
              </a:rPr>
              <a:t>Egypt</a:t>
            </a:r>
            <a:r>
              <a:rPr lang="el-GR" altLang="el-GR" sz="2800" b="1" dirty="0">
                <a:solidFill>
                  <a:schemeClr val="tx2">
                    <a:lumMod val="75000"/>
                  </a:schemeClr>
                </a:solidFill>
                <a:cs typeface="Arial" charset="0"/>
              </a:rPr>
              <a:t> </a:t>
            </a:r>
          </a:p>
        </p:txBody>
      </p:sp>
    </p:spTree>
    <p:extLst>
      <p:ext uri="{BB962C8B-B14F-4D97-AF65-F5344CB8AC3E}">
        <p14:creationId xmlns:p14="http://schemas.microsoft.com/office/powerpoint/2010/main" val="169219784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678764" y="1412776"/>
            <a:ext cx="7776864" cy="3970318"/>
          </a:xfrm>
          <a:prstGeom prst="rect">
            <a:avLst/>
          </a:prstGeom>
        </p:spPr>
        <p:style>
          <a:lnRef idx="0">
            <a:schemeClr val="accent2"/>
          </a:lnRef>
          <a:fillRef idx="3">
            <a:schemeClr val="accent2"/>
          </a:fillRef>
          <a:effectRef idx="3">
            <a:schemeClr val="accent2"/>
          </a:effectRef>
          <a:fontRef idx="minor">
            <a:schemeClr val="lt1"/>
          </a:fontRef>
        </p:style>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lnSpc>
                <a:spcPct val="150000"/>
              </a:lnSpc>
            </a:pPr>
            <a:r>
              <a:rPr lang="el-GR" sz="2800" b="1" dirty="0" smtClean="0">
                <a:ln w="11430"/>
                <a:solidFill>
                  <a:schemeClr val="bg1"/>
                </a:solidFill>
                <a:effectLst>
                  <a:outerShdw blurRad="50800" dist="39000" dir="5460000" algn="tl">
                    <a:srgbClr val="000000">
                      <a:alpha val="38000"/>
                    </a:srgbClr>
                  </a:outerShdw>
                </a:effectLst>
              </a:rPr>
              <a:t>THE FIRST STEP FOR A SUCCESSFULL WATER RESOURCES MANAGEMENT IS THE KNOWLEDGE OF THE AVAILABLE RESOURCES, THEREFORE THE HYDROLOGICAL BALANCE IS  ONE OF THE MOST VALUABLE TOOLS FOR THE STAKEHOLDERS AND DECISION MAKERS</a:t>
            </a:r>
            <a:endParaRPr lang="el-GR" sz="2800" b="1" dirty="0">
              <a:ln w="11430"/>
              <a:solidFill>
                <a:schemeClr val="bg1"/>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14633936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73191" y="318292"/>
            <a:ext cx="2592826" cy="523220"/>
          </a:xfrm>
          <a:prstGeom prst="rect">
            <a:avLst/>
          </a:prstGeom>
          <a:noFill/>
        </p:spPr>
        <p:txBody>
          <a:bodyPr wrap="none" rtlCol="0">
            <a:spAutoFit/>
          </a:bodyPr>
          <a:lstStyle/>
          <a:p>
            <a:r>
              <a:rPr lang="el-GR" sz="2800" b="1" dirty="0" err="1" smtClean="0">
                <a:solidFill>
                  <a:schemeClr val="tx2">
                    <a:lumMod val="75000"/>
                  </a:schemeClr>
                </a:solidFill>
              </a:rPr>
              <a:t>The</a:t>
            </a:r>
            <a:r>
              <a:rPr lang="el-GR" sz="2800" b="1" dirty="0" smtClean="0">
                <a:solidFill>
                  <a:schemeClr val="tx2">
                    <a:lumMod val="75000"/>
                  </a:schemeClr>
                </a:solidFill>
              </a:rPr>
              <a:t> Water </a:t>
            </a:r>
            <a:r>
              <a:rPr lang="el-GR" sz="2800" b="1" dirty="0" err="1" smtClean="0">
                <a:solidFill>
                  <a:schemeClr val="tx2">
                    <a:lumMod val="75000"/>
                  </a:schemeClr>
                </a:solidFill>
              </a:rPr>
              <a:t>Cycle</a:t>
            </a:r>
            <a:endParaRPr lang="el-GR" sz="2800" b="1" dirty="0">
              <a:solidFill>
                <a:schemeClr val="tx2">
                  <a:lumMod val="75000"/>
                </a:schemeClr>
              </a:solidFill>
            </a:endParaRPr>
          </a:p>
        </p:txBody>
      </p:sp>
      <p:sp>
        <p:nvSpPr>
          <p:cNvPr id="6" name="Rectangle 1"/>
          <p:cNvSpPr>
            <a:spLocks noChangeArrowheads="1"/>
          </p:cNvSpPr>
          <p:nvPr/>
        </p:nvSpPr>
        <p:spPr bwMode="auto">
          <a:xfrm>
            <a:off x="412062" y="2246675"/>
            <a:ext cx="8208912" cy="3034805"/>
          </a:xfrm>
          <a:prstGeom prst="rect">
            <a:avLst/>
          </a:prstGeom>
          <a:ln/>
          <a:extLst/>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ts val="300"/>
              </a:spcAft>
              <a:buClrTx/>
              <a:buSzTx/>
              <a:buFontTx/>
              <a:buNone/>
              <a:tabLst/>
            </a:pPr>
            <a:r>
              <a:rPr kumimoji="0" lang="en-US" altLang="el-GR" b="0" i="0" u="none" strike="noStrike" cap="none" normalizeH="0" baseline="0" dirty="0" smtClean="0">
                <a:ln>
                  <a:noFill/>
                </a:ln>
                <a:solidFill>
                  <a:schemeClr val="tx1"/>
                </a:solidFill>
                <a:effectLst/>
                <a:cs typeface="Arial" charset="0"/>
              </a:rPr>
              <a:t>The water cycle describes how water evaporates from the surface of the earth, rises into the atmosphere, cools and condenses into rain or snow in clouds, and falls again to the surface as precipitation. </a:t>
            </a:r>
          </a:p>
          <a:p>
            <a:pPr marL="0" marR="0" lvl="0" indent="0" algn="just" defTabSz="914400" rtl="0" eaLnBrk="0" fontAlgn="base" latinLnBrk="0" hangingPunct="0">
              <a:lnSpc>
                <a:spcPct val="150000"/>
              </a:lnSpc>
              <a:spcBef>
                <a:spcPct val="0"/>
              </a:spcBef>
              <a:spcAft>
                <a:spcPts val="300"/>
              </a:spcAft>
              <a:buClrTx/>
              <a:buSzTx/>
              <a:buFontTx/>
              <a:buNone/>
              <a:tabLst/>
            </a:pPr>
            <a:r>
              <a:rPr kumimoji="0" lang="en-US" altLang="el-GR" b="0" i="0" u="none" strike="noStrike" cap="none" normalizeH="0" baseline="0" dirty="0" smtClean="0">
                <a:ln>
                  <a:noFill/>
                </a:ln>
                <a:solidFill>
                  <a:schemeClr val="tx1"/>
                </a:solidFill>
                <a:effectLst/>
                <a:cs typeface="Arial" charset="0"/>
              </a:rPr>
              <a:t>The water falling on land collects in rivers and lakes, soil, and porous layers of rock, and much of it flows back into the oceans, where it will once more evaporate. </a:t>
            </a:r>
          </a:p>
          <a:p>
            <a:pPr marL="0" marR="0" lvl="0" indent="0" algn="just" defTabSz="914400" rtl="0" eaLnBrk="0" fontAlgn="base" latinLnBrk="0" hangingPunct="0">
              <a:lnSpc>
                <a:spcPct val="150000"/>
              </a:lnSpc>
              <a:spcBef>
                <a:spcPct val="0"/>
              </a:spcBef>
              <a:spcAft>
                <a:spcPts val="300"/>
              </a:spcAft>
              <a:buClrTx/>
              <a:buSzTx/>
              <a:buFontTx/>
              <a:buNone/>
              <a:tabLst/>
            </a:pPr>
            <a:r>
              <a:rPr kumimoji="0" lang="en-US" altLang="el-GR" b="0" i="0" u="none" strike="noStrike" cap="none" normalizeH="0" baseline="0" dirty="0" smtClean="0">
                <a:ln>
                  <a:noFill/>
                </a:ln>
                <a:solidFill>
                  <a:schemeClr val="tx1"/>
                </a:solidFill>
                <a:effectLst/>
                <a:cs typeface="Arial" charset="0"/>
              </a:rPr>
              <a:t>The cycling of water in and out of the atmosphere is a significant aspect of the weather patterns on Earth.</a:t>
            </a:r>
          </a:p>
        </p:txBody>
      </p:sp>
      <p:sp>
        <p:nvSpPr>
          <p:cNvPr id="7" name="Ορθογώνιο 6"/>
          <p:cNvSpPr/>
          <p:nvPr/>
        </p:nvSpPr>
        <p:spPr>
          <a:xfrm>
            <a:off x="1835696" y="5783189"/>
            <a:ext cx="4655249" cy="523220"/>
          </a:xfrm>
          <a:prstGeom prst="rect">
            <a:avLst/>
          </a:prstGeom>
        </p:spPr>
        <p:txBody>
          <a:bodyPr wrap="none">
            <a:spAutoFit/>
          </a:bodyPr>
          <a:lstStyle/>
          <a:p>
            <a:r>
              <a:rPr lang="el-GR" sz="1400" dirty="0" err="1" smtClean="0">
                <a:hlinkClick r:id="rId2"/>
              </a:rPr>
              <a:t>Source</a:t>
            </a:r>
            <a:r>
              <a:rPr lang="el-GR" sz="1400" dirty="0" smtClean="0">
                <a:hlinkClick r:id="rId2"/>
              </a:rPr>
              <a:t>: </a:t>
            </a:r>
            <a:r>
              <a:rPr lang="en-US" sz="1400" dirty="0" smtClean="0">
                <a:hlinkClick r:id="rId2"/>
              </a:rPr>
              <a:t>https</a:t>
            </a:r>
            <a:r>
              <a:rPr lang="en-US" sz="1400" dirty="0">
                <a:hlinkClick r:id="rId2"/>
              </a:rPr>
              <a:t>://</a:t>
            </a:r>
            <a:r>
              <a:rPr lang="en-US" sz="1400" dirty="0" smtClean="0">
                <a:hlinkClick r:id="rId2"/>
              </a:rPr>
              <a:t>water.usgs.gov/edu/watercyclesummary.html</a:t>
            </a:r>
            <a:endParaRPr lang="el-GR" sz="1400" dirty="0" smtClean="0"/>
          </a:p>
          <a:p>
            <a:r>
              <a:rPr lang="en-US" sz="1400" dirty="0" smtClean="0"/>
              <a:t>https</a:t>
            </a:r>
            <a:r>
              <a:rPr lang="en-US" sz="1400" dirty="0"/>
              <a:t>://pmm.nasa.gov/education/water-cycle</a:t>
            </a:r>
            <a:endParaRPr lang="el-GR" sz="1400" dirty="0"/>
          </a:p>
        </p:txBody>
      </p:sp>
      <p:sp>
        <p:nvSpPr>
          <p:cNvPr id="2" name="Rectangle 1"/>
          <p:cNvSpPr/>
          <p:nvPr/>
        </p:nvSpPr>
        <p:spPr>
          <a:xfrm>
            <a:off x="412062" y="976158"/>
            <a:ext cx="7966648" cy="830997"/>
          </a:xfrm>
          <a:prstGeom prst="rect">
            <a:avLst/>
          </a:prstGeom>
        </p:spPr>
        <p:txBody>
          <a:bodyPr wrap="square">
            <a:spAutoFit/>
          </a:bodyPr>
          <a:lstStyle/>
          <a:p>
            <a:pPr algn="ctr"/>
            <a:r>
              <a:rPr lang="en-US" altLang="el-GR" sz="2400" dirty="0"/>
              <a:t>The hydrological cycle is described by an equation called </a:t>
            </a:r>
            <a:r>
              <a:rPr lang="en-US" altLang="el-GR" sz="2400" dirty="0">
                <a:solidFill>
                  <a:srgbClr val="C00000"/>
                </a:solidFill>
              </a:rPr>
              <a:t>Hydrological Balance.</a:t>
            </a:r>
            <a:endParaRPr lang="el-GR" sz="2400" dirty="0">
              <a:solidFill>
                <a:srgbClr val="C00000"/>
              </a:solidFill>
            </a:endParaRPr>
          </a:p>
        </p:txBody>
      </p:sp>
    </p:spTree>
    <p:extLst>
      <p:ext uri="{BB962C8B-B14F-4D97-AF65-F5344CB8AC3E}">
        <p14:creationId xmlns:p14="http://schemas.microsoft.com/office/powerpoint/2010/main" val="2905581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172375" y="6298273"/>
            <a:ext cx="8712968" cy="307777"/>
          </a:xfrm>
          <a:prstGeom prst="rect">
            <a:avLst/>
          </a:prstGeom>
        </p:spPr>
        <p:txBody>
          <a:bodyPr wrap="square">
            <a:spAutoFit/>
          </a:bodyPr>
          <a:lstStyle/>
          <a:p>
            <a:r>
              <a:rPr lang="el-GR" sz="1400" dirty="0" err="1" smtClean="0"/>
              <a:t>Source</a:t>
            </a:r>
            <a:r>
              <a:rPr lang="el-GR" sz="1400" dirty="0" smtClean="0"/>
              <a:t>: </a:t>
            </a:r>
            <a:r>
              <a:rPr lang="en-US" sz="1400" dirty="0" smtClean="0"/>
              <a:t>https://www.khanacademy.org/science/biology/ecology/biogeochemical-cycles/a/the-water-cycle</a:t>
            </a:r>
            <a:endParaRPr lang="el-GR" sz="1400" dirty="0"/>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475" y="737569"/>
            <a:ext cx="8156768" cy="5256584"/>
          </a:xfrm>
          <a:prstGeom prst="rect">
            <a:avLst/>
          </a:prstGeom>
        </p:spPr>
      </p:pic>
      <p:sp>
        <p:nvSpPr>
          <p:cNvPr id="6" name="TextBox 5"/>
          <p:cNvSpPr txBox="1"/>
          <p:nvPr/>
        </p:nvSpPr>
        <p:spPr>
          <a:xfrm>
            <a:off x="3232446" y="0"/>
            <a:ext cx="2592826" cy="523220"/>
          </a:xfrm>
          <a:prstGeom prst="rect">
            <a:avLst/>
          </a:prstGeom>
          <a:noFill/>
        </p:spPr>
        <p:txBody>
          <a:bodyPr wrap="none" rtlCol="0">
            <a:spAutoFit/>
          </a:bodyPr>
          <a:lstStyle/>
          <a:p>
            <a:r>
              <a:rPr lang="el-GR" sz="2800" b="1" dirty="0" err="1" smtClean="0">
                <a:solidFill>
                  <a:schemeClr val="tx2">
                    <a:lumMod val="75000"/>
                  </a:schemeClr>
                </a:solidFill>
              </a:rPr>
              <a:t>The</a:t>
            </a:r>
            <a:r>
              <a:rPr lang="el-GR" sz="2800" b="1" dirty="0" smtClean="0">
                <a:solidFill>
                  <a:schemeClr val="tx2">
                    <a:lumMod val="75000"/>
                  </a:schemeClr>
                </a:solidFill>
              </a:rPr>
              <a:t> Water </a:t>
            </a:r>
            <a:r>
              <a:rPr lang="el-GR" sz="2800" b="1" dirty="0" err="1" smtClean="0">
                <a:solidFill>
                  <a:schemeClr val="tx2">
                    <a:lumMod val="75000"/>
                  </a:schemeClr>
                </a:solidFill>
              </a:rPr>
              <a:t>Cycle</a:t>
            </a:r>
            <a:endParaRPr lang="el-GR" sz="2800" b="1" dirty="0">
              <a:solidFill>
                <a:schemeClr val="tx2">
                  <a:lumMod val="75000"/>
                </a:schemeClr>
              </a:solidFill>
            </a:endParaRPr>
          </a:p>
        </p:txBody>
      </p:sp>
    </p:spTree>
    <p:extLst>
      <p:ext uri="{BB962C8B-B14F-4D97-AF65-F5344CB8AC3E}">
        <p14:creationId xmlns:p14="http://schemas.microsoft.com/office/powerpoint/2010/main" val="5181458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692696"/>
            <a:ext cx="7992888" cy="456740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285750" indent="-285750" algn="just">
              <a:lnSpc>
                <a:spcPct val="120000"/>
              </a:lnSpc>
              <a:spcAft>
                <a:spcPts val="600"/>
              </a:spcAft>
              <a:buFont typeface="Wingdings" pitchFamily="2" charset="2"/>
              <a:buChar char="Ø"/>
            </a:pPr>
            <a:r>
              <a:rPr lang="el-GR" sz="2400" b="1" dirty="0" smtClean="0">
                <a:solidFill>
                  <a:srgbClr val="C00000"/>
                </a:solidFill>
              </a:rPr>
              <a:t>P</a:t>
            </a:r>
            <a:r>
              <a:rPr lang="en-US" sz="2400" b="1" dirty="0" err="1" smtClean="0">
                <a:solidFill>
                  <a:srgbClr val="C00000"/>
                </a:solidFill>
              </a:rPr>
              <a:t>recipitation</a:t>
            </a:r>
            <a:r>
              <a:rPr lang="en-US" dirty="0" smtClean="0"/>
              <a:t>: water vapors in the atmosphere, condenses into clouds and eventually falls under gravity in the following forms: drizzle, rain, sleet, snow, </a:t>
            </a:r>
            <a:r>
              <a:rPr lang="en-US" dirty="0" err="1" smtClean="0"/>
              <a:t>graupel</a:t>
            </a:r>
            <a:r>
              <a:rPr lang="en-US" dirty="0" smtClean="0"/>
              <a:t> and hail. </a:t>
            </a:r>
          </a:p>
          <a:p>
            <a:pPr marL="285750" indent="-285750" algn="just">
              <a:lnSpc>
                <a:spcPct val="120000"/>
              </a:lnSpc>
              <a:spcAft>
                <a:spcPts val="600"/>
              </a:spcAft>
              <a:buFont typeface="Wingdings" pitchFamily="2" charset="2"/>
              <a:buChar char="Ø"/>
            </a:pPr>
            <a:r>
              <a:rPr lang="en-US" sz="2400" b="1" dirty="0" smtClean="0">
                <a:solidFill>
                  <a:srgbClr val="C00000"/>
                </a:solidFill>
              </a:rPr>
              <a:t>Surface Runoff: </a:t>
            </a:r>
            <a:r>
              <a:rPr lang="en-US" dirty="0" smtClean="0"/>
              <a:t>is the superficial flow of water that takes place through the hydrographic network.  It occurs when the soil is saturated and cannot absorb more water, when the intensity of the rainfall is high or when the outcropping geological formation is impervious.</a:t>
            </a:r>
          </a:p>
          <a:p>
            <a:pPr marL="285750" indent="-285750" algn="just">
              <a:lnSpc>
                <a:spcPct val="120000"/>
              </a:lnSpc>
              <a:spcAft>
                <a:spcPts val="600"/>
              </a:spcAft>
              <a:buFont typeface="Wingdings" pitchFamily="2" charset="2"/>
              <a:buChar char="Ø"/>
            </a:pPr>
            <a:r>
              <a:rPr lang="en-US" sz="2400" b="1" dirty="0" smtClean="0">
                <a:solidFill>
                  <a:srgbClr val="C00000"/>
                </a:solidFill>
              </a:rPr>
              <a:t>Evapotranspiration: </a:t>
            </a:r>
            <a:r>
              <a:rPr lang="en-US" dirty="0" smtClean="0"/>
              <a:t>is the amount of water that returns to the atmosphere in the processes of evaporation and transpiration and becomes again part of the water cycle. </a:t>
            </a:r>
            <a:r>
              <a:rPr lang="en-US" i="1" dirty="0" smtClean="0">
                <a:solidFill>
                  <a:srgbClr val="C00000"/>
                </a:solidFill>
              </a:rPr>
              <a:t>Evaporation</a:t>
            </a:r>
            <a:r>
              <a:rPr lang="en-US" i="1" dirty="0" smtClean="0"/>
              <a:t> </a:t>
            </a:r>
            <a:r>
              <a:rPr lang="en-US" dirty="0" smtClean="0"/>
              <a:t>is the process by which water changes from a liquid to a gas or vapor (heat is required). Oceans, seas, lakes, and rivers provide nearly 90 percent of the moisture in the atmosphere via evaporation. </a:t>
            </a:r>
          </a:p>
        </p:txBody>
      </p:sp>
      <p:sp>
        <p:nvSpPr>
          <p:cNvPr id="2" name="Rectangle 1"/>
          <p:cNvSpPr/>
          <p:nvPr/>
        </p:nvSpPr>
        <p:spPr>
          <a:xfrm>
            <a:off x="899592" y="5947152"/>
            <a:ext cx="6408712" cy="299184"/>
          </a:xfrm>
          <a:prstGeom prst="rect">
            <a:avLst/>
          </a:prstGeom>
        </p:spPr>
        <p:txBody>
          <a:bodyPr wrap="square">
            <a:spAutoFit/>
          </a:bodyPr>
          <a:lstStyle/>
          <a:p>
            <a:pPr algn="just">
              <a:lnSpc>
                <a:spcPct val="120000"/>
              </a:lnSpc>
              <a:spcAft>
                <a:spcPts val="600"/>
              </a:spcAft>
            </a:pPr>
            <a:r>
              <a:rPr lang="el-GR" sz="1200" dirty="0" err="1"/>
              <a:t>Source</a:t>
            </a:r>
            <a:r>
              <a:rPr lang="el-GR" sz="1200" dirty="0"/>
              <a:t>: </a:t>
            </a:r>
            <a:r>
              <a:rPr lang="en-US" sz="1200" dirty="0"/>
              <a:t>https://water.usgs.gov/edu/watercycleprecipitation.html</a:t>
            </a:r>
            <a:endParaRPr lang="el-GR" sz="1200" dirty="0"/>
          </a:p>
        </p:txBody>
      </p:sp>
    </p:spTree>
    <p:extLst>
      <p:ext uri="{BB962C8B-B14F-4D97-AF65-F5344CB8AC3E}">
        <p14:creationId xmlns:p14="http://schemas.microsoft.com/office/powerpoint/2010/main" val="2487136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0946" y="3580098"/>
            <a:ext cx="8162646" cy="186512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285750" indent="-285750" algn="just">
              <a:lnSpc>
                <a:spcPct val="120000"/>
              </a:lnSpc>
              <a:spcAft>
                <a:spcPts val="600"/>
              </a:spcAft>
              <a:buFont typeface="Wingdings" pitchFamily="2" charset="2"/>
              <a:buChar char="Ø"/>
            </a:pPr>
            <a:r>
              <a:rPr lang="el-GR" sz="2400" b="1" dirty="0" err="1">
                <a:solidFill>
                  <a:srgbClr val="C00000"/>
                </a:solidFill>
              </a:rPr>
              <a:t>Infiltration</a:t>
            </a:r>
            <a:r>
              <a:rPr lang="el-GR" sz="2400" b="1" dirty="0">
                <a:solidFill>
                  <a:srgbClr val="C00000"/>
                </a:solidFill>
              </a:rPr>
              <a:t>: </a:t>
            </a:r>
            <a:r>
              <a:rPr lang="en-US" dirty="0" smtClean="0"/>
              <a:t>is the amount of water that will infiltrate in the subsurface soil and geological formations forming the groundwater. The proportion of infiltration that recharges the aquifers is called </a:t>
            </a:r>
            <a:r>
              <a:rPr lang="en-US" i="1" dirty="0" smtClean="0">
                <a:solidFill>
                  <a:srgbClr val="C00000"/>
                </a:solidFill>
              </a:rPr>
              <a:t>effective infiltration </a:t>
            </a:r>
            <a:r>
              <a:rPr lang="en-US" dirty="0" smtClean="0"/>
              <a:t>or </a:t>
            </a:r>
            <a:r>
              <a:rPr lang="en-US" i="1" dirty="0" smtClean="0">
                <a:solidFill>
                  <a:srgbClr val="C00000"/>
                </a:solidFill>
              </a:rPr>
              <a:t>net infiltration</a:t>
            </a:r>
            <a:r>
              <a:rPr lang="en-US" dirty="0" smtClean="0"/>
              <a:t>.  The term infiltration is used to describe the vertical movement of meteoric water in the </a:t>
            </a:r>
            <a:r>
              <a:rPr lang="en-US" dirty="0" err="1" smtClean="0"/>
              <a:t>unsaturared</a:t>
            </a:r>
            <a:r>
              <a:rPr lang="en-US" dirty="0" smtClean="0"/>
              <a:t> zone. The movement in the saturated zone is called </a:t>
            </a:r>
            <a:r>
              <a:rPr lang="en-US" i="1" dirty="0" smtClean="0"/>
              <a:t>percolation</a:t>
            </a:r>
            <a:endParaRPr lang="en-US" i="1" dirty="0"/>
          </a:p>
        </p:txBody>
      </p:sp>
      <p:sp>
        <p:nvSpPr>
          <p:cNvPr id="2" name="Rectangle 1"/>
          <p:cNvSpPr/>
          <p:nvPr/>
        </p:nvSpPr>
        <p:spPr>
          <a:xfrm>
            <a:off x="467544" y="606109"/>
            <a:ext cx="8136904" cy="260686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285750" indent="-285750" algn="just">
              <a:lnSpc>
                <a:spcPct val="120000"/>
              </a:lnSpc>
              <a:spcAft>
                <a:spcPts val="600"/>
              </a:spcAft>
              <a:buFont typeface="Wingdings" pitchFamily="2" charset="2"/>
              <a:buChar char="Ø"/>
            </a:pPr>
            <a:r>
              <a:rPr lang="en-US" sz="2400" b="1" dirty="0" smtClean="0">
                <a:solidFill>
                  <a:srgbClr val="C00000"/>
                </a:solidFill>
              </a:rPr>
              <a:t>Evapotranspiration: </a:t>
            </a:r>
            <a:r>
              <a:rPr lang="en-US" dirty="0" smtClean="0"/>
              <a:t>Oceans, seas, lakes, and rivers provide nearly 90 percent of the moisture in the atmosphere via evaporation. </a:t>
            </a:r>
          </a:p>
          <a:p>
            <a:pPr marL="273050" algn="just">
              <a:lnSpc>
                <a:spcPct val="120000"/>
              </a:lnSpc>
              <a:spcAft>
                <a:spcPts val="600"/>
              </a:spcAft>
            </a:pPr>
            <a:r>
              <a:rPr lang="en-US" dirty="0" smtClean="0"/>
              <a:t>Water in the upper levels of the soil can be taken up by plant roots in order to be used for the metabolism of the plants. It travels upwards through vascular tubes made out of dead cells, and evaporates through pores found in the leaves. This process is called</a:t>
            </a:r>
            <a:r>
              <a:rPr lang="en-US" i="1" dirty="0" smtClean="0"/>
              <a:t> </a:t>
            </a:r>
            <a:r>
              <a:rPr lang="en-US" i="1" dirty="0" smtClean="0">
                <a:solidFill>
                  <a:srgbClr val="C00000"/>
                </a:solidFill>
              </a:rPr>
              <a:t>transpiration</a:t>
            </a:r>
            <a:r>
              <a:rPr lang="en-US" i="1" dirty="0" smtClean="0"/>
              <a:t> </a:t>
            </a:r>
            <a:r>
              <a:rPr lang="en-US" dirty="0" smtClean="0"/>
              <a:t>and contributes 10 percent of the atmospheric moisture.</a:t>
            </a:r>
            <a:endParaRPr lang="en-US" dirty="0"/>
          </a:p>
        </p:txBody>
      </p:sp>
      <p:sp>
        <p:nvSpPr>
          <p:cNvPr id="3" name="Rectangle 2"/>
          <p:cNvSpPr/>
          <p:nvPr/>
        </p:nvSpPr>
        <p:spPr>
          <a:xfrm>
            <a:off x="971600" y="5969025"/>
            <a:ext cx="6264696" cy="307777"/>
          </a:xfrm>
          <a:prstGeom prst="rect">
            <a:avLst/>
          </a:prstGeom>
        </p:spPr>
        <p:txBody>
          <a:bodyPr wrap="square">
            <a:spAutoFit/>
          </a:bodyPr>
          <a:lstStyle/>
          <a:p>
            <a:pPr algn="ctr"/>
            <a:r>
              <a:rPr lang="el-GR" sz="1400" dirty="0" err="1"/>
              <a:t>Source</a:t>
            </a:r>
            <a:r>
              <a:rPr lang="el-GR" sz="1400" dirty="0"/>
              <a:t>: </a:t>
            </a:r>
            <a:r>
              <a:rPr lang="en-US" sz="1400" dirty="0"/>
              <a:t>https://water.usgs.gov/edu/watercycleprecipitation.html</a:t>
            </a:r>
            <a:endParaRPr lang="el-GR" sz="1400" dirty="0"/>
          </a:p>
        </p:txBody>
      </p:sp>
    </p:spTree>
    <p:extLst>
      <p:ext uri="{BB962C8B-B14F-4D97-AF65-F5344CB8AC3E}">
        <p14:creationId xmlns:p14="http://schemas.microsoft.com/office/powerpoint/2010/main" val="9084057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60907" y="140666"/>
            <a:ext cx="4454233" cy="584775"/>
          </a:xfrm>
          <a:prstGeom prst="rect">
            <a:avLst/>
          </a:prstGeom>
          <a:noFill/>
        </p:spPr>
        <p:txBody>
          <a:bodyPr wrap="none" rtlCol="0">
            <a:spAutoFit/>
          </a:bodyPr>
          <a:lstStyle/>
          <a:p>
            <a:r>
              <a:rPr lang="el-GR" sz="3200" b="1" dirty="0" err="1" smtClean="0">
                <a:solidFill>
                  <a:schemeClr val="tx2">
                    <a:lumMod val="75000"/>
                  </a:schemeClr>
                </a:solidFill>
              </a:rPr>
              <a:t>The</a:t>
            </a:r>
            <a:r>
              <a:rPr lang="el-GR" sz="3200" b="1" dirty="0" smtClean="0">
                <a:solidFill>
                  <a:schemeClr val="tx2">
                    <a:lumMod val="75000"/>
                  </a:schemeClr>
                </a:solidFill>
              </a:rPr>
              <a:t> </a:t>
            </a:r>
            <a:r>
              <a:rPr lang="el-GR" sz="3200" b="1" dirty="0" err="1" smtClean="0">
                <a:solidFill>
                  <a:schemeClr val="tx2">
                    <a:lumMod val="75000"/>
                  </a:schemeClr>
                </a:solidFill>
              </a:rPr>
              <a:t>Hydrological</a:t>
            </a:r>
            <a:r>
              <a:rPr lang="el-GR" sz="3200" b="1" dirty="0" smtClean="0">
                <a:solidFill>
                  <a:schemeClr val="tx2">
                    <a:lumMod val="75000"/>
                  </a:schemeClr>
                </a:solidFill>
              </a:rPr>
              <a:t> </a:t>
            </a:r>
            <a:r>
              <a:rPr lang="el-GR" sz="3200" b="1" dirty="0" err="1" smtClean="0">
                <a:solidFill>
                  <a:schemeClr val="tx2">
                    <a:lumMod val="75000"/>
                  </a:schemeClr>
                </a:solidFill>
              </a:rPr>
              <a:t>Balance</a:t>
            </a:r>
            <a:endParaRPr lang="el-GR" sz="3200" b="1" dirty="0">
              <a:solidFill>
                <a:schemeClr val="tx2">
                  <a:lumMod val="75000"/>
                </a:schemeClr>
              </a:solidFill>
            </a:endParaRPr>
          </a:p>
        </p:txBody>
      </p:sp>
      <p:sp>
        <p:nvSpPr>
          <p:cNvPr id="5" name="Ορθογώνιο 4"/>
          <p:cNvSpPr/>
          <p:nvPr/>
        </p:nvSpPr>
        <p:spPr>
          <a:xfrm>
            <a:off x="1048020" y="6227439"/>
            <a:ext cx="7488832" cy="307777"/>
          </a:xfrm>
          <a:prstGeom prst="rect">
            <a:avLst/>
          </a:prstGeom>
        </p:spPr>
        <p:txBody>
          <a:bodyPr wrap="square">
            <a:spAutoFit/>
          </a:bodyPr>
          <a:lstStyle/>
          <a:p>
            <a:r>
              <a:rPr lang="el-GR" sz="1400" dirty="0" err="1" smtClean="0"/>
              <a:t>Source</a:t>
            </a:r>
            <a:r>
              <a:rPr lang="el-GR" sz="1400" dirty="0" smtClean="0"/>
              <a:t>: </a:t>
            </a:r>
            <a:r>
              <a:rPr lang="en-US" sz="1400" dirty="0" smtClean="0"/>
              <a:t>http://www.sswm.info/content/water-balance-estimation</a:t>
            </a:r>
            <a:endParaRPr lang="el-GR" sz="1400" dirty="0"/>
          </a:p>
        </p:txBody>
      </p:sp>
      <p:sp>
        <p:nvSpPr>
          <p:cNvPr id="6" name="Ορθογώνιο 5"/>
          <p:cNvSpPr/>
          <p:nvPr/>
        </p:nvSpPr>
        <p:spPr>
          <a:xfrm>
            <a:off x="218057" y="784618"/>
            <a:ext cx="8712968" cy="527529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b="1" dirty="0" smtClean="0"/>
              <a:t>A Water Balance Analysis Can Be Used to:</a:t>
            </a:r>
          </a:p>
          <a:p>
            <a:endParaRPr lang="en-US" b="1" dirty="0" smtClean="0"/>
          </a:p>
          <a:p>
            <a:pPr marL="342900" indent="-342900" algn="just">
              <a:lnSpc>
                <a:spcPct val="120000"/>
              </a:lnSpc>
              <a:spcAft>
                <a:spcPts val="600"/>
              </a:spcAft>
              <a:buClr>
                <a:schemeClr val="tx1"/>
              </a:buClr>
              <a:buAutoNum type="arabicPeriod"/>
            </a:pPr>
            <a:r>
              <a:rPr lang="en-US" dirty="0" smtClean="0">
                <a:solidFill>
                  <a:srgbClr val="C00000"/>
                </a:solidFill>
              </a:rPr>
              <a:t>Assess</a:t>
            </a:r>
            <a:r>
              <a:rPr lang="en-US" dirty="0" smtClean="0"/>
              <a:t> the current status and trends in water </a:t>
            </a:r>
            <a:r>
              <a:rPr lang="en-US" dirty="0" err="1" smtClean="0"/>
              <a:t>resour</a:t>
            </a:r>
            <a:r>
              <a:rPr lang="el-GR" dirty="0" smtClean="0"/>
              <a:t>c</a:t>
            </a:r>
            <a:r>
              <a:rPr lang="en-US" dirty="0" smtClean="0"/>
              <a:t>e availability in an area over a specific period of time.</a:t>
            </a:r>
            <a:r>
              <a:rPr lang="el-GR" dirty="0" smtClean="0"/>
              <a:t> </a:t>
            </a:r>
            <a:endParaRPr lang="en-US" dirty="0" smtClean="0"/>
          </a:p>
          <a:p>
            <a:pPr marL="342900" indent="-342900" algn="just">
              <a:lnSpc>
                <a:spcPct val="120000"/>
              </a:lnSpc>
              <a:spcAft>
                <a:spcPts val="600"/>
              </a:spcAft>
              <a:buClr>
                <a:schemeClr val="tx1"/>
              </a:buClr>
              <a:buAutoNum type="arabicPeriod"/>
            </a:pPr>
            <a:r>
              <a:rPr lang="en-US" dirty="0" smtClean="0">
                <a:solidFill>
                  <a:srgbClr val="C00000"/>
                </a:solidFill>
              </a:rPr>
              <a:t>Strengthen</a:t>
            </a:r>
            <a:r>
              <a:rPr lang="en-US" dirty="0" smtClean="0"/>
              <a:t> water management decision-making, by assessing and improving the validity of </a:t>
            </a:r>
            <a:r>
              <a:rPr lang="en-US" i="1" dirty="0" smtClean="0"/>
              <a:t>visions</a:t>
            </a:r>
            <a:r>
              <a:rPr lang="en-US" dirty="0" smtClean="0"/>
              <a:t>, </a:t>
            </a:r>
            <a:r>
              <a:rPr lang="en-US" i="1" dirty="0" smtClean="0"/>
              <a:t>scenarios </a:t>
            </a:r>
            <a:r>
              <a:rPr lang="en-US" dirty="0" smtClean="0"/>
              <a:t>and </a:t>
            </a:r>
            <a:r>
              <a:rPr lang="en-US" i="1" dirty="0" smtClean="0"/>
              <a:t>strategies</a:t>
            </a:r>
            <a:r>
              <a:rPr lang="en-US" dirty="0" smtClean="0"/>
              <a:t>.</a:t>
            </a:r>
          </a:p>
          <a:p>
            <a:pPr algn="just">
              <a:lnSpc>
                <a:spcPct val="120000"/>
              </a:lnSpc>
              <a:spcAft>
                <a:spcPts val="600"/>
              </a:spcAft>
            </a:pPr>
            <a:r>
              <a:rPr lang="en-US" dirty="0" smtClean="0"/>
              <a:t> </a:t>
            </a:r>
          </a:p>
          <a:p>
            <a:pPr algn="just">
              <a:lnSpc>
                <a:spcPct val="120000"/>
              </a:lnSpc>
              <a:spcAft>
                <a:spcPts val="600"/>
              </a:spcAft>
            </a:pPr>
            <a:r>
              <a:rPr lang="en-US" dirty="0" smtClean="0">
                <a:solidFill>
                  <a:srgbClr val="C00000"/>
                </a:solidFill>
              </a:rPr>
              <a:t>Water balance estimations </a:t>
            </a:r>
            <a:r>
              <a:rPr lang="en-US" dirty="0" smtClean="0"/>
              <a:t>are often presented as being precise. In fact, there is always </a:t>
            </a:r>
            <a:r>
              <a:rPr lang="en-US" dirty="0" smtClean="0">
                <a:solidFill>
                  <a:srgbClr val="C00000"/>
                </a:solidFill>
              </a:rPr>
              <a:t>uncertainty</a:t>
            </a:r>
            <a:r>
              <a:rPr lang="en-US" dirty="0" smtClean="0"/>
              <a:t>, arising from inadequate data capture networks, measurement errors and the complex spatial and temporal heterogeneities that characterize the hydrological processes. Consequently, uncertainty analysis is an important part of water balance estimation as it is a quality control of information before used.</a:t>
            </a:r>
          </a:p>
          <a:p>
            <a:pPr algn="just">
              <a:lnSpc>
                <a:spcPct val="120000"/>
              </a:lnSpc>
              <a:spcAft>
                <a:spcPts val="600"/>
              </a:spcAft>
            </a:pPr>
            <a:r>
              <a:rPr lang="en-US" dirty="0" smtClean="0"/>
              <a:t>When the data sources are imprecise, it is often possible to omit components that do not affect changes. For example, it is possible to omit storage from an annual water balance if year-on-year storage changes (such as reservoirs) are negligible.</a:t>
            </a:r>
          </a:p>
        </p:txBody>
      </p:sp>
    </p:spTree>
    <p:extLst>
      <p:ext uri="{BB962C8B-B14F-4D97-AF65-F5344CB8AC3E}">
        <p14:creationId xmlns:p14="http://schemas.microsoft.com/office/powerpoint/2010/main" val="32709271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60907" y="370767"/>
            <a:ext cx="4454233" cy="584775"/>
          </a:xfrm>
          <a:prstGeom prst="rect">
            <a:avLst/>
          </a:prstGeom>
          <a:noFill/>
        </p:spPr>
        <p:txBody>
          <a:bodyPr wrap="none" rtlCol="0">
            <a:spAutoFit/>
          </a:bodyPr>
          <a:lstStyle/>
          <a:p>
            <a:r>
              <a:rPr lang="el-GR" sz="3200" b="1" dirty="0" err="1" smtClean="0">
                <a:solidFill>
                  <a:schemeClr val="tx2">
                    <a:lumMod val="75000"/>
                  </a:schemeClr>
                </a:solidFill>
              </a:rPr>
              <a:t>The</a:t>
            </a:r>
            <a:r>
              <a:rPr lang="el-GR" sz="3200" b="1" dirty="0" smtClean="0">
                <a:solidFill>
                  <a:schemeClr val="tx2">
                    <a:lumMod val="75000"/>
                  </a:schemeClr>
                </a:solidFill>
              </a:rPr>
              <a:t> </a:t>
            </a:r>
            <a:r>
              <a:rPr lang="el-GR" sz="3200" b="1" dirty="0" err="1" smtClean="0">
                <a:solidFill>
                  <a:schemeClr val="tx2">
                    <a:lumMod val="75000"/>
                  </a:schemeClr>
                </a:solidFill>
              </a:rPr>
              <a:t>Hydrological</a:t>
            </a:r>
            <a:r>
              <a:rPr lang="el-GR" sz="3200" b="1" dirty="0" smtClean="0">
                <a:solidFill>
                  <a:schemeClr val="tx2">
                    <a:lumMod val="75000"/>
                  </a:schemeClr>
                </a:solidFill>
              </a:rPr>
              <a:t> </a:t>
            </a:r>
            <a:r>
              <a:rPr lang="el-GR" sz="3200" b="1" dirty="0" err="1" smtClean="0">
                <a:solidFill>
                  <a:schemeClr val="tx2">
                    <a:lumMod val="75000"/>
                  </a:schemeClr>
                </a:solidFill>
              </a:rPr>
              <a:t>Balance</a:t>
            </a:r>
            <a:endParaRPr lang="el-GR" sz="3200" b="1" dirty="0">
              <a:solidFill>
                <a:schemeClr val="tx2">
                  <a:lumMod val="75000"/>
                </a:schemeClr>
              </a:solidFill>
            </a:endParaRPr>
          </a:p>
        </p:txBody>
      </p:sp>
      <p:sp>
        <p:nvSpPr>
          <p:cNvPr id="5" name="Ορθογώνιο 4"/>
          <p:cNvSpPr/>
          <p:nvPr/>
        </p:nvSpPr>
        <p:spPr>
          <a:xfrm>
            <a:off x="1043608" y="6381328"/>
            <a:ext cx="7488832" cy="307777"/>
          </a:xfrm>
          <a:prstGeom prst="rect">
            <a:avLst/>
          </a:prstGeom>
        </p:spPr>
        <p:txBody>
          <a:bodyPr wrap="square">
            <a:spAutoFit/>
          </a:bodyPr>
          <a:lstStyle/>
          <a:p>
            <a:r>
              <a:rPr lang="el-GR" sz="1400" dirty="0" err="1" smtClean="0"/>
              <a:t>Source</a:t>
            </a:r>
            <a:r>
              <a:rPr lang="el-GR" sz="1400" dirty="0" smtClean="0"/>
              <a:t>: </a:t>
            </a:r>
            <a:r>
              <a:rPr lang="en-US" sz="1400" dirty="0" smtClean="0"/>
              <a:t>http://www.sswm.info/content/water-balance-estimation</a:t>
            </a:r>
            <a:endParaRPr lang="el-GR" sz="1400" dirty="0"/>
          </a:p>
        </p:txBody>
      </p:sp>
      <p:sp>
        <p:nvSpPr>
          <p:cNvPr id="6" name="Ορθογώνιο 5"/>
          <p:cNvSpPr/>
          <p:nvPr/>
        </p:nvSpPr>
        <p:spPr>
          <a:xfrm>
            <a:off x="218057" y="980728"/>
            <a:ext cx="8712968" cy="395492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just">
              <a:lnSpc>
                <a:spcPct val="120000"/>
              </a:lnSpc>
              <a:spcAft>
                <a:spcPts val="600"/>
              </a:spcAft>
            </a:pPr>
            <a:endParaRPr lang="en-US" dirty="0" smtClean="0"/>
          </a:p>
          <a:p>
            <a:pPr algn="just">
              <a:lnSpc>
                <a:spcPct val="120000"/>
              </a:lnSpc>
              <a:spcAft>
                <a:spcPts val="600"/>
              </a:spcAft>
            </a:pPr>
            <a:r>
              <a:rPr lang="en-US" dirty="0" smtClean="0"/>
              <a:t>Some </a:t>
            </a:r>
            <a:r>
              <a:rPr lang="en-US" dirty="0" smtClean="0">
                <a:solidFill>
                  <a:srgbClr val="C00000"/>
                </a:solidFill>
              </a:rPr>
              <a:t>common problems </a:t>
            </a:r>
            <a:r>
              <a:rPr lang="en-US" dirty="0" smtClean="0"/>
              <a:t>that occur when water balance estimations are made, include:</a:t>
            </a:r>
          </a:p>
          <a:p>
            <a:pPr algn="just">
              <a:lnSpc>
                <a:spcPct val="120000"/>
              </a:lnSpc>
              <a:spcAft>
                <a:spcPts val="600"/>
              </a:spcAft>
            </a:pPr>
            <a:endParaRPr lang="en-US" dirty="0" smtClean="0"/>
          </a:p>
          <a:p>
            <a:pPr marL="285750" indent="-285750" algn="just">
              <a:lnSpc>
                <a:spcPct val="120000"/>
              </a:lnSpc>
              <a:spcAft>
                <a:spcPts val="600"/>
              </a:spcAft>
              <a:buFont typeface="Wingdings" pitchFamily="2" charset="2"/>
              <a:buChar char="ü"/>
            </a:pPr>
            <a:r>
              <a:rPr lang="en-US" dirty="0" smtClean="0"/>
              <a:t>Not defined temporal and spatial boundaries.</a:t>
            </a:r>
          </a:p>
          <a:p>
            <a:pPr marL="285750" indent="-285750" algn="just">
              <a:lnSpc>
                <a:spcPct val="120000"/>
              </a:lnSpc>
              <a:spcAft>
                <a:spcPts val="600"/>
              </a:spcAft>
              <a:buFont typeface="Wingdings" pitchFamily="2" charset="2"/>
              <a:buChar char="ü"/>
            </a:pPr>
            <a:r>
              <a:rPr lang="en-US" dirty="0" smtClean="0"/>
              <a:t>Poor quality of input data.</a:t>
            </a:r>
          </a:p>
          <a:p>
            <a:pPr marL="285750" indent="-285750" algn="just">
              <a:lnSpc>
                <a:spcPct val="120000"/>
              </a:lnSpc>
              <a:spcAft>
                <a:spcPts val="600"/>
              </a:spcAft>
              <a:buFont typeface="Wingdings" pitchFamily="2" charset="2"/>
              <a:buChar char="ü"/>
            </a:pPr>
            <a:r>
              <a:rPr lang="en-US" dirty="0" smtClean="0"/>
              <a:t>Double counting of water flows when water flows within an area added to water flow exiting area.</a:t>
            </a:r>
            <a:endParaRPr lang="el-GR" dirty="0" smtClean="0"/>
          </a:p>
          <a:p>
            <a:pPr marL="285750" indent="-285750" algn="just">
              <a:lnSpc>
                <a:spcPct val="120000"/>
              </a:lnSpc>
              <a:spcAft>
                <a:spcPts val="600"/>
              </a:spcAft>
              <a:buFont typeface="Wingdings" pitchFamily="2" charset="2"/>
              <a:buChar char="ü"/>
            </a:pPr>
            <a:r>
              <a:rPr lang="en-US" dirty="0" smtClean="0"/>
              <a:t>The use of intuition (often based on popular myths) rather than good quality information.</a:t>
            </a:r>
            <a:r>
              <a:rPr lang="el-GR" dirty="0" smtClean="0"/>
              <a:t> </a:t>
            </a:r>
            <a:r>
              <a:rPr lang="en-US" dirty="0" smtClean="0"/>
              <a:t>The storage term(s) of the water balance is omitted.</a:t>
            </a:r>
            <a:endParaRPr lang="el-GR" dirty="0" smtClean="0"/>
          </a:p>
          <a:p>
            <a:pPr marL="285750" indent="-285750" algn="just">
              <a:lnSpc>
                <a:spcPct val="120000"/>
              </a:lnSpc>
              <a:spcAft>
                <a:spcPts val="600"/>
              </a:spcAft>
              <a:buFont typeface="Wingdings" pitchFamily="2" charset="2"/>
              <a:buChar char="ü"/>
            </a:pPr>
            <a:r>
              <a:rPr lang="el-GR" dirty="0" smtClean="0"/>
              <a:t> </a:t>
            </a:r>
            <a:r>
              <a:rPr lang="en-US" dirty="0" smtClean="0"/>
              <a:t>Unreliable </a:t>
            </a:r>
            <a:r>
              <a:rPr lang="en-US" dirty="0"/>
              <a:t>estimates that have been </a:t>
            </a:r>
            <a:r>
              <a:rPr lang="en-US" dirty="0" smtClean="0"/>
              <a:t>manipulated by political or other pressures</a:t>
            </a:r>
            <a:endParaRPr lang="en-US" dirty="0"/>
          </a:p>
        </p:txBody>
      </p:sp>
    </p:spTree>
    <p:extLst>
      <p:ext uri="{BB962C8B-B14F-4D97-AF65-F5344CB8AC3E}">
        <p14:creationId xmlns:p14="http://schemas.microsoft.com/office/powerpoint/2010/main" val="2781041150"/>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2859</TotalTime>
  <Words>3811</Words>
  <Application>Microsoft Office PowerPoint</Application>
  <PresentationFormat>Προβολή στην οθόνη (4:3)</PresentationFormat>
  <Paragraphs>470</Paragraphs>
  <Slides>37</Slides>
  <Notes>3</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37</vt:i4>
      </vt:variant>
    </vt:vector>
  </HeadingPairs>
  <TitlesOfParts>
    <vt:vector size="39" baseType="lpstr">
      <vt:lpstr>Θέμα του Office</vt:lpstr>
      <vt:lpstr>Εξίσωση</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Christos Mattas</dc:creator>
  <cp:lastModifiedBy>Christos Mattas</cp:lastModifiedBy>
  <cp:revision>255</cp:revision>
  <dcterms:created xsi:type="dcterms:W3CDTF">2017-03-11T17:10:11Z</dcterms:created>
  <dcterms:modified xsi:type="dcterms:W3CDTF">2017-04-08T16:42:48Z</dcterms:modified>
</cp:coreProperties>
</file>