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449" r:id="rId2"/>
    <p:sldId id="450" r:id="rId3"/>
    <p:sldId id="526"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477" r:id="rId31"/>
    <p:sldId id="478" r:id="rId32"/>
    <p:sldId id="479" r:id="rId33"/>
    <p:sldId id="480" r:id="rId34"/>
    <p:sldId id="481" r:id="rId35"/>
    <p:sldId id="482" r:id="rId36"/>
    <p:sldId id="483" r:id="rId37"/>
    <p:sldId id="484" r:id="rId38"/>
    <p:sldId id="485" r:id="rId39"/>
    <p:sldId id="486" r:id="rId40"/>
    <p:sldId id="487" r:id="rId41"/>
    <p:sldId id="488" r:id="rId42"/>
    <p:sldId id="489" r:id="rId43"/>
    <p:sldId id="490" r:id="rId44"/>
    <p:sldId id="491" r:id="rId45"/>
    <p:sldId id="492" r:id="rId46"/>
    <p:sldId id="493" r:id="rId47"/>
    <p:sldId id="494" r:id="rId48"/>
    <p:sldId id="495" r:id="rId49"/>
    <p:sldId id="496" r:id="rId50"/>
    <p:sldId id="497" r:id="rId51"/>
    <p:sldId id="498" r:id="rId52"/>
    <p:sldId id="499" r:id="rId53"/>
    <p:sldId id="500" r:id="rId54"/>
    <p:sldId id="501" r:id="rId55"/>
    <p:sldId id="502" r:id="rId56"/>
    <p:sldId id="503" r:id="rId57"/>
    <p:sldId id="504" r:id="rId58"/>
    <p:sldId id="505" r:id="rId59"/>
    <p:sldId id="506" r:id="rId60"/>
    <p:sldId id="507" r:id="rId61"/>
    <p:sldId id="508" r:id="rId62"/>
    <p:sldId id="509" r:id="rId63"/>
    <p:sldId id="510" r:id="rId64"/>
    <p:sldId id="511" r:id="rId65"/>
    <p:sldId id="512" r:id="rId66"/>
    <p:sldId id="513" r:id="rId67"/>
    <p:sldId id="514" r:id="rId68"/>
    <p:sldId id="515" r:id="rId69"/>
    <p:sldId id="516" r:id="rId70"/>
    <p:sldId id="517" r:id="rId71"/>
    <p:sldId id="518" r:id="rId72"/>
    <p:sldId id="519" r:id="rId73"/>
    <p:sldId id="520" r:id="rId74"/>
    <p:sldId id="521" r:id="rId75"/>
    <p:sldId id="522" r:id="rId76"/>
    <p:sldId id="523" r:id="rId77"/>
    <p:sldId id="524" r:id="rId78"/>
    <p:sldId id="525" r:id="rId7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40C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51155" autoAdjust="0"/>
  </p:normalViewPr>
  <p:slideViewPr>
    <p:cSldViewPr>
      <p:cViewPr>
        <p:scale>
          <a:sx n="64" d="100"/>
          <a:sy n="64" d="100"/>
        </p:scale>
        <p:origin x="-612" y="-216"/>
      </p:cViewPr>
      <p:guideLst>
        <p:guide orient="horz" pos="2160"/>
        <p:guide pos="2880"/>
      </p:guideLst>
    </p:cSldViewPr>
  </p:slideViewPr>
  <p:outlineViewPr>
    <p:cViewPr>
      <p:scale>
        <a:sx n="33" d="100"/>
        <a:sy n="33" d="100"/>
      </p:scale>
      <p:origin x="0" y="1656"/>
    </p:cViewPr>
  </p:outlineViewPr>
  <p:notesTextViewPr>
    <p:cViewPr>
      <p:scale>
        <a:sx n="1" d="1"/>
        <a:sy n="1" d="1"/>
      </p:scale>
      <p:origin x="0" y="0"/>
    </p:cViewPr>
  </p:notesTextViewPr>
  <p:sorterViewPr>
    <p:cViewPr>
      <p:scale>
        <a:sx n="100" d="100"/>
        <a:sy n="100" d="100"/>
      </p:scale>
      <p:origin x="0" y="574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C207E-477F-4A6B-8957-27963B545975}" type="datetimeFigureOut">
              <a:rPr lang="el-GR" smtClean="0"/>
              <a:pPr/>
              <a:t>27/3/2017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F9B8B-72C7-4C06-8AE7-93A15F2DDFDC}" type="slidenum">
              <a:rPr lang="el-GR" smtClean="0"/>
              <a:pPr/>
              <a:t>‹#›</a:t>
            </a:fld>
            <a:endParaRPr lang="el-GR"/>
          </a:p>
        </p:txBody>
      </p:sp>
    </p:spTree>
    <p:extLst>
      <p:ext uri="{BB962C8B-B14F-4D97-AF65-F5344CB8AC3E}">
        <p14:creationId xmlns:p14="http://schemas.microsoft.com/office/powerpoint/2010/main" xmlns="" val="406691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8FC7458-DFCC-4E82-9716-DAA07919B157}" type="datetimeFigureOut">
              <a:rPr lang="el-GR" smtClean="0"/>
              <a:pPr/>
              <a:t>27/3/2017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F9F993-59AF-4B16-BC27-32221697C55D}" type="slidenum">
              <a:rPr lang="el-GR" smtClean="0"/>
              <a:pPr/>
              <a:t>‹#›</a:t>
            </a:fld>
            <a:endParaRPr lang="el-GR"/>
          </a:p>
        </p:txBody>
      </p:sp>
    </p:spTree>
    <p:extLst>
      <p:ext uri="{BB962C8B-B14F-4D97-AF65-F5344CB8AC3E}">
        <p14:creationId xmlns:p14="http://schemas.microsoft.com/office/powerpoint/2010/main" xmlns="" val="72122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8FC7458-DFCC-4E82-9716-DAA07919B157}" type="datetimeFigureOut">
              <a:rPr lang="el-GR" smtClean="0"/>
              <a:pPr/>
              <a:t>27/3/2017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F9F993-59AF-4B16-BC27-32221697C55D}" type="slidenum">
              <a:rPr lang="el-GR" smtClean="0"/>
              <a:pPr/>
              <a:t>‹#›</a:t>
            </a:fld>
            <a:endParaRPr lang="el-GR"/>
          </a:p>
        </p:txBody>
      </p:sp>
    </p:spTree>
    <p:extLst>
      <p:ext uri="{BB962C8B-B14F-4D97-AF65-F5344CB8AC3E}">
        <p14:creationId xmlns:p14="http://schemas.microsoft.com/office/powerpoint/2010/main" xmlns="" val="326513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8FC7458-DFCC-4E82-9716-DAA07919B157}" type="datetimeFigureOut">
              <a:rPr lang="el-GR" smtClean="0"/>
              <a:pPr/>
              <a:t>27/3/2017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F9F993-59AF-4B16-BC27-32221697C55D}" type="slidenum">
              <a:rPr lang="el-GR" smtClean="0"/>
              <a:pPr/>
              <a:t>‹#›</a:t>
            </a:fld>
            <a:endParaRPr lang="el-GR"/>
          </a:p>
        </p:txBody>
      </p:sp>
    </p:spTree>
    <p:extLst>
      <p:ext uri="{BB962C8B-B14F-4D97-AF65-F5344CB8AC3E}">
        <p14:creationId xmlns:p14="http://schemas.microsoft.com/office/powerpoint/2010/main" xmlns="" val="142540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8FC7458-DFCC-4E82-9716-DAA07919B157}" type="datetimeFigureOut">
              <a:rPr lang="el-GR" smtClean="0"/>
              <a:pPr/>
              <a:t>27/3/2017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F9F993-59AF-4B16-BC27-32221697C55D}" type="slidenum">
              <a:rPr lang="el-GR" smtClean="0"/>
              <a:pPr/>
              <a:t>‹#›</a:t>
            </a:fld>
            <a:endParaRPr lang="el-GR"/>
          </a:p>
        </p:txBody>
      </p:sp>
    </p:spTree>
    <p:extLst>
      <p:ext uri="{BB962C8B-B14F-4D97-AF65-F5344CB8AC3E}">
        <p14:creationId xmlns:p14="http://schemas.microsoft.com/office/powerpoint/2010/main" xmlns="" val="351907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8FC7458-DFCC-4E82-9716-DAA07919B157}" type="datetimeFigureOut">
              <a:rPr lang="el-GR" smtClean="0"/>
              <a:pPr/>
              <a:t>27/3/2017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F9F993-59AF-4B16-BC27-32221697C55D}" type="slidenum">
              <a:rPr lang="el-GR" smtClean="0"/>
              <a:pPr/>
              <a:t>‹#›</a:t>
            </a:fld>
            <a:endParaRPr lang="el-GR"/>
          </a:p>
        </p:txBody>
      </p:sp>
    </p:spTree>
    <p:extLst>
      <p:ext uri="{BB962C8B-B14F-4D97-AF65-F5344CB8AC3E}">
        <p14:creationId xmlns:p14="http://schemas.microsoft.com/office/powerpoint/2010/main" xmlns="" val="336348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8FC7458-DFCC-4E82-9716-DAA07919B157}" type="datetimeFigureOut">
              <a:rPr lang="el-GR" smtClean="0"/>
              <a:pPr/>
              <a:t>27/3/2017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EF9F993-59AF-4B16-BC27-32221697C55D}" type="slidenum">
              <a:rPr lang="el-GR" smtClean="0"/>
              <a:pPr/>
              <a:t>‹#›</a:t>
            </a:fld>
            <a:endParaRPr lang="el-GR"/>
          </a:p>
        </p:txBody>
      </p:sp>
    </p:spTree>
    <p:extLst>
      <p:ext uri="{BB962C8B-B14F-4D97-AF65-F5344CB8AC3E}">
        <p14:creationId xmlns:p14="http://schemas.microsoft.com/office/powerpoint/2010/main" xmlns="" val="284360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8FC7458-DFCC-4E82-9716-DAA07919B157}" type="datetimeFigureOut">
              <a:rPr lang="el-GR" smtClean="0"/>
              <a:pPr/>
              <a:t>27/3/2017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EF9F993-59AF-4B16-BC27-32221697C55D}" type="slidenum">
              <a:rPr lang="el-GR" smtClean="0"/>
              <a:pPr/>
              <a:t>‹#›</a:t>
            </a:fld>
            <a:endParaRPr lang="el-GR"/>
          </a:p>
        </p:txBody>
      </p:sp>
    </p:spTree>
    <p:extLst>
      <p:ext uri="{BB962C8B-B14F-4D97-AF65-F5344CB8AC3E}">
        <p14:creationId xmlns:p14="http://schemas.microsoft.com/office/powerpoint/2010/main" xmlns="" val="362910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8FC7458-DFCC-4E82-9716-DAA07919B157}" type="datetimeFigureOut">
              <a:rPr lang="el-GR" smtClean="0"/>
              <a:pPr/>
              <a:t>27/3/2017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EF9F993-59AF-4B16-BC27-32221697C55D}" type="slidenum">
              <a:rPr lang="el-GR" smtClean="0"/>
              <a:pPr/>
              <a:t>‹#›</a:t>
            </a:fld>
            <a:endParaRPr lang="el-GR"/>
          </a:p>
        </p:txBody>
      </p:sp>
    </p:spTree>
    <p:extLst>
      <p:ext uri="{BB962C8B-B14F-4D97-AF65-F5344CB8AC3E}">
        <p14:creationId xmlns:p14="http://schemas.microsoft.com/office/powerpoint/2010/main" xmlns="" val="318185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8FC7458-DFCC-4E82-9716-DAA07919B157}" type="datetimeFigureOut">
              <a:rPr lang="el-GR" smtClean="0"/>
              <a:pPr/>
              <a:t>27/3/2017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EF9F993-59AF-4B16-BC27-32221697C55D}" type="slidenum">
              <a:rPr lang="el-GR" smtClean="0"/>
              <a:pPr/>
              <a:t>‹#›</a:t>
            </a:fld>
            <a:endParaRPr lang="el-GR"/>
          </a:p>
        </p:txBody>
      </p:sp>
    </p:spTree>
    <p:extLst>
      <p:ext uri="{BB962C8B-B14F-4D97-AF65-F5344CB8AC3E}">
        <p14:creationId xmlns:p14="http://schemas.microsoft.com/office/powerpoint/2010/main" xmlns="" val="118729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8FC7458-DFCC-4E82-9716-DAA07919B157}" type="datetimeFigureOut">
              <a:rPr lang="el-GR" smtClean="0"/>
              <a:pPr/>
              <a:t>27/3/2017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EF9F993-59AF-4B16-BC27-32221697C55D}" type="slidenum">
              <a:rPr lang="el-GR" smtClean="0"/>
              <a:pPr/>
              <a:t>‹#›</a:t>
            </a:fld>
            <a:endParaRPr lang="el-GR"/>
          </a:p>
        </p:txBody>
      </p:sp>
    </p:spTree>
    <p:extLst>
      <p:ext uri="{BB962C8B-B14F-4D97-AF65-F5344CB8AC3E}">
        <p14:creationId xmlns:p14="http://schemas.microsoft.com/office/powerpoint/2010/main" xmlns="" val="179488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8FC7458-DFCC-4E82-9716-DAA07919B157}" type="datetimeFigureOut">
              <a:rPr lang="el-GR" smtClean="0"/>
              <a:pPr/>
              <a:t>27/3/2017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EF9F993-59AF-4B16-BC27-32221697C55D}" type="slidenum">
              <a:rPr lang="el-GR" smtClean="0"/>
              <a:pPr/>
              <a:t>‹#›</a:t>
            </a:fld>
            <a:endParaRPr lang="el-GR"/>
          </a:p>
        </p:txBody>
      </p:sp>
    </p:spTree>
    <p:extLst>
      <p:ext uri="{BB962C8B-B14F-4D97-AF65-F5344CB8AC3E}">
        <p14:creationId xmlns:p14="http://schemas.microsoft.com/office/powerpoint/2010/main" xmlns="" val="30966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C7458-DFCC-4E82-9716-DAA07919B157}" type="datetimeFigureOut">
              <a:rPr lang="el-GR" smtClean="0"/>
              <a:pPr/>
              <a:t>27/3/2017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F993-59AF-4B16-BC27-32221697C55D}" type="slidenum">
              <a:rPr lang="el-GR" smtClean="0"/>
              <a:pPr/>
              <a:t>‹#›</a:t>
            </a:fld>
            <a:endParaRPr lang="el-GR"/>
          </a:p>
        </p:txBody>
      </p:sp>
    </p:spTree>
    <p:extLst>
      <p:ext uri="{BB962C8B-B14F-4D97-AF65-F5344CB8AC3E}">
        <p14:creationId xmlns:p14="http://schemas.microsoft.com/office/powerpoint/2010/main" xmlns="" val="288668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2734117"/>
            <a:ext cx="7992888" cy="120032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dirty="0" smtClean="0">
                <a:solidFill>
                  <a:srgbClr val="002060"/>
                </a:solidFill>
              </a:rPr>
              <a:t>Use of treated waste water</a:t>
            </a:r>
          </a:p>
          <a:p>
            <a:pPr algn="ctr"/>
            <a:r>
              <a:rPr lang="en-GB" sz="3600" b="1" dirty="0" smtClean="0">
                <a:solidFill>
                  <a:srgbClr val="002060"/>
                </a:solidFill>
              </a:rPr>
              <a:t> for irrigation purposes</a:t>
            </a:r>
            <a:endParaRPr lang="el-GR" sz="3600" b="1" cap="all" dirty="0">
              <a:ln w="0"/>
              <a:solidFill>
                <a:srgbClr val="002060"/>
              </a:solidFill>
              <a:effectLst>
                <a:reflection blurRad="12700" stA="50000" endPos="50000" dist="5000" dir="5400000" sy="-100000" rotWithShape="0"/>
              </a:effectLst>
            </a:endParaRPr>
          </a:p>
        </p:txBody>
      </p:sp>
      <p:sp>
        <p:nvSpPr>
          <p:cNvPr id="3" name="TextBox 6"/>
          <p:cNvSpPr txBox="1"/>
          <p:nvPr/>
        </p:nvSpPr>
        <p:spPr>
          <a:xfrm>
            <a:off x="2339752" y="1124744"/>
            <a:ext cx="4752504" cy="4247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400" b="1" dirty="0" smtClean="0">
                <a:solidFill>
                  <a:srgbClr val="002060"/>
                </a:solidFill>
                <a:effectLst>
                  <a:outerShdw blurRad="38100" dist="38100" dir="2700000" algn="tl">
                    <a:srgbClr val="000000">
                      <a:alpha val="43137"/>
                    </a:srgbClr>
                  </a:outerShdw>
                </a:effectLst>
              </a:rPr>
              <a:t>Aristotle University of Thessaloniki</a:t>
            </a:r>
            <a:endParaRPr lang="en-US" sz="2400" b="1" dirty="0">
              <a:solidFill>
                <a:srgbClr val="002060"/>
              </a:solidFill>
              <a:effectLst>
                <a:outerShdw blurRad="38100" dist="38100" dir="2700000" algn="tl">
                  <a:srgbClr val="000000">
                    <a:alpha val="43137"/>
                  </a:srgbClr>
                </a:outerShdw>
              </a:effectLst>
            </a:endParaRPr>
          </a:p>
        </p:txBody>
      </p:sp>
      <p:pic>
        <p:nvPicPr>
          <p:cNvPr id="5" name="Picture 7" descr="ilham-ec-Logo"/>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059400"/>
            <a:ext cx="1725470" cy="593997"/>
          </a:xfrm>
          <a:prstGeom prst="rect">
            <a:avLst/>
          </a:prstGeom>
          <a:solidFill>
            <a:schemeClr val="bg1"/>
          </a:solidFill>
          <a:ln>
            <a:noFill/>
          </a:ln>
        </p:spPr>
      </p:pic>
      <p:pic>
        <p:nvPicPr>
          <p:cNvPr id="6" name="Immagin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0288" y="1059400"/>
            <a:ext cx="1584200" cy="513178"/>
          </a:xfrm>
          <a:prstGeom prst="rect">
            <a:avLst/>
          </a:prstGeom>
          <a:noFill/>
          <a:ln>
            <a:noFill/>
          </a:ln>
        </p:spPr>
      </p:pic>
    </p:spTree>
    <p:extLst>
      <p:ext uri="{BB962C8B-B14F-4D97-AF65-F5344CB8AC3E}">
        <p14:creationId xmlns:p14="http://schemas.microsoft.com/office/powerpoint/2010/main" xmlns="" val="3899045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Description</a:t>
            </a:r>
            <a:endParaRPr lang="el-GR" u="sng" dirty="0">
              <a:solidFill>
                <a:srgbClr val="002060"/>
              </a:solidFill>
            </a:endParaRPr>
          </a:p>
        </p:txBody>
      </p:sp>
      <p:sp>
        <p:nvSpPr>
          <p:cNvPr id="3" name="2 - Θέση περιεχομένου"/>
          <p:cNvSpPr>
            <a:spLocks noGrp="1"/>
          </p:cNvSpPr>
          <p:nvPr>
            <p:ph idx="1"/>
          </p:nvPr>
        </p:nvSpPr>
        <p:spPr>
          <a:solidFill>
            <a:srgbClr val="FFFFFF"/>
          </a:solidFill>
        </p:spPr>
        <p:txBody>
          <a:bodyPr>
            <a:normAutofit fontScale="70000" lnSpcReduction="20000"/>
          </a:bodyPr>
          <a:lstStyle/>
          <a:p>
            <a:pPr algn="just"/>
            <a:r>
              <a:rPr lang="en-US" b="1" dirty="0" smtClean="0">
                <a:solidFill>
                  <a:srgbClr val="002060"/>
                </a:solidFill>
              </a:rPr>
              <a:t>Agriculture (although the agriculture ministry is shared, 48 acres at an average farm) and livestock are the most dynamic primary branches of the sector, the fisheries, the exploitation of forests and the mines are involved with 30% in the Gross National Product (GNP) of Law and designate as prime farming county. Key products: soft and hard wheat, barley, rye, corn, beans (excellent quality), sugar beet, alfalfa, potatoes, strawberries, grapes (from which the name origin of superior quality wines </a:t>
            </a:r>
            <a:r>
              <a:rPr lang="en-US" b="1" dirty="0" err="1" smtClean="0">
                <a:solidFill>
                  <a:srgbClr val="002060"/>
                </a:solidFill>
              </a:rPr>
              <a:t>Amyntaio</a:t>
            </a:r>
            <a:r>
              <a:rPr lang="en-US" b="1" dirty="0" smtClean="0">
                <a:solidFill>
                  <a:srgbClr val="002060"/>
                </a:solidFill>
              </a:rPr>
              <a:t>), cauliflower, leeks, cabbage, tomatoes, onions and peppers, apples, pears, chestnuts, walnuts, etc. Furthermore, the county produced high quality meat and dairy products in thousands of </a:t>
            </a:r>
            <a:r>
              <a:rPr lang="en-US" b="1" dirty="0" err="1" smtClean="0">
                <a:solidFill>
                  <a:srgbClr val="002060"/>
                </a:solidFill>
              </a:rPr>
              <a:t>tonnes</a:t>
            </a:r>
            <a:r>
              <a:rPr lang="en-US" b="1" dirty="0" smtClean="0">
                <a:solidFill>
                  <a:srgbClr val="002060"/>
                </a:solidFill>
              </a:rPr>
              <a:t>. The main catch of the six ponds are </a:t>
            </a:r>
            <a:r>
              <a:rPr lang="en-US" b="1" dirty="0" err="1" smtClean="0">
                <a:solidFill>
                  <a:srgbClr val="002060"/>
                </a:solidFill>
              </a:rPr>
              <a:t>koi</a:t>
            </a:r>
            <a:r>
              <a:rPr lang="en-US" b="1" dirty="0" smtClean="0">
                <a:solidFill>
                  <a:srgbClr val="002060"/>
                </a:solidFill>
              </a:rPr>
              <a:t> carp, white fish, </a:t>
            </a:r>
            <a:r>
              <a:rPr lang="en-US" b="1" dirty="0" err="1" smtClean="0">
                <a:solidFill>
                  <a:srgbClr val="002060"/>
                </a:solidFill>
              </a:rPr>
              <a:t>Tsironi</a:t>
            </a:r>
            <a:r>
              <a:rPr lang="en-US" b="1" dirty="0" smtClean="0">
                <a:solidFill>
                  <a:srgbClr val="002060"/>
                </a:solidFill>
              </a:rPr>
              <a:t>, eels, mullet, </a:t>
            </a:r>
            <a:r>
              <a:rPr lang="en-US" b="1" dirty="0" err="1" smtClean="0">
                <a:solidFill>
                  <a:srgbClr val="002060"/>
                </a:solidFill>
              </a:rPr>
              <a:t>sheatfish</a:t>
            </a:r>
            <a:r>
              <a:rPr lang="en-US" b="1" dirty="0" smtClean="0">
                <a:solidFill>
                  <a:srgbClr val="002060"/>
                </a:solidFill>
              </a:rPr>
              <a:t>, pike, </a:t>
            </a:r>
            <a:r>
              <a:rPr lang="en-US" b="1" dirty="0" err="1" smtClean="0">
                <a:solidFill>
                  <a:srgbClr val="002060"/>
                </a:solidFill>
              </a:rPr>
              <a:t>platikes</a:t>
            </a:r>
            <a:r>
              <a:rPr lang="en-US" b="1" dirty="0" smtClean="0">
                <a:solidFill>
                  <a:srgbClr val="002060"/>
                </a:solidFill>
              </a:rPr>
              <a:t>. Good is the annual production from the exploitation of forests are divided into public </a:t>
            </a:r>
            <a:r>
              <a:rPr lang="en-US" b="1" dirty="0" err="1" smtClean="0">
                <a:solidFill>
                  <a:srgbClr val="002060"/>
                </a:solidFill>
              </a:rPr>
              <a:t>ToR</a:t>
            </a:r>
            <a:r>
              <a:rPr lang="en-US" b="1" dirty="0" smtClean="0">
                <a:solidFill>
                  <a:srgbClr val="002060"/>
                </a:solidFill>
              </a:rPr>
              <a:t> 43%, EU 39% and 13% private. The forest products are mainly broadleaf timber and firewood trade.</a:t>
            </a:r>
            <a:endParaRPr lang="el-GR"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u="sng" dirty="0" smtClean="0">
                <a:solidFill>
                  <a:srgbClr val="002060"/>
                </a:solidFill>
              </a:rPr>
              <a:t>Irrigated land per Municipality in the regional unit of </a:t>
            </a:r>
            <a:r>
              <a:rPr lang="en-GB" b="1" u="sng" dirty="0" err="1" smtClean="0">
                <a:solidFill>
                  <a:srgbClr val="002060"/>
                </a:solidFill>
              </a:rPr>
              <a:t>Florina</a:t>
            </a:r>
            <a:endParaRPr lang="el-GR" b="1" u="sng" dirty="0">
              <a:solidFill>
                <a:srgbClr val="002060"/>
              </a:solidFill>
            </a:endParaRPr>
          </a:p>
        </p:txBody>
      </p:sp>
      <p:pic>
        <p:nvPicPr>
          <p:cNvPr id="50178" name="Picture 2"/>
          <p:cNvPicPr>
            <a:picLocks noChangeAspect="1" noChangeArrowheads="1"/>
          </p:cNvPicPr>
          <p:nvPr/>
        </p:nvPicPr>
        <p:blipFill>
          <a:blip r:embed="rId2" cstate="print"/>
          <a:srcRect/>
          <a:stretch>
            <a:fillRect/>
          </a:stretch>
        </p:blipFill>
        <p:spPr bwMode="auto">
          <a:xfrm>
            <a:off x="899592" y="1916832"/>
            <a:ext cx="7416824" cy="4248472"/>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u="sng" dirty="0" smtClean="0">
                <a:solidFill>
                  <a:srgbClr val="002060"/>
                </a:solidFill>
              </a:rPr>
              <a:t>Irrigated and non-irrigated land in the Municipality of </a:t>
            </a:r>
            <a:r>
              <a:rPr lang="en-GB" b="1" u="sng" dirty="0" err="1" smtClean="0">
                <a:solidFill>
                  <a:srgbClr val="002060"/>
                </a:solidFill>
              </a:rPr>
              <a:t>Amyntaio</a:t>
            </a:r>
            <a:endParaRPr lang="el-GR" b="1" u="sng" dirty="0">
              <a:solidFill>
                <a:srgbClr val="002060"/>
              </a:solidFill>
            </a:endParaRPr>
          </a:p>
        </p:txBody>
      </p:sp>
      <p:pic>
        <p:nvPicPr>
          <p:cNvPr id="51202" name="Picture 2"/>
          <p:cNvPicPr>
            <a:picLocks noChangeAspect="1" noChangeArrowheads="1"/>
          </p:cNvPicPr>
          <p:nvPr/>
        </p:nvPicPr>
        <p:blipFill>
          <a:blip r:embed="rId2" cstate="print"/>
          <a:srcRect/>
          <a:stretch>
            <a:fillRect/>
          </a:stretch>
        </p:blipFill>
        <p:spPr bwMode="auto">
          <a:xfrm>
            <a:off x="755576" y="2060848"/>
            <a:ext cx="7758796" cy="360040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b="1" u="sng" dirty="0" smtClean="0">
                <a:solidFill>
                  <a:srgbClr val="002060"/>
                </a:solidFill>
              </a:rPr>
              <a:t>Irrigated land per cultivation</a:t>
            </a:r>
            <a:endParaRPr lang="el-GR" b="1" u="sng" dirty="0">
              <a:solidFill>
                <a:srgbClr val="002060"/>
              </a:solidFill>
            </a:endParaRPr>
          </a:p>
        </p:txBody>
      </p:sp>
      <p:pic>
        <p:nvPicPr>
          <p:cNvPr id="52226" name="Picture 2"/>
          <p:cNvPicPr>
            <a:picLocks noChangeAspect="1" noChangeArrowheads="1"/>
          </p:cNvPicPr>
          <p:nvPr/>
        </p:nvPicPr>
        <p:blipFill>
          <a:blip r:embed="rId2" cstate="print"/>
          <a:srcRect/>
          <a:stretch>
            <a:fillRect/>
          </a:stretch>
        </p:blipFill>
        <p:spPr bwMode="auto">
          <a:xfrm>
            <a:off x="755576" y="1484784"/>
            <a:ext cx="7704856" cy="4480231"/>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Market Comparison</a:t>
            </a:r>
            <a:endParaRPr lang="el-GR" b="1" u="sng" dirty="0">
              <a:solidFill>
                <a:srgbClr val="002060"/>
              </a:solidFill>
            </a:endParaRPr>
          </a:p>
        </p:txBody>
      </p:sp>
      <p:sp>
        <p:nvSpPr>
          <p:cNvPr id="3" name="2 - Θέση περιεχομένου"/>
          <p:cNvSpPr>
            <a:spLocks noGrp="1"/>
          </p:cNvSpPr>
          <p:nvPr>
            <p:ph idx="1"/>
          </p:nvPr>
        </p:nvSpPr>
        <p:spPr/>
        <p:txBody>
          <a:bodyPr>
            <a:normAutofit fontScale="92500" lnSpcReduction="20000"/>
          </a:bodyPr>
          <a:lstStyle/>
          <a:p>
            <a:pPr algn="just"/>
            <a:r>
              <a:rPr lang="en-US" b="1" dirty="0" smtClean="0">
                <a:solidFill>
                  <a:srgbClr val="002060"/>
                </a:solidFill>
              </a:rPr>
              <a:t>According to the most recent data, agriculture contributes to the Gross Regional Product of West Macedonia and the Gross Prefectural Product of </a:t>
            </a:r>
            <a:r>
              <a:rPr lang="en-US" b="1" dirty="0" err="1" smtClean="0">
                <a:solidFill>
                  <a:srgbClr val="002060"/>
                </a:solidFill>
              </a:rPr>
              <a:t>Florina</a:t>
            </a:r>
            <a:r>
              <a:rPr lang="en-US" b="1" dirty="0" smtClean="0">
                <a:solidFill>
                  <a:srgbClr val="002060"/>
                </a:solidFill>
              </a:rPr>
              <a:t> with around 6.8% and 14.0% respectively. Municipality of </a:t>
            </a:r>
            <a:r>
              <a:rPr lang="en-US" b="1" dirty="0" err="1" smtClean="0">
                <a:solidFill>
                  <a:srgbClr val="002060"/>
                </a:solidFill>
              </a:rPr>
              <a:t>Amyntaio</a:t>
            </a:r>
            <a:r>
              <a:rPr lang="en-US" b="1" dirty="0" smtClean="0">
                <a:solidFill>
                  <a:srgbClr val="002060"/>
                </a:solidFill>
              </a:rPr>
              <a:t> is more agricultural than the rest prefecture and region even though the processing sector constitutes a very important part of this contribution (especially the wine sector). On the other hand, the most dynamic sector in the region is the lignite energy production in the area of </a:t>
            </a:r>
            <a:r>
              <a:rPr lang="en-US" b="1" dirty="0" err="1" smtClean="0">
                <a:solidFill>
                  <a:srgbClr val="002060"/>
                </a:solidFill>
              </a:rPr>
              <a:t>Ptolemaida</a:t>
            </a:r>
            <a:r>
              <a:rPr lang="en-US" b="1" dirty="0" smtClean="0">
                <a:solidFill>
                  <a:srgbClr val="002060"/>
                </a:solidFill>
              </a:rPr>
              <a:t> (Prefecture of </a:t>
            </a:r>
            <a:r>
              <a:rPr lang="en-US" b="1" dirty="0" err="1" smtClean="0">
                <a:solidFill>
                  <a:srgbClr val="002060"/>
                </a:solidFill>
              </a:rPr>
              <a:t>Kozani</a:t>
            </a:r>
            <a:r>
              <a:rPr lang="en-US" b="1" dirty="0" smtClean="0">
                <a:solidFill>
                  <a:srgbClr val="002060"/>
                </a:solidFill>
              </a:rPr>
              <a:t>).</a:t>
            </a:r>
            <a:endParaRPr lang="el-GR" b="1"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u="sng" dirty="0" smtClean="0">
                <a:solidFill>
                  <a:srgbClr val="002060"/>
                </a:solidFill>
              </a:rPr>
              <a:t>Contribution of agriculture to the GDP in the study area</a:t>
            </a:r>
            <a:endParaRPr lang="el-GR" b="1" u="sng" dirty="0">
              <a:solidFill>
                <a:srgbClr val="002060"/>
              </a:solidFill>
            </a:endParaRPr>
          </a:p>
        </p:txBody>
      </p:sp>
      <p:pic>
        <p:nvPicPr>
          <p:cNvPr id="53250" name="Picture 2"/>
          <p:cNvPicPr>
            <a:picLocks noChangeAspect="1" noChangeArrowheads="1"/>
          </p:cNvPicPr>
          <p:nvPr/>
        </p:nvPicPr>
        <p:blipFill>
          <a:blip r:embed="rId2" cstate="print"/>
          <a:srcRect/>
          <a:stretch>
            <a:fillRect/>
          </a:stretch>
        </p:blipFill>
        <p:spPr bwMode="auto">
          <a:xfrm>
            <a:off x="467544" y="1844824"/>
            <a:ext cx="8208118" cy="3816424"/>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980728"/>
            <a:ext cx="8229600" cy="4525963"/>
          </a:xfrm>
          <a:solidFill>
            <a:srgbClr val="FFFFFF"/>
          </a:solidFill>
        </p:spPr>
        <p:txBody>
          <a:bodyPr>
            <a:normAutofit fontScale="77500" lnSpcReduction="20000"/>
          </a:bodyPr>
          <a:lstStyle/>
          <a:p>
            <a:pPr algn="just"/>
            <a:r>
              <a:rPr lang="en-US" b="1" dirty="0" smtClean="0">
                <a:solidFill>
                  <a:srgbClr val="002060"/>
                </a:solidFill>
              </a:rPr>
              <a:t>Regarding the irrigation water, there is no specific market in the study area and the strong majority of the farmers irrigate their agricultural lands using private drills. For example, only in the Municipality of </a:t>
            </a:r>
            <a:r>
              <a:rPr lang="en-US" b="1" dirty="0" err="1" smtClean="0">
                <a:solidFill>
                  <a:srgbClr val="002060"/>
                </a:solidFill>
              </a:rPr>
              <a:t>Amyntaio</a:t>
            </a:r>
            <a:r>
              <a:rPr lang="en-US" b="1" dirty="0" smtClean="0">
                <a:solidFill>
                  <a:srgbClr val="002060"/>
                </a:solidFill>
              </a:rPr>
              <a:t> exists 850-900 drill and fully operate two collective irrigation networks for around 650ha. In particular, 80% of the total land is irrigated with high-pressure processes and the remaining 15-20% </a:t>
            </a:r>
            <a:r>
              <a:rPr lang="en-US" b="1" dirty="0" err="1" smtClean="0">
                <a:solidFill>
                  <a:srgbClr val="002060"/>
                </a:solidFill>
              </a:rPr>
              <a:t>dropwise</a:t>
            </a:r>
            <a:r>
              <a:rPr lang="en-US" b="1" dirty="0" smtClean="0">
                <a:solidFill>
                  <a:srgbClr val="002060"/>
                </a:solidFill>
              </a:rPr>
              <a:t>. According to the Aristotle University of Thessaloniki database farmers usually pay a logistic fee, of around 180-250 </a:t>
            </a:r>
            <a:r>
              <a:rPr lang="en-US" b="1" dirty="0" err="1" smtClean="0">
                <a:solidFill>
                  <a:srgbClr val="002060"/>
                </a:solidFill>
              </a:rPr>
              <a:t>euros</a:t>
            </a:r>
            <a:r>
              <a:rPr lang="en-US" b="1" dirty="0" smtClean="0">
                <a:solidFill>
                  <a:srgbClr val="002060"/>
                </a:solidFill>
              </a:rPr>
              <a:t> per ha of irrigated land, especially for the depreciations of the irrigation equipment (and drills), maintenance and operating cost. It’s worth noting that farmers don’t have to pay any additional fee for the irrigation water itself.</a:t>
            </a:r>
            <a:endParaRPr lang="el-GR"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836713"/>
            <a:ext cx="8507288" cy="5472608"/>
          </a:xfrm>
          <a:solidFill>
            <a:srgbClr val="FFFFFF"/>
          </a:solidFill>
        </p:spPr>
        <p:txBody>
          <a:bodyPr>
            <a:noAutofit/>
          </a:bodyPr>
          <a:lstStyle/>
          <a:p>
            <a:pPr lvl="0" algn="just"/>
            <a:r>
              <a:rPr lang="en-US" sz="1800" b="1" u="sng" dirty="0" smtClean="0">
                <a:solidFill>
                  <a:srgbClr val="002060"/>
                </a:solidFill>
              </a:rPr>
              <a:t>Organic products:</a:t>
            </a:r>
            <a:r>
              <a:rPr lang="en-US" sz="1800" b="1" dirty="0" smtClean="0">
                <a:solidFill>
                  <a:srgbClr val="002060"/>
                </a:solidFill>
              </a:rPr>
              <a:t> Previous investment analyses show that there is great potential for the development of organic agriculture (especially beans in the </a:t>
            </a:r>
            <a:r>
              <a:rPr lang="en-US" sz="1800" b="1" dirty="0" err="1" smtClean="0">
                <a:solidFill>
                  <a:srgbClr val="002060"/>
                </a:solidFill>
              </a:rPr>
              <a:t>Prespes</a:t>
            </a:r>
            <a:r>
              <a:rPr lang="en-US" sz="1800" b="1" dirty="0" smtClean="0">
                <a:solidFill>
                  <a:srgbClr val="002060"/>
                </a:solidFill>
              </a:rPr>
              <a:t> area) and organic cattle raising. However, farmers generally do not trust wastewater treatment and reuse for irrigation within the region of West Macedonia. This BP will generate opportunities for agricultural extension-education, crossing the big chasm between farmers and wastewater treatment facilities. Thus, the increased knowledge on wastewater reuse applicability will allow for business opportunities in this sector to be created.</a:t>
            </a:r>
            <a:endParaRPr lang="el-GR" sz="1800" b="1" dirty="0" smtClean="0">
              <a:solidFill>
                <a:srgbClr val="002060"/>
              </a:solidFill>
            </a:endParaRPr>
          </a:p>
          <a:p>
            <a:pPr lvl="0" algn="just"/>
            <a:r>
              <a:rPr lang="en-US" sz="1800" b="1" u="sng" dirty="0" err="1" smtClean="0">
                <a:solidFill>
                  <a:srgbClr val="002060"/>
                </a:solidFill>
              </a:rPr>
              <a:t>Agrotourism</a:t>
            </a:r>
            <a:r>
              <a:rPr lang="en-US" sz="1800" b="1" u="sng" dirty="0" smtClean="0">
                <a:solidFill>
                  <a:srgbClr val="002060"/>
                </a:solidFill>
              </a:rPr>
              <a:t>:</a:t>
            </a:r>
            <a:r>
              <a:rPr lang="en-US" sz="1800" b="1" dirty="0" smtClean="0">
                <a:solidFill>
                  <a:srgbClr val="002060"/>
                </a:solidFill>
              </a:rPr>
              <a:t> Biological Treatment Units and Integrated Management Units offer investors the opportunity to enter a market at an early stage. The area’s mineral riches, especially lignite deposits, are considered to be highly exploitable and ecotourism may be developed throughout the mountain ranges. Deserted mountain villages provide investors with unique natural settings for </a:t>
            </a:r>
            <a:r>
              <a:rPr lang="en-US" sz="1800" b="1" dirty="0" err="1" smtClean="0">
                <a:solidFill>
                  <a:srgbClr val="002060"/>
                </a:solidFill>
              </a:rPr>
              <a:t>agrotourism</a:t>
            </a:r>
            <a:r>
              <a:rPr lang="en-US" sz="1800" b="1" dirty="0" smtClean="0">
                <a:solidFill>
                  <a:srgbClr val="002060"/>
                </a:solidFill>
              </a:rPr>
              <a:t> units and the mountains are natural locales for upgraded ski resorts.</a:t>
            </a:r>
            <a:endParaRPr lang="el-GR" sz="1800" b="1" dirty="0" smtClean="0">
              <a:solidFill>
                <a:srgbClr val="002060"/>
              </a:solidFill>
            </a:endParaRPr>
          </a:p>
          <a:p>
            <a:pPr lvl="0" algn="just"/>
            <a:r>
              <a:rPr lang="en-US" sz="1800" b="1" u="sng" dirty="0" smtClean="0">
                <a:solidFill>
                  <a:srgbClr val="002060"/>
                </a:solidFill>
              </a:rPr>
              <a:t>Location:</a:t>
            </a:r>
            <a:r>
              <a:rPr lang="en-US" sz="1800" b="1" dirty="0" smtClean="0">
                <a:solidFill>
                  <a:srgbClr val="002060"/>
                </a:solidFill>
              </a:rPr>
              <a:t> The Prefecture of </a:t>
            </a:r>
            <a:r>
              <a:rPr lang="en-US" sz="1800" b="1" dirty="0" err="1" smtClean="0">
                <a:solidFill>
                  <a:srgbClr val="002060"/>
                </a:solidFill>
              </a:rPr>
              <a:t>Florina</a:t>
            </a:r>
            <a:r>
              <a:rPr lang="en-US" sz="1800" b="1" dirty="0" smtClean="0">
                <a:solidFill>
                  <a:srgbClr val="002060"/>
                </a:solidFill>
              </a:rPr>
              <a:t> has the competitive advantage of bordering with both FYROM and Albania, which makes </a:t>
            </a:r>
            <a:r>
              <a:rPr lang="en-US" sz="1800" b="1" dirty="0" err="1" smtClean="0">
                <a:solidFill>
                  <a:srgbClr val="002060"/>
                </a:solidFill>
              </a:rPr>
              <a:t>Florina</a:t>
            </a:r>
            <a:r>
              <a:rPr lang="en-US" sz="1800" b="1" dirty="0" smtClean="0">
                <a:solidFill>
                  <a:srgbClr val="002060"/>
                </a:solidFill>
              </a:rPr>
              <a:t> the natural point to transfer goods and people to and from these countries. The fact that Greece is FYROM's largest foreign investor and there is a presence of a great number of healthy Greek enterprises within that region demonstrates the Prefecture’s upgraded position.</a:t>
            </a:r>
            <a:endParaRPr lang="el-GR" sz="1800" b="1" dirty="0" smtClean="0">
              <a:solidFill>
                <a:srgbClr val="002060"/>
              </a:solidFill>
            </a:endParaRPr>
          </a:p>
        </p:txBody>
      </p:sp>
      <p:sp>
        <p:nvSpPr>
          <p:cNvPr id="4" name="3 - Ορθογώνιο"/>
          <p:cNvSpPr/>
          <p:nvPr/>
        </p:nvSpPr>
        <p:spPr>
          <a:xfrm>
            <a:off x="251520" y="188640"/>
            <a:ext cx="8892480" cy="707886"/>
          </a:xfrm>
          <a:prstGeom prst="rect">
            <a:avLst/>
          </a:prstGeom>
        </p:spPr>
        <p:txBody>
          <a:bodyPr wrap="square">
            <a:spAutoFit/>
          </a:bodyPr>
          <a:lstStyle/>
          <a:p>
            <a:pPr>
              <a:buNone/>
            </a:pPr>
            <a:r>
              <a:rPr lang="en-US" sz="2000" b="1" dirty="0" smtClean="0">
                <a:solidFill>
                  <a:srgbClr val="002060"/>
                </a:solidFill>
              </a:rPr>
              <a:t>Few very interesting potentials and opportunities in the study area also referred to the organic products, </a:t>
            </a:r>
            <a:r>
              <a:rPr lang="en-US" sz="2000" b="1" dirty="0" err="1" smtClean="0">
                <a:solidFill>
                  <a:srgbClr val="002060"/>
                </a:solidFill>
              </a:rPr>
              <a:t>agrotourism</a:t>
            </a:r>
            <a:r>
              <a:rPr lang="en-US" sz="2000" b="1" dirty="0" smtClean="0">
                <a:solidFill>
                  <a:srgbClr val="002060"/>
                </a:solidFill>
              </a:rPr>
              <a:t> and location of the study area:</a:t>
            </a:r>
            <a:endParaRPr lang="el-GR" sz="2000" b="1" dirty="0" smtClean="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Strengths and opportunities</a:t>
            </a:r>
            <a:endParaRPr lang="el-GR" u="sng" dirty="0">
              <a:solidFill>
                <a:srgbClr val="002060"/>
              </a:solidFill>
            </a:endParaRPr>
          </a:p>
        </p:txBody>
      </p:sp>
      <p:sp>
        <p:nvSpPr>
          <p:cNvPr id="3" name="2 - Θέση περιεχομένου"/>
          <p:cNvSpPr>
            <a:spLocks noGrp="1"/>
          </p:cNvSpPr>
          <p:nvPr>
            <p:ph idx="1"/>
          </p:nvPr>
        </p:nvSpPr>
        <p:spPr>
          <a:xfrm>
            <a:off x="457200" y="1600201"/>
            <a:ext cx="8229600" cy="3629000"/>
          </a:xfrm>
          <a:solidFill>
            <a:srgbClr val="FFFFFF"/>
          </a:solidFill>
        </p:spPr>
        <p:txBody>
          <a:bodyPr/>
          <a:lstStyle/>
          <a:p>
            <a:pPr algn="just"/>
            <a:r>
              <a:rPr lang="en-US" b="1" dirty="0" smtClean="0">
                <a:solidFill>
                  <a:srgbClr val="002060"/>
                </a:solidFill>
              </a:rPr>
              <a:t>Summarizing from the SWOT analysis of the treated water sector in the study area, the most important generalized dimension of the strengths referred to markets, following by economic aspects and legislation while technical aspects, health aspects, agriculture and R&amp;T transfer are also considerable.</a:t>
            </a:r>
            <a:endParaRPr lang="el-GR" b="1" dirty="0" smtClean="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u="sng" dirty="0" smtClean="0">
                <a:solidFill>
                  <a:srgbClr val="002060"/>
                </a:solidFill>
              </a:rPr>
              <a:t>Strengths of the treated water sector in the study area</a:t>
            </a:r>
            <a:endParaRPr lang="el-GR" b="1" u="sng" dirty="0">
              <a:solidFill>
                <a:srgbClr val="002060"/>
              </a:solidFill>
            </a:endParaRPr>
          </a:p>
        </p:txBody>
      </p:sp>
      <p:pic>
        <p:nvPicPr>
          <p:cNvPr id="54274" name="Picture 2"/>
          <p:cNvPicPr>
            <a:picLocks noChangeAspect="1" noChangeArrowheads="1"/>
          </p:cNvPicPr>
          <p:nvPr/>
        </p:nvPicPr>
        <p:blipFill>
          <a:blip r:embed="rId2" cstate="print"/>
          <a:srcRect/>
          <a:stretch>
            <a:fillRect/>
          </a:stretch>
        </p:blipFill>
        <p:spPr bwMode="auto">
          <a:xfrm>
            <a:off x="1259632" y="1628800"/>
            <a:ext cx="6768752" cy="479390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836712"/>
          </a:xfrm>
        </p:spPr>
        <p:txBody>
          <a:bodyPr/>
          <a:lstStyle/>
          <a:p>
            <a:r>
              <a:rPr lang="en-US" b="1" u="sng" dirty="0" smtClean="0">
                <a:solidFill>
                  <a:srgbClr val="002060"/>
                </a:solidFill>
              </a:rPr>
              <a:t>Aim</a:t>
            </a:r>
            <a:endParaRPr lang="el-GR" b="1" u="sng" dirty="0">
              <a:solidFill>
                <a:srgbClr val="002060"/>
              </a:solidFill>
            </a:endParaRPr>
          </a:p>
        </p:txBody>
      </p:sp>
      <p:sp>
        <p:nvSpPr>
          <p:cNvPr id="3" name="2 - Θέση περιεχομένου"/>
          <p:cNvSpPr>
            <a:spLocks noGrp="1"/>
          </p:cNvSpPr>
          <p:nvPr>
            <p:ph idx="1"/>
          </p:nvPr>
        </p:nvSpPr>
        <p:spPr>
          <a:xfrm>
            <a:off x="251520" y="980728"/>
            <a:ext cx="8229600" cy="3744416"/>
          </a:xfrm>
          <a:solidFill>
            <a:srgbClr val="FFFFFF"/>
          </a:solidFill>
        </p:spPr>
        <p:txBody>
          <a:bodyPr>
            <a:noAutofit/>
          </a:bodyPr>
          <a:lstStyle/>
          <a:p>
            <a:pPr algn="just"/>
            <a:r>
              <a:rPr lang="en-GB" sz="2000" b="1" dirty="0" smtClean="0">
                <a:solidFill>
                  <a:srgbClr val="002060"/>
                </a:solidFill>
              </a:rPr>
              <a:t>The vision in this presentation is to find a potential scenario in which farmers want and can use effectively treated wastewater for irrigation purposes. The main objective is to explore the questions such as: (a) how can wastewater treatment and reuse be encouraged amongst farmers? (b) determination of the farmers’ willingness-to-pay for treated wastewater, (c) farmers’ acceptance of </a:t>
            </a:r>
            <a:r>
              <a:rPr lang="en-GB" sz="2000" b="1" dirty="0" err="1" smtClean="0">
                <a:solidFill>
                  <a:srgbClr val="002060"/>
                </a:solidFill>
              </a:rPr>
              <a:t>PPPs</a:t>
            </a:r>
            <a:r>
              <a:rPr lang="en-GB" sz="2000" b="1" dirty="0" smtClean="0">
                <a:solidFill>
                  <a:srgbClr val="002060"/>
                </a:solidFill>
              </a:rPr>
              <a:t>, (d) how will cluster networks play a role in this? Additionally, this presentation attempts to reveal </a:t>
            </a:r>
            <a:r>
              <a:rPr lang="en-US" sz="2000" b="1" dirty="0" smtClean="0">
                <a:solidFill>
                  <a:srgbClr val="002060"/>
                </a:solidFill>
              </a:rPr>
              <a:t>the heterogeneity of farmers</a:t>
            </a:r>
            <a:r>
              <a:rPr lang="en-GB" sz="2000" b="1" dirty="0" smtClean="0">
                <a:solidFill>
                  <a:srgbClr val="002060"/>
                </a:solidFill>
              </a:rPr>
              <a:t> in rural areas. Who is really using the treated wastewater? Is it the farmer or other members of the rural areas? Can rural areas be seen as a homogenous space or do different types of treated wastewater users exist? That’s why this presentation is not oriented to market conditions but to a socioeconomic survey. </a:t>
            </a:r>
            <a:endParaRPr lang="el-GR" sz="2000" b="1" dirty="0" smtClean="0">
              <a:solidFill>
                <a:srgbClr val="002060"/>
              </a:solidFill>
            </a:endParaRPr>
          </a:p>
          <a:p>
            <a:pPr algn="just"/>
            <a:endParaRPr lang="el-GR" sz="2000" b="1" dirty="0" smtClean="0">
              <a:solidFill>
                <a:srgbClr val="002060"/>
              </a:solidFill>
            </a:endParaRPr>
          </a:p>
          <a:p>
            <a:pPr algn="just"/>
            <a:endParaRPr lang="el-GR" sz="2000" b="1"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u="sng" dirty="0" smtClean="0">
                <a:solidFill>
                  <a:srgbClr val="002060"/>
                </a:solidFill>
              </a:rPr>
              <a:t>Opportunities of the treated water sector in the study area</a:t>
            </a:r>
            <a:endParaRPr lang="el-GR" b="1" u="sng" dirty="0">
              <a:solidFill>
                <a:srgbClr val="002060"/>
              </a:solidFill>
            </a:endParaRPr>
          </a:p>
        </p:txBody>
      </p:sp>
      <p:pic>
        <p:nvPicPr>
          <p:cNvPr id="55298" name="Picture 2"/>
          <p:cNvPicPr>
            <a:picLocks noChangeAspect="1" noChangeArrowheads="1"/>
          </p:cNvPicPr>
          <p:nvPr/>
        </p:nvPicPr>
        <p:blipFill>
          <a:blip r:embed="rId2" cstate="print"/>
          <a:srcRect/>
          <a:stretch>
            <a:fillRect/>
          </a:stretch>
        </p:blipFill>
        <p:spPr bwMode="auto">
          <a:xfrm>
            <a:off x="971600" y="1556792"/>
            <a:ext cx="6948264" cy="492408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u="sng" dirty="0" smtClean="0">
                <a:solidFill>
                  <a:srgbClr val="002060"/>
                </a:solidFill>
              </a:rPr>
              <a:t>Weaknesses of the treated water sector in the study area</a:t>
            </a:r>
            <a:endParaRPr lang="el-GR" b="1" u="sng" dirty="0">
              <a:solidFill>
                <a:srgbClr val="002060"/>
              </a:solidFill>
            </a:endParaRPr>
          </a:p>
        </p:txBody>
      </p:sp>
      <p:pic>
        <p:nvPicPr>
          <p:cNvPr id="56322" name="Picture 2"/>
          <p:cNvPicPr>
            <a:picLocks noChangeAspect="1" noChangeArrowheads="1"/>
          </p:cNvPicPr>
          <p:nvPr/>
        </p:nvPicPr>
        <p:blipFill>
          <a:blip r:embed="rId2" cstate="print"/>
          <a:srcRect/>
          <a:stretch>
            <a:fillRect/>
          </a:stretch>
        </p:blipFill>
        <p:spPr bwMode="auto">
          <a:xfrm>
            <a:off x="1187624" y="1556792"/>
            <a:ext cx="6800852" cy="482453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u="sng" dirty="0" smtClean="0">
                <a:solidFill>
                  <a:srgbClr val="002060"/>
                </a:solidFill>
              </a:rPr>
              <a:t>Threats of the treated water sector in the study area</a:t>
            </a:r>
            <a:endParaRPr lang="el-GR" b="1" u="sng" dirty="0">
              <a:solidFill>
                <a:srgbClr val="002060"/>
              </a:solidFill>
            </a:endParaRPr>
          </a:p>
        </p:txBody>
      </p:sp>
      <p:pic>
        <p:nvPicPr>
          <p:cNvPr id="57346" name="Picture 2"/>
          <p:cNvPicPr>
            <a:picLocks noChangeAspect="1" noChangeArrowheads="1"/>
          </p:cNvPicPr>
          <p:nvPr/>
        </p:nvPicPr>
        <p:blipFill>
          <a:blip r:embed="rId2" cstate="print"/>
          <a:srcRect/>
          <a:stretch>
            <a:fillRect/>
          </a:stretch>
        </p:blipFill>
        <p:spPr bwMode="auto">
          <a:xfrm>
            <a:off x="1187624" y="1700808"/>
            <a:ext cx="6732240" cy="476746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Technology Roadmap</a:t>
            </a:r>
            <a:endParaRPr lang="el-GR" u="sng" dirty="0">
              <a:solidFill>
                <a:srgbClr val="002060"/>
              </a:solidFill>
            </a:endParaRPr>
          </a:p>
        </p:txBody>
      </p:sp>
      <p:sp>
        <p:nvSpPr>
          <p:cNvPr id="3" name="2 - Θέση περιεχομένου"/>
          <p:cNvSpPr>
            <a:spLocks noGrp="1"/>
          </p:cNvSpPr>
          <p:nvPr>
            <p:ph idx="1"/>
          </p:nvPr>
        </p:nvSpPr>
        <p:spPr>
          <a:xfrm>
            <a:off x="251520" y="1196752"/>
            <a:ext cx="8229600" cy="4968552"/>
          </a:xfrm>
          <a:solidFill>
            <a:srgbClr val="FFFFFF"/>
          </a:solidFill>
        </p:spPr>
        <p:txBody>
          <a:bodyPr>
            <a:noAutofit/>
          </a:bodyPr>
          <a:lstStyle/>
          <a:p>
            <a:pPr algn="just"/>
            <a:r>
              <a:rPr lang="en-GB" sz="2000" b="1" dirty="0" smtClean="0">
                <a:solidFill>
                  <a:srgbClr val="002060"/>
                </a:solidFill>
              </a:rPr>
              <a:t>The agricultural sector in the study area could be characterised as rather “traditional”. Actually, the applied technology is not very innovative and the adoption process of precision agriculture is in a very early stage (</a:t>
            </a:r>
            <a:r>
              <a:rPr lang="en-GB" sz="2000" b="1" dirty="0" err="1" smtClean="0">
                <a:solidFill>
                  <a:srgbClr val="002060"/>
                </a:solidFill>
              </a:rPr>
              <a:t>Michailidis</a:t>
            </a:r>
            <a:r>
              <a:rPr lang="en-GB" sz="2000" b="1" dirty="0" smtClean="0">
                <a:solidFill>
                  <a:srgbClr val="002060"/>
                </a:solidFill>
              </a:rPr>
              <a:t> et al., 2010). On the other hand, the majority of the farms are small family units and many of the heads of the farms are not full time farmers (</a:t>
            </a:r>
            <a:r>
              <a:rPr lang="en-GB" sz="2000" b="1" dirty="0" err="1" smtClean="0">
                <a:solidFill>
                  <a:srgbClr val="002060"/>
                </a:solidFill>
              </a:rPr>
              <a:t>Michailidis</a:t>
            </a:r>
            <a:r>
              <a:rPr lang="en-GB" sz="2000" b="1" dirty="0" smtClean="0">
                <a:solidFill>
                  <a:srgbClr val="002060"/>
                </a:solidFill>
              </a:rPr>
              <a:t> et al., 2012). Regarding the treated water units, the level of innovativeness is also very low and the adopted technology is marginal rather “laggard”. The recent economic crisis in Greece combined with the usual lag observed in rural, marginalised and remote areas led to this innovative depreciation with significant impacts on farm productivity and capital efficiency. However, during the very  recent years a small scale change has been mentioned in this issue and few of the traditionally employed “soft” technologies gradually began to be replaced by other “harder” ones (</a:t>
            </a:r>
            <a:r>
              <a:rPr lang="en-GB" sz="2000" b="1" dirty="0" err="1" smtClean="0">
                <a:solidFill>
                  <a:srgbClr val="002060"/>
                </a:solidFill>
              </a:rPr>
              <a:t>Michailidis</a:t>
            </a:r>
            <a:r>
              <a:rPr lang="en-GB" sz="2000" b="1" dirty="0" smtClean="0">
                <a:solidFill>
                  <a:srgbClr val="002060"/>
                </a:solidFill>
              </a:rPr>
              <a:t> et al., 2010). This trend, if proven and continue further, could be a good potential for technological change and innovativeness upgrade. </a:t>
            </a:r>
            <a:endParaRPr lang="el-GR" sz="2000" b="1" dirty="0" smtClean="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Stage of Development</a:t>
            </a:r>
            <a:endParaRPr lang="el-GR" u="sng" dirty="0">
              <a:solidFill>
                <a:srgbClr val="002060"/>
              </a:solidFill>
            </a:endParaRPr>
          </a:p>
        </p:txBody>
      </p:sp>
      <p:sp>
        <p:nvSpPr>
          <p:cNvPr id="3" name="2 - Θέση περιεχομένου"/>
          <p:cNvSpPr>
            <a:spLocks noGrp="1"/>
          </p:cNvSpPr>
          <p:nvPr>
            <p:ph idx="1"/>
          </p:nvPr>
        </p:nvSpPr>
        <p:spPr>
          <a:solidFill>
            <a:srgbClr val="FFFFFF"/>
          </a:solidFill>
        </p:spPr>
        <p:txBody>
          <a:bodyPr>
            <a:normAutofit fontScale="85000" lnSpcReduction="20000"/>
          </a:bodyPr>
          <a:lstStyle/>
          <a:p>
            <a:pPr algn="just"/>
            <a:r>
              <a:rPr lang="en-GB" b="1" dirty="0" smtClean="0">
                <a:solidFill>
                  <a:srgbClr val="002060"/>
                </a:solidFill>
              </a:rPr>
              <a:t>Although, the adopted technology gap between the study area and the central European countries is considerable the most important delay reason in the agricultural development process is the endogenous orientation of the agricultural sector (</a:t>
            </a:r>
            <a:r>
              <a:rPr lang="en-GB" b="1" dirty="0" err="1" smtClean="0">
                <a:solidFill>
                  <a:srgbClr val="002060"/>
                </a:solidFill>
              </a:rPr>
              <a:t>Chatzitheodoridis</a:t>
            </a:r>
            <a:r>
              <a:rPr lang="en-GB" b="1" dirty="0" smtClean="0">
                <a:solidFill>
                  <a:srgbClr val="002060"/>
                </a:solidFill>
              </a:rPr>
              <a:t> et al., 2013). A more inter-regional or international trading of agricultural products could be a desirable improvement offering comparatively greater benefits and increasing the demand and the prices of products. Besides, a small scale reformation of the cultivations towards high value-added products and increased needs for irrigation water could be also necessary and desirable progress.</a:t>
            </a:r>
            <a:endParaRPr lang="el-GR"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b="1" u="sng" dirty="0" smtClean="0">
                <a:solidFill>
                  <a:srgbClr val="002060"/>
                </a:solidFill>
              </a:rPr>
              <a:t>Proprietary Rights</a:t>
            </a:r>
            <a:endParaRPr lang="el-GR" b="1" u="sng" dirty="0">
              <a:solidFill>
                <a:srgbClr val="002060"/>
              </a:solidFill>
            </a:endParaRPr>
          </a:p>
        </p:txBody>
      </p:sp>
      <p:sp>
        <p:nvSpPr>
          <p:cNvPr id="4" name="3 - Θέση περιεχομένου"/>
          <p:cNvSpPr>
            <a:spLocks noGrp="1"/>
          </p:cNvSpPr>
          <p:nvPr>
            <p:ph idx="1"/>
          </p:nvPr>
        </p:nvSpPr>
        <p:spPr>
          <a:xfrm>
            <a:off x="457200" y="1600201"/>
            <a:ext cx="8229600" cy="4277072"/>
          </a:xfrm>
          <a:solidFill>
            <a:srgbClr val="FFFFFF"/>
          </a:solidFill>
        </p:spPr>
        <p:txBody>
          <a:bodyPr>
            <a:normAutofit fontScale="92500" lnSpcReduction="20000"/>
          </a:bodyPr>
          <a:lstStyle/>
          <a:p>
            <a:pPr algn="just"/>
            <a:r>
              <a:rPr lang="en-US" b="1" dirty="0" smtClean="0">
                <a:solidFill>
                  <a:srgbClr val="002060"/>
                </a:solidFill>
              </a:rPr>
              <a:t>The special characteristics of the study area in combination with the high quality of the produced agricultural products make them suitable for certification as PDO (protected designation of origin), PGI (protected geographical indication) or TSG (traditional </a:t>
            </a:r>
            <a:r>
              <a:rPr lang="en-US" b="1" dirty="0" err="1" smtClean="0">
                <a:solidFill>
                  <a:srgbClr val="002060"/>
                </a:solidFill>
              </a:rPr>
              <a:t>speciality</a:t>
            </a:r>
            <a:r>
              <a:rPr lang="en-US" b="1" dirty="0" smtClean="0">
                <a:solidFill>
                  <a:srgbClr val="002060"/>
                </a:solidFill>
              </a:rPr>
              <a:t> guaranteed). However, this certification is not an easy procedure and needs excellent organization, systematic determination and in depth knowledge of the European market.</a:t>
            </a:r>
            <a:endParaRPr lang="el-GR" b="1" dirty="0" smtClean="0">
              <a:solidFill>
                <a:srgbClr val="00206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a:bodyPr>
          <a:lstStyle/>
          <a:p>
            <a:r>
              <a:rPr lang="en-GB" b="1" u="sng" dirty="0" smtClean="0">
                <a:solidFill>
                  <a:srgbClr val="002060"/>
                </a:solidFill>
              </a:rPr>
              <a:t>Farmer behaviour analysis</a:t>
            </a:r>
            <a:endParaRPr lang="el-GR" u="sng" dirty="0">
              <a:solidFill>
                <a:srgbClr val="002060"/>
              </a:solidFill>
            </a:endParaRPr>
          </a:p>
        </p:txBody>
      </p:sp>
      <p:sp>
        <p:nvSpPr>
          <p:cNvPr id="3" name="2 - Θέση περιεχομένου"/>
          <p:cNvSpPr>
            <a:spLocks noGrp="1"/>
          </p:cNvSpPr>
          <p:nvPr>
            <p:ph idx="1"/>
          </p:nvPr>
        </p:nvSpPr>
        <p:spPr>
          <a:xfrm>
            <a:off x="323528" y="980728"/>
            <a:ext cx="8229600" cy="5805264"/>
          </a:xfrm>
          <a:solidFill>
            <a:srgbClr val="FFFFFF"/>
          </a:solidFill>
        </p:spPr>
        <p:txBody>
          <a:bodyPr>
            <a:noAutofit/>
          </a:bodyPr>
          <a:lstStyle/>
          <a:p>
            <a:pPr algn="just"/>
            <a:r>
              <a:rPr lang="en-GB" sz="2000" b="1" dirty="0" smtClean="0">
                <a:solidFill>
                  <a:srgbClr val="002060"/>
                </a:solidFill>
              </a:rPr>
              <a:t>Following in order to analyse in dept the farmers behaviour</a:t>
            </a:r>
            <a:r>
              <a:rPr lang="en-US" sz="2000" b="1" dirty="0" smtClean="0">
                <a:solidFill>
                  <a:srgbClr val="002060"/>
                </a:solidFill>
              </a:rPr>
              <a:t>, a survey was designed to collect information on several issues related to rural life and treated wastewater use. Part of the survey was designed to elicit data on respondents’ treated wastewater willingness to use and their views on several prospective changes, desirable or undesirable, all drawn from the literature. To encourage participation and minimize (</a:t>
            </a:r>
            <a:r>
              <a:rPr lang="en-US" sz="2000" b="1" dirty="0" err="1" smtClean="0">
                <a:solidFill>
                  <a:srgbClr val="002060"/>
                </a:solidFill>
              </a:rPr>
              <a:t>Michailidis</a:t>
            </a:r>
            <a:r>
              <a:rPr lang="en-US" sz="2000" b="1" dirty="0" smtClean="0">
                <a:solidFill>
                  <a:srgbClr val="002060"/>
                </a:solidFill>
              </a:rPr>
              <a:t> et al., 2010) the cognitive burden on respondents, most questions were framed using </a:t>
            </a:r>
            <a:r>
              <a:rPr lang="en-US" sz="2000" b="1" dirty="0" err="1" smtClean="0">
                <a:solidFill>
                  <a:srgbClr val="002060"/>
                </a:solidFill>
              </a:rPr>
              <a:t>Likert</a:t>
            </a:r>
            <a:r>
              <a:rPr lang="en-US" sz="2000" b="1" dirty="0" smtClean="0">
                <a:solidFill>
                  <a:srgbClr val="002060"/>
                </a:solidFill>
              </a:rPr>
              <a:t> scale intervals (where: 5=strongly agree, 4=agree, 3=neither agree nor disagree, 2=disagree and 1=strongly disagree). All respondents were heads of their farms, drawn from a sampling framework provided by several official lists kept by the regional authorities. Participants in each region were selected at random from the respective sampling framework. Data were collected through </a:t>
            </a:r>
            <a:r>
              <a:rPr lang="en-GB" sz="2000" b="1" dirty="0" smtClean="0">
                <a:solidFill>
                  <a:srgbClr val="002060"/>
                </a:solidFill>
              </a:rPr>
              <a:t>a mail-out/telephone response format</a:t>
            </a:r>
            <a:r>
              <a:rPr lang="en-US" sz="2000" b="1" dirty="0" smtClean="0">
                <a:solidFill>
                  <a:srgbClr val="002060"/>
                </a:solidFill>
              </a:rPr>
              <a:t> in a sample of 200 farmers (</a:t>
            </a:r>
            <a:r>
              <a:rPr lang="en-US" sz="2000" b="1" dirty="0" err="1" smtClean="0">
                <a:solidFill>
                  <a:srgbClr val="002060"/>
                </a:solidFill>
              </a:rPr>
              <a:t>Michailidis</a:t>
            </a:r>
            <a:r>
              <a:rPr lang="en-US" sz="2000" b="1" dirty="0" smtClean="0">
                <a:solidFill>
                  <a:srgbClr val="002060"/>
                </a:solidFill>
              </a:rPr>
              <a:t> et al., 2011b). In particular, the most important desirable outcomes of this survey are: (1) adoption/diffusion level of treated wastewater use, (2) farmers’ willingness to pay for treated wastewater and (3) investigation of the factors/parameters influencing the adoption and use of treated wastewater in irrigation.</a:t>
            </a:r>
            <a:endParaRPr lang="el-GR" sz="2000" b="1" dirty="0" smtClean="0">
              <a:solidFill>
                <a:srgbClr val="002060"/>
              </a:solidFill>
            </a:endParaRPr>
          </a:p>
          <a:p>
            <a:pPr algn="just"/>
            <a:endParaRPr lang="el-GR" sz="2000" b="1" dirty="0">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Methodological framework</a:t>
            </a:r>
            <a:endParaRPr lang="el-GR" u="sng" dirty="0">
              <a:solidFill>
                <a:srgbClr val="002060"/>
              </a:solidFill>
            </a:endParaRPr>
          </a:p>
        </p:txBody>
      </p:sp>
      <p:sp>
        <p:nvSpPr>
          <p:cNvPr id="3" name="2 - Θέση περιεχομένου"/>
          <p:cNvSpPr>
            <a:spLocks noGrp="1"/>
          </p:cNvSpPr>
          <p:nvPr>
            <p:ph idx="1"/>
          </p:nvPr>
        </p:nvSpPr>
        <p:spPr>
          <a:xfrm>
            <a:off x="467544" y="1340768"/>
            <a:ext cx="8229600" cy="5184576"/>
          </a:xfrm>
          <a:solidFill>
            <a:srgbClr val="FFFFFF"/>
          </a:solidFill>
        </p:spPr>
        <p:txBody>
          <a:bodyPr>
            <a:noAutofit/>
          </a:bodyPr>
          <a:lstStyle/>
          <a:p>
            <a:pPr algn="just"/>
            <a:r>
              <a:rPr lang="en-GB" sz="1800" b="1" dirty="0" smtClean="0">
                <a:solidFill>
                  <a:srgbClr val="002060"/>
                </a:solidFill>
              </a:rPr>
              <a:t>All questionnaires were mailed out in batches of 50 per week from September through October 2014. Respondents were then contacted by telephone and asked if they would participate. They could either complete the forms on their own and return them by post, or respond over the telephone. By November 2014, 200 valid questionnaires had been collected from 400 mailed, a response rate of 50%. </a:t>
            </a:r>
            <a:endParaRPr lang="el-GR" sz="1800" b="1" dirty="0" smtClean="0">
              <a:solidFill>
                <a:srgbClr val="002060"/>
              </a:solidFill>
            </a:endParaRPr>
          </a:p>
          <a:p>
            <a:pPr algn="just"/>
            <a:r>
              <a:rPr lang="en-GB" sz="1800" b="1" dirty="0" smtClean="0">
                <a:solidFill>
                  <a:srgbClr val="002060"/>
                </a:solidFill>
              </a:rPr>
              <a:t>From a technical-architectural point of view, the design process of the questionnaire is divided into four levels of functionality (see the whole questionnaire in the Appendix). These levels consist of: (a) the section that provides information about personal or demographic characteristics of the respondents [Tier-1], (b) the section that provides information on adoption/diffusion level of treated wastewater use [Tier-2], including variables about level of knowledge [Sub Tier-2.1], level of interest [Sub Tier-2.2], level of current use [Sub Tier-2.3]and level of willingness to use [Sub Tier-2.4], (c) the section that provides information about the adoption reasons of treated wastewater use for irrigation [Tier-3], (d) non-adoption reasons of treated wastewater use for irrigation [Tier-4] and (e) farmers’ willingness two pay for treated wastewater [Tier-5]. </a:t>
            </a:r>
            <a:endParaRPr lang="el-GR" sz="1800" b="1" dirty="0" smtClean="0">
              <a:solidFill>
                <a:srgbClr val="002060"/>
              </a:solidFill>
            </a:endParaRPr>
          </a:p>
          <a:p>
            <a:pPr algn="just">
              <a:buNone/>
            </a:pPr>
            <a:endParaRPr lang="el-GR" sz="1400" b="1" dirty="0">
              <a:solidFill>
                <a:srgbClr val="00206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dirty="0" smtClean="0"/>
              <a:t>Results</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GB" dirty="0" smtClean="0"/>
              <a:t>The sample summary descriptive statistics show that the representative farmer in the study area is male, 41 years old, married, with 11.6 years of education and has a household of 2.9 members. More than 75% of the respondents are full-time farmers, with a median net monthly income of €928 and farming is the source of 63.8% of total household income. The average distance of the representative farm from the urban centre of </a:t>
            </a:r>
            <a:r>
              <a:rPr lang="en-GB" dirty="0" err="1" smtClean="0"/>
              <a:t>Florina</a:t>
            </a:r>
            <a:r>
              <a:rPr lang="en-GB" dirty="0" smtClean="0"/>
              <a:t> is 39.1 kilometres and less than half of the sample (44.5% of the farmers or 89 cases) has owned drills for irrigation purposes. The later is the first interesting finding of the analysis.</a:t>
            </a:r>
            <a:endParaRPr lang="el-GR" dirty="0" smtClean="0"/>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u="sng" dirty="0" smtClean="0">
                <a:solidFill>
                  <a:srgbClr val="002060"/>
                </a:solidFill>
              </a:rPr>
              <a:t>Sample summary statistics (200 cases)</a:t>
            </a:r>
            <a:endParaRPr lang="el-GR" b="1" u="sng" dirty="0">
              <a:solidFill>
                <a:srgbClr val="002060"/>
              </a:solidFill>
            </a:endParaRPr>
          </a:p>
        </p:txBody>
      </p:sp>
      <p:pic>
        <p:nvPicPr>
          <p:cNvPr id="58369" name="Picture 1"/>
          <p:cNvPicPr>
            <a:picLocks noChangeAspect="1" noChangeArrowheads="1"/>
          </p:cNvPicPr>
          <p:nvPr/>
        </p:nvPicPr>
        <p:blipFill>
          <a:blip r:embed="rId2" cstate="print"/>
          <a:srcRect/>
          <a:stretch>
            <a:fillRect/>
          </a:stretch>
        </p:blipFill>
        <p:spPr bwMode="auto">
          <a:xfrm>
            <a:off x="179512" y="1844824"/>
            <a:ext cx="9307949" cy="401367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67544" y="1412776"/>
            <a:ext cx="7920880" cy="4708981"/>
          </a:xfrm>
          <a:prstGeom prst="rect">
            <a:avLst/>
          </a:prstGeom>
          <a:solidFill>
            <a:srgbClr val="FFFFFF"/>
          </a:solidFill>
        </p:spPr>
        <p:txBody>
          <a:bodyPr wrap="square">
            <a:spAutoFit/>
          </a:bodyPr>
          <a:lstStyle/>
          <a:p>
            <a:pPr marL="342000" indent="-342000" algn="just">
              <a:buFont typeface="Arial" pitchFamily="34" charset="0"/>
              <a:buChar char="•"/>
            </a:pPr>
            <a:r>
              <a:rPr lang="en-GB" sz="2000" b="1" dirty="0" smtClean="0">
                <a:solidFill>
                  <a:srgbClr val="002060"/>
                </a:solidFill>
              </a:rPr>
              <a:t>The main aim of this presentation is to investigate the attitudes of the farmers, in a typical </a:t>
            </a:r>
            <a:r>
              <a:rPr lang="en-GB" sz="2000" b="1" dirty="0" err="1" smtClean="0">
                <a:solidFill>
                  <a:srgbClr val="002060"/>
                </a:solidFill>
              </a:rPr>
              <a:t>RuraL</a:t>
            </a:r>
            <a:r>
              <a:rPr lang="en-GB" sz="2000" b="1" dirty="0" smtClean="0">
                <a:solidFill>
                  <a:srgbClr val="002060"/>
                </a:solidFill>
              </a:rPr>
              <a:t> Area in Greece (Prefecture of </a:t>
            </a:r>
            <a:r>
              <a:rPr lang="en-GB" sz="2000" b="1" dirty="0" err="1" smtClean="0">
                <a:solidFill>
                  <a:srgbClr val="002060"/>
                </a:solidFill>
              </a:rPr>
              <a:t>Florina</a:t>
            </a:r>
            <a:r>
              <a:rPr lang="en-GB" sz="2000" b="1" dirty="0" smtClean="0">
                <a:solidFill>
                  <a:srgbClr val="002060"/>
                </a:solidFill>
              </a:rPr>
              <a:t>), regarding the use of treated waste water for irrigation purposes. In particular, three general perspectives have been employed: (a) a primary study research using questionnaires in order to find out the adoption rate, the adoption reasons, the non-adoption reason and the willingness to pay for treated waste water, (b) a Delphi type qualitative research, using a group of experts in order to estimate a different point of view regarding the research questions of the survey and (c) a cost-benefit model including three scenarios (the current, the optimal and the most possible) and employing the traditional cost/benefit ratio criterion. Concluding, several policy implications have been introduced and an action plan has been also presented in order to meet the conditions included in the vision of the presentation.</a:t>
            </a:r>
            <a:endParaRPr lang="el-GR" sz="2000" dirty="0"/>
          </a:p>
        </p:txBody>
      </p:sp>
      <p:sp>
        <p:nvSpPr>
          <p:cNvPr id="5" name="1 - Τίτλος"/>
          <p:cNvSpPr>
            <a:spLocks noGrp="1"/>
          </p:cNvSpPr>
          <p:nvPr>
            <p:ph type="title"/>
          </p:nvPr>
        </p:nvSpPr>
        <p:spPr>
          <a:xfrm>
            <a:off x="395536" y="188640"/>
            <a:ext cx="8229600" cy="836712"/>
          </a:xfrm>
        </p:spPr>
        <p:txBody>
          <a:bodyPr/>
          <a:lstStyle/>
          <a:p>
            <a:r>
              <a:rPr lang="en-US" b="1" u="sng" dirty="0" smtClean="0">
                <a:solidFill>
                  <a:srgbClr val="002060"/>
                </a:solidFill>
              </a:rPr>
              <a:t>Aim</a:t>
            </a:r>
            <a:endParaRPr lang="el-GR" b="1" u="sng"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u="sng" dirty="0" smtClean="0">
                <a:solidFill>
                  <a:srgbClr val="002060"/>
                </a:solidFill>
              </a:rPr>
              <a:t>Level of subjective farmers’ information</a:t>
            </a:r>
            <a:endParaRPr lang="el-GR" b="1" u="sng" dirty="0">
              <a:solidFill>
                <a:srgbClr val="002060"/>
              </a:solidFill>
            </a:endParaRPr>
          </a:p>
        </p:txBody>
      </p:sp>
      <p:pic>
        <p:nvPicPr>
          <p:cNvPr id="75778" name="Picture 2"/>
          <p:cNvPicPr>
            <a:picLocks noChangeAspect="1" noChangeArrowheads="1"/>
          </p:cNvPicPr>
          <p:nvPr/>
        </p:nvPicPr>
        <p:blipFill>
          <a:blip r:embed="rId2" cstate="print"/>
          <a:srcRect/>
          <a:stretch>
            <a:fillRect/>
          </a:stretch>
        </p:blipFill>
        <p:spPr bwMode="auto">
          <a:xfrm>
            <a:off x="395536" y="1628800"/>
            <a:ext cx="8316416" cy="4595063"/>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u="sng" dirty="0" smtClean="0">
                <a:solidFill>
                  <a:srgbClr val="002060"/>
                </a:solidFill>
              </a:rPr>
              <a:t>Level of subjective farmers’ interest</a:t>
            </a:r>
            <a:endParaRPr lang="el-GR" b="1" u="sng" dirty="0">
              <a:solidFill>
                <a:srgbClr val="002060"/>
              </a:solidFill>
            </a:endParaRPr>
          </a:p>
        </p:txBody>
      </p:sp>
      <p:pic>
        <p:nvPicPr>
          <p:cNvPr id="76802" name="Picture 2"/>
          <p:cNvPicPr>
            <a:picLocks noChangeAspect="1" noChangeArrowheads="1"/>
          </p:cNvPicPr>
          <p:nvPr/>
        </p:nvPicPr>
        <p:blipFill>
          <a:blip r:embed="rId2" cstate="print"/>
          <a:srcRect/>
          <a:stretch>
            <a:fillRect/>
          </a:stretch>
        </p:blipFill>
        <p:spPr bwMode="auto">
          <a:xfrm>
            <a:off x="323528" y="1556792"/>
            <a:ext cx="8467008" cy="4680520"/>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u="sng" dirty="0" smtClean="0">
                <a:solidFill>
                  <a:srgbClr val="002060"/>
                </a:solidFill>
              </a:rPr>
              <a:t>Level of subjective farmers’ already use</a:t>
            </a:r>
            <a:endParaRPr lang="el-GR" b="1" u="sng" dirty="0">
              <a:solidFill>
                <a:srgbClr val="002060"/>
              </a:solidFill>
            </a:endParaRPr>
          </a:p>
        </p:txBody>
      </p:sp>
      <p:pic>
        <p:nvPicPr>
          <p:cNvPr id="77826" name="Picture 2"/>
          <p:cNvPicPr>
            <a:picLocks noChangeAspect="1" noChangeArrowheads="1"/>
          </p:cNvPicPr>
          <p:nvPr/>
        </p:nvPicPr>
        <p:blipFill>
          <a:blip r:embed="rId2" cstate="print"/>
          <a:srcRect/>
          <a:stretch>
            <a:fillRect/>
          </a:stretch>
        </p:blipFill>
        <p:spPr bwMode="auto">
          <a:xfrm>
            <a:off x="539552" y="1700808"/>
            <a:ext cx="7925236" cy="4392488"/>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u="sng" dirty="0" smtClean="0">
                <a:solidFill>
                  <a:srgbClr val="002060"/>
                </a:solidFill>
              </a:rPr>
              <a:t>Level of subjective farmers’ willingness to use</a:t>
            </a:r>
            <a:endParaRPr lang="el-GR" b="1" u="sng" dirty="0">
              <a:solidFill>
                <a:srgbClr val="002060"/>
              </a:solidFill>
            </a:endParaRPr>
          </a:p>
        </p:txBody>
      </p:sp>
      <p:pic>
        <p:nvPicPr>
          <p:cNvPr id="78850" name="Picture 2"/>
          <p:cNvPicPr>
            <a:picLocks noChangeAspect="1" noChangeArrowheads="1"/>
          </p:cNvPicPr>
          <p:nvPr/>
        </p:nvPicPr>
        <p:blipFill>
          <a:blip r:embed="rId2" cstate="print"/>
          <a:srcRect/>
          <a:stretch>
            <a:fillRect/>
          </a:stretch>
        </p:blipFill>
        <p:spPr bwMode="auto">
          <a:xfrm>
            <a:off x="611560" y="1628800"/>
            <a:ext cx="7992888" cy="4434533"/>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498178"/>
          </a:xfrm>
        </p:spPr>
        <p:txBody>
          <a:bodyPr>
            <a:normAutofit fontScale="90000"/>
          </a:bodyPr>
          <a:lstStyle/>
          <a:p>
            <a:r>
              <a:rPr lang="en-GB" b="1" u="sng" dirty="0" smtClean="0">
                <a:solidFill>
                  <a:srgbClr val="002060"/>
                </a:solidFill>
              </a:rPr>
              <a:t>Comparative presentation of the mean values (</a:t>
            </a:r>
            <a:r>
              <a:rPr lang="en-GB" b="1" u="sng" dirty="0" err="1" smtClean="0">
                <a:solidFill>
                  <a:srgbClr val="002060"/>
                </a:solidFill>
              </a:rPr>
              <a:t>Likert</a:t>
            </a:r>
            <a:r>
              <a:rPr lang="en-GB" b="1" u="sng" dirty="0" smtClean="0">
                <a:solidFill>
                  <a:srgbClr val="002060"/>
                </a:solidFill>
              </a:rPr>
              <a:t> scale of agreement)</a:t>
            </a:r>
            <a:endParaRPr lang="el-GR" b="1" u="sng" dirty="0">
              <a:solidFill>
                <a:srgbClr val="002060"/>
              </a:solidFill>
            </a:endParaRPr>
          </a:p>
        </p:txBody>
      </p:sp>
      <p:pic>
        <p:nvPicPr>
          <p:cNvPr id="79874" name="Picture 2"/>
          <p:cNvPicPr>
            <a:picLocks noChangeAspect="1" noChangeArrowheads="1"/>
          </p:cNvPicPr>
          <p:nvPr/>
        </p:nvPicPr>
        <p:blipFill>
          <a:blip r:embed="rId2" cstate="print"/>
          <a:srcRect/>
          <a:stretch>
            <a:fillRect/>
          </a:stretch>
        </p:blipFill>
        <p:spPr bwMode="auto">
          <a:xfrm>
            <a:off x="395536" y="1772816"/>
            <a:ext cx="8514946" cy="3960440"/>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b="1" u="sng" dirty="0" smtClean="0">
                <a:solidFill>
                  <a:srgbClr val="002060"/>
                </a:solidFill>
              </a:rPr>
              <a:t>Typology of different clusters</a:t>
            </a:r>
            <a:endParaRPr lang="el-GR" b="1" u="sng" dirty="0">
              <a:solidFill>
                <a:srgbClr val="002060"/>
              </a:solidFill>
            </a:endParaRPr>
          </a:p>
        </p:txBody>
      </p:sp>
      <p:pic>
        <p:nvPicPr>
          <p:cNvPr id="80898" name="Picture 2"/>
          <p:cNvPicPr>
            <a:picLocks noChangeAspect="1" noChangeArrowheads="1"/>
          </p:cNvPicPr>
          <p:nvPr/>
        </p:nvPicPr>
        <p:blipFill>
          <a:blip r:embed="rId2" cstate="print"/>
          <a:srcRect/>
          <a:stretch>
            <a:fillRect/>
          </a:stretch>
        </p:blipFill>
        <p:spPr bwMode="auto">
          <a:xfrm>
            <a:off x="611560" y="1844824"/>
            <a:ext cx="7917712" cy="3672408"/>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u="sng" dirty="0" smtClean="0">
                <a:solidFill>
                  <a:srgbClr val="002060"/>
                </a:solidFill>
              </a:rPr>
              <a:t>Ranking of the non-adopting reasons</a:t>
            </a:r>
            <a:endParaRPr lang="el-GR" b="1" u="sng" dirty="0">
              <a:solidFill>
                <a:srgbClr val="002060"/>
              </a:solidFill>
            </a:endParaRPr>
          </a:p>
        </p:txBody>
      </p:sp>
      <p:pic>
        <p:nvPicPr>
          <p:cNvPr id="81922" name="Picture 2"/>
          <p:cNvPicPr>
            <a:picLocks noChangeAspect="1" noChangeArrowheads="1"/>
          </p:cNvPicPr>
          <p:nvPr/>
        </p:nvPicPr>
        <p:blipFill>
          <a:blip r:embed="rId2" cstate="print"/>
          <a:srcRect/>
          <a:stretch>
            <a:fillRect/>
          </a:stretch>
        </p:blipFill>
        <p:spPr bwMode="auto">
          <a:xfrm>
            <a:off x="1187623" y="1340768"/>
            <a:ext cx="6908603" cy="5184576"/>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Ranking of the adopting reasons</a:t>
            </a:r>
            <a:endParaRPr lang="el-GR" b="1" u="sng" dirty="0">
              <a:solidFill>
                <a:srgbClr val="002060"/>
              </a:solidFill>
            </a:endParaRPr>
          </a:p>
        </p:txBody>
      </p:sp>
      <p:pic>
        <p:nvPicPr>
          <p:cNvPr id="82946" name="Picture 2"/>
          <p:cNvPicPr>
            <a:picLocks noChangeAspect="1" noChangeArrowheads="1"/>
          </p:cNvPicPr>
          <p:nvPr/>
        </p:nvPicPr>
        <p:blipFill>
          <a:blip r:embed="rId2" cstate="print"/>
          <a:srcRect/>
          <a:stretch>
            <a:fillRect/>
          </a:stretch>
        </p:blipFill>
        <p:spPr bwMode="auto">
          <a:xfrm>
            <a:off x="467544" y="1628800"/>
            <a:ext cx="8138481" cy="4032448"/>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Farmers’ WTST for treated water</a:t>
            </a:r>
            <a:endParaRPr lang="el-GR" b="1" u="sng" dirty="0">
              <a:solidFill>
                <a:srgbClr val="002060"/>
              </a:solidFill>
            </a:endParaRPr>
          </a:p>
        </p:txBody>
      </p:sp>
      <p:pic>
        <p:nvPicPr>
          <p:cNvPr id="83970" name="Picture 2"/>
          <p:cNvPicPr>
            <a:picLocks noChangeAspect="1" noChangeArrowheads="1"/>
          </p:cNvPicPr>
          <p:nvPr/>
        </p:nvPicPr>
        <p:blipFill>
          <a:blip r:embed="rId2" cstate="print"/>
          <a:srcRect/>
          <a:stretch>
            <a:fillRect/>
          </a:stretch>
        </p:blipFill>
        <p:spPr bwMode="auto">
          <a:xfrm>
            <a:off x="539552" y="1628800"/>
            <a:ext cx="7884368" cy="4362779"/>
          </a:xfrm>
          <a:prstGeom prst="rect">
            <a:avLst/>
          </a:prstGeom>
          <a:ln>
            <a:noFill/>
          </a:ln>
          <a:effectLst>
            <a:softEdge rad="1125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Farmers’ WTP for treated water</a:t>
            </a:r>
            <a:endParaRPr lang="el-GR" b="1" u="sng" dirty="0">
              <a:solidFill>
                <a:srgbClr val="002060"/>
              </a:solidFill>
            </a:endParaRPr>
          </a:p>
        </p:txBody>
      </p:sp>
      <p:pic>
        <p:nvPicPr>
          <p:cNvPr id="84994" name="Picture 2"/>
          <p:cNvPicPr>
            <a:picLocks noChangeAspect="1" noChangeArrowheads="1"/>
          </p:cNvPicPr>
          <p:nvPr/>
        </p:nvPicPr>
        <p:blipFill>
          <a:blip r:embed="rId2" cstate="print"/>
          <a:srcRect/>
          <a:stretch>
            <a:fillRect/>
          </a:stretch>
        </p:blipFill>
        <p:spPr bwMode="auto">
          <a:xfrm>
            <a:off x="611560" y="1772816"/>
            <a:ext cx="7776864" cy="4303292"/>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836712"/>
          </a:xfrm>
        </p:spPr>
        <p:txBody>
          <a:bodyPr/>
          <a:lstStyle/>
          <a:p>
            <a:r>
              <a:rPr lang="en-US" b="1" u="sng" dirty="0" smtClean="0">
                <a:solidFill>
                  <a:srgbClr val="002060"/>
                </a:solidFill>
              </a:rPr>
              <a:t>Study Area</a:t>
            </a:r>
            <a:endParaRPr lang="el-GR" b="1" u="sng" dirty="0">
              <a:solidFill>
                <a:srgbClr val="002060"/>
              </a:solidFill>
            </a:endParaRPr>
          </a:p>
        </p:txBody>
      </p:sp>
      <p:sp>
        <p:nvSpPr>
          <p:cNvPr id="3" name="2 - Θέση περιεχομένου"/>
          <p:cNvSpPr>
            <a:spLocks noGrp="1"/>
          </p:cNvSpPr>
          <p:nvPr>
            <p:ph idx="1"/>
          </p:nvPr>
        </p:nvSpPr>
        <p:spPr>
          <a:xfrm>
            <a:off x="179512" y="980728"/>
            <a:ext cx="8712968" cy="4968552"/>
          </a:xfrm>
          <a:solidFill>
            <a:schemeClr val="bg1"/>
          </a:solidFill>
        </p:spPr>
        <p:txBody>
          <a:bodyPr>
            <a:noAutofit/>
          </a:bodyPr>
          <a:lstStyle/>
          <a:p>
            <a:pPr algn="just"/>
            <a:r>
              <a:rPr lang="en-US" sz="1600" b="1" dirty="0" smtClean="0">
                <a:solidFill>
                  <a:srgbClr val="002060"/>
                </a:solidFill>
              </a:rPr>
              <a:t>The Region of West Macedonia consists of four Prefectures: </a:t>
            </a:r>
            <a:r>
              <a:rPr lang="en-US" sz="1600" b="1" dirty="0" err="1" smtClean="0">
                <a:solidFill>
                  <a:srgbClr val="002060"/>
                </a:solidFill>
              </a:rPr>
              <a:t>Florina</a:t>
            </a:r>
            <a:r>
              <a:rPr lang="en-US" sz="1600" b="1" dirty="0" smtClean="0">
                <a:solidFill>
                  <a:srgbClr val="002060"/>
                </a:solidFill>
              </a:rPr>
              <a:t>, </a:t>
            </a:r>
            <a:r>
              <a:rPr lang="en-US" sz="1600" b="1" dirty="0" err="1" smtClean="0">
                <a:solidFill>
                  <a:srgbClr val="002060"/>
                </a:solidFill>
              </a:rPr>
              <a:t>Grevena</a:t>
            </a:r>
            <a:r>
              <a:rPr lang="en-US" sz="1600" b="1" dirty="0" smtClean="0">
                <a:solidFill>
                  <a:srgbClr val="002060"/>
                </a:solidFill>
              </a:rPr>
              <a:t>, </a:t>
            </a:r>
            <a:r>
              <a:rPr lang="en-US" sz="1600" b="1" dirty="0" err="1" smtClean="0">
                <a:solidFill>
                  <a:srgbClr val="002060"/>
                </a:solidFill>
              </a:rPr>
              <a:t>Kasoria</a:t>
            </a:r>
            <a:r>
              <a:rPr lang="en-US" sz="1600" b="1" dirty="0" smtClean="0">
                <a:solidFill>
                  <a:srgbClr val="002060"/>
                </a:solidFill>
              </a:rPr>
              <a:t> and </a:t>
            </a:r>
            <a:r>
              <a:rPr lang="en-US" sz="1600" b="1" dirty="0" err="1" smtClean="0">
                <a:solidFill>
                  <a:srgbClr val="002060"/>
                </a:solidFill>
              </a:rPr>
              <a:t>Kozani</a:t>
            </a:r>
            <a:r>
              <a:rPr lang="en-US" sz="1600" b="1" dirty="0" smtClean="0">
                <a:solidFill>
                  <a:srgbClr val="002060"/>
                </a:solidFill>
              </a:rPr>
              <a:t>. More specifically, Prefecture of </a:t>
            </a:r>
            <a:r>
              <a:rPr lang="en-US" sz="1600" b="1" dirty="0" err="1" smtClean="0">
                <a:solidFill>
                  <a:srgbClr val="002060"/>
                </a:solidFill>
              </a:rPr>
              <a:t>Florina</a:t>
            </a:r>
            <a:r>
              <a:rPr lang="en-US" sz="1600" b="1" dirty="0" smtClean="0">
                <a:solidFill>
                  <a:srgbClr val="002060"/>
                </a:solidFill>
              </a:rPr>
              <a:t> consists of three Municipalities: </a:t>
            </a:r>
            <a:r>
              <a:rPr lang="en-US" sz="1600" b="1" dirty="0" err="1" smtClean="0">
                <a:solidFill>
                  <a:srgbClr val="002060"/>
                </a:solidFill>
              </a:rPr>
              <a:t>Amyntaio</a:t>
            </a:r>
            <a:r>
              <a:rPr lang="en-US" sz="1600" b="1" dirty="0" smtClean="0">
                <a:solidFill>
                  <a:srgbClr val="002060"/>
                </a:solidFill>
              </a:rPr>
              <a:t>, </a:t>
            </a:r>
            <a:r>
              <a:rPr lang="en-US" sz="1600" b="1" dirty="0" err="1" smtClean="0">
                <a:solidFill>
                  <a:srgbClr val="002060"/>
                </a:solidFill>
              </a:rPr>
              <a:t>Florina</a:t>
            </a:r>
            <a:r>
              <a:rPr lang="en-US" sz="1600" b="1" dirty="0" smtClean="0">
                <a:solidFill>
                  <a:srgbClr val="002060"/>
                </a:solidFill>
              </a:rPr>
              <a:t> and </a:t>
            </a:r>
            <a:r>
              <a:rPr lang="en-US" sz="1600" b="1" dirty="0" err="1" smtClean="0">
                <a:solidFill>
                  <a:srgbClr val="002060"/>
                </a:solidFill>
              </a:rPr>
              <a:t>Prespes</a:t>
            </a:r>
            <a:r>
              <a:rPr lang="en-US" sz="1600" b="1" dirty="0" smtClean="0">
                <a:solidFill>
                  <a:srgbClr val="002060"/>
                </a:solidFill>
              </a:rPr>
              <a:t>. The “Municipality of </a:t>
            </a:r>
            <a:r>
              <a:rPr lang="en-US" sz="1600" b="1" dirty="0" err="1" smtClean="0">
                <a:solidFill>
                  <a:srgbClr val="002060"/>
                </a:solidFill>
              </a:rPr>
              <a:t>Amyntaio</a:t>
            </a:r>
            <a:r>
              <a:rPr lang="en-US" sz="1600" b="1" dirty="0" smtClean="0">
                <a:solidFill>
                  <a:srgbClr val="002060"/>
                </a:solidFill>
              </a:rPr>
              <a:t>” has been selected as the most suitable case study especially due to some special characteristics. In specific, there are two water treatment units in this area with irrigation potential of 400 hectares (around 27% of the total irrigated land or 14.1% of the total agricultural land). Besides the “Municipality of </a:t>
            </a:r>
            <a:r>
              <a:rPr lang="en-US" sz="1600" b="1" dirty="0" err="1" smtClean="0">
                <a:solidFill>
                  <a:srgbClr val="002060"/>
                </a:solidFill>
              </a:rPr>
              <a:t>Amyntaio</a:t>
            </a:r>
            <a:r>
              <a:rPr lang="en-US" sz="1600" b="1" dirty="0" smtClean="0">
                <a:solidFill>
                  <a:srgbClr val="002060"/>
                </a:solidFill>
              </a:rPr>
              <a:t>” is the most agricultural area in the region and characterized by great crop diversity. On the other hand, a typical farm in “Municipality of </a:t>
            </a:r>
            <a:r>
              <a:rPr lang="en-US" sz="1600" b="1" dirty="0" err="1" smtClean="0">
                <a:solidFill>
                  <a:srgbClr val="002060"/>
                </a:solidFill>
              </a:rPr>
              <a:t>Amyntaio</a:t>
            </a:r>
            <a:r>
              <a:rPr lang="en-US" sz="1600" b="1" dirty="0" smtClean="0">
                <a:solidFill>
                  <a:srgbClr val="002060"/>
                </a:solidFill>
              </a:rPr>
              <a:t>” is more similar to the typical farm in the whole Region than any other area . Therefore we can consider that “Municipality of </a:t>
            </a:r>
            <a:r>
              <a:rPr lang="en-US" sz="1600" b="1" dirty="0" err="1" smtClean="0">
                <a:solidFill>
                  <a:srgbClr val="002060"/>
                </a:solidFill>
              </a:rPr>
              <a:t>Amyntaio</a:t>
            </a:r>
            <a:r>
              <a:rPr lang="en-US" sz="1600" b="1" dirty="0" smtClean="0">
                <a:solidFill>
                  <a:srgbClr val="002060"/>
                </a:solidFill>
              </a:rPr>
              <a:t>” is a very good case study in order to generalize the research results in a regional level. </a:t>
            </a:r>
            <a:endParaRPr lang="el-GR" sz="1600" b="1" dirty="0" smtClean="0">
              <a:solidFill>
                <a:srgbClr val="002060"/>
              </a:solidFill>
            </a:endParaRPr>
          </a:p>
          <a:p>
            <a:pPr algn="just"/>
            <a:r>
              <a:rPr lang="en-US" sz="1600" b="1" dirty="0" smtClean="0">
                <a:solidFill>
                  <a:srgbClr val="002060"/>
                </a:solidFill>
              </a:rPr>
              <a:t>The Prefecture of </a:t>
            </a:r>
            <a:r>
              <a:rPr lang="en-US" sz="1600" b="1" dirty="0" err="1" smtClean="0">
                <a:solidFill>
                  <a:srgbClr val="002060"/>
                </a:solidFill>
              </a:rPr>
              <a:t>Florina</a:t>
            </a:r>
            <a:r>
              <a:rPr lang="en-US" sz="1600" b="1" dirty="0" smtClean="0">
                <a:solidFill>
                  <a:srgbClr val="002060"/>
                </a:solidFill>
              </a:rPr>
              <a:t>, at the northwestern corner of Macedonia, covers 1,924 square kilometers. Its capital, the city of </a:t>
            </a:r>
            <a:r>
              <a:rPr lang="en-US" sz="1600" b="1" dirty="0" err="1" smtClean="0">
                <a:solidFill>
                  <a:srgbClr val="002060"/>
                </a:solidFill>
              </a:rPr>
              <a:t>Florina</a:t>
            </a:r>
            <a:r>
              <a:rPr lang="en-US" sz="1600" b="1" dirty="0" smtClean="0">
                <a:solidFill>
                  <a:srgbClr val="002060"/>
                </a:solidFill>
              </a:rPr>
              <a:t>, is spread over a hillside covered with wild chestnut trees. According to the 2011 census the population of </a:t>
            </a:r>
            <a:r>
              <a:rPr lang="en-US" sz="1600" b="1" dirty="0" err="1" smtClean="0">
                <a:solidFill>
                  <a:srgbClr val="002060"/>
                </a:solidFill>
              </a:rPr>
              <a:t>Florina</a:t>
            </a:r>
            <a:r>
              <a:rPr lang="en-US" sz="1600" b="1" dirty="0" smtClean="0">
                <a:solidFill>
                  <a:srgbClr val="002060"/>
                </a:solidFill>
              </a:rPr>
              <a:t> Prefecture was 54,768 people, mainly farmers, while not reported significant problems in the availability of irrigation water). </a:t>
            </a:r>
            <a:endParaRPr lang="el-GR" sz="1600" b="1" dirty="0" smtClean="0">
              <a:solidFill>
                <a:srgbClr val="002060"/>
              </a:solidFill>
            </a:endParaRPr>
          </a:p>
          <a:p>
            <a:pPr algn="just"/>
            <a:r>
              <a:rPr lang="en-US" sz="1600" b="1" dirty="0" smtClean="0">
                <a:solidFill>
                  <a:srgbClr val="002060"/>
                </a:solidFill>
              </a:rPr>
              <a:t>In a second, more specific, level a real case study of a typical farm will be also presented as a characteristic example. This farm has been many years in operation and is located in the region of west Macedonia, 17 Km from </a:t>
            </a:r>
            <a:r>
              <a:rPr lang="en-US" sz="1600" b="1" dirty="0" err="1" smtClean="0">
                <a:solidFill>
                  <a:srgbClr val="002060"/>
                </a:solidFill>
              </a:rPr>
              <a:t>Florina</a:t>
            </a:r>
            <a:r>
              <a:rPr lang="en-US" sz="1600" b="1" dirty="0" smtClean="0">
                <a:solidFill>
                  <a:srgbClr val="002060"/>
                </a:solidFill>
              </a:rPr>
              <a:t>, the closest city nearby (in the </a:t>
            </a:r>
            <a:r>
              <a:rPr lang="en-US" sz="1600" b="1" dirty="0" err="1" smtClean="0">
                <a:solidFill>
                  <a:srgbClr val="002060"/>
                </a:solidFill>
              </a:rPr>
              <a:t>Municiplaity</a:t>
            </a:r>
            <a:r>
              <a:rPr lang="en-US" sz="1600" b="1" dirty="0" smtClean="0">
                <a:solidFill>
                  <a:srgbClr val="002060"/>
                </a:solidFill>
              </a:rPr>
              <a:t> of </a:t>
            </a:r>
            <a:r>
              <a:rPr lang="en-US" sz="1600" b="1" dirty="0" err="1" smtClean="0">
                <a:solidFill>
                  <a:srgbClr val="002060"/>
                </a:solidFill>
              </a:rPr>
              <a:t>Florina</a:t>
            </a:r>
            <a:r>
              <a:rPr lang="en-US" sz="1600" b="1" dirty="0" smtClean="0">
                <a:solidFill>
                  <a:srgbClr val="002060"/>
                </a:solidFill>
              </a:rPr>
              <a:t>). Water extraction is made from a local well and the farm does not experience problems with lack of water. </a:t>
            </a:r>
            <a:endParaRPr lang="el-GR" sz="1600" b="1" dirty="0">
              <a:solidFill>
                <a:srgbClr val="00206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1143000"/>
          </a:xfrm>
        </p:spPr>
        <p:txBody>
          <a:bodyPr/>
          <a:lstStyle/>
          <a:p>
            <a:r>
              <a:rPr lang="en-US" b="1" u="sng" dirty="0" smtClean="0">
                <a:solidFill>
                  <a:srgbClr val="002060"/>
                </a:solidFill>
              </a:rPr>
              <a:t>Categorical Regression Model </a:t>
            </a:r>
            <a:endParaRPr lang="el-GR" b="1" u="sng" dirty="0">
              <a:solidFill>
                <a:srgbClr val="002060"/>
              </a:solidFill>
            </a:endParaRPr>
          </a:p>
        </p:txBody>
      </p:sp>
      <p:sp>
        <p:nvSpPr>
          <p:cNvPr id="3" name="2 - Θέση περιεχομένου"/>
          <p:cNvSpPr>
            <a:spLocks noGrp="1"/>
          </p:cNvSpPr>
          <p:nvPr>
            <p:ph idx="1"/>
          </p:nvPr>
        </p:nvSpPr>
        <p:spPr>
          <a:xfrm>
            <a:off x="179512" y="1052736"/>
            <a:ext cx="8568952" cy="5256584"/>
          </a:xfrm>
          <a:solidFill>
            <a:schemeClr val="bg1"/>
          </a:solidFill>
        </p:spPr>
        <p:txBody>
          <a:bodyPr>
            <a:noAutofit/>
          </a:bodyPr>
          <a:lstStyle/>
          <a:p>
            <a:pPr algn="just"/>
            <a:r>
              <a:rPr lang="en-US" sz="2000" b="1" dirty="0" smtClean="0">
                <a:solidFill>
                  <a:srgbClr val="002060"/>
                </a:solidFill>
              </a:rPr>
              <a:t>Then, investigated further the factors/parameters influencing the adoption and use or the non-adoption and non-use of treated wastewater in irrigation a Categorical Regression Model (</a:t>
            </a:r>
            <a:r>
              <a:rPr lang="en-US" sz="2000" b="1" dirty="0" err="1" smtClean="0">
                <a:solidFill>
                  <a:srgbClr val="002060"/>
                </a:solidFill>
              </a:rPr>
              <a:t>CatReg</a:t>
            </a:r>
            <a:r>
              <a:rPr lang="en-US" sz="2000" b="1" dirty="0" smtClean="0">
                <a:solidFill>
                  <a:srgbClr val="002060"/>
                </a:solidFill>
              </a:rPr>
              <a:t>) has been employed </a:t>
            </a:r>
            <a:r>
              <a:rPr lang="en-GB" sz="2000" b="1" dirty="0" smtClean="0">
                <a:solidFill>
                  <a:srgbClr val="002060"/>
                </a:solidFill>
              </a:rPr>
              <a:t>in the dataset of each cluster (second cluster and first cluster respectively). The model yielded goodness-of-fit (R</a:t>
            </a:r>
            <a:r>
              <a:rPr lang="en-GB" sz="2000" b="1" baseline="30000" dirty="0" smtClean="0">
                <a:solidFill>
                  <a:srgbClr val="002060"/>
                </a:solidFill>
              </a:rPr>
              <a:t>2</a:t>
            </a:r>
            <a:r>
              <a:rPr lang="en-GB" sz="2000" b="1" dirty="0" smtClean="0">
                <a:solidFill>
                  <a:srgbClr val="002060"/>
                </a:solidFill>
              </a:rPr>
              <a:t>) values ranging from 0.788 (2</a:t>
            </a:r>
            <a:r>
              <a:rPr lang="en-GB" sz="2000" b="1" baseline="30000" dirty="0" smtClean="0">
                <a:solidFill>
                  <a:srgbClr val="002060"/>
                </a:solidFill>
              </a:rPr>
              <a:t>nd</a:t>
            </a:r>
            <a:r>
              <a:rPr lang="en-GB" sz="2000" b="1" dirty="0" smtClean="0">
                <a:solidFill>
                  <a:srgbClr val="002060"/>
                </a:solidFill>
              </a:rPr>
              <a:t> cluster) to 0.876 (1</a:t>
            </a:r>
            <a:r>
              <a:rPr lang="en-GB" sz="2000" b="1" baseline="30000" dirty="0" smtClean="0">
                <a:solidFill>
                  <a:srgbClr val="002060"/>
                </a:solidFill>
              </a:rPr>
              <a:t>st</a:t>
            </a:r>
            <a:r>
              <a:rPr lang="en-GB" sz="2000" b="1" dirty="0" smtClean="0">
                <a:solidFill>
                  <a:srgbClr val="002060"/>
                </a:solidFill>
              </a:rPr>
              <a:t> cluster) indicating moderate relation between the several levels of subjective “treated water use” and the group of selected predictors. However, since R</a:t>
            </a:r>
            <a:r>
              <a:rPr lang="en-GB" sz="2000" b="1" baseline="30000" dirty="0" smtClean="0">
                <a:solidFill>
                  <a:srgbClr val="002060"/>
                </a:solidFill>
              </a:rPr>
              <a:t>2</a:t>
            </a:r>
            <a:r>
              <a:rPr lang="en-GB" sz="2000" b="1" dirty="0" smtClean="0">
                <a:solidFill>
                  <a:srgbClr val="002060"/>
                </a:solidFill>
              </a:rPr>
              <a:t>&gt;0.70, it is indicated that more than 70% (from 78.8% to 87.6%) of the variance in the “treated water use” rankings is explained by the regression of the optimally transformed variables used. The aforementioned high values of R</a:t>
            </a:r>
            <a:r>
              <a:rPr lang="en-GB" sz="2000" b="1" baseline="30000" dirty="0" smtClean="0">
                <a:solidFill>
                  <a:srgbClr val="002060"/>
                </a:solidFill>
              </a:rPr>
              <a:t>2</a:t>
            </a:r>
            <a:r>
              <a:rPr lang="en-GB" sz="2000" b="1" dirty="0" smtClean="0">
                <a:solidFill>
                  <a:srgbClr val="002060"/>
                </a:solidFill>
              </a:rPr>
              <a:t> are not unexpected as CATREG usually maximizes the strength of the relation between the dependent variable and the elected predictors. For instance, when the survey samples are large, the yielded R</a:t>
            </a:r>
            <a:r>
              <a:rPr lang="en-GB" sz="2000" b="1" baseline="30000" dirty="0" smtClean="0">
                <a:solidFill>
                  <a:srgbClr val="002060"/>
                </a:solidFill>
              </a:rPr>
              <a:t>2</a:t>
            </a:r>
            <a:r>
              <a:rPr lang="en-GB" sz="2000" b="1" dirty="0" smtClean="0">
                <a:solidFill>
                  <a:srgbClr val="002060"/>
                </a:solidFill>
              </a:rPr>
              <a:t> are usually higher in comparison to multiple regression. In addition, the F-statistic values (from 3.46 to 7.44) with corresponding α=0.00 indicate that this model is always performing well.</a:t>
            </a:r>
            <a:endParaRPr lang="el-GR" sz="2000" b="1" dirty="0" smtClean="0">
              <a:solidFill>
                <a:srgbClr val="002060"/>
              </a:solidFill>
            </a:endParaRPr>
          </a:p>
          <a:p>
            <a:pPr algn="just">
              <a:buNone/>
            </a:pPr>
            <a:endParaRPr lang="el-GR" sz="2000" b="1" dirty="0">
              <a:solidFill>
                <a:srgbClr val="00206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b="1" u="sng" dirty="0" smtClean="0">
                <a:solidFill>
                  <a:srgbClr val="002060"/>
                </a:solidFill>
              </a:rPr>
              <a:t>Relative importance measures</a:t>
            </a:r>
            <a:endParaRPr lang="el-GR" b="1" u="sng" dirty="0">
              <a:solidFill>
                <a:srgbClr val="002060"/>
              </a:solidFill>
            </a:endParaRPr>
          </a:p>
        </p:txBody>
      </p:sp>
      <p:sp>
        <p:nvSpPr>
          <p:cNvPr id="3" name="2 - Θέση περιεχομένου"/>
          <p:cNvSpPr>
            <a:spLocks noGrp="1"/>
          </p:cNvSpPr>
          <p:nvPr>
            <p:ph idx="1"/>
          </p:nvPr>
        </p:nvSpPr>
        <p:spPr>
          <a:xfrm>
            <a:off x="457200" y="1600201"/>
            <a:ext cx="8229600" cy="3989040"/>
          </a:xfrm>
          <a:solidFill>
            <a:schemeClr val="bg1"/>
          </a:solidFill>
        </p:spPr>
        <p:txBody>
          <a:bodyPr>
            <a:normAutofit fontScale="70000" lnSpcReduction="20000"/>
          </a:bodyPr>
          <a:lstStyle/>
          <a:p>
            <a:pPr algn="just"/>
            <a:r>
              <a:rPr lang="en-GB" b="1" dirty="0" smtClean="0">
                <a:solidFill>
                  <a:srgbClr val="002060"/>
                </a:solidFill>
              </a:rPr>
              <a:t>The relative importance measures (Pratt, 1987) of the independent variables show that the most influential factors predicting the “treated water not-use” decision in the first cluster correspond to “income” (accounting for 37.4%), followed by “age” (26.9%), “education” (14.8%) and “full time farming” (12.8%). The relative importance measures of the independent variables, which are reported in the second cluster, are higher for the variables “cultivation”, “education”, “age” and “subsides”. The total percentage of the “treated water use or not-use” decision which is explained by the estimated four independent variables, in each cluster, is calculated in the last column of  next Table. The additive importance of the estimated independent variables account for about 91.9% and 88.9% for the first and second cluster, respectively. </a:t>
            </a:r>
            <a:endParaRPr lang="el-GR" b="1" dirty="0" smtClean="0">
              <a:solidFill>
                <a:srgbClr val="00206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b="1" u="sng" dirty="0" smtClean="0">
                <a:solidFill>
                  <a:srgbClr val="002060"/>
                </a:solidFill>
              </a:rPr>
              <a:t>Relative Importance Measures</a:t>
            </a:r>
            <a:endParaRPr lang="el-GR" b="1" u="sng" dirty="0">
              <a:solidFill>
                <a:srgbClr val="002060"/>
              </a:solidFill>
            </a:endParaRPr>
          </a:p>
        </p:txBody>
      </p:sp>
      <p:pic>
        <p:nvPicPr>
          <p:cNvPr id="86018" name="Picture 2"/>
          <p:cNvPicPr>
            <a:picLocks noChangeAspect="1" noChangeArrowheads="1"/>
          </p:cNvPicPr>
          <p:nvPr/>
        </p:nvPicPr>
        <p:blipFill>
          <a:blip r:embed="rId2" cstate="print"/>
          <a:srcRect/>
          <a:stretch>
            <a:fillRect/>
          </a:stretch>
        </p:blipFill>
        <p:spPr bwMode="auto">
          <a:xfrm>
            <a:off x="0" y="2276872"/>
            <a:ext cx="9144000" cy="19333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052737"/>
            <a:ext cx="8229600" cy="4320480"/>
          </a:xfrm>
          <a:solidFill>
            <a:schemeClr val="bg1"/>
          </a:solidFill>
        </p:spPr>
        <p:txBody>
          <a:bodyPr>
            <a:normAutofit fontScale="62500" lnSpcReduction="20000"/>
          </a:bodyPr>
          <a:lstStyle/>
          <a:p>
            <a:pPr algn="just"/>
            <a:r>
              <a:rPr lang="en-GB" b="1" dirty="0" smtClean="0">
                <a:solidFill>
                  <a:srgbClr val="002060"/>
                </a:solidFill>
              </a:rPr>
              <a:t>Although the relative importance measures can predict the contribution of each independent variable on the dependent one, they cannot indicate the direction of this interpretation. Transformed plots, of the main independent variables, presenting the higher relative importance measures can give a better prediction of “treated water use”. </a:t>
            </a:r>
            <a:r>
              <a:rPr lang="en-US" b="1" dirty="0" smtClean="0">
                <a:solidFill>
                  <a:srgbClr val="002060"/>
                </a:solidFill>
              </a:rPr>
              <a:t>T</a:t>
            </a:r>
            <a:r>
              <a:rPr lang="en-GB" b="1" dirty="0" smtClean="0">
                <a:solidFill>
                  <a:srgbClr val="002060"/>
                </a:solidFill>
              </a:rPr>
              <a:t>he original category values are displayed on the </a:t>
            </a:r>
            <a:r>
              <a:rPr lang="en-GB" b="1" i="1" dirty="0" smtClean="0">
                <a:solidFill>
                  <a:srgbClr val="002060"/>
                </a:solidFill>
              </a:rPr>
              <a:t>x</a:t>
            </a:r>
            <a:r>
              <a:rPr lang="en-GB" b="1" dirty="0" smtClean="0">
                <a:solidFill>
                  <a:srgbClr val="002060"/>
                </a:solidFill>
              </a:rPr>
              <a:t>-axis, and the obtained category quantifications on the </a:t>
            </a:r>
            <a:r>
              <a:rPr lang="en-GB" b="1" i="1" dirty="0" smtClean="0">
                <a:solidFill>
                  <a:srgbClr val="002060"/>
                </a:solidFill>
              </a:rPr>
              <a:t>y</a:t>
            </a:r>
            <a:r>
              <a:rPr lang="en-GB" b="1" dirty="0" smtClean="0">
                <a:solidFill>
                  <a:srgbClr val="002060"/>
                </a:solidFill>
              </a:rPr>
              <a:t>-axis. T</a:t>
            </a:r>
            <a:r>
              <a:rPr lang="el-GR" b="1" dirty="0" err="1" smtClean="0">
                <a:solidFill>
                  <a:srgbClr val="002060"/>
                </a:solidFill>
              </a:rPr>
              <a:t>he</a:t>
            </a:r>
            <a:r>
              <a:rPr lang="el-GR" b="1" dirty="0" smtClean="0">
                <a:solidFill>
                  <a:srgbClr val="002060"/>
                </a:solidFill>
              </a:rPr>
              <a:t> </a:t>
            </a:r>
            <a:r>
              <a:rPr lang="el-GR" b="1" dirty="0" err="1" smtClean="0">
                <a:solidFill>
                  <a:srgbClr val="002060"/>
                </a:solidFill>
              </a:rPr>
              <a:t>higher</a:t>
            </a:r>
            <a:r>
              <a:rPr lang="el-GR" b="1" dirty="0" smtClean="0">
                <a:solidFill>
                  <a:srgbClr val="002060"/>
                </a:solidFill>
              </a:rPr>
              <a:t> </a:t>
            </a:r>
            <a:r>
              <a:rPr lang="el-GR" b="1" dirty="0" err="1" smtClean="0">
                <a:solidFill>
                  <a:srgbClr val="002060"/>
                </a:solidFill>
              </a:rPr>
              <a:t>quantification</a:t>
            </a:r>
            <a:r>
              <a:rPr lang="el-GR" b="1" dirty="0" smtClean="0">
                <a:solidFill>
                  <a:srgbClr val="002060"/>
                </a:solidFill>
              </a:rPr>
              <a:t> </a:t>
            </a:r>
            <a:r>
              <a:rPr lang="el-GR" b="1" dirty="0" err="1" smtClean="0">
                <a:solidFill>
                  <a:srgbClr val="002060"/>
                </a:solidFill>
              </a:rPr>
              <a:t>received</a:t>
            </a:r>
            <a:r>
              <a:rPr lang="el-GR" b="1" dirty="0" smtClean="0">
                <a:solidFill>
                  <a:srgbClr val="002060"/>
                </a:solidFill>
              </a:rPr>
              <a:t> </a:t>
            </a:r>
            <a:r>
              <a:rPr lang="el-GR" b="1" dirty="0" err="1" smtClean="0">
                <a:solidFill>
                  <a:srgbClr val="002060"/>
                </a:solidFill>
              </a:rPr>
              <a:t>by</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original</a:t>
            </a:r>
            <a:r>
              <a:rPr lang="el-GR" b="1" dirty="0" smtClean="0">
                <a:solidFill>
                  <a:srgbClr val="002060"/>
                </a:solidFill>
              </a:rPr>
              <a:t> </a:t>
            </a:r>
            <a:r>
              <a:rPr lang="el-GR" b="1" dirty="0" err="1" smtClean="0">
                <a:solidFill>
                  <a:srgbClr val="002060"/>
                </a:solidFill>
              </a:rPr>
              <a:t>category</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greater</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contribution</a:t>
            </a:r>
            <a:r>
              <a:rPr lang="el-GR" b="1" dirty="0" smtClean="0">
                <a:solidFill>
                  <a:srgbClr val="002060"/>
                </a:solidFill>
              </a:rPr>
              <a:t> </a:t>
            </a:r>
            <a:r>
              <a:rPr lang="el-GR" b="1" dirty="0" err="1" smtClean="0">
                <a:solidFill>
                  <a:srgbClr val="002060"/>
                </a:solidFill>
              </a:rPr>
              <a:t>of</a:t>
            </a:r>
            <a:r>
              <a:rPr lang="el-GR" b="1" dirty="0" smtClean="0">
                <a:solidFill>
                  <a:srgbClr val="002060"/>
                </a:solidFill>
              </a:rPr>
              <a:t> </a:t>
            </a:r>
            <a:r>
              <a:rPr lang="el-GR" b="1" dirty="0" err="1" smtClean="0">
                <a:solidFill>
                  <a:srgbClr val="002060"/>
                </a:solidFill>
              </a:rPr>
              <a:t>this</a:t>
            </a:r>
            <a:r>
              <a:rPr lang="el-GR" b="1" dirty="0" smtClean="0">
                <a:solidFill>
                  <a:srgbClr val="002060"/>
                </a:solidFill>
              </a:rPr>
              <a:t> </a:t>
            </a:r>
            <a:r>
              <a:rPr lang="el-GR" b="1" dirty="0" err="1" smtClean="0">
                <a:solidFill>
                  <a:srgbClr val="002060"/>
                </a:solidFill>
              </a:rPr>
              <a:t>category</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interpretation</a:t>
            </a:r>
            <a:r>
              <a:rPr lang="el-GR" b="1" dirty="0" smtClean="0">
                <a:solidFill>
                  <a:srgbClr val="002060"/>
                </a:solidFill>
              </a:rPr>
              <a:t> </a:t>
            </a:r>
            <a:r>
              <a:rPr lang="el-GR" b="1" dirty="0" err="1" smtClean="0">
                <a:solidFill>
                  <a:srgbClr val="002060"/>
                </a:solidFill>
              </a:rPr>
              <a:t>of</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dependent</a:t>
            </a:r>
            <a:r>
              <a:rPr lang="el-GR" b="1" dirty="0" smtClean="0">
                <a:solidFill>
                  <a:srgbClr val="002060"/>
                </a:solidFill>
              </a:rPr>
              <a:t> </a:t>
            </a:r>
            <a:r>
              <a:rPr lang="el-GR" b="1" dirty="0" err="1" smtClean="0">
                <a:solidFill>
                  <a:srgbClr val="002060"/>
                </a:solidFill>
              </a:rPr>
              <a:t>variable</a:t>
            </a:r>
            <a:r>
              <a:rPr lang="el-GR" b="1" dirty="0" smtClean="0">
                <a:solidFill>
                  <a:srgbClr val="002060"/>
                </a:solidFill>
              </a:rPr>
              <a:t> (</a:t>
            </a:r>
            <a:r>
              <a:rPr lang="el-GR" b="1" dirty="0" err="1" smtClean="0">
                <a:solidFill>
                  <a:srgbClr val="002060"/>
                </a:solidFill>
              </a:rPr>
              <a:t>treated</a:t>
            </a:r>
            <a:r>
              <a:rPr lang="el-GR" b="1" dirty="0" smtClean="0">
                <a:solidFill>
                  <a:srgbClr val="002060"/>
                </a:solidFill>
              </a:rPr>
              <a:t> </a:t>
            </a:r>
            <a:r>
              <a:rPr lang="el-GR" b="1" dirty="0" err="1" smtClean="0">
                <a:solidFill>
                  <a:srgbClr val="002060"/>
                </a:solidFill>
              </a:rPr>
              <a:t>water</a:t>
            </a:r>
            <a:r>
              <a:rPr lang="el-GR" b="1" dirty="0" smtClean="0">
                <a:solidFill>
                  <a:srgbClr val="002060"/>
                </a:solidFill>
              </a:rPr>
              <a:t> </a:t>
            </a:r>
            <a:r>
              <a:rPr lang="el-GR" b="1" dirty="0" err="1" smtClean="0">
                <a:solidFill>
                  <a:srgbClr val="002060"/>
                </a:solidFill>
              </a:rPr>
              <a:t>use</a:t>
            </a:r>
            <a:r>
              <a:rPr lang="el-GR" b="1" dirty="0" smtClean="0">
                <a:solidFill>
                  <a:srgbClr val="002060"/>
                </a:solidFill>
              </a:rPr>
              <a:t>). </a:t>
            </a:r>
            <a:r>
              <a:rPr lang="en-GB" b="1" dirty="0" smtClean="0">
                <a:solidFill>
                  <a:srgbClr val="002060"/>
                </a:solidFill>
              </a:rPr>
              <a:t>Within the second cluster, the most influential factors predicting the treated water use decision are “annual income” (more than €35,000), “age” (more than 65 years), “education” (less than 9 years of primary education) and “full time farming” (yes). On the other hand, the most influential factors predicting the treated water use decision, in the first cluster, are the “kind of cultivation” (sugar-beets, beans, corn or alfalfa), “education” (more than 12 years), “age” (less than 46 years old) and the existence of “subsides” (yes).  </a:t>
            </a:r>
            <a:endParaRPr lang="el-GR"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n-GB" b="1" u="sng" dirty="0" smtClean="0">
                <a:solidFill>
                  <a:srgbClr val="002060"/>
                </a:solidFill>
              </a:rPr>
              <a:t>Transformed Plots</a:t>
            </a:r>
            <a:endParaRPr lang="el-GR" b="1" u="sng" dirty="0">
              <a:solidFill>
                <a:srgbClr val="002060"/>
              </a:solidFill>
            </a:endParaRPr>
          </a:p>
        </p:txBody>
      </p:sp>
      <p:sp>
        <p:nvSpPr>
          <p:cNvPr id="870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87046" name="Rectangle 6"/>
          <p:cNvSpPr>
            <a:spLocks noChangeArrowheads="1"/>
          </p:cNvSpPr>
          <p:nvPr/>
        </p:nvSpPr>
        <p:spPr bwMode="auto">
          <a:xfrm>
            <a:off x="0" y="2533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87047" name="Rectangle 7"/>
          <p:cNvSpPr>
            <a:spLocks noChangeArrowheads="1"/>
          </p:cNvSpPr>
          <p:nvPr/>
        </p:nvSpPr>
        <p:spPr bwMode="auto">
          <a:xfrm>
            <a:off x="0" y="472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87048" name="Rectangle 8"/>
          <p:cNvSpPr>
            <a:spLocks noChangeArrowheads="1"/>
          </p:cNvSpPr>
          <p:nvPr/>
        </p:nvSpPr>
        <p:spPr bwMode="auto">
          <a:xfrm>
            <a:off x="0" y="7305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GB"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11 - Ορθογώνιο"/>
          <p:cNvSpPr/>
          <p:nvPr/>
        </p:nvSpPr>
        <p:spPr>
          <a:xfrm>
            <a:off x="2286000" y="3105835"/>
            <a:ext cx="4572000" cy="646331"/>
          </a:xfrm>
          <a:prstGeom prst="rect">
            <a:avLst/>
          </a:prstGeom>
        </p:spPr>
        <p:txBody>
          <a:bodyPr>
            <a:spAutoFit/>
          </a:bodyPr>
          <a:lstStyle/>
          <a:p>
            <a:pPr algn="ctr"/>
            <a:r>
              <a:rPr lang="el-GR" dirty="0" smtClean="0">
                <a:solidFill>
                  <a:srgbClr val="000000"/>
                </a:solidFill>
                <a:latin typeface="Arial"/>
              </a:rPr>
              <a:t> </a:t>
            </a:r>
            <a:endParaRPr lang="zh-CN" altLang="en-US" dirty="0" smtClean="0">
              <a:solidFill>
                <a:srgbClr val="000000"/>
              </a:solidFill>
              <a:latin typeface="Arial"/>
            </a:endParaRPr>
          </a:p>
          <a:p>
            <a:pPr algn="ctr"/>
            <a:r>
              <a:rPr lang="zh-CN" altLang="en-US" dirty="0" smtClean="0">
                <a:latin typeface="Arial"/>
              </a:rPr>
              <a:t> </a:t>
            </a:r>
          </a:p>
        </p:txBody>
      </p:sp>
      <p:pic>
        <p:nvPicPr>
          <p:cNvPr id="87049" name="Picture 9"/>
          <p:cNvPicPr>
            <a:picLocks noChangeAspect="1" noChangeArrowheads="1"/>
          </p:cNvPicPr>
          <p:nvPr/>
        </p:nvPicPr>
        <p:blipFill>
          <a:blip r:embed="rId2" cstate="print"/>
          <a:srcRect/>
          <a:stretch>
            <a:fillRect/>
          </a:stretch>
        </p:blipFill>
        <p:spPr bwMode="auto">
          <a:xfrm>
            <a:off x="971600" y="1196752"/>
            <a:ext cx="7444330" cy="5432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a:stretch>
            <a:fillRect/>
          </a:stretch>
        </p:blipFill>
        <p:spPr bwMode="auto">
          <a:xfrm>
            <a:off x="1115616" y="1412776"/>
            <a:ext cx="6995061" cy="4986362"/>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15416"/>
            <a:ext cx="8229600" cy="1143000"/>
          </a:xfrm>
        </p:spPr>
        <p:txBody>
          <a:bodyPr>
            <a:normAutofit/>
          </a:bodyPr>
          <a:lstStyle/>
          <a:p>
            <a:r>
              <a:rPr lang="en-GB" b="1" u="sng" dirty="0" smtClean="0">
                <a:solidFill>
                  <a:srgbClr val="002060"/>
                </a:solidFill>
              </a:rPr>
              <a:t>Conclusions</a:t>
            </a:r>
            <a:endParaRPr lang="el-GR" u="sng" dirty="0">
              <a:solidFill>
                <a:srgbClr val="002060"/>
              </a:solidFill>
            </a:endParaRPr>
          </a:p>
        </p:txBody>
      </p:sp>
      <p:sp>
        <p:nvSpPr>
          <p:cNvPr id="3" name="2 - Θέση περιεχομένου"/>
          <p:cNvSpPr>
            <a:spLocks noGrp="1"/>
          </p:cNvSpPr>
          <p:nvPr>
            <p:ph idx="1"/>
          </p:nvPr>
        </p:nvSpPr>
        <p:spPr>
          <a:xfrm>
            <a:off x="251520" y="620688"/>
            <a:ext cx="8229600" cy="5904656"/>
          </a:xfrm>
          <a:solidFill>
            <a:schemeClr val="bg1"/>
          </a:solidFill>
        </p:spPr>
        <p:txBody>
          <a:bodyPr>
            <a:noAutofit/>
          </a:bodyPr>
          <a:lstStyle/>
          <a:p>
            <a:pPr algn="just"/>
            <a:r>
              <a:rPr lang="en-US" sz="2000" b="1" dirty="0" smtClean="0">
                <a:solidFill>
                  <a:srgbClr val="002060"/>
                </a:solidFill>
              </a:rPr>
              <a:t>Treated water technologies are considered, among other things, as rural development indicators for a region, linking innovation and socioeconomic cohesion. The EU emphasizes the contribution of treated water to the agricultural economy, society and environment. Evidence from Greece provided by this study shows that this policy challenge will be faced for a long time in rural areas, where almost all the farmers still do not have access to treated water. </a:t>
            </a:r>
            <a:endParaRPr lang="el-GR" sz="2000" b="1" dirty="0" smtClean="0">
              <a:solidFill>
                <a:srgbClr val="002060"/>
              </a:solidFill>
            </a:endParaRPr>
          </a:p>
          <a:p>
            <a:pPr algn="just"/>
            <a:r>
              <a:rPr lang="en-US" sz="2000" b="1" dirty="0" smtClean="0">
                <a:solidFill>
                  <a:srgbClr val="002060"/>
                </a:solidFill>
              </a:rPr>
              <a:t>Limited treated water use for irrigation purposes exist because of technical constraints, due to lack of infrastructure and irrigation canal, and because of legislation constraints, due to lack of regulations and also due to public constrains. The experience to date has not been encouraging, on many fronts. Contemporary limited levels of treated water use in rural Greece may be accounted for by a number of reasons found amongst users and non-users, both in terms of the demand-side and the supply-side. It seems that treated water availability will not be a problem in the future. The question raised, however, is why adoption rates remain low despite all infrastructural development in rural Greece. The answer can be only found when elaborating into demand side issues, as examined in this research. </a:t>
            </a:r>
            <a:endParaRPr lang="el-GR" sz="2000" b="1" dirty="0" smtClean="0">
              <a:solidFill>
                <a:srgbClr val="002060"/>
              </a:solidFill>
            </a:endParaRPr>
          </a:p>
          <a:p>
            <a:pPr algn="just">
              <a:buNone/>
            </a:pPr>
            <a:endParaRPr lang="el-GR" sz="2000" b="1" dirty="0">
              <a:solidFill>
                <a:srgbClr val="00206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Qualitative analysis</a:t>
            </a:r>
            <a:endParaRPr lang="el-GR" u="sng" dirty="0">
              <a:solidFill>
                <a:srgbClr val="002060"/>
              </a:solidFill>
            </a:endParaRPr>
          </a:p>
        </p:txBody>
      </p:sp>
      <p:sp>
        <p:nvSpPr>
          <p:cNvPr id="3" name="2 - Θέση περιεχομένου"/>
          <p:cNvSpPr>
            <a:spLocks noGrp="1"/>
          </p:cNvSpPr>
          <p:nvPr>
            <p:ph idx="1"/>
          </p:nvPr>
        </p:nvSpPr>
        <p:spPr>
          <a:solidFill>
            <a:schemeClr val="bg1"/>
          </a:solidFill>
        </p:spPr>
        <p:txBody>
          <a:bodyPr/>
          <a:lstStyle/>
          <a:p>
            <a:pPr algn="just"/>
            <a:r>
              <a:rPr lang="en-US" b="1" dirty="0" smtClean="0">
                <a:solidFill>
                  <a:srgbClr val="002060"/>
                </a:solidFill>
              </a:rPr>
              <a:t>Considering the above mentioned results of the primary farmer behavior analysis this section goes one step further. In particular, a Delphi type qualitative research has been also employed, using a group of experts in the study area, in order to estimate a different point of view regarding the research questions of the survey. </a:t>
            </a:r>
            <a:endParaRPr lang="el-GR"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15416"/>
            <a:ext cx="8229600" cy="1143000"/>
          </a:xfrm>
        </p:spPr>
        <p:txBody>
          <a:bodyPr>
            <a:normAutofit/>
          </a:bodyPr>
          <a:lstStyle/>
          <a:p>
            <a:r>
              <a:rPr lang="en-GB" b="1" u="sng" dirty="0" smtClean="0">
                <a:solidFill>
                  <a:srgbClr val="002060"/>
                </a:solidFill>
              </a:rPr>
              <a:t>Methodological framework</a:t>
            </a:r>
            <a:endParaRPr lang="el-GR" u="sng" dirty="0">
              <a:solidFill>
                <a:srgbClr val="002060"/>
              </a:solidFill>
            </a:endParaRPr>
          </a:p>
        </p:txBody>
      </p:sp>
      <p:sp>
        <p:nvSpPr>
          <p:cNvPr id="3" name="2 - Θέση περιεχομένου"/>
          <p:cNvSpPr>
            <a:spLocks noGrp="1"/>
          </p:cNvSpPr>
          <p:nvPr>
            <p:ph idx="1"/>
          </p:nvPr>
        </p:nvSpPr>
        <p:spPr>
          <a:xfrm>
            <a:off x="323528" y="548680"/>
            <a:ext cx="8229600" cy="6237312"/>
          </a:xfrm>
          <a:solidFill>
            <a:schemeClr val="bg1"/>
          </a:solidFill>
        </p:spPr>
        <p:txBody>
          <a:bodyPr>
            <a:noAutofit/>
          </a:bodyPr>
          <a:lstStyle/>
          <a:p>
            <a:pPr algn="just"/>
            <a:r>
              <a:rPr lang="en-US" sz="2000" b="1" dirty="0" smtClean="0">
                <a:solidFill>
                  <a:srgbClr val="002060"/>
                </a:solidFill>
              </a:rPr>
              <a:t>The principal aim of this section is to measure, in a scientific manner, the cost of treated water on the regional agriculture in West Macedonia. In order to achieve this target this section employs a quantitatively Delphi method using expert’s WTP values. Empirical analysis is based on a specially designed questionnaire: a) administered using e-mail, b) conducted, during November, in 2014 and c) addressed to a focus group of 20 experts. This focus group mainly comprised of key stakeholders in Greece (academics, policy directors, staff scientists and farmers).</a:t>
            </a:r>
            <a:endParaRPr lang="el-GR" sz="2000" b="1" dirty="0" smtClean="0">
              <a:solidFill>
                <a:srgbClr val="002060"/>
              </a:solidFill>
            </a:endParaRPr>
          </a:p>
          <a:p>
            <a:pPr algn="just"/>
            <a:r>
              <a:rPr lang="en-US" sz="2000" b="1" dirty="0" smtClean="0">
                <a:solidFill>
                  <a:srgbClr val="002060"/>
                </a:solidFill>
              </a:rPr>
              <a:t>The Delphi method mainly developed by </a:t>
            </a:r>
            <a:r>
              <a:rPr lang="en-US" sz="2000" b="1" dirty="0" err="1" smtClean="0">
                <a:solidFill>
                  <a:srgbClr val="002060"/>
                </a:solidFill>
              </a:rPr>
              <a:t>Dalkey</a:t>
            </a:r>
            <a:r>
              <a:rPr lang="en-US" sz="2000" b="1" dirty="0" smtClean="0">
                <a:solidFill>
                  <a:srgbClr val="002060"/>
                </a:solidFill>
              </a:rPr>
              <a:t> and </a:t>
            </a:r>
            <a:r>
              <a:rPr lang="en-US" sz="2000" b="1" dirty="0" err="1" smtClean="0">
                <a:solidFill>
                  <a:srgbClr val="002060"/>
                </a:solidFill>
              </a:rPr>
              <a:t>Helmer</a:t>
            </a:r>
            <a:r>
              <a:rPr lang="en-US" sz="2000" b="1" dirty="0" smtClean="0">
                <a:solidFill>
                  <a:srgbClr val="002060"/>
                </a:solidFill>
              </a:rPr>
              <a:t> (1963) and is a widely used and accepted method for achieving convergence of opinion concerning real-world knowledge solicited from experts within certain topic areas (Hsu and </a:t>
            </a:r>
            <a:r>
              <a:rPr lang="en-US" sz="2000" b="1" dirty="0" err="1" smtClean="0">
                <a:solidFill>
                  <a:srgbClr val="002060"/>
                </a:solidFill>
              </a:rPr>
              <a:t>Sandford</a:t>
            </a:r>
            <a:r>
              <a:rPr lang="en-US" sz="2000" b="1" dirty="0" smtClean="0">
                <a:solidFill>
                  <a:srgbClr val="002060"/>
                </a:solidFill>
              </a:rPr>
              <a:t>, 2007). Researchers have applied the Delphi method to a wide variety of situations as a tool for expert problem solving. The contribution of this section is twofold: a) from a methodological point of view this section offers a research framework to quantify treated water impacts to agriculture using WTP prices and b) from a practical point of view this papers estimates the cost of adapting to treated water, in order to avoid even higher future costs due to mismanagement of water resources and agriculture. The following figure presents the general organization framework of the Delphi technique. </a:t>
            </a:r>
            <a:endParaRPr lang="el-GR" sz="2000" b="1" dirty="0" smtClean="0">
              <a:solidFill>
                <a:srgbClr val="002060"/>
              </a:solidFill>
            </a:endParaRPr>
          </a:p>
          <a:p>
            <a:pPr algn="just"/>
            <a:endParaRPr lang="el-GR" sz="2000" b="1" dirty="0">
              <a:solidFill>
                <a:srgbClr val="00206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a:bodyPr>
          <a:lstStyle/>
          <a:p>
            <a:r>
              <a:rPr lang="en-US" b="1" u="sng" dirty="0" smtClean="0">
                <a:solidFill>
                  <a:srgbClr val="002060"/>
                </a:solidFill>
              </a:rPr>
              <a:t>Organization of the Delphi process</a:t>
            </a:r>
            <a:endParaRPr lang="el-GR" b="1" u="sng" dirty="0">
              <a:solidFill>
                <a:srgbClr val="002060"/>
              </a:solidFill>
            </a:endParaRPr>
          </a:p>
        </p:txBody>
      </p:sp>
      <p:pic>
        <p:nvPicPr>
          <p:cNvPr id="92162" name="Picture 2" descr="fig1"/>
          <p:cNvPicPr>
            <a:picLocks noChangeAspect="1" noChangeArrowheads="1"/>
          </p:cNvPicPr>
          <p:nvPr/>
        </p:nvPicPr>
        <p:blipFill>
          <a:blip r:embed="rId2" cstate="print"/>
          <a:srcRect/>
          <a:stretch>
            <a:fillRect/>
          </a:stretch>
        </p:blipFill>
        <p:spPr bwMode="auto">
          <a:xfrm>
            <a:off x="2483768" y="1268760"/>
            <a:ext cx="4876800"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778098"/>
          </a:xfrm>
        </p:spPr>
        <p:txBody>
          <a:bodyPr>
            <a:normAutofit/>
          </a:bodyPr>
          <a:lstStyle/>
          <a:p>
            <a:r>
              <a:rPr lang="en-GB" b="1" u="sng" dirty="0" smtClean="0">
                <a:solidFill>
                  <a:srgbClr val="002060"/>
                </a:solidFill>
              </a:rPr>
              <a:t>Mission Statement</a:t>
            </a:r>
            <a:endParaRPr lang="el-GR" u="sng" dirty="0">
              <a:solidFill>
                <a:srgbClr val="002060"/>
              </a:solidFill>
            </a:endParaRPr>
          </a:p>
        </p:txBody>
      </p:sp>
      <p:sp>
        <p:nvSpPr>
          <p:cNvPr id="3" name="2 - Θέση περιεχομένου"/>
          <p:cNvSpPr>
            <a:spLocks noGrp="1"/>
          </p:cNvSpPr>
          <p:nvPr>
            <p:ph idx="1"/>
          </p:nvPr>
        </p:nvSpPr>
        <p:spPr>
          <a:xfrm>
            <a:off x="251520" y="836712"/>
            <a:ext cx="8229600" cy="5760640"/>
          </a:xfrm>
          <a:solidFill>
            <a:srgbClr val="FFFFFF"/>
          </a:solidFill>
        </p:spPr>
        <p:txBody>
          <a:bodyPr>
            <a:noAutofit/>
          </a:bodyPr>
          <a:lstStyle/>
          <a:p>
            <a:pPr algn="just"/>
            <a:r>
              <a:rPr lang="en-US" sz="2800" b="1" dirty="0" smtClean="0">
                <a:solidFill>
                  <a:srgbClr val="002060"/>
                </a:solidFill>
              </a:rPr>
              <a:t>At the moment there is not direct use of treated water in irrigation although the water treated units produce significant volumes of treated water. However, there are more than 600 hectares irrigated indirectly from rivers or lakes where deposited the treated water. The main reasons for not direct use of treated water in irrigation are: (a) the legislation, (b) the public concerns and (c) few technical obstacles. This presentation aims to investigate in depth the farmers’ point of view looking for a potential scenario in which farmers want and can use effectively treated wastewater for irrigation purposes (vision).</a:t>
            </a:r>
            <a:endParaRPr lang="el-GR" sz="2800" b="1" dirty="0" smtClean="0">
              <a:solidFill>
                <a:srgbClr val="00206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Research questions and strategy</a:t>
            </a:r>
            <a:endParaRPr lang="el-GR" u="sng" dirty="0">
              <a:solidFill>
                <a:srgbClr val="002060"/>
              </a:solidFill>
            </a:endParaRPr>
          </a:p>
        </p:txBody>
      </p:sp>
      <p:sp>
        <p:nvSpPr>
          <p:cNvPr id="3" name="2 - Θέση περιεχομένου"/>
          <p:cNvSpPr>
            <a:spLocks noGrp="1"/>
          </p:cNvSpPr>
          <p:nvPr>
            <p:ph idx="1"/>
          </p:nvPr>
        </p:nvSpPr>
        <p:spPr>
          <a:xfrm>
            <a:off x="457200" y="1600201"/>
            <a:ext cx="8229600" cy="4205064"/>
          </a:xfrm>
          <a:solidFill>
            <a:schemeClr val="bg1"/>
          </a:solidFill>
        </p:spPr>
        <p:txBody>
          <a:bodyPr>
            <a:normAutofit fontScale="77500" lnSpcReduction="20000"/>
          </a:bodyPr>
          <a:lstStyle/>
          <a:p>
            <a:pPr algn="just"/>
            <a:r>
              <a:rPr lang="en-US" b="1" dirty="0" smtClean="0">
                <a:solidFill>
                  <a:srgbClr val="002060"/>
                </a:solidFill>
              </a:rPr>
              <a:t>We wish to contribute to the growing body of work on the economic impact of treated water. Specifically, the research study investigates in a scientific manner the cost of treated water change on regional agriculture and water resources. In order to achieve this target a research plan has been employed consisting of a three-step strategy. First, to identify factors that will answer the research question. The second step involves quantitatively evaluation of the identified factors. This is more objective and should provide more confidence and solid directions for the third step: repeating the data collection until the satisfaction of the consensus condition; which was declared by the researchers.</a:t>
            </a:r>
            <a:endParaRPr lang="el-GR"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dirty="0" smtClean="0"/>
              <a:t>Scope of the initial study</a:t>
            </a:r>
            <a:endParaRPr lang="el-GR" dirty="0"/>
          </a:p>
        </p:txBody>
      </p:sp>
      <p:sp>
        <p:nvSpPr>
          <p:cNvPr id="3" name="2 - Θέση περιεχομένου"/>
          <p:cNvSpPr>
            <a:spLocks noGrp="1"/>
          </p:cNvSpPr>
          <p:nvPr>
            <p:ph idx="1"/>
          </p:nvPr>
        </p:nvSpPr>
        <p:spPr/>
        <p:txBody>
          <a:bodyPr>
            <a:normAutofit lnSpcReduction="10000"/>
          </a:bodyPr>
          <a:lstStyle/>
          <a:p>
            <a:r>
              <a:rPr lang="en-US" dirty="0" smtClean="0"/>
              <a:t>The academic literature provides some theoretical discussion related to the impacts of treated water on crop production and water resources offering some important and practicable recommendations. However, obtaining a more comprehensive view necessitates perspectives from all four major stakeholders in treated water reality: academics, policy directors, staff scientists and farmers engaged treated water research.</a:t>
            </a:r>
            <a:endParaRPr lang="el-GR" dirty="0" smtClean="0"/>
          </a:p>
          <a:p>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fontScale="90000"/>
          </a:bodyPr>
          <a:lstStyle/>
          <a:p>
            <a:r>
              <a:rPr lang="en-GB" b="1" u="sng" dirty="0" smtClean="0">
                <a:solidFill>
                  <a:srgbClr val="002060"/>
                </a:solidFill>
              </a:rPr>
              <a:t>Selection of the Delphi methodology</a:t>
            </a:r>
            <a:endParaRPr lang="el-GR" u="sng" dirty="0">
              <a:solidFill>
                <a:srgbClr val="002060"/>
              </a:solidFill>
            </a:endParaRPr>
          </a:p>
        </p:txBody>
      </p:sp>
      <p:sp>
        <p:nvSpPr>
          <p:cNvPr id="3" name="2 - Θέση περιεχομένου"/>
          <p:cNvSpPr>
            <a:spLocks noGrp="1"/>
          </p:cNvSpPr>
          <p:nvPr>
            <p:ph idx="1"/>
          </p:nvPr>
        </p:nvSpPr>
        <p:spPr>
          <a:xfrm>
            <a:off x="251520" y="908720"/>
            <a:ext cx="8640960" cy="5760640"/>
          </a:xfrm>
          <a:solidFill>
            <a:schemeClr val="bg1"/>
          </a:solidFill>
        </p:spPr>
        <p:txBody>
          <a:bodyPr>
            <a:noAutofit/>
          </a:bodyPr>
          <a:lstStyle/>
          <a:p>
            <a:pPr>
              <a:buNone/>
            </a:pPr>
            <a:r>
              <a:rPr lang="en-US" sz="2000" b="1" dirty="0" smtClean="0">
                <a:solidFill>
                  <a:srgbClr val="002060"/>
                </a:solidFill>
              </a:rPr>
              <a:t>Actually, a traditional survey could be used to gather input from a group of experts or stakeholders concerning treated water impacts. However, a Delphi method, and especially a quantitatively Delphi method, has been judged to be a stronger methodology for a rigorous query of experts for the following reasons (</a:t>
            </a:r>
            <a:r>
              <a:rPr lang="en-US" sz="2000" b="1" dirty="0" err="1" smtClean="0">
                <a:solidFill>
                  <a:srgbClr val="002060"/>
                </a:solidFill>
              </a:rPr>
              <a:t>Okoli</a:t>
            </a:r>
            <a:r>
              <a:rPr lang="en-US" sz="2000" b="1" dirty="0" smtClean="0">
                <a:solidFill>
                  <a:srgbClr val="002060"/>
                </a:solidFill>
              </a:rPr>
              <a:t> and </a:t>
            </a:r>
            <a:r>
              <a:rPr lang="en-US" sz="2000" b="1" dirty="0" err="1" smtClean="0">
                <a:solidFill>
                  <a:srgbClr val="002060"/>
                </a:solidFill>
              </a:rPr>
              <a:t>Pawlowski</a:t>
            </a:r>
            <a:r>
              <a:rPr lang="en-US" sz="2000" b="1" dirty="0" smtClean="0">
                <a:solidFill>
                  <a:srgbClr val="002060"/>
                </a:solidFill>
              </a:rPr>
              <a:t>, 2004):</a:t>
            </a:r>
            <a:endParaRPr lang="el-GR" sz="2000" b="1" dirty="0" smtClean="0">
              <a:solidFill>
                <a:srgbClr val="002060"/>
              </a:solidFill>
            </a:endParaRPr>
          </a:p>
          <a:p>
            <a:pPr lvl="0" fontAlgn="base"/>
            <a:r>
              <a:rPr lang="en-US" sz="2000" b="1" dirty="0" smtClean="0">
                <a:solidFill>
                  <a:srgbClr val="002060"/>
                </a:solidFill>
              </a:rPr>
              <a:t>A quantitatively Delphi study answers the complex study question more properly for the reason that this compound concern requires deep knowledge and practical experience from people who understand </a:t>
            </a:r>
            <a:r>
              <a:rPr lang="en-US" sz="2000" b="1" i="1" dirty="0" smtClean="0">
                <a:solidFill>
                  <a:srgbClr val="002060"/>
                </a:solidFill>
              </a:rPr>
              <a:t>in </a:t>
            </a:r>
            <a:r>
              <a:rPr lang="en-US" sz="2000" b="1" i="1" dirty="0" err="1" smtClean="0">
                <a:solidFill>
                  <a:srgbClr val="002060"/>
                </a:solidFill>
              </a:rPr>
              <a:t>extenso</a:t>
            </a:r>
            <a:r>
              <a:rPr lang="en-US" sz="2000" b="1" dirty="0" smtClean="0">
                <a:solidFill>
                  <a:srgbClr val="002060"/>
                </a:solidFill>
              </a:rPr>
              <a:t> the different economic, environmental, agronomical, social and political issues. </a:t>
            </a:r>
            <a:endParaRPr lang="el-GR" sz="2000" b="1" dirty="0" smtClean="0">
              <a:solidFill>
                <a:srgbClr val="002060"/>
              </a:solidFill>
            </a:endParaRPr>
          </a:p>
          <a:p>
            <a:pPr lvl="0" fontAlgn="base"/>
            <a:r>
              <a:rPr lang="en-US" sz="2000" b="1" dirty="0" smtClean="0">
                <a:solidFill>
                  <a:srgbClr val="002060"/>
                </a:solidFill>
              </a:rPr>
              <a:t>A quantitatively Delphi study does not require the experts to meet physically.</a:t>
            </a:r>
            <a:endParaRPr lang="el-GR" sz="2000" b="1" dirty="0" smtClean="0">
              <a:solidFill>
                <a:srgbClr val="002060"/>
              </a:solidFill>
            </a:endParaRPr>
          </a:p>
          <a:p>
            <a:pPr lvl="0" fontAlgn="base"/>
            <a:r>
              <a:rPr lang="en-US" sz="2000" b="1" dirty="0" smtClean="0">
                <a:solidFill>
                  <a:srgbClr val="002060"/>
                </a:solidFill>
              </a:rPr>
              <a:t>A quantitatively Delphi study requires a limited number of experts. </a:t>
            </a:r>
            <a:endParaRPr lang="el-GR" sz="2000" b="1" dirty="0" smtClean="0">
              <a:solidFill>
                <a:srgbClr val="002060"/>
              </a:solidFill>
            </a:endParaRPr>
          </a:p>
          <a:p>
            <a:pPr lvl="0" fontAlgn="base"/>
            <a:r>
              <a:rPr lang="en-US" sz="2000" b="1" dirty="0" smtClean="0">
                <a:solidFill>
                  <a:srgbClr val="002060"/>
                </a:solidFill>
              </a:rPr>
              <a:t>A quantitatively Delphi study allows a deeper understanding of the complex research question mainly due to its flexibility to follow-up interviews. </a:t>
            </a:r>
            <a:endParaRPr lang="el-GR" sz="2000" b="1" dirty="0" smtClean="0">
              <a:solidFill>
                <a:srgbClr val="002060"/>
              </a:solidFill>
            </a:endParaRPr>
          </a:p>
          <a:p>
            <a:pPr lvl="0" fontAlgn="base"/>
            <a:r>
              <a:rPr lang="en-US" sz="2000" b="1" dirty="0" smtClean="0">
                <a:solidFill>
                  <a:srgbClr val="002060"/>
                </a:solidFill>
              </a:rPr>
              <a:t>A quantitatively Delphi study serves the dual purpose of ranking the impacts of treated water use according to their importance and having them evaluated using WTP values</a:t>
            </a:r>
            <a:r>
              <a:rPr lang="en-GB" sz="2000" b="1" dirty="0" smtClean="0">
                <a:solidFill>
                  <a:srgbClr val="002060"/>
                </a:solidFill>
              </a:rPr>
              <a:t>.</a:t>
            </a:r>
            <a:endParaRPr lang="el-GR" sz="2000" b="1" dirty="0" smtClean="0">
              <a:solidFill>
                <a:srgbClr val="00206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b="1" u="sng" dirty="0" smtClean="0">
                <a:solidFill>
                  <a:srgbClr val="002060"/>
                </a:solidFill>
              </a:rPr>
              <a:t>Procedure for selecting experts</a:t>
            </a:r>
            <a:endParaRPr lang="el-GR" b="1" u="sng" dirty="0">
              <a:solidFill>
                <a:srgbClr val="002060"/>
              </a:solidFill>
            </a:endParaRPr>
          </a:p>
        </p:txBody>
      </p:sp>
      <p:pic>
        <p:nvPicPr>
          <p:cNvPr id="93186" name="Picture 2" descr="fig2"/>
          <p:cNvPicPr>
            <a:picLocks noChangeAspect="1" noChangeArrowheads="1"/>
          </p:cNvPicPr>
          <p:nvPr/>
        </p:nvPicPr>
        <p:blipFill>
          <a:blip r:embed="rId2" cstate="print"/>
          <a:srcRect/>
          <a:stretch>
            <a:fillRect/>
          </a:stretch>
        </p:blipFill>
        <p:spPr bwMode="auto">
          <a:xfrm>
            <a:off x="251520" y="1988840"/>
            <a:ext cx="8432596" cy="3096344"/>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43408"/>
            <a:ext cx="8229600" cy="1143000"/>
          </a:xfrm>
        </p:spPr>
        <p:txBody>
          <a:bodyPr>
            <a:normAutofit fontScale="90000"/>
          </a:bodyPr>
          <a:lstStyle/>
          <a:p>
            <a:r>
              <a:rPr lang="en-GB" b="1" u="sng" dirty="0" smtClean="0">
                <a:solidFill>
                  <a:srgbClr val="002060"/>
                </a:solidFill>
              </a:rPr>
              <a:t>Data collection and analysis method</a:t>
            </a:r>
            <a:endParaRPr lang="el-GR" u="sng" dirty="0">
              <a:solidFill>
                <a:srgbClr val="002060"/>
              </a:solidFill>
            </a:endParaRPr>
          </a:p>
        </p:txBody>
      </p:sp>
      <p:sp>
        <p:nvSpPr>
          <p:cNvPr id="3" name="2 - Θέση περιεχομένου"/>
          <p:cNvSpPr>
            <a:spLocks noGrp="1"/>
          </p:cNvSpPr>
          <p:nvPr>
            <p:ph idx="1"/>
          </p:nvPr>
        </p:nvSpPr>
        <p:spPr>
          <a:xfrm>
            <a:off x="72008" y="703237"/>
            <a:ext cx="8964488" cy="5894115"/>
          </a:xfrm>
          <a:solidFill>
            <a:schemeClr val="bg1"/>
          </a:solidFill>
        </p:spPr>
        <p:txBody>
          <a:bodyPr>
            <a:noAutofit/>
          </a:bodyPr>
          <a:lstStyle/>
          <a:p>
            <a:pPr algn="just"/>
            <a:r>
              <a:rPr lang="en-US" sz="1800" b="1" u="sng" dirty="0" smtClean="0">
                <a:solidFill>
                  <a:srgbClr val="002060"/>
                </a:solidFill>
              </a:rPr>
              <a:t>The Delphi questionnaire has been administered using e-mail and following a modified version of the procedure for “ranking-type” Delphi studies outlined by Schmidt (1997). This general procedure basically involve three steps: brainstorming for important factors, narrowing down the original list to the most important ones and ranking the list of important factors. The employed modified version involves one more step; evaluating the most important factors using WTP values. </a:t>
            </a:r>
            <a:endParaRPr lang="el-GR" sz="1800" b="1" u="sng" dirty="0" smtClean="0">
              <a:solidFill>
                <a:srgbClr val="002060"/>
              </a:solidFill>
            </a:endParaRPr>
          </a:p>
          <a:p>
            <a:pPr algn="just"/>
            <a:r>
              <a:rPr lang="en-GB" sz="1800" b="1" u="sng" dirty="0" smtClean="0">
                <a:solidFill>
                  <a:srgbClr val="002060"/>
                </a:solidFill>
              </a:rPr>
              <a:t>To address the research aim, the first version of the very simple questionnaire asked experts to list at least six important impacts of treated water use on regional agriculture. This creative process was designed to generate a primacy list of impacts, removing identical or similar responses, which we refer to as the treated water use impacts list. Then, we sent this list to the heterogeneous group of experts asking them to mention additional impacts from the generated list and to validate that we have correctly interpreted their initial responses and placed them in an appropriate category. In a third stage the experts have been asked to rank the general impacts based on their effects on agricultural activity and </a:t>
            </a:r>
            <a:r>
              <a:rPr lang="en-GB" sz="1800" b="1" u="sng" dirty="0" err="1" smtClean="0">
                <a:solidFill>
                  <a:srgbClr val="002060"/>
                </a:solidFill>
              </a:rPr>
              <a:t>generalier</a:t>
            </a:r>
            <a:r>
              <a:rPr lang="en-GB" sz="1800" b="1" u="sng" dirty="0" smtClean="0">
                <a:solidFill>
                  <a:srgbClr val="002060"/>
                </a:solidFill>
              </a:rPr>
              <a:t>. Finally, the experts have been asked to state their suppositional maximum WTP in order to avoid each of these impacts. This final step has been repeated three times up to the satisfaction of the consensus condition which is that the standard deviation of the experts WTP values for each impact does not exceed the 30% of the mean WTP value of the impact. In any failure to satisfy the consensus condition each expert asked to mention new suppositional maximum WTP value closer to the respective mean WTP value.</a:t>
            </a:r>
            <a:endParaRPr lang="el-GR" sz="1800" b="1" u="sng" dirty="0">
              <a:solidFill>
                <a:srgbClr val="00206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b="1" u="sng" dirty="0" smtClean="0">
                <a:solidFill>
                  <a:srgbClr val="002060"/>
                </a:solidFill>
              </a:rPr>
              <a:t>Data collection process</a:t>
            </a:r>
            <a:endParaRPr lang="el-GR" b="1" u="sng" dirty="0">
              <a:solidFill>
                <a:srgbClr val="002060"/>
              </a:solidFill>
            </a:endParaRPr>
          </a:p>
        </p:txBody>
      </p:sp>
      <p:pic>
        <p:nvPicPr>
          <p:cNvPr id="94210" name="Picture 2" descr="fig3"/>
          <p:cNvPicPr>
            <a:picLocks noChangeAspect="1" noChangeArrowheads="1"/>
          </p:cNvPicPr>
          <p:nvPr/>
        </p:nvPicPr>
        <p:blipFill>
          <a:blip r:embed="rId2" cstate="print"/>
          <a:srcRect/>
          <a:stretch>
            <a:fillRect/>
          </a:stretch>
        </p:blipFill>
        <p:spPr bwMode="auto">
          <a:xfrm>
            <a:off x="388482" y="1484784"/>
            <a:ext cx="8503998" cy="36004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Results</a:t>
            </a:r>
            <a:endParaRPr lang="el-GR" u="sng" dirty="0">
              <a:solidFill>
                <a:srgbClr val="002060"/>
              </a:solidFill>
            </a:endParaRPr>
          </a:p>
        </p:txBody>
      </p:sp>
      <p:sp>
        <p:nvSpPr>
          <p:cNvPr id="3" name="2 - Θέση περιεχομένου"/>
          <p:cNvSpPr>
            <a:spLocks noGrp="1"/>
          </p:cNvSpPr>
          <p:nvPr>
            <p:ph idx="1"/>
          </p:nvPr>
        </p:nvSpPr>
        <p:spPr>
          <a:xfrm>
            <a:off x="323528" y="1268760"/>
            <a:ext cx="8229600" cy="4680520"/>
          </a:xfrm>
          <a:solidFill>
            <a:schemeClr val="bg1"/>
          </a:solidFill>
        </p:spPr>
        <p:txBody>
          <a:bodyPr>
            <a:noAutofit/>
          </a:bodyPr>
          <a:lstStyle/>
          <a:p>
            <a:pPr algn="just"/>
            <a:r>
              <a:rPr lang="en-US" sz="2000" b="1" dirty="0" smtClean="0">
                <a:solidFill>
                  <a:srgbClr val="002060"/>
                </a:solidFill>
              </a:rPr>
              <a:t>Next Table below summarizes the experts’ rankings and the experts’ valuation (first round) of external impacts of treated water, expressed in monetary units of maximum, minimum and mean annual WTP, as assessed using the hypothetical or dependent valuation, including the respective standard deviations. It is worth noticing that in almost all impacts the minimum value is zero while the mean ranged from 3.5 to 11.94 </a:t>
            </a:r>
            <a:r>
              <a:rPr lang="en-US" sz="2000" b="1" dirty="0" err="1" smtClean="0">
                <a:solidFill>
                  <a:srgbClr val="002060"/>
                </a:solidFill>
              </a:rPr>
              <a:t>euros</a:t>
            </a:r>
            <a:r>
              <a:rPr lang="en-US" sz="2000" b="1" dirty="0" smtClean="0">
                <a:solidFill>
                  <a:srgbClr val="002060"/>
                </a:solidFill>
              </a:rPr>
              <a:t>. In all cases, both the minimum and maximum value, determined on the basis of standard deviation. Specifically, the maximum values ​​were estimated as the sum of the average values ​​and respective standard deviations, and minimum values ​​as differences of average values and the corresponding standard deviations (in each case the minimum values ​​must be greater than or equal to zero). Thus it is considered to achieve more representative evaluation since extreme values are avoided ​​and the likelihood of too positive or too negative valuation WTP is limited. </a:t>
            </a:r>
            <a:endParaRPr lang="el-GR" sz="2000" b="1" dirty="0">
              <a:solidFill>
                <a:srgbClr val="00206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u="sng" dirty="0" smtClean="0">
                <a:solidFill>
                  <a:srgbClr val="002060"/>
                </a:solidFill>
              </a:rPr>
              <a:t>First round’s maximum, mean and minimum WTP values (€)</a:t>
            </a:r>
            <a:endParaRPr lang="el-GR" b="1" u="sng" dirty="0">
              <a:solidFill>
                <a:srgbClr val="002060"/>
              </a:solidFill>
            </a:endParaRPr>
          </a:p>
        </p:txBody>
      </p:sp>
      <p:pic>
        <p:nvPicPr>
          <p:cNvPr id="95234" name="Picture 2"/>
          <p:cNvPicPr>
            <a:picLocks noChangeAspect="1" noChangeArrowheads="1"/>
          </p:cNvPicPr>
          <p:nvPr/>
        </p:nvPicPr>
        <p:blipFill>
          <a:blip r:embed="rId2" cstate="print"/>
          <a:srcRect/>
          <a:stretch>
            <a:fillRect/>
          </a:stretch>
        </p:blipFill>
        <p:spPr bwMode="auto">
          <a:xfrm>
            <a:off x="1403648" y="1590675"/>
            <a:ext cx="6276975" cy="526732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908721"/>
            <a:ext cx="8229600" cy="4320480"/>
          </a:xfrm>
          <a:solidFill>
            <a:schemeClr val="bg1"/>
          </a:solidFill>
        </p:spPr>
        <p:txBody>
          <a:bodyPr>
            <a:normAutofit fontScale="70000" lnSpcReduction="20000"/>
          </a:bodyPr>
          <a:lstStyle/>
          <a:p>
            <a:pPr algn="just"/>
            <a:r>
              <a:rPr lang="en-US" b="1" dirty="0" smtClean="0">
                <a:solidFill>
                  <a:srgbClr val="002060"/>
                </a:solidFill>
              </a:rPr>
              <a:t>However the consensus condition was not satisfied in the first round. Thus, the data collection repeated in a second (and third round) by asking experts to mention new suppositional maximum WTP value; closer to the respective mean WTP value of the previous round. After three rounds the data collection procedure completed as the standard deviation of the experts WTP values for each impact did not exceed the 30% of the mean WTP value of the impact.</a:t>
            </a:r>
            <a:endParaRPr lang="el-GR" b="1" dirty="0" smtClean="0">
              <a:solidFill>
                <a:srgbClr val="002060"/>
              </a:solidFill>
            </a:endParaRPr>
          </a:p>
          <a:p>
            <a:pPr algn="just"/>
            <a:r>
              <a:rPr lang="en-US" b="1" dirty="0" smtClean="0">
                <a:solidFill>
                  <a:srgbClr val="002060"/>
                </a:solidFill>
              </a:rPr>
              <a:t>Table below presents the final experts’ rankings and the experts’ valuation (third round) of external impacts of climate change. The mean WTP values ranged from €3.42 to €11.76. An important first observation is that after 3 rounds the mean WTP values did not change significantly although the maximum and minimum values ​​change approaching significantly the mean and limiting the standard deviation.</a:t>
            </a:r>
            <a:endParaRPr lang="el-GR"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u="sng" dirty="0" smtClean="0">
                <a:solidFill>
                  <a:srgbClr val="002060"/>
                </a:solidFill>
              </a:rPr>
              <a:t>Third round’s maximum, mean and minimum WTP values (€)</a:t>
            </a:r>
            <a:endParaRPr lang="el-GR" b="1" u="sng" dirty="0">
              <a:solidFill>
                <a:srgbClr val="002060"/>
              </a:solidFill>
            </a:endParaRPr>
          </a:p>
        </p:txBody>
      </p:sp>
      <p:pic>
        <p:nvPicPr>
          <p:cNvPr id="96258" name="Picture 2"/>
          <p:cNvPicPr>
            <a:picLocks noChangeAspect="1" noChangeArrowheads="1"/>
          </p:cNvPicPr>
          <p:nvPr/>
        </p:nvPicPr>
        <p:blipFill>
          <a:blip r:embed="rId2" cstate="print"/>
          <a:srcRect/>
          <a:stretch>
            <a:fillRect/>
          </a:stretch>
        </p:blipFill>
        <p:spPr bwMode="auto">
          <a:xfrm>
            <a:off x="1691680" y="1590675"/>
            <a:ext cx="6276975" cy="52673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dirty="0" smtClean="0">
                <a:solidFill>
                  <a:srgbClr val="002060"/>
                </a:solidFill>
              </a:rPr>
              <a:t>Position</a:t>
            </a:r>
            <a:r>
              <a:rPr lang="en-GB" b="1" dirty="0" smtClean="0">
                <a:solidFill>
                  <a:srgbClr val="002060"/>
                </a:solidFill>
              </a:rPr>
              <a:t> </a:t>
            </a:r>
            <a:r>
              <a:rPr lang="en-GB" b="1" dirty="0" smtClean="0">
                <a:solidFill>
                  <a:srgbClr val="002060"/>
                </a:solidFill>
              </a:rPr>
              <a:t>of the Region of West Macedonia in Greek state</a:t>
            </a:r>
            <a:endParaRPr lang="el-GR" b="1" dirty="0">
              <a:solidFill>
                <a:srgbClr val="002060"/>
              </a:solidFill>
            </a:endParaRPr>
          </a:p>
        </p:txBody>
      </p:sp>
      <p:pic>
        <p:nvPicPr>
          <p:cNvPr id="48130" name="Picture 2" descr="250px-Periferia_Dytikis_Makedonias"/>
          <p:cNvPicPr>
            <a:picLocks noChangeAspect="1" noChangeArrowheads="1"/>
          </p:cNvPicPr>
          <p:nvPr/>
        </p:nvPicPr>
        <p:blipFill>
          <a:blip r:embed="rId2" cstate="print"/>
          <a:srcRect/>
          <a:stretch>
            <a:fillRect/>
          </a:stretch>
        </p:blipFill>
        <p:spPr bwMode="auto">
          <a:xfrm>
            <a:off x="2051720" y="1700808"/>
            <a:ext cx="5088231" cy="4320480"/>
          </a:xfrm>
          <a:prstGeom prst="rect">
            <a:avLst/>
          </a:prstGeom>
          <a:ln>
            <a:noFill/>
          </a:ln>
          <a:effectLst>
            <a:softEdge rad="112500"/>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43408"/>
            <a:ext cx="8229600" cy="1143000"/>
          </a:xfrm>
        </p:spPr>
        <p:txBody>
          <a:bodyPr>
            <a:normAutofit/>
          </a:bodyPr>
          <a:lstStyle/>
          <a:p>
            <a:r>
              <a:rPr lang="en-GB" b="1" u="sng" dirty="0" smtClean="0">
                <a:solidFill>
                  <a:srgbClr val="002060"/>
                </a:solidFill>
              </a:rPr>
              <a:t>Conclusions</a:t>
            </a:r>
            <a:endParaRPr lang="el-GR" u="sng" dirty="0">
              <a:solidFill>
                <a:srgbClr val="002060"/>
              </a:solidFill>
            </a:endParaRPr>
          </a:p>
        </p:txBody>
      </p:sp>
      <p:sp>
        <p:nvSpPr>
          <p:cNvPr id="3" name="2 - Θέση περιεχομένου"/>
          <p:cNvSpPr>
            <a:spLocks noGrp="1"/>
          </p:cNvSpPr>
          <p:nvPr>
            <p:ph idx="1"/>
          </p:nvPr>
        </p:nvSpPr>
        <p:spPr>
          <a:xfrm>
            <a:off x="251520" y="692696"/>
            <a:ext cx="8712968" cy="5904656"/>
          </a:xfrm>
          <a:solidFill>
            <a:schemeClr val="bg1"/>
          </a:solidFill>
        </p:spPr>
        <p:txBody>
          <a:bodyPr>
            <a:noAutofit/>
          </a:bodyPr>
          <a:lstStyle/>
          <a:p>
            <a:pPr algn="just"/>
            <a:r>
              <a:rPr lang="en-US" sz="1800" b="1" dirty="0" smtClean="0">
                <a:solidFill>
                  <a:srgbClr val="002060"/>
                </a:solidFill>
              </a:rPr>
              <a:t>Treated water use in agriculture affects a wide range of activities and sectors in an rural economy. Within this framework the current study's main aim is to examine such impacts in water resources and agriculture in the Region of Western Macedonia. For doing so, a Delphi type method was employed to quantify such impacts. Although, the ranking-type Delphi method is employed by researchers for almost three decades, there are several areas for improvement, such as the quantification of the answers, in our case to capture and quantify the views of a group of experts in agriculture, environment and irrigation water issues. The application of this type of analysis aims to provide a framework that is intended to be helpful to researchers as well as to policy makers and experts. Interesting results have emerged indicating a significant economic impact in both the agricultural and rural population of the region. The study's findings have several implications, both theoretical and practical, since the empirical results support the basic argument of the research that treated water use can cause few changes in irrigation management to regional agriculture and more generally. However, the quantification of these changes from the group of experts drives to very low WTP prices expressing also very low impacts. Concluding, we believe that a more detailed analysis of treated water impacts sheds light on the structural changes in regional agriculture, but also on the principles and mechanisms that enable these changes. Such results will advance the conceptual framework in the agricultural sciences and economics and may result in new approaches to agricultural policy.</a:t>
            </a:r>
            <a:endParaRPr lang="el-GR" sz="1800" b="1" dirty="0" smtClean="0">
              <a:solidFill>
                <a:srgbClr val="002060"/>
              </a:solidFill>
            </a:endParaRPr>
          </a:p>
          <a:p>
            <a:pPr algn="just">
              <a:buNone/>
            </a:pPr>
            <a:endParaRPr lang="el-GR" sz="1800" b="1" dirty="0">
              <a:solidFill>
                <a:srgbClr val="00206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Cost effectiveness</a:t>
            </a:r>
            <a:endParaRPr lang="el-GR" u="sng" dirty="0">
              <a:solidFill>
                <a:srgbClr val="002060"/>
              </a:solidFill>
            </a:endParaRPr>
          </a:p>
        </p:txBody>
      </p:sp>
      <p:sp>
        <p:nvSpPr>
          <p:cNvPr id="3" name="2 - Θέση περιεχομένου"/>
          <p:cNvSpPr>
            <a:spLocks noGrp="1"/>
          </p:cNvSpPr>
          <p:nvPr>
            <p:ph idx="1"/>
          </p:nvPr>
        </p:nvSpPr>
        <p:spPr>
          <a:solidFill>
            <a:schemeClr val="bg1"/>
          </a:solidFill>
        </p:spPr>
        <p:txBody>
          <a:bodyPr/>
          <a:lstStyle/>
          <a:p>
            <a:pPr algn="just"/>
            <a:r>
              <a:rPr lang="en-US" b="1" dirty="0" smtClean="0">
                <a:solidFill>
                  <a:srgbClr val="002060"/>
                </a:solidFill>
              </a:rPr>
              <a:t>A cost effectiveness model has been designed including three scenarios for the typical-representative farm of one hectare (the current, the optimal and the most possible) and employing the traditional Cost/Benefit ratio investment criterion. Following the same cost-effectiveness procedure has been also employed for the selected farm. </a:t>
            </a:r>
            <a:endParaRPr lang="el-GR"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Scenarios analysis</a:t>
            </a:r>
            <a:endParaRPr lang="el-GR" u="sng" dirty="0">
              <a:solidFill>
                <a:srgbClr val="002060"/>
              </a:solidFill>
            </a:endParaRPr>
          </a:p>
        </p:txBody>
      </p:sp>
      <p:sp>
        <p:nvSpPr>
          <p:cNvPr id="3" name="2 - Θέση περιεχομένου"/>
          <p:cNvSpPr>
            <a:spLocks noGrp="1"/>
          </p:cNvSpPr>
          <p:nvPr>
            <p:ph idx="1"/>
          </p:nvPr>
        </p:nvSpPr>
        <p:spPr>
          <a:xfrm>
            <a:off x="457200" y="1600201"/>
            <a:ext cx="8229600" cy="4061048"/>
          </a:xfrm>
          <a:solidFill>
            <a:schemeClr val="bg1"/>
          </a:solidFill>
        </p:spPr>
        <p:txBody>
          <a:bodyPr>
            <a:normAutofit fontScale="77500" lnSpcReduction="20000"/>
          </a:bodyPr>
          <a:lstStyle/>
          <a:p>
            <a:pPr algn="just"/>
            <a:r>
              <a:rPr lang="en-US" b="1" dirty="0" smtClean="0">
                <a:solidFill>
                  <a:srgbClr val="002060"/>
                </a:solidFill>
              </a:rPr>
              <a:t>This section presents the cost effectiveness of a hypothetical treated water use in agriculture. The required data collected, updated to year 2014, from several sources. In particular: a) primary has been used for the estimation of the typical farm while b) for other costs used survey data from the accounting monitoring of several Greek farms, gathered over time by our own Department of Agricultural Economics (ABAF, 2013). For the purposes of this analysis representative farms from all areas of the Municipality of </a:t>
            </a:r>
            <a:r>
              <a:rPr lang="en-US" b="1" dirty="0" err="1" smtClean="0">
                <a:solidFill>
                  <a:srgbClr val="002060"/>
                </a:solidFill>
              </a:rPr>
              <a:t>Florina</a:t>
            </a:r>
            <a:r>
              <a:rPr lang="en-US" b="1" dirty="0" smtClean="0">
                <a:solidFill>
                  <a:srgbClr val="002060"/>
                </a:solidFill>
              </a:rPr>
              <a:t> were selected. Specifically, the hypothetical mean farm (the representative one), of this case study has the characteristics of the next table.</a:t>
            </a:r>
            <a:endParaRPr lang="el-GR"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u="sng" dirty="0" smtClean="0">
                <a:solidFill>
                  <a:srgbClr val="002060"/>
                </a:solidFill>
              </a:rPr>
              <a:t>A typical farm of one hectare</a:t>
            </a:r>
            <a:endParaRPr lang="el-GR" b="1" u="sng" dirty="0">
              <a:solidFill>
                <a:srgbClr val="002060"/>
              </a:solidFill>
            </a:endParaRPr>
          </a:p>
        </p:txBody>
      </p:sp>
      <p:pic>
        <p:nvPicPr>
          <p:cNvPr id="97282" name="Picture 2"/>
          <p:cNvPicPr>
            <a:picLocks noChangeAspect="1" noChangeArrowheads="1"/>
          </p:cNvPicPr>
          <p:nvPr/>
        </p:nvPicPr>
        <p:blipFill>
          <a:blip r:embed="rId2" cstate="print"/>
          <a:srcRect/>
          <a:stretch>
            <a:fillRect/>
          </a:stretch>
        </p:blipFill>
        <p:spPr bwMode="auto">
          <a:xfrm>
            <a:off x="539552" y="1916832"/>
            <a:ext cx="8230350" cy="2670596"/>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u="sng" dirty="0" smtClean="0">
                <a:solidFill>
                  <a:srgbClr val="002060"/>
                </a:solidFill>
              </a:rPr>
              <a:t>The three scenarios analyzed below are the following:</a:t>
            </a:r>
            <a:endParaRPr lang="el-GR" b="1" u="sng" dirty="0">
              <a:solidFill>
                <a:srgbClr val="002060"/>
              </a:solidFill>
            </a:endParaRPr>
          </a:p>
        </p:txBody>
      </p:sp>
      <p:sp>
        <p:nvSpPr>
          <p:cNvPr id="3" name="2 - Θέση περιεχομένου"/>
          <p:cNvSpPr>
            <a:spLocks noGrp="1"/>
          </p:cNvSpPr>
          <p:nvPr>
            <p:ph idx="1"/>
          </p:nvPr>
        </p:nvSpPr>
        <p:spPr>
          <a:xfrm>
            <a:off x="457200" y="1600201"/>
            <a:ext cx="8229600" cy="3412975"/>
          </a:xfrm>
          <a:solidFill>
            <a:schemeClr val="bg1"/>
          </a:solidFill>
        </p:spPr>
        <p:txBody>
          <a:bodyPr>
            <a:normAutofit fontScale="70000" lnSpcReduction="20000"/>
          </a:bodyPr>
          <a:lstStyle/>
          <a:p>
            <a:pPr algn="just"/>
            <a:endParaRPr lang="en-US" b="1" dirty="0" smtClean="0">
              <a:solidFill>
                <a:srgbClr val="002060"/>
              </a:solidFill>
            </a:endParaRPr>
          </a:p>
          <a:p>
            <a:pPr algn="just"/>
            <a:r>
              <a:rPr lang="en-US" b="1" dirty="0" smtClean="0">
                <a:solidFill>
                  <a:srgbClr val="002060"/>
                </a:solidFill>
              </a:rPr>
              <a:t>Scenario 1: current indirect use (or no use) of treated water</a:t>
            </a:r>
            <a:endParaRPr lang="el-GR" b="1" dirty="0" smtClean="0">
              <a:solidFill>
                <a:srgbClr val="002060"/>
              </a:solidFill>
            </a:endParaRPr>
          </a:p>
          <a:p>
            <a:pPr algn="just"/>
            <a:r>
              <a:rPr lang="en-US" b="1" dirty="0" smtClean="0">
                <a:solidFill>
                  <a:srgbClr val="002060"/>
                </a:solidFill>
              </a:rPr>
              <a:t>Scenario 2: overall adoption and use (100% of the irrigated land) </a:t>
            </a:r>
            <a:endParaRPr lang="el-GR" b="1" dirty="0" smtClean="0">
              <a:solidFill>
                <a:srgbClr val="002060"/>
              </a:solidFill>
            </a:endParaRPr>
          </a:p>
          <a:p>
            <a:pPr algn="just"/>
            <a:r>
              <a:rPr lang="en-US" b="1" dirty="0" smtClean="0">
                <a:solidFill>
                  <a:srgbClr val="002060"/>
                </a:solidFill>
              </a:rPr>
              <a:t>Scenario 3: overall adoption and use followed by small-scale crops restructuring (100% of the irrigated land)</a:t>
            </a:r>
            <a:endParaRPr lang="el-GR" b="1" dirty="0" smtClean="0">
              <a:solidFill>
                <a:srgbClr val="002060"/>
              </a:solidFill>
            </a:endParaRPr>
          </a:p>
          <a:p>
            <a:pPr algn="just">
              <a:buNone/>
            </a:pPr>
            <a:endParaRPr lang="en-US" b="1" dirty="0" smtClean="0">
              <a:solidFill>
                <a:srgbClr val="002060"/>
              </a:solidFill>
            </a:endParaRPr>
          </a:p>
          <a:p>
            <a:pPr algn="just">
              <a:buNone/>
            </a:pPr>
            <a:r>
              <a:rPr lang="en-US" b="1" dirty="0" smtClean="0">
                <a:solidFill>
                  <a:srgbClr val="002060"/>
                </a:solidFill>
              </a:rPr>
              <a:t>Next Table presents the costs and the benefits of a representative farm, as well as the net revenues and the benefit/cost ratios, for the several selected scenarios of water use assuming that all cost items, excluding the cost of water (and the fertilization cost due to nutrients), remain exactly the same. </a:t>
            </a:r>
            <a:endParaRPr lang="el-GR"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u="sng" dirty="0" smtClean="0">
                <a:solidFill>
                  <a:srgbClr val="002060"/>
                </a:solidFill>
              </a:rPr>
              <a:t>Cost-Effectiveness analysis (scenarios analysis / per ha)</a:t>
            </a:r>
            <a:endParaRPr lang="el-GR" b="1" u="sng" dirty="0">
              <a:solidFill>
                <a:srgbClr val="002060"/>
              </a:solidFill>
            </a:endParaRPr>
          </a:p>
        </p:txBody>
      </p:sp>
      <p:pic>
        <p:nvPicPr>
          <p:cNvPr id="98306" name="Picture 2"/>
          <p:cNvPicPr>
            <a:picLocks noChangeAspect="1" noChangeArrowheads="1"/>
          </p:cNvPicPr>
          <p:nvPr/>
        </p:nvPicPr>
        <p:blipFill>
          <a:blip r:embed="rId2" cstate="print"/>
          <a:srcRect/>
          <a:stretch>
            <a:fillRect/>
          </a:stretch>
        </p:blipFill>
        <p:spPr bwMode="auto">
          <a:xfrm>
            <a:off x="323528" y="1484783"/>
            <a:ext cx="8568952" cy="5173012"/>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1"/>
            <a:ext cx="8229600" cy="3268959"/>
          </a:xfrm>
          <a:solidFill>
            <a:schemeClr val="bg1"/>
          </a:solidFill>
        </p:spPr>
        <p:txBody>
          <a:bodyPr>
            <a:normAutofit fontScale="70000" lnSpcReduction="20000"/>
          </a:bodyPr>
          <a:lstStyle/>
          <a:p>
            <a:pPr algn="just"/>
            <a:r>
              <a:rPr lang="en-US" b="1" dirty="0" smtClean="0">
                <a:solidFill>
                  <a:srgbClr val="002060"/>
                </a:solidFill>
              </a:rPr>
              <a:t>From previous Table can be observed that the scenario 3 proved the most beneficial (optimal). In this scenario probably the added value comes from the combined effect of treated water use and the small-scale crops restructuring. However, all the scenarios show positive net revenues although significant smaller than the scenario 3. The second best scenario is the second one, where treated water also applied, in the 100% of the farms, without crops restructuring. This scenario is the most possible in the case of direct use of treated waste water in irrigation. </a:t>
            </a:r>
            <a:endParaRPr lang="el-GR" b="1" dirty="0" smtClean="0">
              <a:solidFill>
                <a:srgbClr val="002060"/>
              </a:solidFill>
            </a:endParaRPr>
          </a:p>
          <a:p>
            <a:r>
              <a:rPr lang="en-US" b="1" dirty="0" smtClean="0">
                <a:solidFill>
                  <a:srgbClr val="002060"/>
                </a:solidFill>
              </a:rPr>
              <a:t>Following, the same procedure has been repeated for the related data regarding the 7.6 hectares of the selected farm.</a:t>
            </a:r>
            <a:endParaRPr lang="el-GR" b="1" dirty="0" smtClean="0">
              <a:solidFill>
                <a:srgbClr val="002060"/>
              </a:solidFill>
            </a:endParaRPr>
          </a:p>
          <a:p>
            <a:endParaRPr lang="el-GR" b="1" dirty="0">
              <a:solidFill>
                <a:srgbClr val="00206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u="sng" dirty="0" smtClean="0">
                <a:solidFill>
                  <a:srgbClr val="002060"/>
                </a:solidFill>
              </a:rPr>
              <a:t>The farm (7.6ha)</a:t>
            </a:r>
            <a:endParaRPr lang="el-GR" b="1" u="sng" dirty="0">
              <a:solidFill>
                <a:srgbClr val="002060"/>
              </a:solidFill>
            </a:endParaRPr>
          </a:p>
        </p:txBody>
      </p:sp>
      <p:pic>
        <p:nvPicPr>
          <p:cNvPr id="99330" name="Picture 2"/>
          <p:cNvPicPr>
            <a:picLocks noChangeAspect="1" noChangeArrowheads="1"/>
          </p:cNvPicPr>
          <p:nvPr/>
        </p:nvPicPr>
        <p:blipFill>
          <a:blip r:embed="rId2" cstate="print"/>
          <a:srcRect/>
          <a:stretch>
            <a:fillRect/>
          </a:stretch>
        </p:blipFill>
        <p:spPr bwMode="auto">
          <a:xfrm>
            <a:off x="611560" y="2132856"/>
            <a:ext cx="8208912" cy="1517631"/>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1268761"/>
            <a:ext cx="8229600" cy="4680520"/>
          </a:xfrm>
          <a:solidFill>
            <a:schemeClr val="bg1"/>
          </a:solidFill>
        </p:spPr>
        <p:txBody>
          <a:bodyPr>
            <a:normAutofit fontScale="85000" lnSpcReduction="10000"/>
          </a:bodyPr>
          <a:lstStyle/>
          <a:p>
            <a:pPr algn="just"/>
            <a:r>
              <a:rPr lang="en-US" b="1" dirty="0" smtClean="0">
                <a:solidFill>
                  <a:srgbClr val="002060"/>
                </a:solidFill>
              </a:rPr>
              <a:t>Table below presents the calculations of the cost-effectiveness (cost/benefit ratio) for the 7.6 hectares of the farm. According to the presented calculations the first scenario (the current situation) is not efficient. In particular, the cost/benefit ratio is less than 1 and the net revenues are negative. On the other hand, the third scenario, the direct use of treated waste water combined with crops restructuring (only sunflowers), presents significant net revenues and an acceptable cost/benefit ratio (1.385&gt;1.000). However, this scenario is not the most possible at least for the next few years. </a:t>
            </a:r>
            <a:endParaRPr lang="el-GR"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u="sng" dirty="0" smtClean="0">
                <a:solidFill>
                  <a:srgbClr val="002060"/>
                </a:solidFill>
              </a:rPr>
              <a:t>Cost-Effectiveness analysis of the farm (scenarios analysis / per ha)</a:t>
            </a:r>
            <a:endParaRPr lang="el-GR" b="1" u="sng" dirty="0">
              <a:solidFill>
                <a:srgbClr val="002060"/>
              </a:solidFill>
            </a:endParaRPr>
          </a:p>
        </p:txBody>
      </p:sp>
      <p:pic>
        <p:nvPicPr>
          <p:cNvPr id="101378" name="Picture 2"/>
          <p:cNvPicPr>
            <a:picLocks noChangeAspect="1" noChangeArrowheads="1"/>
          </p:cNvPicPr>
          <p:nvPr/>
        </p:nvPicPr>
        <p:blipFill>
          <a:blip r:embed="rId2" cstate="print"/>
          <a:srcRect/>
          <a:stretch>
            <a:fillRect/>
          </a:stretch>
        </p:blipFill>
        <p:spPr bwMode="auto">
          <a:xfrm>
            <a:off x="683568" y="1628800"/>
            <a:ext cx="8064896" cy="486871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dirty="0" smtClean="0">
                <a:solidFill>
                  <a:srgbClr val="002060"/>
                </a:solidFill>
              </a:rPr>
              <a:t>Position </a:t>
            </a:r>
            <a:r>
              <a:rPr lang="en-GB" b="1" dirty="0" smtClean="0">
                <a:solidFill>
                  <a:srgbClr val="002060"/>
                </a:solidFill>
              </a:rPr>
              <a:t>of the </a:t>
            </a:r>
            <a:r>
              <a:rPr lang="en-GB" b="1" dirty="0" err="1" smtClean="0">
                <a:solidFill>
                  <a:srgbClr val="002060"/>
                </a:solidFill>
              </a:rPr>
              <a:t>Amyntaio</a:t>
            </a:r>
            <a:r>
              <a:rPr lang="en-GB" b="1" dirty="0" smtClean="0">
                <a:solidFill>
                  <a:srgbClr val="002060"/>
                </a:solidFill>
              </a:rPr>
              <a:t> in the map of northern Greece</a:t>
            </a:r>
            <a:endParaRPr lang="el-GR" b="1" dirty="0">
              <a:solidFill>
                <a:srgbClr val="002060"/>
              </a:solidFill>
            </a:endParaRPr>
          </a:p>
        </p:txBody>
      </p:sp>
      <p:pic>
        <p:nvPicPr>
          <p:cNvPr id="49154" name="Picture 2" descr="m2"/>
          <p:cNvPicPr>
            <a:picLocks noChangeAspect="1" noChangeArrowheads="1"/>
          </p:cNvPicPr>
          <p:nvPr/>
        </p:nvPicPr>
        <p:blipFill>
          <a:blip r:embed="rId2" cstate="print"/>
          <a:srcRect/>
          <a:stretch>
            <a:fillRect/>
          </a:stretch>
        </p:blipFill>
        <p:spPr bwMode="auto">
          <a:xfrm>
            <a:off x="2267744" y="1772816"/>
            <a:ext cx="4824536" cy="4307621"/>
          </a:xfrm>
          <a:prstGeom prst="rect">
            <a:avLst/>
          </a:prstGeom>
          <a:ln>
            <a:noFill/>
          </a:ln>
          <a:effectLst>
            <a:softEdge rad="112500"/>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u="sng" dirty="0" smtClean="0">
                <a:solidFill>
                  <a:srgbClr val="002060"/>
                </a:solidFill>
              </a:rPr>
              <a:t>Generalization of the impacts in regional level</a:t>
            </a:r>
            <a:endParaRPr lang="el-GR" u="sng" dirty="0">
              <a:solidFill>
                <a:srgbClr val="002060"/>
              </a:solidFill>
            </a:endParaRPr>
          </a:p>
        </p:txBody>
      </p:sp>
      <p:sp>
        <p:nvSpPr>
          <p:cNvPr id="3" name="2 - Θέση περιεχομένου"/>
          <p:cNvSpPr>
            <a:spLocks noGrp="1"/>
          </p:cNvSpPr>
          <p:nvPr>
            <p:ph idx="1"/>
          </p:nvPr>
        </p:nvSpPr>
        <p:spPr>
          <a:xfrm>
            <a:off x="457200" y="1600201"/>
            <a:ext cx="8229600" cy="3917032"/>
          </a:xfrm>
          <a:solidFill>
            <a:schemeClr val="bg1"/>
          </a:solidFill>
        </p:spPr>
        <p:txBody>
          <a:bodyPr>
            <a:normAutofit fontScale="70000" lnSpcReduction="20000"/>
          </a:bodyPr>
          <a:lstStyle/>
          <a:p>
            <a:pPr algn="just"/>
            <a:r>
              <a:rPr lang="en-US" b="1" dirty="0" smtClean="0">
                <a:solidFill>
                  <a:srgbClr val="002060"/>
                </a:solidFill>
              </a:rPr>
              <a:t>Taking into account that the mean size of a typical farm in </a:t>
            </a:r>
            <a:r>
              <a:rPr lang="en-US" b="1" dirty="0" err="1" smtClean="0">
                <a:solidFill>
                  <a:srgbClr val="002060"/>
                </a:solidFill>
              </a:rPr>
              <a:t>Florina</a:t>
            </a:r>
            <a:r>
              <a:rPr lang="en-US" b="1" dirty="0" smtClean="0">
                <a:solidFill>
                  <a:srgbClr val="002060"/>
                </a:solidFill>
              </a:rPr>
              <a:t> is almost 8ha and not 1ha (ABAF, 2013), some economies of scale have been expected that may reduce the average cost to some extent (</a:t>
            </a:r>
            <a:r>
              <a:rPr lang="en-US" b="1" dirty="0" err="1" smtClean="0">
                <a:solidFill>
                  <a:srgbClr val="002060"/>
                </a:solidFill>
              </a:rPr>
              <a:t>Guenthner</a:t>
            </a:r>
            <a:r>
              <a:rPr lang="en-US" b="1" dirty="0" smtClean="0">
                <a:solidFill>
                  <a:srgbClr val="002060"/>
                </a:solidFill>
              </a:rPr>
              <a:t> et al., 1999). However, these economies of scale are not taken into account in this analysis and they do not affect comparative analysis as among different scenarios no difference was assumed (</a:t>
            </a:r>
            <a:r>
              <a:rPr lang="en-US" b="1" dirty="0" err="1" smtClean="0">
                <a:solidFill>
                  <a:srgbClr val="002060"/>
                </a:solidFill>
              </a:rPr>
              <a:t>Fuguitt</a:t>
            </a:r>
            <a:r>
              <a:rPr lang="en-US" b="1" dirty="0" smtClean="0">
                <a:solidFill>
                  <a:srgbClr val="002060"/>
                </a:solidFill>
              </a:rPr>
              <a:t> and Wilcox, 1999). On the other hand, considering that the total municipal irrigated land is 18,160 hectares then the effects of the use of treated waste water in agriculture in a municipal level are much higher. In particular, the farmers in </a:t>
            </a:r>
            <a:r>
              <a:rPr lang="en-US" b="1" dirty="0" err="1" smtClean="0">
                <a:solidFill>
                  <a:srgbClr val="002060"/>
                </a:solidFill>
              </a:rPr>
              <a:t>Florina</a:t>
            </a:r>
            <a:r>
              <a:rPr lang="en-US" b="1" dirty="0" smtClean="0">
                <a:solidFill>
                  <a:srgbClr val="002060"/>
                </a:solidFill>
              </a:rPr>
              <a:t> will receive a total of approximately €24,516 million of their net revenues [(2,070-720)*18,160]. Same methodology can be used to extrapolate benefits at municipal levels incorporating the multiplier’s effect (</a:t>
            </a:r>
            <a:r>
              <a:rPr lang="en-US" b="1" dirty="0" err="1" smtClean="0">
                <a:solidFill>
                  <a:srgbClr val="002060"/>
                </a:solidFill>
              </a:rPr>
              <a:t>Loizou</a:t>
            </a:r>
            <a:r>
              <a:rPr lang="en-US" b="1" dirty="0" smtClean="0">
                <a:solidFill>
                  <a:srgbClr val="002060"/>
                </a:solidFill>
              </a:rPr>
              <a:t> et al., 2014). </a:t>
            </a:r>
            <a:endParaRPr lang="el-GR"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Conclusions </a:t>
            </a:r>
            <a:endParaRPr lang="el-GR" u="sng" dirty="0">
              <a:solidFill>
                <a:srgbClr val="002060"/>
              </a:solidFill>
            </a:endParaRPr>
          </a:p>
        </p:txBody>
      </p:sp>
      <p:sp>
        <p:nvSpPr>
          <p:cNvPr id="3" name="2 - Θέση περιεχομένου"/>
          <p:cNvSpPr>
            <a:spLocks noGrp="1"/>
          </p:cNvSpPr>
          <p:nvPr>
            <p:ph idx="1"/>
          </p:nvPr>
        </p:nvSpPr>
        <p:spPr>
          <a:solidFill>
            <a:schemeClr val="bg1"/>
          </a:solidFill>
        </p:spPr>
        <p:txBody>
          <a:bodyPr>
            <a:normAutofit fontScale="92500" lnSpcReduction="20000"/>
          </a:bodyPr>
          <a:lstStyle/>
          <a:p>
            <a:pPr algn="just"/>
            <a:r>
              <a:rPr lang="en-US" b="1" dirty="0" smtClean="0">
                <a:solidFill>
                  <a:srgbClr val="002060"/>
                </a:solidFill>
              </a:rPr>
              <a:t>From the above analysis it is clear that the effects of treated waste water use per hectare are important for the farmers of </a:t>
            </a:r>
            <a:r>
              <a:rPr lang="en-US" b="1" dirty="0" err="1" smtClean="0">
                <a:solidFill>
                  <a:srgbClr val="002060"/>
                </a:solidFill>
              </a:rPr>
              <a:t>Florina</a:t>
            </a:r>
            <a:r>
              <a:rPr lang="en-US" b="1" dirty="0" smtClean="0">
                <a:solidFill>
                  <a:srgbClr val="002060"/>
                </a:solidFill>
              </a:rPr>
              <a:t> and subsequently for the rural residents and companies of the study area. However, considering the extensive agricultural sector of the Municipality of </a:t>
            </a:r>
            <a:r>
              <a:rPr lang="en-US" b="1" dirty="0" err="1" smtClean="0">
                <a:solidFill>
                  <a:srgbClr val="002060"/>
                </a:solidFill>
              </a:rPr>
              <a:t>Florina</a:t>
            </a:r>
            <a:r>
              <a:rPr lang="en-US" b="1" dirty="0" smtClean="0">
                <a:solidFill>
                  <a:srgbClr val="002060"/>
                </a:solidFill>
              </a:rPr>
              <a:t> and the expected small-scale restructuring of cultivations. due to the availability of free water, the multiplier’s effect is much higher for the economy of the whole Greece and the regional-municipal economies.</a:t>
            </a:r>
            <a:endParaRPr lang="el-GR"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Risk analysis</a:t>
            </a:r>
            <a:endParaRPr lang="el-GR" u="sng" dirty="0">
              <a:solidFill>
                <a:srgbClr val="002060"/>
              </a:solidFill>
            </a:endParaRPr>
          </a:p>
        </p:txBody>
      </p:sp>
      <p:sp>
        <p:nvSpPr>
          <p:cNvPr id="3" name="2 - Θέση περιεχομένου"/>
          <p:cNvSpPr>
            <a:spLocks noGrp="1"/>
          </p:cNvSpPr>
          <p:nvPr>
            <p:ph idx="1"/>
          </p:nvPr>
        </p:nvSpPr>
        <p:spPr>
          <a:xfrm>
            <a:off x="457200" y="1600201"/>
            <a:ext cx="8229600" cy="4205064"/>
          </a:xfrm>
          <a:solidFill>
            <a:schemeClr val="bg1"/>
          </a:solidFill>
        </p:spPr>
        <p:txBody>
          <a:bodyPr>
            <a:normAutofit fontScale="92500" lnSpcReduction="20000"/>
          </a:bodyPr>
          <a:lstStyle/>
          <a:p>
            <a:pPr algn="just"/>
            <a:r>
              <a:rPr lang="en-US" b="1" dirty="0" smtClean="0">
                <a:solidFill>
                  <a:srgbClr val="002060"/>
                </a:solidFill>
              </a:rPr>
              <a:t>In the above presented cost-effectiveness analysis, the most important risk factors are: a) the price of treated waste water, b) the yields and c) the producer prices. In order to reduce the risk affects in the cost/benefit models a 20% sensitivity analysis has been also employed. In particular, each one of the risk factors has been fluctuated by ±20%. It’s worth noting that the net results have not been significantly changed, in any one of these fluctuations, demonstrating the significance and the value of the results.</a:t>
            </a:r>
            <a:endParaRPr lang="el-GR"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Policy implications</a:t>
            </a:r>
            <a:endParaRPr lang="el-GR" u="sng" dirty="0">
              <a:solidFill>
                <a:srgbClr val="002060"/>
              </a:solidFill>
            </a:endParaRPr>
          </a:p>
        </p:txBody>
      </p:sp>
      <p:sp>
        <p:nvSpPr>
          <p:cNvPr id="3" name="2 - Θέση περιεχομένου"/>
          <p:cNvSpPr>
            <a:spLocks noGrp="1"/>
          </p:cNvSpPr>
          <p:nvPr>
            <p:ph idx="1"/>
          </p:nvPr>
        </p:nvSpPr>
        <p:spPr/>
        <p:txBody>
          <a:bodyPr/>
          <a:lstStyle/>
          <a:p>
            <a:pPr algn="just"/>
            <a:r>
              <a:rPr lang="en-US" b="1" dirty="0" smtClean="0">
                <a:solidFill>
                  <a:srgbClr val="002060"/>
                </a:solidFill>
              </a:rPr>
              <a:t>In this presentation a methodological fix of several approaches has been employed in order to answer the research questions mentioned. Each methodology aims to answer a crucial question regarding the main aims of and to work as a driver for drawing the proper policy measures. Next figure presents step by step the logic of the applied analysis. </a:t>
            </a:r>
            <a:endParaRPr lang="el-GR"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3240360" cy="2146250"/>
          </a:xfrm>
        </p:spPr>
        <p:txBody>
          <a:bodyPr>
            <a:normAutofit/>
          </a:bodyPr>
          <a:lstStyle/>
          <a:p>
            <a:r>
              <a:rPr lang="en-GB" sz="3200" b="1" u="sng" dirty="0" smtClean="0">
                <a:solidFill>
                  <a:srgbClr val="002060"/>
                </a:solidFill>
              </a:rPr>
              <a:t>Methodological </a:t>
            </a:r>
            <a:br>
              <a:rPr lang="en-GB" sz="3200" b="1" u="sng" dirty="0" smtClean="0">
                <a:solidFill>
                  <a:srgbClr val="002060"/>
                </a:solidFill>
              </a:rPr>
            </a:br>
            <a:r>
              <a:rPr lang="en-GB" sz="3200" b="1" u="sng" dirty="0" smtClean="0">
                <a:solidFill>
                  <a:srgbClr val="002060"/>
                </a:solidFill>
              </a:rPr>
              <a:t>mix</a:t>
            </a:r>
            <a:endParaRPr lang="el-GR" sz="3200" b="1" u="sng" dirty="0">
              <a:solidFill>
                <a:srgbClr val="002060"/>
              </a:solidFill>
            </a:endParaRPr>
          </a:p>
        </p:txBody>
      </p:sp>
      <p:pic>
        <p:nvPicPr>
          <p:cNvPr id="116738" name="Picture 2" descr="Drawing"/>
          <p:cNvPicPr>
            <a:picLocks noChangeAspect="1" noChangeArrowheads="1"/>
          </p:cNvPicPr>
          <p:nvPr/>
        </p:nvPicPr>
        <p:blipFill>
          <a:blip r:embed="rId2" cstate="print"/>
          <a:srcRect/>
          <a:stretch>
            <a:fillRect/>
          </a:stretch>
        </p:blipFill>
        <p:spPr bwMode="auto">
          <a:xfrm>
            <a:off x="3563888" y="276225"/>
            <a:ext cx="5353050" cy="6177111"/>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43408"/>
            <a:ext cx="8229600" cy="1143000"/>
          </a:xfrm>
        </p:spPr>
        <p:txBody>
          <a:bodyPr>
            <a:normAutofit/>
          </a:bodyPr>
          <a:lstStyle/>
          <a:p>
            <a:r>
              <a:rPr lang="en-GB" b="1" u="sng" dirty="0" smtClean="0">
                <a:solidFill>
                  <a:srgbClr val="002060"/>
                </a:solidFill>
              </a:rPr>
              <a:t>Conclusions</a:t>
            </a:r>
            <a:endParaRPr lang="el-GR" u="sng" dirty="0">
              <a:solidFill>
                <a:srgbClr val="002060"/>
              </a:solidFill>
            </a:endParaRPr>
          </a:p>
        </p:txBody>
      </p:sp>
      <p:sp>
        <p:nvSpPr>
          <p:cNvPr id="3" name="2 - Θέση περιεχομένου"/>
          <p:cNvSpPr>
            <a:spLocks noGrp="1"/>
          </p:cNvSpPr>
          <p:nvPr>
            <p:ph idx="1"/>
          </p:nvPr>
        </p:nvSpPr>
        <p:spPr>
          <a:xfrm>
            <a:off x="251520" y="764704"/>
            <a:ext cx="8640960" cy="5184576"/>
          </a:xfrm>
          <a:solidFill>
            <a:schemeClr val="bg1"/>
          </a:solidFill>
        </p:spPr>
        <p:txBody>
          <a:bodyPr>
            <a:noAutofit/>
          </a:bodyPr>
          <a:lstStyle/>
          <a:p>
            <a:pPr algn="just"/>
            <a:r>
              <a:rPr lang="en-US" sz="1800" b="1" dirty="0" smtClean="0">
                <a:solidFill>
                  <a:srgbClr val="002060"/>
                </a:solidFill>
              </a:rPr>
              <a:t>Treated wastewater technologies and use are considered, among other things, as rural development indicators for a region, linking innovation and agriculture. The EU emphasizes the contribution of green sources to the economy, society and personal quality of life. Evidence from West Macedonia provided by this study shows that this policy challenge will be faced for a long time in rural areas, where the majority of farmers still do not have access to treated waste water (direct of indirect). </a:t>
            </a:r>
            <a:endParaRPr lang="el-GR" sz="1800" b="1" dirty="0" smtClean="0">
              <a:solidFill>
                <a:srgbClr val="002060"/>
              </a:solidFill>
            </a:endParaRPr>
          </a:p>
          <a:p>
            <a:pPr algn="just"/>
            <a:r>
              <a:rPr lang="en-US" sz="1800" b="1" dirty="0" smtClean="0">
                <a:solidFill>
                  <a:srgbClr val="002060"/>
                </a:solidFill>
              </a:rPr>
              <a:t>Limited treated wastewater use rates exist because of technical constraints, due to lack of infrastructure, and because of public constraints, due to lack of knowledge/information and limited perceived value of treated wastewater advantages. The experience to date has not been encouraging, on many fronts. Contemporary limited levels of treated wastewater in rural Greece may be accounted for by a number of reasons found amongst users and non-users, both in terms of the demand-side and the supply-side. It seems that treated wastewater availability will not be a problem in the future, since attempts are being made and figures show that the lack of infrastructure is dealt by national initiatives. The question raised, however, is why penetration rates remain low despite all infrastructural development in rural Greece. The answer can be only found when elaborating into demand side issues, as examined in this presentation. </a:t>
            </a:r>
            <a:endParaRPr lang="el-GR" sz="1800" b="1" dirty="0" smtClean="0">
              <a:solidFill>
                <a:srgbClr val="002060"/>
              </a:solidFill>
            </a:endParaRPr>
          </a:p>
          <a:p>
            <a:pPr algn="just"/>
            <a:endParaRPr lang="el-GR" sz="1800" b="1" dirty="0">
              <a:solidFill>
                <a:srgbClr val="00206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8229600" cy="6120680"/>
          </a:xfrm>
          <a:solidFill>
            <a:schemeClr val="bg1"/>
          </a:solidFill>
        </p:spPr>
        <p:txBody>
          <a:bodyPr>
            <a:normAutofit fontScale="55000" lnSpcReduction="20000"/>
          </a:bodyPr>
          <a:lstStyle/>
          <a:p>
            <a:pPr algn="just"/>
            <a:r>
              <a:rPr lang="en-US" sz="3500" b="1" dirty="0" smtClean="0">
                <a:solidFill>
                  <a:srgbClr val="002060"/>
                </a:solidFill>
              </a:rPr>
              <a:t>An indicatory dataset has been </a:t>
            </a:r>
            <a:r>
              <a:rPr lang="en-US" sz="3500" b="1" dirty="0" err="1" smtClean="0">
                <a:solidFill>
                  <a:srgbClr val="002060"/>
                </a:solidFill>
              </a:rPr>
              <a:t>analysed</a:t>
            </a:r>
            <a:r>
              <a:rPr lang="en-US" sz="3500" b="1" dirty="0" smtClean="0">
                <a:solidFill>
                  <a:srgbClr val="002060"/>
                </a:solidFill>
              </a:rPr>
              <a:t> using TSCA, CATREG models and descriptive statistics in order to classify the subjects and to determine possible relations between the decision to use the treated wastewater and several personal or farm characteristics. The results overall indicate three discrete clusters of respondents with different treated wastewater use </a:t>
            </a:r>
            <a:r>
              <a:rPr lang="en-US" sz="3500" b="1" dirty="0" err="1" smtClean="0">
                <a:solidFill>
                  <a:srgbClr val="002060"/>
                </a:solidFill>
              </a:rPr>
              <a:t>behaviour</a:t>
            </a:r>
            <a:r>
              <a:rPr lang="en-US" sz="3500" b="1" dirty="0" smtClean="0">
                <a:solidFill>
                  <a:srgbClr val="002060"/>
                </a:solidFill>
              </a:rPr>
              <a:t>. However, it is still too early in the diffusion process to estimate the full future potential of the new treated wastewater technology. Further research is needed specifically targeted on non-users in order to fully understand the situation and provide an overall future policy framework. </a:t>
            </a:r>
            <a:endParaRPr lang="el-GR" sz="3500" b="1" dirty="0" smtClean="0">
              <a:solidFill>
                <a:srgbClr val="002060"/>
              </a:solidFill>
            </a:endParaRPr>
          </a:p>
          <a:p>
            <a:pPr algn="just"/>
            <a:r>
              <a:rPr lang="en-US" sz="3500" b="1" dirty="0" smtClean="0">
                <a:solidFill>
                  <a:srgbClr val="002060"/>
                </a:solidFill>
              </a:rPr>
              <a:t>Although several studies have been conducted in Greece aiming at measuring treated wastewater adoption parameters, this BP applies non-linear methodologies in order to handle and accommodate categorical variables as well as attributes. The innovative use of non-linear methodologies for decision-making presented in this BP provides a methodological framework suitable for a number of applications. Thus, a combinational use of CATREG model with a TSCA can be very practical for future research, in the examination of any human decision where some variables are not multiple nominal. However, as a first systematic attempt, the study was limited to a rather small area and a cross-section of observations. Therefore, due to the small number of subjects and due to the indefinable number of potential treated wastewater users (population), results should be seen with certain caution when used for generalizations. In any case, findings could benefit from a follow-up qualitative research within clusters, in order to elaborate to who is really the treated wastewater user in rural Greece. </a:t>
            </a:r>
            <a:endParaRPr lang="el-GR" sz="3500" b="1" dirty="0" smtClean="0">
              <a:solidFill>
                <a:srgbClr val="002060"/>
              </a:solidFill>
            </a:endParaRPr>
          </a:p>
          <a:p>
            <a:pPr algn="just"/>
            <a:endParaRPr lang="el-GR" b="1" dirty="0">
              <a:solidFill>
                <a:srgbClr val="00206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15416"/>
            <a:ext cx="8229600" cy="1143000"/>
          </a:xfrm>
        </p:spPr>
        <p:txBody>
          <a:bodyPr>
            <a:normAutofit/>
          </a:bodyPr>
          <a:lstStyle/>
          <a:p>
            <a:r>
              <a:rPr lang="en-GB" b="1" u="sng" dirty="0" smtClean="0">
                <a:solidFill>
                  <a:srgbClr val="002060"/>
                </a:solidFill>
              </a:rPr>
              <a:t>Main results</a:t>
            </a:r>
            <a:endParaRPr lang="el-GR" u="sng" dirty="0">
              <a:solidFill>
                <a:srgbClr val="002060"/>
              </a:solidFill>
            </a:endParaRPr>
          </a:p>
        </p:txBody>
      </p:sp>
      <p:sp>
        <p:nvSpPr>
          <p:cNvPr id="3" name="2 - Θέση περιεχομένου"/>
          <p:cNvSpPr>
            <a:spLocks noGrp="1"/>
          </p:cNvSpPr>
          <p:nvPr>
            <p:ph idx="1"/>
          </p:nvPr>
        </p:nvSpPr>
        <p:spPr>
          <a:xfrm>
            <a:off x="179512" y="764704"/>
            <a:ext cx="8784976" cy="5688632"/>
          </a:xfrm>
          <a:solidFill>
            <a:schemeClr val="bg1"/>
          </a:solidFill>
        </p:spPr>
        <p:txBody>
          <a:bodyPr>
            <a:noAutofit/>
          </a:bodyPr>
          <a:lstStyle/>
          <a:p>
            <a:pPr>
              <a:buNone/>
            </a:pPr>
            <a:r>
              <a:rPr lang="en-US" sz="1500" b="1" dirty="0" smtClean="0">
                <a:solidFill>
                  <a:srgbClr val="002060"/>
                </a:solidFill>
              </a:rPr>
              <a:t>1. A very clear picture of both the agricultural sector and the irrigation water capabilities have been presented </a:t>
            </a:r>
            <a:endParaRPr lang="el-GR" sz="1500" b="1" dirty="0" smtClean="0">
              <a:solidFill>
                <a:srgbClr val="002060"/>
              </a:solidFill>
            </a:endParaRPr>
          </a:p>
          <a:p>
            <a:pPr>
              <a:buNone/>
            </a:pPr>
            <a:r>
              <a:rPr lang="en-US" sz="1500" b="1" dirty="0" smtClean="0">
                <a:solidFill>
                  <a:srgbClr val="002060"/>
                </a:solidFill>
              </a:rPr>
              <a:t>2. A typical farmer (mean characteristics according to summery statistics) has been described </a:t>
            </a:r>
            <a:endParaRPr lang="el-GR" sz="1500" b="1" dirty="0" smtClean="0">
              <a:solidFill>
                <a:srgbClr val="002060"/>
              </a:solidFill>
            </a:endParaRPr>
          </a:p>
          <a:p>
            <a:pPr>
              <a:buNone/>
            </a:pPr>
            <a:r>
              <a:rPr lang="en-US" sz="1500" b="1" dirty="0" smtClean="0">
                <a:solidFill>
                  <a:srgbClr val="002060"/>
                </a:solidFill>
              </a:rPr>
              <a:t>3. The levels of: a) knowledge, b) interest, c) us and d) willingness to use have been quantified using </a:t>
            </a:r>
            <a:r>
              <a:rPr lang="en-US" sz="1500" b="1" dirty="0" err="1" smtClean="0">
                <a:solidFill>
                  <a:srgbClr val="002060"/>
                </a:solidFill>
              </a:rPr>
              <a:t>Likert</a:t>
            </a:r>
            <a:r>
              <a:rPr lang="en-US" sz="1500" b="1" dirty="0" smtClean="0">
                <a:solidFill>
                  <a:srgbClr val="002060"/>
                </a:solidFill>
              </a:rPr>
              <a:t> scale (scale of agreement) intervals</a:t>
            </a:r>
            <a:endParaRPr lang="el-GR" sz="1500" b="1" dirty="0" smtClean="0">
              <a:solidFill>
                <a:srgbClr val="002060"/>
              </a:solidFill>
            </a:endParaRPr>
          </a:p>
          <a:p>
            <a:pPr>
              <a:buNone/>
            </a:pPr>
            <a:r>
              <a:rPr lang="en-US" sz="1500" b="1" dirty="0" smtClean="0">
                <a:solidFill>
                  <a:srgbClr val="002060"/>
                </a:solidFill>
              </a:rPr>
              <a:t>4. The sample has been classified in three discrete clusters based on the adopting behavior of the farmers </a:t>
            </a:r>
            <a:endParaRPr lang="el-GR" sz="1500" b="1" dirty="0" smtClean="0">
              <a:solidFill>
                <a:srgbClr val="002060"/>
              </a:solidFill>
            </a:endParaRPr>
          </a:p>
          <a:p>
            <a:pPr>
              <a:buNone/>
            </a:pPr>
            <a:r>
              <a:rPr lang="en-US" sz="1500" b="1" dirty="0" smtClean="0">
                <a:solidFill>
                  <a:srgbClr val="002060"/>
                </a:solidFill>
              </a:rPr>
              <a:t>5. The adoption reasons of treated waste water for irrigation purposes have been identified and quantified</a:t>
            </a:r>
            <a:endParaRPr lang="el-GR" sz="1500" b="1" dirty="0" smtClean="0">
              <a:solidFill>
                <a:srgbClr val="002060"/>
              </a:solidFill>
            </a:endParaRPr>
          </a:p>
          <a:p>
            <a:pPr>
              <a:buNone/>
            </a:pPr>
            <a:r>
              <a:rPr lang="en-US" sz="1500" b="1" dirty="0" smtClean="0">
                <a:solidFill>
                  <a:srgbClr val="002060"/>
                </a:solidFill>
              </a:rPr>
              <a:t>6. The non-adoption reasons (rejection reasons) of treated waste water for irrigation purposes have been identified and quantified </a:t>
            </a:r>
            <a:endParaRPr lang="el-GR" sz="1500" b="1" dirty="0" smtClean="0">
              <a:solidFill>
                <a:srgbClr val="002060"/>
              </a:solidFill>
            </a:endParaRPr>
          </a:p>
          <a:p>
            <a:pPr>
              <a:buNone/>
            </a:pPr>
            <a:r>
              <a:rPr lang="en-US" sz="1500" b="1" dirty="0" smtClean="0">
                <a:solidFill>
                  <a:srgbClr val="002060"/>
                </a:solidFill>
              </a:rPr>
              <a:t>7. The willingness to spend time has been quantified using </a:t>
            </a:r>
            <a:r>
              <a:rPr lang="en-US" sz="1500" b="1" dirty="0" err="1" smtClean="0">
                <a:solidFill>
                  <a:srgbClr val="002060"/>
                </a:solidFill>
              </a:rPr>
              <a:t>Likert</a:t>
            </a:r>
            <a:r>
              <a:rPr lang="en-US" sz="1500" b="1" dirty="0" smtClean="0">
                <a:solidFill>
                  <a:srgbClr val="002060"/>
                </a:solidFill>
              </a:rPr>
              <a:t> scale (scale of agreement) intervals </a:t>
            </a:r>
            <a:endParaRPr lang="el-GR" sz="1500" b="1" dirty="0" smtClean="0">
              <a:solidFill>
                <a:srgbClr val="002060"/>
              </a:solidFill>
            </a:endParaRPr>
          </a:p>
          <a:p>
            <a:pPr>
              <a:buNone/>
            </a:pPr>
            <a:r>
              <a:rPr lang="en-US" sz="1500" b="1" dirty="0" smtClean="0">
                <a:solidFill>
                  <a:srgbClr val="002060"/>
                </a:solidFill>
              </a:rPr>
              <a:t>8. The willingness to pay has been quantified using a range of potential values </a:t>
            </a:r>
            <a:endParaRPr lang="el-GR" sz="1500" b="1" dirty="0" smtClean="0">
              <a:solidFill>
                <a:srgbClr val="002060"/>
              </a:solidFill>
            </a:endParaRPr>
          </a:p>
          <a:p>
            <a:pPr>
              <a:buNone/>
            </a:pPr>
            <a:r>
              <a:rPr lang="en-US" sz="1500" b="1" dirty="0" smtClean="0">
                <a:solidFill>
                  <a:srgbClr val="002060"/>
                </a:solidFill>
              </a:rPr>
              <a:t>9. The factors influencing the adoption and use of treated wastewater in agriculture have been identified and modeled </a:t>
            </a:r>
            <a:endParaRPr lang="el-GR" sz="1500" b="1" dirty="0" smtClean="0">
              <a:solidFill>
                <a:srgbClr val="002060"/>
              </a:solidFill>
            </a:endParaRPr>
          </a:p>
          <a:p>
            <a:pPr>
              <a:buNone/>
            </a:pPr>
            <a:r>
              <a:rPr lang="en-US" sz="1500" b="1" dirty="0" smtClean="0">
                <a:solidFill>
                  <a:srgbClr val="002060"/>
                </a:solidFill>
              </a:rPr>
              <a:t>10. The factors influencing the rejection and non-use of treated wastewater in agriculture have been also identified and modeled </a:t>
            </a:r>
            <a:endParaRPr lang="el-GR" sz="1500" b="1" dirty="0" smtClean="0">
              <a:solidFill>
                <a:srgbClr val="002060"/>
              </a:solidFill>
            </a:endParaRPr>
          </a:p>
          <a:p>
            <a:pPr>
              <a:buNone/>
            </a:pPr>
            <a:r>
              <a:rPr lang="en-US" sz="1500" b="1" dirty="0" smtClean="0">
                <a:solidFill>
                  <a:srgbClr val="002060"/>
                </a:solidFill>
              </a:rPr>
              <a:t>11. The impacts of treated wastewater have been ranked and expressed in monetary units via a Delphi methodology/group of experts </a:t>
            </a:r>
            <a:endParaRPr lang="el-GR" sz="1500" b="1" dirty="0" smtClean="0">
              <a:solidFill>
                <a:srgbClr val="002060"/>
              </a:solidFill>
            </a:endParaRPr>
          </a:p>
          <a:p>
            <a:pPr>
              <a:buNone/>
            </a:pPr>
            <a:r>
              <a:rPr lang="en-US" sz="1500" b="1" dirty="0" smtClean="0">
                <a:solidFill>
                  <a:srgbClr val="002060"/>
                </a:solidFill>
              </a:rPr>
              <a:t>12. The cost/effectiveness of a typical (representative) farm of a hectare has been estimated via a scenarios analysis </a:t>
            </a:r>
            <a:endParaRPr lang="el-GR" sz="1500" b="1" dirty="0" smtClean="0">
              <a:solidFill>
                <a:srgbClr val="002060"/>
              </a:solidFill>
            </a:endParaRPr>
          </a:p>
          <a:p>
            <a:pPr>
              <a:buNone/>
            </a:pPr>
            <a:r>
              <a:rPr lang="en-US" sz="1500" b="1" dirty="0" smtClean="0">
                <a:solidFill>
                  <a:srgbClr val="002060"/>
                </a:solidFill>
              </a:rPr>
              <a:t>13. The cost/effectiveness of the TPA farm of 7.6 hectares has been also estimated via a scenarios analysis </a:t>
            </a:r>
            <a:endParaRPr lang="el-GR" sz="1500" b="1" dirty="0" smtClean="0">
              <a:solidFill>
                <a:srgbClr val="002060"/>
              </a:solidFill>
            </a:endParaRPr>
          </a:p>
          <a:p>
            <a:pPr>
              <a:buNone/>
            </a:pPr>
            <a:r>
              <a:rPr lang="en-US" sz="1500" b="1" dirty="0" smtClean="0">
                <a:solidFill>
                  <a:srgbClr val="002060"/>
                </a:solidFill>
              </a:rPr>
              <a:t>14. A sensitivity analysis has been employed to reduce the effects of risk factors.</a:t>
            </a:r>
            <a:endParaRPr lang="el-GR" sz="1500" b="1" dirty="0" smtClean="0">
              <a:solidFill>
                <a:srgbClr val="002060"/>
              </a:solidFill>
            </a:endParaRPr>
          </a:p>
          <a:p>
            <a:endParaRPr lang="el-GR" sz="1500" b="1" dirty="0">
              <a:solidFill>
                <a:srgbClr val="00206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99392"/>
            <a:ext cx="8229600" cy="1143000"/>
          </a:xfrm>
        </p:spPr>
        <p:txBody>
          <a:bodyPr>
            <a:normAutofit/>
          </a:bodyPr>
          <a:lstStyle/>
          <a:p>
            <a:r>
              <a:rPr lang="en-GB" b="1" u="sng" dirty="0" smtClean="0">
                <a:solidFill>
                  <a:srgbClr val="002060"/>
                </a:solidFill>
              </a:rPr>
              <a:t>References</a:t>
            </a:r>
            <a:endParaRPr lang="el-GR" u="sng" dirty="0">
              <a:solidFill>
                <a:srgbClr val="002060"/>
              </a:solidFill>
            </a:endParaRPr>
          </a:p>
        </p:txBody>
      </p:sp>
      <p:pic>
        <p:nvPicPr>
          <p:cNvPr id="117764" name="Picture 4"/>
          <p:cNvPicPr>
            <a:picLocks noChangeAspect="1" noChangeArrowheads="1"/>
          </p:cNvPicPr>
          <p:nvPr/>
        </p:nvPicPr>
        <p:blipFill>
          <a:blip r:embed="rId2" cstate="print"/>
          <a:srcRect/>
          <a:stretch>
            <a:fillRect/>
          </a:stretch>
        </p:blipFill>
        <p:spPr bwMode="auto">
          <a:xfrm>
            <a:off x="1002758" y="1052736"/>
            <a:ext cx="7169642" cy="545859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u="sng" dirty="0" smtClean="0">
                <a:solidFill>
                  <a:srgbClr val="002060"/>
                </a:solidFill>
              </a:rPr>
              <a:t>Objectives</a:t>
            </a:r>
            <a:endParaRPr lang="el-GR" u="sng" dirty="0">
              <a:solidFill>
                <a:srgbClr val="002060"/>
              </a:solidFill>
            </a:endParaRPr>
          </a:p>
        </p:txBody>
      </p:sp>
      <p:sp>
        <p:nvSpPr>
          <p:cNvPr id="3" name="2 - Θέση περιεχομένου"/>
          <p:cNvSpPr>
            <a:spLocks noGrp="1"/>
          </p:cNvSpPr>
          <p:nvPr>
            <p:ph idx="1"/>
          </p:nvPr>
        </p:nvSpPr>
        <p:spPr>
          <a:xfrm>
            <a:off x="395536" y="1340768"/>
            <a:ext cx="8229600" cy="4525963"/>
          </a:xfrm>
          <a:solidFill>
            <a:srgbClr val="FFFFFF"/>
          </a:solidFill>
        </p:spPr>
        <p:txBody>
          <a:bodyPr>
            <a:normAutofit fontScale="70000" lnSpcReduction="20000"/>
          </a:bodyPr>
          <a:lstStyle/>
          <a:p>
            <a:pPr algn="just"/>
            <a:r>
              <a:rPr lang="en-US" b="1" dirty="0" smtClean="0">
                <a:solidFill>
                  <a:srgbClr val="002060"/>
                </a:solidFill>
              </a:rPr>
              <a:t>The main short term objective is to explore the questions such as: (a) how can wastewater treatment and reuse be encouraged amongst farmers? (b) what methods would be used to collect tariffs from farmers? (c) determination of the farmers’ willingness-to-pay for treated wastewater, (d) who would distribute the wastewater? (e) farmers’ acceptance of PPPs, (f) how will cluster networks play a role in this? Additionally, this BP attempts to reveal the heterogeneity of farmers in rural areas. Who is really using the treated wastewater? Is it the farmer or other members of the rural areas? Can rural areas be seen as a homogenous space or do different types of treated wastewater users exist? </a:t>
            </a:r>
            <a:endParaRPr lang="el-GR" b="1" dirty="0" smtClean="0">
              <a:solidFill>
                <a:srgbClr val="002060"/>
              </a:solidFill>
            </a:endParaRPr>
          </a:p>
          <a:p>
            <a:pPr algn="just"/>
            <a:r>
              <a:rPr lang="en-US" b="1" dirty="0" smtClean="0">
                <a:solidFill>
                  <a:srgbClr val="002060"/>
                </a:solidFill>
              </a:rPr>
              <a:t>On the other hand a very important long term objective is to conclude and design policy measures and recommendations targeted on the answers to these questions to strengthen the work of policy makers and stakeholders in general. </a:t>
            </a:r>
            <a:endParaRPr lang="el-GR" b="1"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u="sng" dirty="0" smtClean="0">
                <a:solidFill>
                  <a:srgbClr val="002060"/>
                </a:solidFill>
              </a:rPr>
              <a:t>Introduction of the product(s) – technology(</a:t>
            </a:r>
            <a:r>
              <a:rPr lang="en-GB" b="1" u="sng" dirty="0" err="1" smtClean="0">
                <a:solidFill>
                  <a:srgbClr val="002060"/>
                </a:solidFill>
              </a:rPr>
              <a:t>ies</a:t>
            </a:r>
            <a:r>
              <a:rPr lang="en-GB" b="1" u="sng" dirty="0" smtClean="0">
                <a:solidFill>
                  <a:srgbClr val="002060"/>
                </a:solidFill>
              </a:rPr>
              <a:t>) </a:t>
            </a:r>
            <a:endParaRPr lang="el-GR" b="1" u="sng" dirty="0">
              <a:solidFill>
                <a:srgbClr val="002060"/>
              </a:solidFill>
            </a:endParaRPr>
          </a:p>
        </p:txBody>
      </p:sp>
      <p:sp>
        <p:nvSpPr>
          <p:cNvPr id="3" name="2 - Θέση περιεχομένου"/>
          <p:cNvSpPr>
            <a:spLocks noGrp="1"/>
          </p:cNvSpPr>
          <p:nvPr>
            <p:ph idx="1"/>
          </p:nvPr>
        </p:nvSpPr>
        <p:spPr>
          <a:xfrm>
            <a:off x="539552" y="1556792"/>
            <a:ext cx="8229600" cy="4525963"/>
          </a:xfrm>
          <a:solidFill>
            <a:srgbClr val="FFFFFF"/>
          </a:solidFill>
        </p:spPr>
        <p:txBody>
          <a:bodyPr>
            <a:normAutofit fontScale="62500" lnSpcReduction="20000"/>
          </a:bodyPr>
          <a:lstStyle/>
          <a:p>
            <a:pPr algn="just"/>
            <a:r>
              <a:rPr lang="en-US" b="1" dirty="0" err="1" smtClean="0">
                <a:solidFill>
                  <a:srgbClr val="002060"/>
                </a:solidFill>
              </a:rPr>
              <a:t>Florina</a:t>
            </a:r>
            <a:r>
              <a:rPr lang="en-US" b="1" dirty="0" smtClean="0">
                <a:solidFill>
                  <a:srgbClr val="002060"/>
                </a:solidFill>
              </a:rPr>
              <a:t> is a market town with an economy dominated by agriculture, forestry, summer and winter tourism, cross-border trading and the sale of local produce such as grain, grapes, and vegetables including </a:t>
            </a:r>
            <a:r>
              <a:rPr lang="en-US" b="1" dirty="0" err="1" smtClean="0">
                <a:solidFill>
                  <a:srgbClr val="002060"/>
                </a:solidFill>
              </a:rPr>
              <a:t>Florina</a:t>
            </a:r>
            <a:r>
              <a:rPr lang="en-US" b="1" dirty="0" smtClean="0">
                <a:solidFill>
                  <a:srgbClr val="002060"/>
                </a:solidFill>
              </a:rPr>
              <a:t> peppers. It also has textile mills and is known for locally manufactured leather handicrafts. The most notable industrial activity is the very large </a:t>
            </a:r>
            <a:r>
              <a:rPr lang="en-US" b="1" dirty="0" err="1" smtClean="0">
                <a:solidFill>
                  <a:srgbClr val="002060"/>
                </a:solidFill>
              </a:rPr>
              <a:t>Ptolemaia-Florina</a:t>
            </a:r>
            <a:r>
              <a:rPr lang="en-US" b="1" dirty="0" smtClean="0">
                <a:solidFill>
                  <a:srgbClr val="002060"/>
                </a:solidFill>
              </a:rPr>
              <a:t> lignite mine. Its university changed in 2002 from being a branch of the Aristotle University of Thessaloniki, to a part of the University of Western Macedonia. After 2004, four departments that previously belonged to the Aristotle University reinforced its potential. Besides, there is also a Technological Education Institute in </a:t>
            </a:r>
            <a:r>
              <a:rPr lang="en-US" b="1" dirty="0" err="1" smtClean="0">
                <a:solidFill>
                  <a:srgbClr val="002060"/>
                </a:solidFill>
              </a:rPr>
              <a:t>Florina</a:t>
            </a:r>
            <a:r>
              <a:rPr lang="en-US" b="1" dirty="0" smtClean="0">
                <a:solidFill>
                  <a:srgbClr val="002060"/>
                </a:solidFill>
              </a:rPr>
              <a:t> offering higher education agricultural studies. </a:t>
            </a:r>
            <a:r>
              <a:rPr lang="en-US" b="1" dirty="0" err="1" smtClean="0">
                <a:solidFill>
                  <a:srgbClr val="002060"/>
                </a:solidFill>
              </a:rPr>
              <a:t>Florina</a:t>
            </a:r>
            <a:r>
              <a:rPr lang="en-US" b="1" dirty="0" smtClean="0">
                <a:solidFill>
                  <a:srgbClr val="002060"/>
                </a:solidFill>
              </a:rPr>
              <a:t> has 8 radio stations, 2 daily political newspapers, 4 weekly ones, one women's press and two newspapers on sports. During the 1950s and 1960s, the area lost much of its population to emigration, both to Athens and Thessaloniki as well as US, Canada, Australia and Germany. Following Greece's EU membership and the economic upturn, many from Germany returned.</a:t>
            </a:r>
            <a:endParaRPr lang="el-GR" b="1" dirty="0" smtClean="0">
              <a:solidFill>
                <a:srgbClr val="002060"/>
              </a:solidFill>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2949</TotalTime>
  <Words>6677</Words>
  <Application>Microsoft Office PowerPoint</Application>
  <PresentationFormat>Προβολή στην οθόνη (4:3)</PresentationFormat>
  <Paragraphs>155</Paragraphs>
  <Slides>78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78</vt:i4>
      </vt:variant>
    </vt:vector>
  </HeadingPairs>
  <TitlesOfParts>
    <vt:vector size="79" baseType="lpstr">
      <vt:lpstr>Θέμα του Office</vt:lpstr>
      <vt:lpstr>Διαφάνεια 1</vt:lpstr>
      <vt:lpstr>Aim</vt:lpstr>
      <vt:lpstr>Aim</vt:lpstr>
      <vt:lpstr>Study Area</vt:lpstr>
      <vt:lpstr>Mission Statement</vt:lpstr>
      <vt:lpstr>Position of the Region of West Macedonia in Greek state</vt:lpstr>
      <vt:lpstr>Position of the Amyntaio in the map of northern Greece</vt:lpstr>
      <vt:lpstr>Objectives</vt:lpstr>
      <vt:lpstr>Introduction of the product(s) – technology(ies) </vt:lpstr>
      <vt:lpstr>Description</vt:lpstr>
      <vt:lpstr>Irrigated land per Municipality in the regional unit of Florina</vt:lpstr>
      <vt:lpstr>Irrigated and non-irrigated land in the Municipality of Amyntaio</vt:lpstr>
      <vt:lpstr>Irrigated land per cultivation</vt:lpstr>
      <vt:lpstr>Market Comparison</vt:lpstr>
      <vt:lpstr>Contribution of agriculture to the GDP in the study area</vt:lpstr>
      <vt:lpstr>Διαφάνεια 16</vt:lpstr>
      <vt:lpstr>Διαφάνεια 17</vt:lpstr>
      <vt:lpstr>Strengths and opportunities</vt:lpstr>
      <vt:lpstr>Strengths of the treated water sector in the study area</vt:lpstr>
      <vt:lpstr>Opportunities of the treated water sector in the study area</vt:lpstr>
      <vt:lpstr>Weaknesses of the treated water sector in the study area</vt:lpstr>
      <vt:lpstr>Threats of the treated water sector in the study area</vt:lpstr>
      <vt:lpstr>Technology Roadmap</vt:lpstr>
      <vt:lpstr>Stage of Development</vt:lpstr>
      <vt:lpstr>Proprietary Rights</vt:lpstr>
      <vt:lpstr>Farmer behaviour analysis</vt:lpstr>
      <vt:lpstr>Methodological framework</vt:lpstr>
      <vt:lpstr>Results</vt:lpstr>
      <vt:lpstr>Sample summary statistics (200 cases)</vt:lpstr>
      <vt:lpstr>Level of subjective farmers’ information</vt:lpstr>
      <vt:lpstr>Level of subjective farmers’ interest</vt:lpstr>
      <vt:lpstr>Level of subjective farmers’ already use</vt:lpstr>
      <vt:lpstr>Level of subjective farmers’ willingness to use</vt:lpstr>
      <vt:lpstr>Comparative presentation of the mean values (Likert scale of agreement)</vt:lpstr>
      <vt:lpstr>Typology of different clusters</vt:lpstr>
      <vt:lpstr>Ranking of the non-adopting reasons</vt:lpstr>
      <vt:lpstr>Ranking of the adopting reasons</vt:lpstr>
      <vt:lpstr>Farmers’ WTST for treated water</vt:lpstr>
      <vt:lpstr>Farmers’ WTP for treated water</vt:lpstr>
      <vt:lpstr>Categorical Regression Model </vt:lpstr>
      <vt:lpstr>Relative importance measures</vt:lpstr>
      <vt:lpstr>Relative Importance Measures</vt:lpstr>
      <vt:lpstr>Διαφάνεια 43</vt:lpstr>
      <vt:lpstr>Transformed Plots</vt:lpstr>
      <vt:lpstr>Διαφάνεια 45</vt:lpstr>
      <vt:lpstr>Conclusions</vt:lpstr>
      <vt:lpstr>Qualitative analysis</vt:lpstr>
      <vt:lpstr>Methodological framework</vt:lpstr>
      <vt:lpstr>Organization of the Delphi process</vt:lpstr>
      <vt:lpstr>Research questions and strategy</vt:lpstr>
      <vt:lpstr>Scope of the initial study</vt:lpstr>
      <vt:lpstr>Selection of the Delphi methodology</vt:lpstr>
      <vt:lpstr>Procedure for selecting experts</vt:lpstr>
      <vt:lpstr>Data collection and analysis method</vt:lpstr>
      <vt:lpstr>Data collection process</vt:lpstr>
      <vt:lpstr>Results</vt:lpstr>
      <vt:lpstr>First round’s maximum, mean and minimum WTP values (€)</vt:lpstr>
      <vt:lpstr>Διαφάνεια 58</vt:lpstr>
      <vt:lpstr>Third round’s maximum, mean and minimum WTP values (€)</vt:lpstr>
      <vt:lpstr>Conclusions</vt:lpstr>
      <vt:lpstr>Cost effectiveness</vt:lpstr>
      <vt:lpstr>Scenarios analysis</vt:lpstr>
      <vt:lpstr>A typical farm of one hectare</vt:lpstr>
      <vt:lpstr>The three scenarios analyzed below are the following:</vt:lpstr>
      <vt:lpstr>Cost-Effectiveness analysis (scenarios analysis / per ha)</vt:lpstr>
      <vt:lpstr>Διαφάνεια 66</vt:lpstr>
      <vt:lpstr>The farm (7.6ha)</vt:lpstr>
      <vt:lpstr>Διαφάνεια 68</vt:lpstr>
      <vt:lpstr>Cost-Effectiveness analysis of the farm (scenarios analysis / per ha)</vt:lpstr>
      <vt:lpstr>Generalization of the impacts in regional level</vt:lpstr>
      <vt:lpstr>Conclusions </vt:lpstr>
      <vt:lpstr>Risk analysis</vt:lpstr>
      <vt:lpstr>Policy implications</vt:lpstr>
      <vt:lpstr>Methodological  mix</vt:lpstr>
      <vt:lpstr>Conclusions</vt:lpstr>
      <vt:lpstr>Διαφάνεια 76</vt:lpstr>
      <vt:lpstr>Main results</vt:lpstr>
      <vt:lpstr>References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Christos Mattas</dc:creator>
  <cp:lastModifiedBy>pc</cp:lastModifiedBy>
  <cp:revision>290</cp:revision>
  <dcterms:created xsi:type="dcterms:W3CDTF">2017-03-11T17:10:11Z</dcterms:created>
  <dcterms:modified xsi:type="dcterms:W3CDTF">2017-03-27T12:52:50Z</dcterms:modified>
</cp:coreProperties>
</file>