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57" r:id="rId2"/>
    <p:sldId id="454" r:id="rId3"/>
    <p:sldId id="284" r:id="rId4"/>
    <p:sldId id="285" r:id="rId5"/>
    <p:sldId id="286" r:id="rId6"/>
    <p:sldId id="455" r:id="rId7"/>
    <p:sldId id="456" r:id="rId8"/>
    <p:sldId id="288" r:id="rId9"/>
    <p:sldId id="289" r:id="rId10"/>
    <p:sldId id="290" r:id="rId11"/>
    <p:sldId id="291" r:id="rId12"/>
    <p:sldId id="292" r:id="rId13"/>
    <p:sldId id="293" r:id="rId14"/>
    <p:sldId id="294" r:id="rId15"/>
    <p:sldId id="295" r:id="rId16"/>
    <p:sldId id="297" r:id="rId17"/>
    <p:sldId id="303" r:id="rId18"/>
    <p:sldId id="296" r:id="rId19"/>
    <p:sldId id="298" r:id="rId20"/>
    <p:sldId id="299" r:id="rId21"/>
    <p:sldId id="301" r:id="rId22"/>
    <p:sldId id="302" r:id="rId23"/>
    <p:sldId id="300" r:id="rId24"/>
    <p:sldId id="304" r:id="rId25"/>
    <p:sldId id="30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0" d="100"/>
          <a:sy n="90" d="100"/>
        </p:scale>
        <p:origin x="-816" y="0"/>
      </p:cViewPr>
      <p:guideLst>
        <p:guide orient="horz" pos="2160"/>
        <p:guide pos="2880"/>
      </p:guideLst>
    </p:cSldViewPr>
  </p:slideViewPr>
  <p:outlineViewPr>
    <p:cViewPr>
      <p:scale>
        <a:sx n="33" d="100"/>
        <a:sy n="33" d="100"/>
      </p:scale>
      <p:origin x="0" y="1656"/>
    </p:cViewPr>
  </p:outlin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C207E-477F-4A6B-8957-27963B545975}" type="datetimeFigureOut">
              <a:rPr lang="el-GR" smtClean="0"/>
              <a:t>2/4/2017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F9B8B-72C7-4C06-8AE7-93A15F2DDFDC}" type="slidenum">
              <a:rPr lang="el-GR" smtClean="0"/>
              <a:t>‹#›</a:t>
            </a:fld>
            <a:endParaRPr lang="el-GR"/>
          </a:p>
        </p:txBody>
      </p:sp>
    </p:spTree>
    <p:extLst>
      <p:ext uri="{BB962C8B-B14F-4D97-AF65-F5344CB8AC3E}">
        <p14:creationId xmlns:p14="http://schemas.microsoft.com/office/powerpoint/2010/main" val="406691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72122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26513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4254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51907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8FC7458-DFCC-4E82-9716-DAA07919B157}"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3634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8FC7458-DFCC-4E82-9716-DAA07919B157}"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284360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8FC7458-DFCC-4E82-9716-DAA07919B157}" type="datetimeFigureOut">
              <a:rPr lang="el-GR" smtClean="0"/>
              <a:t>2/4/2017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62910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8FC7458-DFCC-4E82-9716-DAA07919B157}" type="datetimeFigureOut">
              <a:rPr lang="el-GR" smtClean="0"/>
              <a:t>2/4/2017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18185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8FC7458-DFCC-4E82-9716-DAA07919B157}" type="datetimeFigureOut">
              <a:rPr lang="el-GR" smtClean="0"/>
              <a:t>2/4/2017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18729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79488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0966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C7458-DFCC-4E82-9716-DAA07919B157}" type="datetimeFigureOut">
              <a:rPr lang="el-GR" smtClean="0"/>
              <a:t>2/4/2017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F993-59AF-4B16-BC27-32221697C55D}" type="slidenum">
              <a:rPr lang="el-GR" smtClean="0"/>
              <a:t>‹#›</a:t>
            </a:fld>
            <a:endParaRPr lang="el-GR"/>
          </a:p>
        </p:txBody>
      </p:sp>
    </p:spTree>
    <p:extLst>
      <p:ext uri="{BB962C8B-B14F-4D97-AF65-F5344CB8AC3E}">
        <p14:creationId xmlns:p14="http://schemas.microsoft.com/office/powerpoint/2010/main" val="288668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qtesolv.com/aquifer-tests/glossary-of-aquifer-testing-terms.htm#Aquifer_Thickness" TargetMode="External"/><Relationship Id="rId2" Type="http://schemas.openxmlformats.org/officeDocument/2006/relationships/hyperlink" Target="http://www.aqtesolv.com/aquifer-tests/glossary-of-aquifer-testing-terms.htm#Transmissivity"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 Id="rId9"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echo2.epfl.ch/VICAIRE/mod_3/chapt_2/main.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echo2.epfl.ch/VICAIRE/mod_3/chapt_2/main.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cho2.epfl.ch/VICAIRE/mod_3/chapt_2/main.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revolvy.com/topic/Water%20well&amp;item_type=topic" TargetMode="External"/><Relationship Id="rId3" Type="http://schemas.openxmlformats.org/officeDocument/2006/relationships/hyperlink" Target="https://www.revolvy.com/topic/Groundwater&amp;item_type=topic" TargetMode="External"/><Relationship Id="rId7" Type="http://schemas.openxmlformats.org/officeDocument/2006/relationships/hyperlink" Target="https://www.revolvy.com/topic/Elevation&amp;item_type=topic" TargetMode="External"/><Relationship Id="rId12" Type="http://schemas.openxmlformats.org/officeDocument/2006/relationships/image" Target="../media/image7.gif"/><Relationship Id="rId2" Type="http://schemas.openxmlformats.org/officeDocument/2006/relationships/hyperlink" Target="https://www.revolvy.com/topic/Aquifer&amp;item_type=topic" TargetMode="External"/><Relationship Id="rId1" Type="http://schemas.openxmlformats.org/officeDocument/2006/relationships/slideLayout" Target="../slideLayouts/slideLayout7.xml"/><Relationship Id="rId6" Type="http://schemas.openxmlformats.org/officeDocument/2006/relationships/hyperlink" Target="https://www.revolvy.com/topic/Nubian%20Sandstone%20Aquifer%20System&amp;item_type=topic" TargetMode="External"/><Relationship Id="rId11" Type="http://schemas.openxmlformats.org/officeDocument/2006/relationships/image" Target="../media/image6.png"/><Relationship Id="rId5" Type="http://schemas.openxmlformats.org/officeDocument/2006/relationships/hyperlink" Target="https://www.revolvy.com/topic/Water%20table&amp;item_type=topic" TargetMode="External"/><Relationship Id="rId10" Type="http://schemas.openxmlformats.org/officeDocument/2006/relationships/hyperlink" Target="https://water.usgs.gov/edu/gwartesian.html" TargetMode="External"/><Relationship Id="rId4" Type="http://schemas.openxmlformats.org/officeDocument/2006/relationships/hyperlink" Target="https://www.revolvy.com/topic/Hydrostatic%20equilibrium&amp;item_type=topic" TargetMode="External"/><Relationship Id="rId9" Type="http://schemas.openxmlformats.org/officeDocument/2006/relationships/hyperlink" Target="https://www.e-education.psu.edu/earth111/node/9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39752" y="516403"/>
            <a:ext cx="4752504"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b="1" dirty="0" smtClean="0">
                <a:solidFill>
                  <a:srgbClr val="002060"/>
                </a:solidFill>
                <a:effectLst>
                  <a:outerShdw blurRad="38100" dist="38100" dir="2700000" algn="tl">
                    <a:srgbClr val="000000">
                      <a:alpha val="43137"/>
                    </a:srgbClr>
                  </a:outerShdw>
                </a:effectLst>
              </a:rPr>
              <a:t>Aristotle University of Thessaloniki</a:t>
            </a:r>
            <a:endParaRPr lang="en-US" sz="2400" b="1" dirty="0">
              <a:solidFill>
                <a:srgbClr val="002060"/>
              </a:solidFill>
              <a:effectLst>
                <a:outerShdw blurRad="38100" dist="38100" dir="2700000" algn="tl">
                  <a:srgbClr val="000000">
                    <a:alpha val="43137"/>
                  </a:srgbClr>
                </a:outerShdw>
              </a:effectLst>
            </a:endParaRPr>
          </a:p>
        </p:txBody>
      </p:sp>
      <p:pic>
        <p:nvPicPr>
          <p:cNvPr id="3" name="Picture 7" descr="ilham-ec-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2180"/>
            <a:ext cx="1725470" cy="593997"/>
          </a:xfrm>
          <a:prstGeom prst="rect">
            <a:avLst/>
          </a:prstGeom>
          <a:solidFill>
            <a:schemeClr val="bg1"/>
          </a:solidFill>
          <a:ln>
            <a:noFill/>
          </a:ln>
        </p:spPr>
      </p:pic>
      <p:pic>
        <p:nvPicPr>
          <p:cNvPr id="4"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872" y="404664"/>
            <a:ext cx="1792624" cy="580694"/>
          </a:xfrm>
          <a:prstGeom prst="rect">
            <a:avLst/>
          </a:prstGeom>
          <a:noFill/>
          <a:ln>
            <a:noFill/>
          </a:ln>
        </p:spPr>
      </p:pic>
      <p:sp>
        <p:nvSpPr>
          <p:cNvPr id="5" name="TextBox 4"/>
          <p:cNvSpPr txBox="1"/>
          <p:nvPr/>
        </p:nvSpPr>
        <p:spPr>
          <a:xfrm>
            <a:off x="2483768" y="2420888"/>
            <a:ext cx="3958135" cy="584775"/>
          </a:xfrm>
          <a:prstGeom prst="rect">
            <a:avLst/>
          </a:prstGeom>
          <a:noFill/>
        </p:spPr>
        <p:txBody>
          <a:bodyPr wrap="none" rtlCol="0">
            <a:spAutoFit/>
          </a:bodyPr>
          <a:lstStyle/>
          <a:p>
            <a:r>
              <a:rPr lang="el-GR" sz="3200" b="1" dirty="0" err="1" smtClean="0">
                <a:solidFill>
                  <a:srgbClr val="002060"/>
                </a:solidFill>
              </a:rPr>
              <a:t>Groundwater</a:t>
            </a:r>
            <a:r>
              <a:rPr lang="el-GR" sz="3200" b="1" dirty="0" smtClean="0">
                <a:solidFill>
                  <a:srgbClr val="002060"/>
                </a:solidFill>
              </a:rPr>
              <a:t>-</a:t>
            </a:r>
            <a:r>
              <a:rPr lang="el-GR" sz="3200" b="1" dirty="0" err="1" smtClean="0">
                <a:solidFill>
                  <a:srgbClr val="002060"/>
                </a:solidFill>
              </a:rPr>
              <a:t>aquifers</a:t>
            </a:r>
            <a:endParaRPr lang="el-GR" sz="3200" b="1" dirty="0">
              <a:solidFill>
                <a:srgbClr val="002060"/>
              </a:solidFill>
            </a:endParaRPr>
          </a:p>
        </p:txBody>
      </p:sp>
    </p:spTree>
    <p:extLst>
      <p:ext uri="{BB962C8B-B14F-4D97-AF65-F5344CB8AC3E}">
        <p14:creationId xmlns:p14="http://schemas.microsoft.com/office/powerpoint/2010/main" val="9767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26622"/>
            <a:ext cx="7380747" cy="4230428"/>
          </a:xfrm>
          <a:prstGeom prst="rect">
            <a:avLst/>
          </a:prstGeom>
        </p:spPr>
      </p:pic>
      <p:sp>
        <p:nvSpPr>
          <p:cNvPr id="3" name="Ορθογώνιο 2"/>
          <p:cNvSpPr/>
          <p:nvPr/>
        </p:nvSpPr>
        <p:spPr>
          <a:xfrm>
            <a:off x="2935286" y="203402"/>
            <a:ext cx="2918812"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endParaRPr lang="el-GR" sz="2800" b="1" u="sng" dirty="0">
              <a:solidFill>
                <a:srgbClr val="002060"/>
              </a:solidFill>
            </a:endParaRPr>
          </a:p>
        </p:txBody>
      </p:sp>
      <p:sp>
        <p:nvSpPr>
          <p:cNvPr id="4" name="Ορθογώνιο 3"/>
          <p:cNvSpPr/>
          <p:nvPr/>
        </p:nvSpPr>
        <p:spPr>
          <a:xfrm>
            <a:off x="2394012" y="6381328"/>
            <a:ext cx="4572000" cy="307777"/>
          </a:xfrm>
          <a:prstGeom prst="rect">
            <a:avLst/>
          </a:prstGeom>
        </p:spPr>
        <p:txBody>
          <a:bodyPr>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://water.usgs.gov/edu/earthgwdecline.html</a:t>
            </a:r>
            <a:endParaRPr lang="el-GR" sz="1400" dirty="0">
              <a:solidFill>
                <a:srgbClr val="002060"/>
              </a:solidFill>
            </a:endParaRPr>
          </a:p>
        </p:txBody>
      </p:sp>
      <p:sp>
        <p:nvSpPr>
          <p:cNvPr id="6" name="TextBox 5"/>
          <p:cNvSpPr txBox="1"/>
          <p:nvPr/>
        </p:nvSpPr>
        <p:spPr>
          <a:xfrm>
            <a:off x="613134" y="5114287"/>
            <a:ext cx="8367218" cy="707886"/>
          </a:xfrm>
          <a:prstGeom prst="rect">
            <a:avLst/>
          </a:prstGeom>
          <a:solidFill>
            <a:schemeClr val="bg1"/>
          </a:solidFill>
        </p:spPr>
        <p:txBody>
          <a:bodyPr wrap="square" rtlCol="0">
            <a:spAutoFit/>
          </a:bodyPr>
          <a:lstStyle/>
          <a:p>
            <a:pPr algn="ctr"/>
            <a:r>
              <a:rPr lang="el-GR" sz="2000" dirty="0" err="1" smtClean="0">
                <a:solidFill>
                  <a:srgbClr val="002060"/>
                </a:solidFill>
              </a:rPr>
              <a:t>The</a:t>
            </a:r>
            <a:r>
              <a:rPr lang="el-GR" sz="2000" dirty="0" smtClean="0">
                <a:solidFill>
                  <a:srgbClr val="002060"/>
                </a:solidFill>
              </a:rPr>
              <a:t> </a:t>
            </a:r>
            <a:r>
              <a:rPr lang="el-GR" sz="2000" dirty="0" err="1" smtClean="0">
                <a:solidFill>
                  <a:srgbClr val="002060"/>
                </a:solidFill>
              </a:rPr>
              <a:t>groundwater</a:t>
            </a:r>
            <a:r>
              <a:rPr lang="el-GR" sz="2000" dirty="0" smtClean="0">
                <a:solidFill>
                  <a:srgbClr val="002060"/>
                </a:solidFill>
              </a:rPr>
              <a:t> </a:t>
            </a:r>
            <a:r>
              <a:rPr lang="el-GR" sz="2000" dirty="0" err="1" smtClean="0">
                <a:solidFill>
                  <a:srgbClr val="002060"/>
                </a:solidFill>
              </a:rPr>
              <a:t>flows</a:t>
            </a:r>
            <a:r>
              <a:rPr lang="el-GR" sz="2000" dirty="0" smtClean="0">
                <a:solidFill>
                  <a:srgbClr val="002060"/>
                </a:solidFill>
              </a:rPr>
              <a:t> </a:t>
            </a:r>
            <a:r>
              <a:rPr lang="el-GR" sz="2000" dirty="0" err="1" smtClean="0">
                <a:solidFill>
                  <a:srgbClr val="002060"/>
                </a:solidFill>
              </a:rPr>
              <a:t>through</a:t>
            </a:r>
            <a:r>
              <a:rPr lang="el-GR" sz="2000" dirty="0" smtClean="0">
                <a:solidFill>
                  <a:srgbClr val="002060"/>
                </a:solidFill>
              </a:rPr>
              <a:t> </a:t>
            </a:r>
            <a:r>
              <a:rPr lang="el-GR" sz="2000" dirty="0" err="1" smtClean="0">
                <a:solidFill>
                  <a:srgbClr val="002060"/>
                </a:solidFill>
              </a:rPr>
              <a:t>the</a:t>
            </a:r>
            <a:r>
              <a:rPr lang="el-GR" sz="2000" dirty="0" smtClean="0">
                <a:solidFill>
                  <a:srgbClr val="002060"/>
                </a:solidFill>
              </a:rPr>
              <a:t> </a:t>
            </a:r>
            <a:r>
              <a:rPr lang="el-GR" sz="2000" dirty="0" err="1" smtClean="0">
                <a:solidFill>
                  <a:srgbClr val="002060"/>
                </a:solidFill>
              </a:rPr>
              <a:t>pores</a:t>
            </a:r>
            <a:r>
              <a:rPr lang="el-GR" sz="2000" dirty="0" smtClean="0">
                <a:solidFill>
                  <a:srgbClr val="002060"/>
                </a:solidFill>
              </a:rPr>
              <a:t> </a:t>
            </a:r>
            <a:r>
              <a:rPr lang="el-GR" sz="2000" dirty="0" err="1" smtClean="0">
                <a:solidFill>
                  <a:srgbClr val="002060"/>
                </a:solidFill>
              </a:rPr>
              <a:t>in</a:t>
            </a:r>
            <a:r>
              <a:rPr lang="el-GR" sz="2000" dirty="0" smtClean="0">
                <a:solidFill>
                  <a:srgbClr val="002060"/>
                </a:solidFill>
              </a:rPr>
              <a:t> a </a:t>
            </a:r>
            <a:r>
              <a:rPr lang="el-GR" sz="2000" dirty="0" err="1" smtClean="0">
                <a:solidFill>
                  <a:srgbClr val="002060"/>
                </a:solidFill>
              </a:rPr>
              <a:t>continuous</a:t>
            </a:r>
            <a:r>
              <a:rPr lang="el-GR" sz="2000" dirty="0" smtClean="0">
                <a:solidFill>
                  <a:srgbClr val="002060"/>
                </a:solidFill>
              </a:rPr>
              <a:t> </a:t>
            </a:r>
            <a:r>
              <a:rPr lang="el-GR" sz="2000" dirty="0" err="1" smtClean="0">
                <a:solidFill>
                  <a:srgbClr val="002060"/>
                </a:solidFill>
              </a:rPr>
              <a:t>medium</a:t>
            </a:r>
            <a:r>
              <a:rPr lang="el-GR" sz="2000" dirty="0" smtClean="0">
                <a:solidFill>
                  <a:srgbClr val="002060"/>
                </a:solidFill>
              </a:rPr>
              <a:t> </a:t>
            </a:r>
            <a:r>
              <a:rPr lang="el-GR" sz="2000" dirty="0" err="1" smtClean="0">
                <a:solidFill>
                  <a:srgbClr val="002060"/>
                </a:solidFill>
              </a:rPr>
              <a:t>or</a:t>
            </a:r>
            <a:r>
              <a:rPr lang="el-GR" sz="2000" dirty="0" smtClean="0">
                <a:solidFill>
                  <a:srgbClr val="002060"/>
                </a:solidFill>
              </a:rPr>
              <a:t> by </a:t>
            </a:r>
            <a:r>
              <a:rPr lang="el-GR" sz="2000" dirty="0" err="1" smtClean="0">
                <a:solidFill>
                  <a:srgbClr val="002060"/>
                </a:solidFill>
              </a:rPr>
              <a:t>following</a:t>
            </a:r>
            <a:r>
              <a:rPr lang="el-GR" sz="2000" dirty="0" smtClean="0">
                <a:solidFill>
                  <a:srgbClr val="002060"/>
                </a:solidFill>
              </a:rPr>
              <a:t> </a:t>
            </a:r>
            <a:r>
              <a:rPr lang="el-GR" sz="2000" dirty="0" err="1" smtClean="0">
                <a:solidFill>
                  <a:srgbClr val="002060"/>
                </a:solidFill>
              </a:rPr>
              <a:t>prefferntial</a:t>
            </a:r>
            <a:r>
              <a:rPr lang="el-GR" sz="2000" dirty="0" smtClean="0">
                <a:solidFill>
                  <a:srgbClr val="002060"/>
                </a:solidFill>
              </a:rPr>
              <a:t> </a:t>
            </a:r>
            <a:r>
              <a:rPr lang="el-GR" sz="2000" dirty="0" err="1" smtClean="0">
                <a:solidFill>
                  <a:srgbClr val="002060"/>
                </a:solidFill>
              </a:rPr>
              <a:t>flowpaths</a:t>
            </a:r>
            <a:r>
              <a:rPr lang="el-GR" sz="2000" dirty="0" smtClean="0">
                <a:solidFill>
                  <a:srgbClr val="002060"/>
                </a:solidFill>
              </a:rPr>
              <a:t> </a:t>
            </a:r>
            <a:r>
              <a:rPr lang="el-GR" sz="2000" dirty="0" err="1" smtClean="0">
                <a:solidFill>
                  <a:srgbClr val="002060"/>
                </a:solidFill>
              </a:rPr>
              <a:t>through</a:t>
            </a:r>
            <a:r>
              <a:rPr lang="el-GR" sz="2000" dirty="0" smtClean="0">
                <a:solidFill>
                  <a:srgbClr val="002060"/>
                </a:solidFill>
              </a:rPr>
              <a:t> </a:t>
            </a:r>
            <a:r>
              <a:rPr lang="el-GR" sz="2000" dirty="0" err="1" smtClean="0">
                <a:solidFill>
                  <a:srgbClr val="002060"/>
                </a:solidFill>
              </a:rPr>
              <a:t>the</a:t>
            </a:r>
            <a:r>
              <a:rPr lang="el-GR" sz="2000" dirty="0" smtClean="0">
                <a:solidFill>
                  <a:srgbClr val="002060"/>
                </a:solidFill>
              </a:rPr>
              <a:t> </a:t>
            </a:r>
            <a:r>
              <a:rPr lang="el-GR" sz="2000" dirty="0" err="1" smtClean="0">
                <a:solidFill>
                  <a:srgbClr val="002060"/>
                </a:solidFill>
              </a:rPr>
              <a:t>fractures</a:t>
            </a:r>
            <a:r>
              <a:rPr lang="el-GR" sz="2000" dirty="0" smtClean="0">
                <a:solidFill>
                  <a:srgbClr val="002060"/>
                </a:solidFill>
              </a:rPr>
              <a:t> </a:t>
            </a:r>
            <a:r>
              <a:rPr lang="el-GR" sz="2000" dirty="0" err="1" smtClean="0">
                <a:solidFill>
                  <a:srgbClr val="002060"/>
                </a:solidFill>
              </a:rPr>
              <a:t>in</a:t>
            </a:r>
            <a:r>
              <a:rPr lang="el-GR" sz="2000" dirty="0" smtClean="0">
                <a:solidFill>
                  <a:srgbClr val="002060"/>
                </a:solidFill>
              </a:rPr>
              <a:t> a </a:t>
            </a:r>
            <a:r>
              <a:rPr lang="el-GR" sz="2000" dirty="0" err="1" smtClean="0">
                <a:solidFill>
                  <a:srgbClr val="002060"/>
                </a:solidFill>
              </a:rPr>
              <a:t>hard</a:t>
            </a:r>
            <a:r>
              <a:rPr lang="el-GR" sz="2000" dirty="0" smtClean="0">
                <a:solidFill>
                  <a:srgbClr val="002060"/>
                </a:solidFill>
              </a:rPr>
              <a:t> </a:t>
            </a:r>
            <a:r>
              <a:rPr lang="el-GR" sz="2000" dirty="0" err="1" smtClean="0">
                <a:solidFill>
                  <a:srgbClr val="002060"/>
                </a:solidFill>
              </a:rPr>
              <a:t>rock</a:t>
            </a:r>
            <a:r>
              <a:rPr lang="el-GR" sz="2000" dirty="0" smtClean="0">
                <a:solidFill>
                  <a:srgbClr val="002060"/>
                </a:solidFill>
              </a:rPr>
              <a:t>. </a:t>
            </a:r>
            <a:endParaRPr lang="el-GR" sz="2000" dirty="0">
              <a:solidFill>
                <a:srgbClr val="002060"/>
              </a:solidFill>
            </a:endParaRPr>
          </a:p>
        </p:txBody>
      </p:sp>
    </p:spTree>
    <p:extLst>
      <p:ext uri="{BB962C8B-B14F-4D97-AF65-F5344CB8AC3E}">
        <p14:creationId xmlns:p14="http://schemas.microsoft.com/office/powerpoint/2010/main" val="105167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24563" y="95358"/>
            <a:ext cx="2918812"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endParaRPr lang="el-GR" sz="2800" b="1" u="sng" dirty="0">
              <a:solidFill>
                <a:srgbClr val="00206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48" y="834408"/>
            <a:ext cx="8027919" cy="4752528"/>
          </a:xfrm>
          <a:prstGeom prst="rect">
            <a:avLst/>
          </a:prstGeom>
        </p:spPr>
      </p:pic>
      <p:sp>
        <p:nvSpPr>
          <p:cNvPr id="4" name="Ορθογώνιο 3"/>
          <p:cNvSpPr/>
          <p:nvPr/>
        </p:nvSpPr>
        <p:spPr>
          <a:xfrm>
            <a:off x="1403648" y="6401073"/>
            <a:ext cx="6480720"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://www.ec.gc.ca/eau-water/default.asp?lang=En&amp;n=300688DC-1</a:t>
            </a:r>
            <a:endParaRPr lang="el-GR" sz="1400" dirty="0">
              <a:solidFill>
                <a:srgbClr val="002060"/>
              </a:solidFill>
            </a:endParaRPr>
          </a:p>
        </p:txBody>
      </p:sp>
      <p:sp>
        <p:nvSpPr>
          <p:cNvPr id="5" name="TextBox 4"/>
          <p:cNvSpPr txBox="1"/>
          <p:nvPr/>
        </p:nvSpPr>
        <p:spPr>
          <a:xfrm>
            <a:off x="323529" y="5670953"/>
            <a:ext cx="7920880" cy="707886"/>
          </a:xfrm>
          <a:prstGeom prst="rect">
            <a:avLst/>
          </a:prstGeom>
          <a:noFill/>
        </p:spPr>
        <p:txBody>
          <a:bodyPr wrap="square" rtlCol="0">
            <a:spAutoFit/>
          </a:bodyPr>
          <a:lstStyle/>
          <a:p>
            <a:pPr algn="ctr"/>
            <a:r>
              <a:rPr lang="el-GR" sz="2000" dirty="0" err="1" smtClean="0">
                <a:solidFill>
                  <a:srgbClr val="002060"/>
                </a:solidFill>
              </a:rPr>
              <a:t>Groundwater</a:t>
            </a:r>
            <a:r>
              <a:rPr lang="el-GR" sz="2000" dirty="0" smtClean="0">
                <a:solidFill>
                  <a:srgbClr val="002060"/>
                </a:solidFill>
              </a:rPr>
              <a:t> </a:t>
            </a:r>
            <a:r>
              <a:rPr lang="el-GR" sz="2000" dirty="0" err="1" smtClean="0">
                <a:solidFill>
                  <a:srgbClr val="002060"/>
                </a:solidFill>
              </a:rPr>
              <a:t>flow</a:t>
            </a:r>
            <a:r>
              <a:rPr lang="el-GR" sz="2000" dirty="0" smtClean="0">
                <a:solidFill>
                  <a:srgbClr val="002060"/>
                </a:solidFill>
              </a:rPr>
              <a:t> </a:t>
            </a:r>
            <a:r>
              <a:rPr lang="el-GR" sz="2000" dirty="0" err="1" smtClean="0">
                <a:solidFill>
                  <a:srgbClr val="002060"/>
                </a:solidFill>
              </a:rPr>
              <a:t>takes</a:t>
            </a:r>
            <a:r>
              <a:rPr lang="el-GR" sz="2000" dirty="0" smtClean="0">
                <a:solidFill>
                  <a:srgbClr val="002060"/>
                </a:solidFill>
              </a:rPr>
              <a:t> </a:t>
            </a:r>
            <a:r>
              <a:rPr lang="el-GR" sz="2000" dirty="0" err="1" smtClean="0">
                <a:solidFill>
                  <a:srgbClr val="002060"/>
                </a:solidFill>
              </a:rPr>
              <a:t>place</a:t>
            </a:r>
            <a:r>
              <a:rPr lang="el-GR" sz="2000" dirty="0" smtClean="0">
                <a:solidFill>
                  <a:srgbClr val="002060"/>
                </a:solidFill>
              </a:rPr>
              <a:t> </a:t>
            </a:r>
            <a:r>
              <a:rPr lang="el-GR" sz="2000" dirty="0" err="1" smtClean="0">
                <a:solidFill>
                  <a:srgbClr val="002060"/>
                </a:solidFill>
              </a:rPr>
              <a:t>due</a:t>
            </a:r>
            <a:r>
              <a:rPr lang="el-GR" sz="2000" dirty="0" smtClean="0">
                <a:solidFill>
                  <a:srgbClr val="002060"/>
                </a:solidFill>
              </a:rPr>
              <a:t> </a:t>
            </a:r>
            <a:r>
              <a:rPr lang="el-GR" sz="2000" dirty="0" err="1" smtClean="0">
                <a:solidFill>
                  <a:srgbClr val="002060"/>
                </a:solidFill>
              </a:rPr>
              <a:t>to</a:t>
            </a:r>
            <a:r>
              <a:rPr lang="el-GR" sz="2000" dirty="0" smtClean="0">
                <a:solidFill>
                  <a:srgbClr val="002060"/>
                </a:solidFill>
              </a:rPr>
              <a:t> </a:t>
            </a:r>
            <a:r>
              <a:rPr lang="el-GR" sz="2000" dirty="0" err="1" smtClean="0">
                <a:solidFill>
                  <a:srgbClr val="002060"/>
                </a:solidFill>
              </a:rPr>
              <a:t>the</a:t>
            </a:r>
            <a:r>
              <a:rPr lang="el-GR" sz="2000" dirty="0" smtClean="0">
                <a:solidFill>
                  <a:srgbClr val="002060"/>
                </a:solidFill>
              </a:rPr>
              <a:t> </a:t>
            </a:r>
            <a:r>
              <a:rPr lang="el-GR" sz="2000" dirty="0" err="1" smtClean="0">
                <a:solidFill>
                  <a:srgbClr val="002060"/>
                </a:solidFill>
              </a:rPr>
              <a:t>head</a:t>
            </a:r>
            <a:r>
              <a:rPr lang="el-GR" sz="2000" dirty="0" smtClean="0">
                <a:solidFill>
                  <a:srgbClr val="002060"/>
                </a:solidFill>
              </a:rPr>
              <a:t> </a:t>
            </a:r>
            <a:r>
              <a:rPr lang="el-GR" sz="2000" dirty="0" err="1" smtClean="0">
                <a:solidFill>
                  <a:srgbClr val="002060"/>
                </a:solidFill>
              </a:rPr>
              <a:t>difference</a:t>
            </a:r>
            <a:r>
              <a:rPr lang="el-GR" sz="2000" dirty="0" smtClean="0">
                <a:solidFill>
                  <a:srgbClr val="002060"/>
                </a:solidFill>
              </a:rPr>
              <a:t> </a:t>
            </a:r>
            <a:r>
              <a:rPr lang="el-GR" sz="2000" dirty="0" err="1" smtClean="0">
                <a:solidFill>
                  <a:srgbClr val="002060"/>
                </a:solidFill>
              </a:rPr>
              <a:t>and</a:t>
            </a:r>
            <a:r>
              <a:rPr lang="el-GR" sz="2000" dirty="0" smtClean="0">
                <a:solidFill>
                  <a:srgbClr val="002060"/>
                </a:solidFill>
              </a:rPr>
              <a:t> </a:t>
            </a:r>
            <a:r>
              <a:rPr lang="el-GR" sz="2000" dirty="0" err="1" smtClean="0">
                <a:solidFill>
                  <a:srgbClr val="002060"/>
                </a:solidFill>
              </a:rPr>
              <a:t>is</a:t>
            </a:r>
            <a:r>
              <a:rPr lang="el-GR" sz="2000" dirty="0" smtClean="0">
                <a:solidFill>
                  <a:srgbClr val="002060"/>
                </a:solidFill>
              </a:rPr>
              <a:t> </a:t>
            </a:r>
            <a:r>
              <a:rPr lang="el-GR" sz="2000" dirty="0" err="1" smtClean="0">
                <a:solidFill>
                  <a:srgbClr val="002060"/>
                </a:solidFill>
              </a:rPr>
              <a:t>dependent</a:t>
            </a:r>
            <a:r>
              <a:rPr lang="el-GR" sz="2000" dirty="0" smtClean="0">
                <a:solidFill>
                  <a:srgbClr val="002060"/>
                </a:solidFill>
              </a:rPr>
              <a:t> </a:t>
            </a:r>
            <a:r>
              <a:rPr lang="el-GR" sz="2000" dirty="0" err="1" smtClean="0">
                <a:solidFill>
                  <a:srgbClr val="002060"/>
                </a:solidFill>
              </a:rPr>
              <a:t>on</a:t>
            </a:r>
            <a:r>
              <a:rPr lang="el-GR" sz="2000" dirty="0" smtClean="0">
                <a:solidFill>
                  <a:srgbClr val="002060"/>
                </a:solidFill>
              </a:rPr>
              <a:t> </a:t>
            </a:r>
            <a:r>
              <a:rPr lang="el-GR" sz="2000" dirty="0" err="1" smtClean="0">
                <a:solidFill>
                  <a:srgbClr val="002060"/>
                </a:solidFill>
              </a:rPr>
              <a:t>the</a:t>
            </a:r>
            <a:r>
              <a:rPr lang="el-GR" sz="2000" dirty="0" smtClean="0">
                <a:solidFill>
                  <a:srgbClr val="002060"/>
                </a:solidFill>
              </a:rPr>
              <a:t> </a:t>
            </a:r>
            <a:r>
              <a:rPr lang="el-GR" sz="2000" dirty="0" err="1" smtClean="0">
                <a:solidFill>
                  <a:srgbClr val="002060"/>
                </a:solidFill>
              </a:rPr>
              <a:t>hydraulic</a:t>
            </a:r>
            <a:r>
              <a:rPr lang="el-GR" sz="2000" dirty="0" smtClean="0">
                <a:solidFill>
                  <a:srgbClr val="002060"/>
                </a:solidFill>
              </a:rPr>
              <a:t> </a:t>
            </a:r>
            <a:r>
              <a:rPr lang="el-GR" sz="2000" dirty="0" err="1" smtClean="0">
                <a:solidFill>
                  <a:srgbClr val="002060"/>
                </a:solidFill>
              </a:rPr>
              <a:t>gradient</a:t>
            </a:r>
            <a:r>
              <a:rPr lang="el-GR" sz="2000" dirty="0" smtClean="0">
                <a:solidFill>
                  <a:srgbClr val="002060"/>
                </a:solidFill>
              </a:rPr>
              <a:t> </a:t>
            </a:r>
            <a:endParaRPr lang="el-GR" sz="2000" dirty="0">
              <a:solidFill>
                <a:srgbClr val="002060"/>
              </a:solidFill>
            </a:endParaRPr>
          </a:p>
        </p:txBody>
      </p:sp>
    </p:spTree>
    <p:extLst>
      <p:ext uri="{BB962C8B-B14F-4D97-AF65-F5344CB8AC3E}">
        <p14:creationId xmlns:p14="http://schemas.microsoft.com/office/powerpoint/2010/main" val="252630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36098" y="153100"/>
            <a:ext cx="5256888"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head</a:t>
            </a:r>
            <a:endParaRPr lang="el-GR" sz="2800" b="1" u="sng" dirty="0">
              <a:solidFill>
                <a:srgbClr val="002060"/>
              </a:solidFill>
            </a:endParaRPr>
          </a:p>
        </p:txBody>
      </p:sp>
      <p:sp>
        <p:nvSpPr>
          <p:cNvPr id="4" name="Content Placeholder 2"/>
          <p:cNvSpPr txBox="1">
            <a:spLocks/>
          </p:cNvSpPr>
          <p:nvPr/>
        </p:nvSpPr>
        <p:spPr>
          <a:xfrm>
            <a:off x="859406" y="620688"/>
            <a:ext cx="7345363" cy="39319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solidFill>
                  <a:srgbClr val="002060"/>
                </a:solidFill>
              </a:rPr>
              <a:t>Bernoulli’s Equation</a:t>
            </a:r>
            <a:endParaRPr lang="el-GR" sz="2000" b="1" dirty="0" smtClean="0">
              <a:solidFill>
                <a:srgbClr val="002060"/>
              </a:solidFill>
            </a:endParaRPr>
          </a:p>
          <a:p>
            <a:endParaRPr lang="el-GR" sz="2400" dirty="0" smtClean="0"/>
          </a:p>
          <a:p>
            <a:endParaRPr lang="en-US" sz="2400" dirty="0" smtClean="0"/>
          </a:p>
          <a:p>
            <a:endParaRPr lang="en-US" dirty="0" smtClean="0"/>
          </a:p>
          <a:p>
            <a:pPr marL="0" indent="0" algn="ctr">
              <a:buNone/>
            </a:pP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Bernoulli</a:t>
            </a:r>
            <a:r>
              <a:rPr lang="el-GR" sz="2000" b="1" dirty="0" smtClean="0">
                <a:solidFill>
                  <a:srgbClr val="002060"/>
                </a:solidFill>
              </a:rPr>
              <a:t> </a:t>
            </a:r>
            <a:r>
              <a:rPr lang="el-GR" sz="2000" b="1" dirty="0" err="1" smtClean="0">
                <a:solidFill>
                  <a:srgbClr val="002060"/>
                </a:solidFill>
              </a:rPr>
              <a:t>equation</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an</a:t>
            </a:r>
            <a:r>
              <a:rPr lang="el-GR" sz="2000" b="1" dirty="0" smtClean="0">
                <a:solidFill>
                  <a:srgbClr val="002060"/>
                </a:solidFill>
              </a:rPr>
              <a:t> </a:t>
            </a:r>
            <a:r>
              <a:rPr lang="el-GR" sz="2000" b="1" dirty="0" err="1" smtClean="0">
                <a:solidFill>
                  <a:srgbClr val="002060"/>
                </a:solidFill>
              </a:rPr>
              <a:t>expression</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principle</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conservation</a:t>
            </a:r>
            <a:r>
              <a:rPr lang="el-GR" sz="2000" b="1" dirty="0" smtClean="0">
                <a:solidFill>
                  <a:srgbClr val="002060"/>
                </a:solidFill>
              </a:rPr>
              <a:t> of </a:t>
            </a:r>
            <a:r>
              <a:rPr lang="el-GR" sz="2000" b="1" dirty="0" err="1" smtClean="0">
                <a:solidFill>
                  <a:srgbClr val="002060"/>
                </a:solidFill>
              </a:rPr>
              <a:t>energy</a:t>
            </a:r>
            <a:r>
              <a:rPr lang="el-GR" sz="2000" b="1" dirty="0" smtClean="0">
                <a:solidFill>
                  <a:srgbClr val="002060"/>
                </a:solidFill>
              </a:rPr>
              <a:t> </a:t>
            </a:r>
            <a:endParaRPr lang="en-US" sz="2000" b="1" dirty="0" smtClean="0">
              <a:solidFill>
                <a:srgbClr val="002060"/>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090406901"/>
              </p:ext>
            </p:extLst>
          </p:nvPr>
        </p:nvGraphicFramePr>
        <p:xfrm>
          <a:off x="1763688" y="980728"/>
          <a:ext cx="3889375" cy="1430337"/>
        </p:xfrm>
        <a:graphic>
          <a:graphicData uri="http://schemas.openxmlformats.org/presentationml/2006/ole">
            <mc:AlternateContent xmlns:mc="http://schemas.openxmlformats.org/markup-compatibility/2006">
              <mc:Choice xmlns:v="urn:schemas-microsoft-com:vml" Requires="v">
                <p:oleObj spid="_x0000_s7479" name="Εξίσωση" r:id="rId3" imgW="1523880" imgH="558720" progId="Equation.3">
                  <p:embed/>
                </p:oleObj>
              </mc:Choice>
              <mc:Fallback>
                <p:oleObj name="Εξίσωση" r:id="rId3" imgW="1523880" imgH="558720" progId="Equation.3">
                  <p:embed/>
                  <p:pic>
                    <p:nvPicPr>
                      <p:cNvPr id="0" name="Object 2"/>
                      <p:cNvPicPr>
                        <a:picLocks noChangeAspect="1" noChangeArrowheads="1"/>
                      </p:cNvPicPr>
                      <p:nvPr/>
                    </p:nvPicPr>
                    <p:blipFill>
                      <a:blip r:embed="rId4"/>
                      <a:srcRect/>
                      <a:stretch>
                        <a:fillRect/>
                      </a:stretch>
                    </p:blipFill>
                    <p:spPr bwMode="auto">
                      <a:xfrm>
                        <a:off x="1763688" y="980728"/>
                        <a:ext cx="38893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2"/>
          <p:cNvSpPr txBox="1">
            <a:spLocks/>
          </p:cNvSpPr>
          <p:nvPr/>
        </p:nvSpPr>
        <p:spPr>
          <a:xfrm>
            <a:off x="323528" y="3130514"/>
            <a:ext cx="7345363" cy="292455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solidFill>
                  <a:srgbClr val="002060"/>
                </a:solidFill>
              </a:rPr>
              <a:t>Total Hydraulic Head</a:t>
            </a:r>
            <a:endParaRPr lang="el-GR" sz="2000" b="1" dirty="0" smtClean="0">
              <a:solidFill>
                <a:srgbClr val="002060"/>
              </a:solidFill>
            </a:endParaRPr>
          </a:p>
          <a:p>
            <a:pPr marL="0" indent="0" algn="just">
              <a:buNone/>
            </a:pPr>
            <a:r>
              <a:rPr lang="el-GR" sz="1800" b="1" dirty="0" err="1" smtClean="0">
                <a:solidFill>
                  <a:srgbClr val="002060"/>
                </a:solidFill>
              </a:rPr>
              <a:t>Considering</a:t>
            </a:r>
            <a:r>
              <a:rPr lang="el-GR" sz="1800" b="1" dirty="0" smtClean="0">
                <a:solidFill>
                  <a:srgbClr val="002060"/>
                </a:solidFill>
              </a:rPr>
              <a:t> </a:t>
            </a:r>
            <a:r>
              <a:rPr lang="el-GR" sz="1800" b="1" dirty="0" err="1" smtClean="0">
                <a:solidFill>
                  <a:srgbClr val="002060"/>
                </a:solidFill>
              </a:rPr>
              <a:t>that</a:t>
            </a:r>
            <a:r>
              <a:rPr lang="el-GR" sz="1800" b="1" dirty="0" smtClean="0">
                <a:solidFill>
                  <a:srgbClr val="002060"/>
                </a:solidFill>
              </a:rPr>
              <a:t> </a:t>
            </a:r>
            <a:r>
              <a:rPr lang="el-GR" sz="1800" b="1" dirty="0" err="1" smtClean="0">
                <a:solidFill>
                  <a:srgbClr val="002060"/>
                </a:solidFill>
              </a:rPr>
              <a:t>the</a:t>
            </a:r>
            <a:r>
              <a:rPr lang="el-GR" sz="1800" b="1" dirty="0" smtClean="0">
                <a:solidFill>
                  <a:srgbClr val="002060"/>
                </a:solidFill>
              </a:rPr>
              <a:t> </a:t>
            </a:r>
            <a:r>
              <a:rPr lang="el-GR" sz="1800" b="1" dirty="0" err="1" smtClean="0">
                <a:solidFill>
                  <a:srgbClr val="002060"/>
                </a:solidFill>
              </a:rPr>
              <a:t>velocity</a:t>
            </a:r>
            <a:r>
              <a:rPr lang="el-GR" sz="1800" b="1" dirty="0" smtClean="0">
                <a:solidFill>
                  <a:srgbClr val="002060"/>
                </a:solidFill>
              </a:rPr>
              <a:t> of </a:t>
            </a:r>
            <a:r>
              <a:rPr lang="el-GR" sz="1800" b="1" dirty="0" err="1" smtClean="0">
                <a:solidFill>
                  <a:srgbClr val="002060"/>
                </a:solidFill>
              </a:rPr>
              <a:t>groundwater</a:t>
            </a:r>
            <a:r>
              <a:rPr lang="el-GR" sz="1800" b="1" dirty="0" smtClean="0">
                <a:solidFill>
                  <a:srgbClr val="002060"/>
                </a:solidFill>
              </a:rPr>
              <a:t> </a:t>
            </a:r>
            <a:r>
              <a:rPr lang="el-GR" sz="1800" b="1" dirty="0" err="1" smtClean="0">
                <a:solidFill>
                  <a:srgbClr val="002060"/>
                </a:solidFill>
              </a:rPr>
              <a:t>flow</a:t>
            </a:r>
            <a:r>
              <a:rPr lang="el-GR" sz="1800" b="1" dirty="0" smtClean="0">
                <a:solidFill>
                  <a:srgbClr val="002060"/>
                </a:solidFill>
              </a:rPr>
              <a:t> </a:t>
            </a:r>
            <a:r>
              <a:rPr lang="el-GR" sz="1800" b="1" dirty="0" err="1" smtClean="0">
                <a:solidFill>
                  <a:srgbClr val="002060"/>
                </a:solidFill>
              </a:rPr>
              <a:t>is</a:t>
            </a:r>
            <a:r>
              <a:rPr lang="el-GR" sz="1800" b="1" dirty="0" smtClean="0">
                <a:solidFill>
                  <a:srgbClr val="002060"/>
                </a:solidFill>
              </a:rPr>
              <a:t> </a:t>
            </a:r>
            <a:r>
              <a:rPr lang="el-GR" sz="1800" b="1" dirty="0" err="1" smtClean="0">
                <a:solidFill>
                  <a:srgbClr val="002060"/>
                </a:solidFill>
              </a:rPr>
              <a:t>very</a:t>
            </a:r>
            <a:r>
              <a:rPr lang="el-GR" sz="1800" b="1" dirty="0" smtClean="0">
                <a:solidFill>
                  <a:srgbClr val="002060"/>
                </a:solidFill>
              </a:rPr>
              <a:t> </a:t>
            </a:r>
            <a:r>
              <a:rPr lang="el-GR" sz="1800" b="1" dirty="0" err="1" smtClean="0">
                <a:solidFill>
                  <a:srgbClr val="002060"/>
                </a:solidFill>
              </a:rPr>
              <a:t>low</a:t>
            </a:r>
            <a:r>
              <a:rPr lang="el-GR" sz="1800" b="1" dirty="0" smtClean="0">
                <a:solidFill>
                  <a:srgbClr val="002060"/>
                </a:solidFill>
              </a:rPr>
              <a:t> </a:t>
            </a:r>
            <a:r>
              <a:rPr lang="el-GR" sz="1800" b="1" dirty="0" err="1" smtClean="0">
                <a:solidFill>
                  <a:srgbClr val="002060"/>
                </a:solidFill>
              </a:rPr>
              <a:t>it</a:t>
            </a:r>
            <a:r>
              <a:rPr lang="el-GR" sz="1800" b="1" dirty="0" smtClean="0">
                <a:solidFill>
                  <a:srgbClr val="002060"/>
                </a:solidFill>
              </a:rPr>
              <a:t> </a:t>
            </a:r>
            <a:r>
              <a:rPr lang="el-GR" sz="1800" b="1" dirty="0" err="1" smtClean="0">
                <a:solidFill>
                  <a:srgbClr val="002060"/>
                </a:solidFill>
              </a:rPr>
              <a:t>comes</a:t>
            </a:r>
            <a:r>
              <a:rPr lang="el-GR" sz="1800" b="1" dirty="0" smtClean="0">
                <a:solidFill>
                  <a:srgbClr val="002060"/>
                </a:solidFill>
              </a:rPr>
              <a:t> </a:t>
            </a:r>
            <a:r>
              <a:rPr lang="el-GR" sz="1800" b="1" dirty="0" err="1" smtClean="0">
                <a:solidFill>
                  <a:srgbClr val="002060"/>
                </a:solidFill>
              </a:rPr>
              <a:t>out</a:t>
            </a:r>
            <a:r>
              <a:rPr lang="el-GR" sz="1800" b="1" dirty="0" smtClean="0">
                <a:solidFill>
                  <a:srgbClr val="002060"/>
                </a:solidFill>
              </a:rPr>
              <a:t> </a:t>
            </a:r>
            <a:r>
              <a:rPr lang="el-GR" sz="1800" b="1" dirty="0" err="1" smtClean="0">
                <a:solidFill>
                  <a:srgbClr val="002060"/>
                </a:solidFill>
              </a:rPr>
              <a:t>as</a:t>
            </a:r>
            <a:r>
              <a:rPr lang="el-GR" sz="1800" b="1" dirty="0" smtClean="0">
                <a:solidFill>
                  <a:srgbClr val="002060"/>
                </a:solidFill>
              </a:rPr>
              <a:t> a </a:t>
            </a:r>
            <a:r>
              <a:rPr lang="el-GR" sz="1800" b="1" dirty="0" err="1" smtClean="0">
                <a:solidFill>
                  <a:srgbClr val="002060"/>
                </a:solidFill>
              </a:rPr>
              <a:t>result</a:t>
            </a:r>
            <a:r>
              <a:rPr lang="el-GR" sz="1800" b="1" dirty="0" smtClean="0">
                <a:solidFill>
                  <a:srgbClr val="002060"/>
                </a:solidFill>
              </a:rPr>
              <a:t> </a:t>
            </a:r>
            <a:r>
              <a:rPr lang="el-GR" sz="1800" b="1" dirty="0" err="1" smtClean="0">
                <a:solidFill>
                  <a:srgbClr val="002060"/>
                </a:solidFill>
              </a:rPr>
              <a:t>that</a:t>
            </a:r>
            <a:r>
              <a:rPr lang="el-GR" sz="1800" b="1" dirty="0" smtClean="0">
                <a:solidFill>
                  <a:srgbClr val="002060"/>
                </a:solidFill>
              </a:rPr>
              <a:t> </a:t>
            </a:r>
            <a:r>
              <a:rPr lang="el-GR" sz="1800" b="1" dirty="0" err="1" smtClean="0">
                <a:solidFill>
                  <a:srgbClr val="002060"/>
                </a:solidFill>
              </a:rPr>
              <a:t>the</a:t>
            </a:r>
            <a:r>
              <a:rPr lang="el-GR" sz="1800" b="1" dirty="0" smtClean="0">
                <a:solidFill>
                  <a:srgbClr val="002060"/>
                </a:solidFill>
              </a:rPr>
              <a:t> </a:t>
            </a:r>
            <a:r>
              <a:rPr lang="el-GR" sz="1800" b="1" dirty="0" err="1" smtClean="0">
                <a:solidFill>
                  <a:srgbClr val="002060"/>
                </a:solidFill>
              </a:rPr>
              <a:t>hydraulic</a:t>
            </a:r>
            <a:r>
              <a:rPr lang="el-GR" sz="1800" b="1" dirty="0" smtClean="0">
                <a:solidFill>
                  <a:srgbClr val="002060"/>
                </a:solidFill>
              </a:rPr>
              <a:t> </a:t>
            </a:r>
            <a:r>
              <a:rPr lang="el-GR" sz="1800" b="1" dirty="0" err="1" smtClean="0">
                <a:solidFill>
                  <a:srgbClr val="002060"/>
                </a:solidFill>
              </a:rPr>
              <a:t>head</a:t>
            </a:r>
            <a:r>
              <a:rPr lang="el-GR" sz="1800" b="1" dirty="0" smtClean="0">
                <a:solidFill>
                  <a:srgbClr val="002060"/>
                </a:solidFill>
              </a:rPr>
              <a:t> </a:t>
            </a:r>
            <a:r>
              <a:rPr lang="el-GR" sz="1800" b="1" dirty="0" err="1" smtClean="0">
                <a:solidFill>
                  <a:srgbClr val="002060"/>
                </a:solidFill>
              </a:rPr>
              <a:t>is</a:t>
            </a:r>
            <a:r>
              <a:rPr lang="el-GR" sz="1800" b="1" dirty="0" smtClean="0">
                <a:solidFill>
                  <a:srgbClr val="002060"/>
                </a:solidFill>
              </a:rPr>
              <a:t> </a:t>
            </a:r>
            <a:r>
              <a:rPr lang="el-GR" sz="1800" b="1" dirty="0" err="1" smtClean="0">
                <a:solidFill>
                  <a:srgbClr val="002060"/>
                </a:solidFill>
              </a:rPr>
              <a:t>the</a:t>
            </a:r>
            <a:r>
              <a:rPr lang="el-GR" sz="1800" b="1" dirty="0" smtClean="0">
                <a:solidFill>
                  <a:srgbClr val="002060"/>
                </a:solidFill>
              </a:rPr>
              <a:t> </a:t>
            </a:r>
            <a:r>
              <a:rPr lang="el-GR" sz="1800" b="1" dirty="0" err="1" smtClean="0">
                <a:solidFill>
                  <a:srgbClr val="002060"/>
                </a:solidFill>
              </a:rPr>
              <a:t>sum</a:t>
            </a:r>
            <a:r>
              <a:rPr lang="el-GR" sz="1800" b="1" dirty="0" smtClean="0">
                <a:solidFill>
                  <a:srgbClr val="002060"/>
                </a:solidFill>
              </a:rPr>
              <a:t> of </a:t>
            </a:r>
            <a:r>
              <a:rPr lang="el-GR" sz="1800" b="1" dirty="0" err="1" smtClean="0">
                <a:solidFill>
                  <a:srgbClr val="002060"/>
                </a:solidFill>
              </a:rPr>
              <a:t>elevation</a:t>
            </a:r>
            <a:r>
              <a:rPr lang="el-GR" sz="1800" b="1" dirty="0" smtClean="0">
                <a:solidFill>
                  <a:srgbClr val="002060"/>
                </a:solidFill>
              </a:rPr>
              <a:t> </a:t>
            </a:r>
            <a:r>
              <a:rPr lang="el-GR" sz="1800" b="1" dirty="0" err="1" smtClean="0">
                <a:solidFill>
                  <a:srgbClr val="002060"/>
                </a:solidFill>
              </a:rPr>
              <a:t>head</a:t>
            </a:r>
            <a:r>
              <a:rPr lang="el-GR" sz="1800" b="1" dirty="0" smtClean="0">
                <a:solidFill>
                  <a:srgbClr val="002060"/>
                </a:solidFill>
              </a:rPr>
              <a:t> (z) </a:t>
            </a:r>
            <a:r>
              <a:rPr lang="el-GR" sz="1800" b="1" dirty="0" err="1" smtClean="0">
                <a:solidFill>
                  <a:srgbClr val="002060"/>
                </a:solidFill>
              </a:rPr>
              <a:t>and</a:t>
            </a:r>
            <a:r>
              <a:rPr lang="el-GR" sz="1800" b="1" dirty="0" smtClean="0">
                <a:solidFill>
                  <a:srgbClr val="002060"/>
                </a:solidFill>
              </a:rPr>
              <a:t> </a:t>
            </a:r>
            <a:r>
              <a:rPr lang="el-GR" sz="1800" b="1" dirty="0" err="1" smtClean="0">
                <a:solidFill>
                  <a:srgbClr val="002060"/>
                </a:solidFill>
              </a:rPr>
              <a:t>pressure</a:t>
            </a:r>
            <a:r>
              <a:rPr lang="el-GR" sz="1800" b="1" dirty="0" smtClean="0">
                <a:solidFill>
                  <a:srgbClr val="002060"/>
                </a:solidFill>
              </a:rPr>
              <a:t> </a:t>
            </a:r>
            <a:r>
              <a:rPr lang="el-GR" sz="1800" b="1" dirty="0" err="1" smtClean="0">
                <a:solidFill>
                  <a:srgbClr val="002060"/>
                </a:solidFill>
              </a:rPr>
              <a:t>head</a:t>
            </a:r>
            <a:r>
              <a:rPr lang="el-GR" sz="1800" b="1" dirty="0" smtClean="0">
                <a:solidFill>
                  <a:srgbClr val="002060"/>
                </a:solidFill>
              </a:rPr>
              <a:t> (</a:t>
            </a:r>
            <a:r>
              <a:rPr lang="el-GR" sz="1800" b="1" dirty="0" err="1" smtClean="0">
                <a:solidFill>
                  <a:srgbClr val="002060"/>
                </a:solidFill>
              </a:rPr>
              <a:t>h</a:t>
            </a:r>
            <a:r>
              <a:rPr lang="el-GR" sz="1800" b="1" baseline="-25000" dirty="0" err="1" smtClean="0">
                <a:solidFill>
                  <a:srgbClr val="002060"/>
                </a:solidFill>
              </a:rPr>
              <a:t>p</a:t>
            </a:r>
            <a:r>
              <a:rPr lang="el-GR" sz="1800" b="1" dirty="0" smtClean="0">
                <a:solidFill>
                  <a:srgbClr val="002060"/>
                </a:solidFill>
              </a:rPr>
              <a:t>)  </a:t>
            </a:r>
            <a:endParaRPr lang="el-GR" sz="1800" b="1" dirty="0">
              <a:solidFill>
                <a:srgbClr val="002060"/>
              </a:solidFill>
            </a:endParaRPr>
          </a:p>
          <a:p>
            <a:pPr marL="0" indent="0">
              <a:buNone/>
            </a:pPr>
            <a:r>
              <a:rPr lang="el-GR" sz="2400" dirty="0"/>
              <a:t> </a:t>
            </a:r>
            <a:r>
              <a:rPr lang="el-GR" sz="2400" dirty="0" smtClean="0"/>
              <a:t>                                 </a:t>
            </a:r>
          </a:p>
          <a:p>
            <a:pPr marL="0" indent="0">
              <a:buNone/>
            </a:pPr>
            <a:r>
              <a:rPr lang="el-GR" sz="2400" dirty="0" smtClean="0"/>
              <a:t>                                              </a:t>
            </a:r>
            <a:r>
              <a:rPr lang="el-GR" sz="2400" dirty="0" err="1" smtClean="0"/>
              <a:t>or</a:t>
            </a:r>
            <a:r>
              <a:rPr lang="el-GR" sz="2400" dirty="0" smtClean="0"/>
              <a:t> </a:t>
            </a:r>
            <a:r>
              <a:rPr lang="en-US" sz="2400" dirty="0" smtClean="0"/>
              <a:t> </a:t>
            </a:r>
            <a:endParaRPr lang="el-GR" sz="2400" dirty="0" smtClean="0"/>
          </a:p>
          <a:p>
            <a:endParaRPr lang="en-US" dirty="0" smtClean="0"/>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1172264362"/>
              </p:ext>
            </p:extLst>
          </p:nvPr>
        </p:nvGraphicFramePr>
        <p:xfrm>
          <a:off x="851269" y="4221088"/>
          <a:ext cx="2333625" cy="1533525"/>
        </p:xfrm>
        <a:graphic>
          <a:graphicData uri="http://schemas.openxmlformats.org/presentationml/2006/ole">
            <mc:AlternateContent xmlns:mc="http://schemas.openxmlformats.org/markup-compatibility/2006">
              <mc:Choice xmlns:v="urn:schemas-microsoft-com:vml" Requires="v">
                <p:oleObj spid="_x0000_s7480" name="Εξίσωση" r:id="rId5" imgW="901440" imgH="596880" progId="Equation.3">
                  <p:embed/>
                </p:oleObj>
              </mc:Choice>
              <mc:Fallback>
                <p:oleObj name="Εξίσωση" r:id="rId5" imgW="901440" imgH="596880" progId="Equation.3">
                  <p:embed/>
                  <p:pic>
                    <p:nvPicPr>
                      <p:cNvPr id="0" name="Object 2"/>
                      <p:cNvPicPr>
                        <a:picLocks noChangeAspect="1" noChangeArrowheads="1"/>
                      </p:cNvPicPr>
                      <p:nvPr/>
                    </p:nvPicPr>
                    <p:blipFill>
                      <a:blip r:embed="rId6"/>
                      <a:srcRect/>
                      <a:stretch>
                        <a:fillRect/>
                      </a:stretch>
                    </p:blipFill>
                    <p:spPr bwMode="auto">
                      <a:xfrm>
                        <a:off x="851269" y="4221088"/>
                        <a:ext cx="2333625" cy="1533525"/>
                      </a:xfrm>
                      <a:prstGeom prst="rect">
                        <a:avLst/>
                      </a:prstGeom>
                      <a:noFill/>
                      <a:ln>
                        <a:noFill/>
                      </a:ln>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2669133131"/>
              </p:ext>
            </p:extLst>
          </p:nvPr>
        </p:nvGraphicFramePr>
        <p:xfrm>
          <a:off x="4139952" y="4725144"/>
          <a:ext cx="1574800" cy="446088"/>
        </p:xfrm>
        <a:graphic>
          <a:graphicData uri="http://schemas.openxmlformats.org/presentationml/2006/ole">
            <mc:AlternateContent xmlns:mc="http://schemas.openxmlformats.org/markup-compatibility/2006">
              <mc:Choice xmlns:v="urn:schemas-microsoft-com:vml" Requires="v">
                <p:oleObj spid="_x0000_s7481" name="Equation" r:id="rId7" imgW="612360" imgH="164520" progId="Equation.3">
                  <p:embed/>
                </p:oleObj>
              </mc:Choice>
              <mc:Fallback>
                <p:oleObj name="Equation" r:id="rId7" imgW="612360" imgH="16452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4725144"/>
                        <a:ext cx="1574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Ορθογώνιο 9"/>
          <p:cNvSpPr/>
          <p:nvPr/>
        </p:nvSpPr>
        <p:spPr>
          <a:xfrm>
            <a:off x="539552" y="5525283"/>
            <a:ext cx="4572000" cy="1323439"/>
          </a:xfrm>
          <a:prstGeom prst="rect">
            <a:avLst/>
          </a:prstGeom>
        </p:spPr>
        <p:txBody>
          <a:bodyPr>
            <a:spAutoFit/>
          </a:bodyPr>
          <a:lstStyle/>
          <a:p>
            <a:r>
              <a:rPr lang="en-US" sz="2000" b="1" dirty="0">
                <a:solidFill>
                  <a:srgbClr val="002060"/>
                </a:solidFill>
                <a:latin typeface="Calibri" panose="020F0502020204030204" pitchFamily="34" charset="0"/>
              </a:rPr>
              <a:t>W</a:t>
            </a:r>
            <a:r>
              <a:rPr lang="el-GR" sz="2000" b="1" dirty="0" err="1">
                <a:solidFill>
                  <a:srgbClr val="002060"/>
                </a:solidFill>
                <a:latin typeface="Calibri" panose="020F0502020204030204" pitchFamily="34" charset="0"/>
              </a:rPr>
              <a:t>here</a:t>
            </a:r>
            <a:r>
              <a:rPr lang="el-GR" sz="2000" b="1" dirty="0">
                <a:solidFill>
                  <a:srgbClr val="002060"/>
                </a:solidFill>
                <a:latin typeface="Calibri" panose="020F0502020204030204" pitchFamily="34" charset="0"/>
              </a:rPr>
              <a:t>:</a:t>
            </a:r>
          </a:p>
          <a:p>
            <a:r>
              <a:rPr lang="el-GR" sz="2000" b="1" dirty="0">
                <a:solidFill>
                  <a:srgbClr val="002060"/>
                </a:solidFill>
                <a:latin typeface="Calibri" panose="020F0502020204030204" pitchFamily="34" charset="0"/>
              </a:rPr>
              <a:t>h= </a:t>
            </a:r>
            <a:r>
              <a:rPr lang="el-GR" sz="2000" b="1" dirty="0" err="1">
                <a:solidFill>
                  <a:srgbClr val="002060"/>
                </a:solidFill>
                <a:latin typeface="Calibri" panose="020F0502020204030204" pitchFamily="34" charset="0"/>
              </a:rPr>
              <a:t>hydraulic</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head</a:t>
            </a:r>
            <a:endParaRPr lang="el-GR" sz="2000" b="1" dirty="0">
              <a:solidFill>
                <a:srgbClr val="002060"/>
              </a:solidFill>
              <a:latin typeface="Calibri" panose="020F0502020204030204" pitchFamily="34" charset="0"/>
            </a:endParaRPr>
          </a:p>
          <a:p>
            <a:r>
              <a:rPr lang="el-GR" sz="2000" b="1" dirty="0">
                <a:solidFill>
                  <a:srgbClr val="002060"/>
                </a:solidFill>
                <a:latin typeface="Calibri" panose="020F0502020204030204" pitchFamily="34" charset="0"/>
              </a:rPr>
              <a:t>P= </a:t>
            </a:r>
            <a:r>
              <a:rPr lang="el-GR" sz="2000" b="1" dirty="0" err="1">
                <a:solidFill>
                  <a:srgbClr val="002060"/>
                </a:solidFill>
                <a:latin typeface="Calibri" panose="020F0502020204030204" pitchFamily="34" charset="0"/>
              </a:rPr>
              <a:t>hydrostatic</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pressure</a:t>
            </a:r>
            <a:endParaRPr lang="el-GR" sz="2000" b="1" dirty="0">
              <a:solidFill>
                <a:srgbClr val="002060"/>
              </a:solidFill>
              <a:latin typeface="Calibri" panose="020F0502020204030204" pitchFamily="34" charset="0"/>
            </a:endParaRPr>
          </a:p>
          <a:p>
            <a:r>
              <a:rPr lang="el-GR" sz="2000" b="1" dirty="0">
                <a:solidFill>
                  <a:srgbClr val="002060"/>
                </a:solidFill>
                <a:latin typeface="Calibri" panose="020F0502020204030204" pitchFamily="34" charset="0"/>
              </a:rPr>
              <a:t>γ= </a:t>
            </a:r>
            <a:r>
              <a:rPr lang="el-GR" sz="2000" b="1" dirty="0" err="1" smtClean="0">
                <a:solidFill>
                  <a:srgbClr val="002060"/>
                </a:solidFill>
                <a:latin typeface="Calibri" panose="020F0502020204030204" pitchFamily="34" charset="0"/>
              </a:rPr>
              <a:t>specific</a:t>
            </a:r>
            <a:endParaRPr lang="el-GR" sz="2000" b="1" dirty="0">
              <a:solidFill>
                <a:srgbClr val="002060"/>
              </a:solidFill>
              <a:latin typeface="Calibri" panose="020F0502020204030204" pitchFamily="34" charset="0"/>
            </a:endParaRPr>
          </a:p>
        </p:txBody>
      </p:sp>
      <p:sp>
        <p:nvSpPr>
          <p:cNvPr id="3" name="TextBox 2"/>
          <p:cNvSpPr txBox="1"/>
          <p:nvPr/>
        </p:nvSpPr>
        <p:spPr>
          <a:xfrm>
            <a:off x="5796136" y="4592790"/>
            <a:ext cx="1971502" cy="646331"/>
          </a:xfrm>
          <a:prstGeom prst="rect">
            <a:avLst/>
          </a:prstGeom>
          <a:noFill/>
        </p:spPr>
        <p:txBody>
          <a:bodyPr wrap="square" rtlCol="0">
            <a:spAutoFit/>
          </a:bodyPr>
          <a:lstStyle/>
          <a:p>
            <a:r>
              <a:rPr lang="en-US" b="1" dirty="0" smtClean="0">
                <a:solidFill>
                  <a:srgbClr val="002060"/>
                </a:solidFill>
              </a:rPr>
              <a:t>S</a:t>
            </a:r>
            <a:r>
              <a:rPr lang="el-GR" b="1" dirty="0" err="1" smtClean="0">
                <a:solidFill>
                  <a:srgbClr val="002060"/>
                </a:solidFill>
              </a:rPr>
              <a:t>ee</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figure</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next</a:t>
            </a:r>
            <a:r>
              <a:rPr lang="el-GR" b="1" dirty="0" smtClean="0">
                <a:solidFill>
                  <a:srgbClr val="002060"/>
                </a:solidFill>
              </a:rPr>
              <a:t> </a:t>
            </a:r>
            <a:r>
              <a:rPr lang="el-GR" b="1" dirty="0" err="1" smtClean="0">
                <a:solidFill>
                  <a:srgbClr val="002060"/>
                </a:solidFill>
              </a:rPr>
              <a:t>slide</a:t>
            </a:r>
            <a:endParaRPr lang="el-GR" b="1" dirty="0">
              <a:solidFill>
                <a:srgbClr val="002060"/>
              </a:solidFill>
            </a:endParaRPr>
          </a:p>
        </p:txBody>
      </p:sp>
    </p:spTree>
    <p:extLst>
      <p:ext uri="{BB962C8B-B14F-4D97-AF65-F5344CB8AC3E}">
        <p14:creationId xmlns:p14="http://schemas.microsoft.com/office/powerpoint/2010/main" val="357783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2011-09-08 at 9.32.54 AM.png"/>
          <p:cNvPicPr>
            <a:picLocks noChangeAspect="1"/>
          </p:cNvPicPr>
          <p:nvPr/>
        </p:nvPicPr>
        <p:blipFill>
          <a:blip r:embed="rId2"/>
          <a:stretch>
            <a:fillRect/>
          </a:stretch>
        </p:blipFill>
        <p:spPr>
          <a:xfrm>
            <a:off x="1763688" y="1052736"/>
            <a:ext cx="5328592" cy="3277084"/>
          </a:xfrm>
          <a:prstGeom prst="rect">
            <a:avLst/>
          </a:prstGeom>
        </p:spPr>
      </p:pic>
      <p:sp>
        <p:nvSpPr>
          <p:cNvPr id="3" name="Ορθογώνιο 2"/>
          <p:cNvSpPr/>
          <p:nvPr/>
        </p:nvSpPr>
        <p:spPr>
          <a:xfrm>
            <a:off x="1736098" y="153100"/>
            <a:ext cx="5256888"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head</a:t>
            </a:r>
            <a:endParaRPr lang="el-GR" sz="2800" b="1" u="sng" dirty="0">
              <a:solidFill>
                <a:srgbClr val="002060"/>
              </a:solidFill>
            </a:endParaRPr>
          </a:p>
        </p:txBody>
      </p:sp>
    </p:spTree>
    <p:extLst>
      <p:ext uri="{BB962C8B-B14F-4D97-AF65-F5344CB8AC3E}">
        <p14:creationId xmlns:p14="http://schemas.microsoft.com/office/powerpoint/2010/main" val="933729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86031" y="153100"/>
            <a:ext cx="5757025"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gradient</a:t>
            </a:r>
            <a:endParaRPr lang="el-GR" sz="2800" b="1" u="sng" dirty="0">
              <a:solidFill>
                <a:srgbClr val="002060"/>
              </a:solidFill>
            </a:endParaRPr>
          </a:p>
        </p:txBody>
      </p:sp>
      <p:sp>
        <p:nvSpPr>
          <p:cNvPr id="3" name="Ορθογώνιο 2"/>
          <p:cNvSpPr/>
          <p:nvPr/>
        </p:nvSpPr>
        <p:spPr>
          <a:xfrm>
            <a:off x="1097674" y="4941168"/>
            <a:ext cx="7344816" cy="1323439"/>
          </a:xfrm>
          <a:prstGeom prst="rect">
            <a:avLst/>
          </a:prstGeom>
        </p:spPr>
        <p:txBody>
          <a:bodyPr wrap="square">
            <a:spAutoFit/>
          </a:bodyPr>
          <a:lstStyle/>
          <a:p>
            <a:r>
              <a:rPr lang="el-GR" sz="2000" b="1" dirty="0" err="1" smtClean="0">
                <a:solidFill>
                  <a:srgbClr val="002060"/>
                </a:solidFill>
              </a:rPr>
              <a:t>Δh</a:t>
            </a:r>
            <a:r>
              <a:rPr lang="en-US" sz="2000" b="1" dirty="0" smtClean="0">
                <a:solidFill>
                  <a:srgbClr val="002060"/>
                </a:solidFill>
              </a:rPr>
              <a:t> </a:t>
            </a:r>
            <a:r>
              <a:rPr lang="en-US" sz="2000" b="1" dirty="0">
                <a:solidFill>
                  <a:srgbClr val="002060"/>
                </a:solidFill>
              </a:rPr>
              <a:t>= head loss over a horizontal length, </a:t>
            </a:r>
            <a:r>
              <a:rPr lang="el-GR" sz="2000" b="1" dirty="0" smtClean="0">
                <a:solidFill>
                  <a:srgbClr val="002060"/>
                </a:solidFill>
              </a:rPr>
              <a:t>l</a:t>
            </a:r>
            <a:r>
              <a:rPr lang="en-US" sz="2000" b="1" dirty="0" smtClean="0">
                <a:solidFill>
                  <a:srgbClr val="002060"/>
                </a:solidFill>
              </a:rPr>
              <a:t>, </a:t>
            </a:r>
            <a:r>
              <a:rPr lang="en-US" sz="2000" b="1" dirty="0">
                <a:solidFill>
                  <a:srgbClr val="002060"/>
                </a:solidFill>
              </a:rPr>
              <a:t>in the direction of flow </a:t>
            </a:r>
            <a:r>
              <a:rPr lang="en-US" sz="2000" b="1" dirty="0" smtClean="0">
                <a:solidFill>
                  <a:srgbClr val="002060"/>
                </a:solidFill>
              </a:rPr>
              <a:t>(</a:t>
            </a:r>
            <a:r>
              <a:rPr lang="el-GR" sz="2000" b="1" dirty="0" err="1">
                <a:solidFill>
                  <a:srgbClr val="002060"/>
                </a:solidFill>
              </a:rPr>
              <a:t>Δh</a:t>
            </a:r>
            <a:r>
              <a:rPr lang="en-US" sz="2000" b="1" dirty="0" smtClean="0">
                <a:solidFill>
                  <a:srgbClr val="002060"/>
                </a:solidFill>
              </a:rPr>
              <a:t> </a:t>
            </a:r>
            <a:r>
              <a:rPr lang="en-US" sz="2000" b="1" dirty="0">
                <a:solidFill>
                  <a:srgbClr val="002060"/>
                </a:solidFill>
              </a:rPr>
              <a:t>in </a:t>
            </a:r>
            <a:r>
              <a:rPr lang="el-GR" sz="2000" b="1" dirty="0" smtClean="0">
                <a:solidFill>
                  <a:srgbClr val="002060"/>
                </a:solidFill>
              </a:rPr>
              <a:t>m</a:t>
            </a:r>
            <a:r>
              <a:rPr lang="en-US" sz="2000" b="1" dirty="0" smtClean="0">
                <a:solidFill>
                  <a:srgbClr val="002060"/>
                </a:solidFill>
              </a:rPr>
              <a:t> </a:t>
            </a:r>
            <a:r>
              <a:rPr lang="en-US" sz="2000" b="1" dirty="0">
                <a:solidFill>
                  <a:srgbClr val="002060"/>
                </a:solidFill>
              </a:rPr>
              <a:t>and </a:t>
            </a:r>
            <a:r>
              <a:rPr lang="el-GR" sz="2000" b="1" dirty="0" smtClean="0">
                <a:solidFill>
                  <a:srgbClr val="002060"/>
                </a:solidFill>
              </a:rPr>
              <a:t>l</a:t>
            </a:r>
            <a:r>
              <a:rPr lang="en-US" sz="2000" b="1" dirty="0" smtClean="0">
                <a:solidFill>
                  <a:srgbClr val="002060"/>
                </a:solidFill>
              </a:rPr>
              <a:t> </a:t>
            </a:r>
            <a:r>
              <a:rPr lang="en-US" sz="2000" b="1" dirty="0">
                <a:solidFill>
                  <a:srgbClr val="002060"/>
                </a:solidFill>
              </a:rPr>
              <a:t>in </a:t>
            </a:r>
            <a:r>
              <a:rPr lang="el-GR" sz="2000" b="1" dirty="0">
                <a:solidFill>
                  <a:srgbClr val="002060"/>
                </a:solidFill>
              </a:rPr>
              <a:t>m</a:t>
            </a:r>
            <a:r>
              <a:rPr lang="en-US" sz="2000" b="1" dirty="0" smtClean="0">
                <a:solidFill>
                  <a:srgbClr val="002060"/>
                </a:solidFill>
              </a:rPr>
              <a:t>)</a:t>
            </a:r>
            <a:endParaRPr lang="el-GR" sz="2000" b="1" dirty="0" smtClean="0">
              <a:solidFill>
                <a:srgbClr val="002060"/>
              </a:solidFill>
            </a:endParaRPr>
          </a:p>
          <a:p>
            <a:endParaRPr lang="el-GR" sz="2000" b="1" dirty="0" smtClean="0">
              <a:solidFill>
                <a:srgbClr val="002060"/>
              </a:solidFill>
            </a:endParaRPr>
          </a:p>
          <a:p>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gradient</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usually</a:t>
            </a:r>
            <a:r>
              <a:rPr lang="el-GR" sz="2000" b="1" dirty="0" smtClean="0">
                <a:solidFill>
                  <a:srgbClr val="002060"/>
                </a:solidFill>
              </a:rPr>
              <a:t> </a:t>
            </a:r>
            <a:r>
              <a:rPr lang="el-GR" sz="2000" b="1" dirty="0" err="1" smtClean="0">
                <a:solidFill>
                  <a:srgbClr val="002060"/>
                </a:solidFill>
              </a:rPr>
              <a:t>expressed</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 (% ) </a:t>
            </a:r>
            <a:r>
              <a:rPr lang="el-GR" sz="2000" b="1" dirty="0" err="1" smtClean="0">
                <a:solidFill>
                  <a:srgbClr val="002060"/>
                </a:solidFill>
              </a:rPr>
              <a:t>or</a:t>
            </a:r>
            <a:r>
              <a:rPr lang="el-GR" sz="2000" b="1" dirty="0" smtClean="0">
                <a:solidFill>
                  <a:srgbClr val="002060"/>
                </a:solidFill>
              </a:rPr>
              <a:t> (‰) </a:t>
            </a:r>
            <a:endParaRPr lang="el-GR" sz="2000" b="1" dirty="0">
              <a:solidFill>
                <a:srgbClr val="002060"/>
              </a:solidFill>
            </a:endParaRPr>
          </a:p>
        </p:txBody>
      </p:sp>
      <p:sp>
        <p:nvSpPr>
          <p:cNvPr id="4" name="Ορθογώνιο 3"/>
          <p:cNvSpPr/>
          <p:nvPr/>
        </p:nvSpPr>
        <p:spPr>
          <a:xfrm>
            <a:off x="665626" y="6453336"/>
            <a:ext cx="8208912"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://www.physicsforums.com/threads/confusion-over-hydraulic-gradient-l-parameter.835218/</a:t>
            </a:r>
            <a:endParaRPr lang="el-GR" sz="1400" dirty="0">
              <a:solidFill>
                <a:srgbClr val="002060"/>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202" y="1268760"/>
            <a:ext cx="4086593" cy="3529330"/>
          </a:xfrm>
          <a:prstGeom prst="rect">
            <a:avLst/>
          </a:prstGeom>
        </p:spPr>
      </p:pic>
      <p:sp>
        <p:nvSpPr>
          <p:cNvPr id="6" name="TextBox 5"/>
          <p:cNvSpPr txBox="1"/>
          <p:nvPr/>
        </p:nvSpPr>
        <p:spPr>
          <a:xfrm>
            <a:off x="3080189" y="1268760"/>
            <a:ext cx="237566" cy="369332"/>
          </a:xfrm>
          <a:prstGeom prst="rect">
            <a:avLst/>
          </a:prstGeom>
          <a:noFill/>
        </p:spPr>
        <p:txBody>
          <a:bodyPr wrap="none" rtlCol="0">
            <a:spAutoFit/>
          </a:bodyPr>
          <a:lstStyle/>
          <a:p>
            <a:r>
              <a:rPr lang="el-GR" dirty="0" smtClean="0"/>
              <a:t> </a:t>
            </a:r>
            <a:endParaRPr lang="el-GR" dirty="0"/>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955445669"/>
              </p:ext>
            </p:extLst>
          </p:nvPr>
        </p:nvGraphicFramePr>
        <p:xfrm>
          <a:off x="3987785" y="686863"/>
          <a:ext cx="622300" cy="558800"/>
        </p:xfrm>
        <a:graphic>
          <a:graphicData uri="http://schemas.openxmlformats.org/presentationml/2006/ole">
            <mc:AlternateContent xmlns:mc="http://schemas.openxmlformats.org/markup-compatibility/2006">
              <mc:Choice xmlns:v="urn:schemas-microsoft-com:vml" Requires="v">
                <p:oleObj spid="_x0000_s8292" name="Εξίσωση" r:id="rId4" imgW="622080" imgH="558720" progId="Equation.3">
                  <p:embed/>
                </p:oleObj>
              </mc:Choice>
              <mc:Fallback>
                <p:oleObj name="Εξίσωση" r:id="rId4" imgW="622080" imgH="558720" progId="Equation.3">
                  <p:embed/>
                  <p:pic>
                    <p:nvPicPr>
                      <p:cNvPr id="0" name=""/>
                      <p:cNvPicPr/>
                      <p:nvPr/>
                    </p:nvPicPr>
                    <p:blipFill>
                      <a:blip r:embed="rId5"/>
                      <a:stretch>
                        <a:fillRect/>
                      </a:stretch>
                    </p:blipFill>
                    <p:spPr>
                      <a:xfrm>
                        <a:off x="3987785" y="686863"/>
                        <a:ext cx="622300" cy="558800"/>
                      </a:xfrm>
                      <a:prstGeom prst="rect">
                        <a:avLst/>
                      </a:prstGeom>
                    </p:spPr>
                  </p:pic>
                </p:oleObj>
              </mc:Fallback>
            </mc:AlternateContent>
          </a:graphicData>
        </a:graphic>
      </p:graphicFrame>
    </p:spTree>
    <p:extLst>
      <p:ext uri="{BB962C8B-B14F-4D97-AF65-F5344CB8AC3E}">
        <p14:creationId xmlns:p14="http://schemas.microsoft.com/office/powerpoint/2010/main" val="221001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90342" y="153100"/>
            <a:ext cx="6348406"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endParaRPr lang="el-GR" sz="2800" b="1" u="sng" dirty="0">
              <a:solidFill>
                <a:srgbClr val="002060"/>
              </a:solidFill>
            </a:endParaRPr>
          </a:p>
        </p:txBody>
      </p:sp>
      <p:sp>
        <p:nvSpPr>
          <p:cNvPr id="3" name="TextBox 2"/>
          <p:cNvSpPr txBox="1"/>
          <p:nvPr/>
        </p:nvSpPr>
        <p:spPr>
          <a:xfrm>
            <a:off x="179512" y="764704"/>
            <a:ext cx="8856984" cy="5632311"/>
          </a:xfrm>
          <a:prstGeom prst="rect">
            <a:avLst/>
          </a:prstGeom>
          <a:noFill/>
        </p:spPr>
        <p:txBody>
          <a:bodyPr wrap="square" rtlCol="0">
            <a:spAutoFit/>
          </a:bodyPr>
          <a:lstStyle/>
          <a:p>
            <a:pPr algn="just"/>
            <a:r>
              <a:rPr lang="en-US" b="1" dirty="0">
                <a:solidFill>
                  <a:srgbClr val="002060"/>
                </a:solidFill>
              </a:rPr>
              <a:t>The hydraulic conductivity of a soil is a measure of the soil's ability to transmit water when submitted to a hydraulic </a:t>
            </a:r>
            <a:r>
              <a:rPr lang="en-US" b="1" dirty="0" smtClean="0">
                <a:solidFill>
                  <a:srgbClr val="002060"/>
                </a:solidFill>
              </a:rPr>
              <a:t>gradient</a:t>
            </a:r>
            <a:endParaRPr lang="el-GR" b="1" dirty="0" smtClean="0">
              <a:solidFill>
                <a:srgbClr val="002060"/>
              </a:solidFill>
            </a:endParaRPr>
          </a:p>
          <a:p>
            <a:pPr algn="just"/>
            <a:endParaRPr lang="el-GR" b="1" dirty="0">
              <a:solidFill>
                <a:srgbClr val="002060"/>
              </a:solidFill>
            </a:endParaRPr>
          </a:p>
          <a:p>
            <a:pPr algn="just"/>
            <a:r>
              <a:rPr lang="en-US" b="1" dirty="0">
                <a:solidFill>
                  <a:srgbClr val="002060"/>
                </a:solidFill>
              </a:rPr>
              <a:t>The dimension of</a:t>
            </a:r>
            <a:r>
              <a:rPr lang="en-US" b="1" i="1" dirty="0">
                <a:solidFill>
                  <a:srgbClr val="002060"/>
                </a:solidFill>
              </a:rPr>
              <a:t> </a:t>
            </a:r>
            <a:r>
              <a:rPr lang="el-GR" b="1" i="1" dirty="0" smtClean="0">
                <a:solidFill>
                  <a:srgbClr val="002060"/>
                </a:solidFill>
              </a:rPr>
              <a:t>k</a:t>
            </a:r>
            <a:r>
              <a:rPr lang="en-US" b="1" dirty="0" smtClean="0">
                <a:solidFill>
                  <a:srgbClr val="002060"/>
                </a:solidFill>
              </a:rPr>
              <a:t> </a:t>
            </a:r>
            <a:r>
              <a:rPr lang="en-US" b="1" dirty="0">
                <a:solidFill>
                  <a:srgbClr val="002060"/>
                </a:solidFill>
              </a:rPr>
              <a:t>is the same as that for velocity, that is, length per unit of </a:t>
            </a:r>
            <a:r>
              <a:rPr lang="en-US" b="1" dirty="0" smtClean="0">
                <a:solidFill>
                  <a:srgbClr val="002060"/>
                </a:solidFill>
              </a:rPr>
              <a:t>time</a:t>
            </a:r>
            <a:endParaRPr lang="el-GR" b="1" dirty="0" smtClean="0">
              <a:solidFill>
                <a:srgbClr val="002060"/>
              </a:solidFill>
            </a:endParaRPr>
          </a:p>
          <a:p>
            <a:pPr algn="just"/>
            <a:endParaRPr lang="el-GR" b="1" dirty="0">
              <a:solidFill>
                <a:srgbClr val="002060"/>
              </a:solidFill>
            </a:endParaRPr>
          </a:p>
          <a:p>
            <a:pPr algn="just"/>
            <a:r>
              <a:rPr lang="en-US" b="1" dirty="0">
                <a:solidFill>
                  <a:srgbClr val="002060"/>
                </a:solidFill>
              </a:rPr>
              <a:t>Hydraulic conductivity is one of the hydraulic properties of the soil; the other involves the soil's fluid retention </a:t>
            </a:r>
            <a:r>
              <a:rPr lang="en-US" b="1" dirty="0" smtClean="0">
                <a:solidFill>
                  <a:srgbClr val="002060"/>
                </a:solidFill>
              </a:rPr>
              <a:t>characteristics.</a:t>
            </a:r>
            <a:r>
              <a:rPr lang="el-GR" b="1" dirty="0" smtClean="0">
                <a:solidFill>
                  <a:srgbClr val="002060"/>
                </a:solidFill>
              </a:rPr>
              <a:t> T</a:t>
            </a:r>
            <a:r>
              <a:rPr lang="en-US" b="1" dirty="0" smtClean="0">
                <a:solidFill>
                  <a:srgbClr val="002060"/>
                </a:solidFill>
              </a:rPr>
              <a:t>he </a:t>
            </a:r>
            <a:r>
              <a:rPr lang="en-US" b="1" dirty="0">
                <a:solidFill>
                  <a:srgbClr val="002060"/>
                </a:solidFill>
              </a:rPr>
              <a:t>hydraulic conductivity determines the ability of the soil fluid to flow through the soil matrix system under a specified hydraulic gradient; the soil fluid retention characteristics determine the ability of the soil system to retain the soil fluid </a:t>
            </a:r>
            <a:r>
              <a:rPr lang="en-US" b="1" dirty="0" smtClean="0">
                <a:solidFill>
                  <a:srgbClr val="002060"/>
                </a:solidFill>
              </a:rPr>
              <a:t>under</a:t>
            </a:r>
            <a:r>
              <a:rPr lang="el-GR" b="1" dirty="0">
                <a:solidFill>
                  <a:srgbClr val="002060"/>
                </a:solidFill>
              </a:rPr>
              <a:t> </a:t>
            </a:r>
            <a:r>
              <a:rPr lang="el-GR" b="1" dirty="0" smtClean="0">
                <a:solidFill>
                  <a:srgbClr val="002060"/>
                </a:solidFill>
              </a:rPr>
              <a:t>a </a:t>
            </a:r>
            <a:r>
              <a:rPr lang="el-GR" b="1" dirty="0" err="1" smtClean="0">
                <a:solidFill>
                  <a:srgbClr val="002060"/>
                </a:solidFill>
              </a:rPr>
              <a:t>specified</a:t>
            </a:r>
            <a:r>
              <a:rPr lang="el-GR" b="1" dirty="0" smtClean="0">
                <a:solidFill>
                  <a:srgbClr val="002060"/>
                </a:solidFill>
              </a:rPr>
              <a:t> </a:t>
            </a:r>
            <a:r>
              <a:rPr lang="el-GR" b="1" dirty="0" err="1" smtClean="0">
                <a:solidFill>
                  <a:srgbClr val="002060"/>
                </a:solidFill>
              </a:rPr>
              <a:t>pressure</a:t>
            </a:r>
            <a:r>
              <a:rPr lang="el-GR" b="1" dirty="0" smtClean="0">
                <a:solidFill>
                  <a:srgbClr val="002060"/>
                </a:solidFill>
              </a:rPr>
              <a:t> </a:t>
            </a:r>
            <a:r>
              <a:rPr lang="el-GR" b="1" dirty="0" err="1" smtClean="0">
                <a:solidFill>
                  <a:srgbClr val="002060"/>
                </a:solidFill>
              </a:rPr>
              <a:t>condition</a:t>
            </a:r>
            <a:endParaRPr lang="el-GR" b="1" dirty="0" smtClean="0">
              <a:solidFill>
                <a:srgbClr val="002060"/>
              </a:solidFill>
            </a:endParaRPr>
          </a:p>
          <a:p>
            <a:pPr algn="just"/>
            <a:endParaRPr lang="el-GR" b="1" dirty="0">
              <a:solidFill>
                <a:srgbClr val="002060"/>
              </a:solidFill>
            </a:endParaRPr>
          </a:p>
          <a:p>
            <a:pPr algn="just"/>
            <a:r>
              <a:rPr lang="en-US" b="1" dirty="0" smtClean="0">
                <a:solidFill>
                  <a:srgbClr val="002060"/>
                </a:solidFill>
              </a:rPr>
              <a:t>The </a:t>
            </a:r>
            <a:r>
              <a:rPr lang="en-US" b="1" dirty="0">
                <a:solidFill>
                  <a:srgbClr val="002060"/>
                </a:solidFill>
              </a:rPr>
              <a:t>hydraulic conductivity depends on the soil grain size, the structure of the soil matrix, the type of soil fluid, and the relative amount of soil fluid (saturation) present in the soil matrix. The important properties relevant to the solid matrix of the soil include pore size distribution, pore shape, tortuosity, specific surface, and porosity. In relation to the soil fluid, the important properties include fluid density, </a:t>
            </a:r>
            <a:r>
              <a:rPr lang="en-US" b="1" i="1" dirty="0">
                <a:solidFill>
                  <a:srgbClr val="002060"/>
                </a:solidFill>
              </a:rPr>
              <a:t>,</a:t>
            </a:r>
            <a:r>
              <a:rPr lang="en-US" b="1" dirty="0">
                <a:solidFill>
                  <a:srgbClr val="002060"/>
                </a:solidFill>
              </a:rPr>
              <a:t> and fluid </a:t>
            </a:r>
            <a:r>
              <a:rPr lang="en-US" b="1" dirty="0" smtClean="0">
                <a:solidFill>
                  <a:srgbClr val="002060"/>
                </a:solidFill>
              </a:rPr>
              <a:t>viscosity</a:t>
            </a:r>
            <a:r>
              <a:rPr lang="el-GR" b="1" dirty="0" smtClean="0">
                <a:solidFill>
                  <a:srgbClr val="002060"/>
                </a:solidFill>
              </a:rPr>
              <a:t>.</a:t>
            </a:r>
          </a:p>
          <a:p>
            <a:pPr algn="just"/>
            <a:endParaRPr lang="el-GR" b="1" dirty="0">
              <a:solidFill>
                <a:srgbClr val="002060"/>
              </a:solidFill>
            </a:endParaRPr>
          </a:p>
          <a:p>
            <a:pPr algn="just"/>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hydraulic</a:t>
            </a:r>
            <a:r>
              <a:rPr lang="el-GR" b="1" dirty="0" smtClean="0">
                <a:solidFill>
                  <a:srgbClr val="002060"/>
                </a:solidFill>
              </a:rPr>
              <a:t> </a:t>
            </a:r>
            <a:r>
              <a:rPr lang="el-GR" b="1" dirty="0" err="1" smtClean="0">
                <a:solidFill>
                  <a:srgbClr val="002060"/>
                </a:solidFill>
              </a:rPr>
              <a:t>conductivity</a:t>
            </a:r>
            <a:r>
              <a:rPr lang="el-GR" b="1" dirty="0" smtClean="0">
                <a:solidFill>
                  <a:srgbClr val="002060"/>
                </a:solidFill>
              </a:rPr>
              <a:t> of a </a:t>
            </a:r>
            <a:r>
              <a:rPr lang="el-GR" b="1" dirty="0" err="1" smtClean="0">
                <a:solidFill>
                  <a:srgbClr val="002060"/>
                </a:solidFill>
              </a:rPr>
              <a:t>porous</a:t>
            </a:r>
            <a:r>
              <a:rPr lang="el-GR" b="1" dirty="0" smtClean="0">
                <a:solidFill>
                  <a:srgbClr val="002060"/>
                </a:solidFill>
              </a:rPr>
              <a:t> </a:t>
            </a:r>
            <a:r>
              <a:rPr lang="el-GR" b="1" dirty="0" err="1" smtClean="0">
                <a:solidFill>
                  <a:srgbClr val="002060"/>
                </a:solidFill>
              </a:rPr>
              <a:t>media</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equal</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1, </a:t>
            </a:r>
            <a:r>
              <a:rPr lang="el-GR" b="1" dirty="0" err="1" smtClean="0">
                <a:solidFill>
                  <a:srgbClr val="002060"/>
                </a:solidFill>
              </a:rPr>
              <a:t>when</a:t>
            </a:r>
            <a:r>
              <a:rPr lang="el-GR" b="1" dirty="0" smtClean="0">
                <a:solidFill>
                  <a:srgbClr val="002060"/>
                </a:solidFill>
              </a:rPr>
              <a:t> </a:t>
            </a:r>
            <a:r>
              <a:rPr lang="el-GR" b="1" dirty="0" err="1" smtClean="0">
                <a:solidFill>
                  <a:srgbClr val="002060"/>
                </a:solidFill>
              </a:rPr>
              <a:t>it</a:t>
            </a:r>
            <a:r>
              <a:rPr lang="el-GR" b="1" dirty="0" smtClean="0">
                <a:solidFill>
                  <a:srgbClr val="002060"/>
                </a:solidFill>
              </a:rPr>
              <a:t> </a:t>
            </a:r>
            <a:r>
              <a:rPr lang="el-GR" b="1" dirty="0" err="1" smtClean="0">
                <a:solidFill>
                  <a:srgbClr val="002060"/>
                </a:solidFill>
              </a:rPr>
              <a:t>transmits</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unit</a:t>
            </a:r>
            <a:r>
              <a:rPr lang="el-GR" b="1" dirty="0" smtClean="0">
                <a:solidFill>
                  <a:srgbClr val="002060"/>
                </a:solidFill>
              </a:rPr>
              <a:t> of </a:t>
            </a:r>
            <a:r>
              <a:rPr lang="el-GR" b="1" dirty="0" err="1" smtClean="0">
                <a:solidFill>
                  <a:srgbClr val="002060"/>
                </a:solidFill>
              </a:rPr>
              <a:t>time</a:t>
            </a:r>
            <a:r>
              <a:rPr lang="el-GR" b="1" dirty="0" smtClean="0">
                <a:solidFill>
                  <a:srgbClr val="002060"/>
                </a:solidFill>
              </a:rPr>
              <a:t> </a:t>
            </a:r>
            <a:r>
              <a:rPr lang="el-GR" b="1" dirty="0" err="1" smtClean="0">
                <a:solidFill>
                  <a:srgbClr val="002060"/>
                </a:solidFill>
              </a:rPr>
              <a:t>vertical</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direction</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water </a:t>
            </a:r>
            <a:r>
              <a:rPr lang="el-GR" b="1" dirty="0" err="1" smtClean="0">
                <a:solidFill>
                  <a:srgbClr val="002060"/>
                </a:solidFill>
              </a:rPr>
              <a:t>flow</a:t>
            </a:r>
            <a:r>
              <a:rPr lang="el-GR" b="1" dirty="0" smtClean="0">
                <a:solidFill>
                  <a:srgbClr val="002060"/>
                </a:solidFill>
              </a:rPr>
              <a:t> ,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unit</a:t>
            </a:r>
            <a:r>
              <a:rPr lang="el-GR" b="1" dirty="0" smtClean="0">
                <a:solidFill>
                  <a:srgbClr val="002060"/>
                </a:solidFill>
              </a:rPr>
              <a:t> of </a:t>
            </a:r>
            <a:r>
              <a:rPr lang="el-GR" b="1" dirty="0" err="1" smtClean="0">
                <a:solidFill>
                  <a:srgbClr val="002060"/>
                </a:solidFill>
              </a:rPr>
              <a:t>volume</a:t>
            </a:r>
            <a:r>
              <a:rPr lang="el-GR" b="1" dirty="0" smtClean="0">
                <a:solidFill>
                  <a:srgbClr val="002060"/>
                </a:solidFill>
              </a:rPr>
              <a:t> </a:t>
            </a:r>
            <a:r>
              <a:rPr lang="el-GR" b="1" dirty="0" err="1" smtClean="0">
                <a:solidFill>
                  <a:srgbClr val="002060"/>
                </a:solidFill>
              </a:rPr>
              <a:t>through</a:t>
            </a:r>
            <a:r>
              <a:rPr lang="el-GR" b="1" dirty="0" smtClean="0">
                <a:solidFill>
                  <a:srgbClr val="002060"/>
                </a:solidFill>
              </a:rPr>
              <a:t> a </a:t>
            </a:r>
            <a:r>
              <a:rPr lang="el-GR" b="1" dirty="0" err="1" smtClean="0">
                <a:solidFill>
                  <a:srgbClr val="002060"/>
                </a:solidFill>
              </a:rPr>
              <a:t>unit</a:t>
            </a:r>
            <a:r>
              <a:rPr lang="el-GR" b="1" dirty="0" smtClean="0">
                <a:solidFill>
                  <a:srgbClr val="002060"/>
                </a:solidFill>
              </a:rPr>
              <a:t> </a:t>
            </a:r>
            <a:r>
              <a:rPr lang="el-GR" b="1" dirty="0" err="1" smtClean="0">
                <a:solidFill>
                  <a:srgbClr val="002060"/>
                </a:solidFill>
              </a:rPr>
              <a:t>surface</a:t>
            </a:r>
            <a:r>
              <a:rPr lang="el-GR" b="1" dirty="0" smtClean="0">
                <a:solidFill>
                  <a:srgbClr val="002060"/>
                </a:solidFill>
              </a:rPr>
              <a:t> </a:t>
            </a:r>
            <a:r>
              <a:rPr lang="el-GR" b="1" dirty="0" err="1" smtClean="0">
                <a:solidFill>
                  <a:srgbClr val="002060"/>
                </a:solidFill>
              </a:rPr>
              <a:t>having</a:t>
            </a:r>
            <a:r>
              <a:rPr lang="el-GR" b="1" dirty="0" smtClean="0">
                <a:solidFill>
                  <a:srgbClr val="002060"/>
                </a:solidFill>
              </a:rPr>
              <a:t> </a:t>
            </a:r>
            <a:r>
              <a:rPr lang="el-GR" b="1" dirty="0" err="1" smtClean="0">
                <a:solidFill>
                  <a:srgbClr val="002060"/>
                </a:solidFill>
              </a:rPr>
              <a:t>hydraulic</a:t>
            </a:r>
            <a:r>
              <a:rPr lang="el-GR" b="1" dirty="0" smtClean="0">
                <a:solidFill>
                  <a:srgbClr val="002060"/>
                </a:solidFill>
              </a:rPr>
              <a:t> </a:t>
            </a:r>
            <a:r>
              <a:rPr lang="el-GR" b="1" dirty="0" err="1" smtClean="0">
                <a:solidFill>
                  <a:srgbClr val="002060"/>
                </a:solidFill>
              </a:rPr>
              <a:t>gradient</a:t>
            </a:r>
            <a:r>
              <a:rPr lang="el-GR" b="1" dirty="0" smtClean="0">
                <a:solidFill>
                  <a:srgbClr val="002060"/>
                </a:solidFill>
              </a:rPr>
              <a:t> </a:t>
            </a:r>
            <a:r>
              <a:rPr lang="el-GR" b="1" dirty="0" err="1" smtClean="0">
                <a:solidFill>
                  <a:srgbClr val="002060"/>
                </a:solidFill>
              </a:rPr>
              <a:t>equal</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1 </a:t>
            </a:r>
            <a:r>
              <a:rPr lang="el-GR" b="1" dirty="0" err="1" smtClean="0">
                <a:solidFill>
                  <a:srgbClr val="002060"/>
                </a:solidFill>
              </a:rPr>
              <a:t>under</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prevelance</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kinematic</a:t>
            </a:r>
            <a:r>
              <a:rPr lang="el-GR" b="1" dirty="0" smtClean="0">
                <a:solidFill>
                  <a:srgbClr val="002060"/>
                </a:solidFill>
              </a:rPr>
              <a:t> </a:t>
            </a:r>
            <a:r>
              <a:rPr lang="el-GR" b="1" dirty="0" err="1" smtClean="0">
                <a:solidFill>
                  <a:srgbClr val="002060"/>
                </a:solidFill>
              </a:rPr>
              <a:t>viscosity</a:t>
            </a:r>
            <a:endParaRPr lang="el-GR" b="1" dirty="0">
              <a:solidFill>
                <a:srgbClr val="002060"/>
              </a:solidFill>
            </a:endParaRPr>
          </a:p>
        </p:txBody>
      </p:sp>
      <p:sp>
        <p:nvSpPr>
          <p:cNvPr id="4" name="Ορθογώνιο 3"/>
          <p:cNvSpPr/>
          <p:nvPr/>
        </p:nvSpPr>
        <p:spPr>
          <a:xfrm>
            <a:off x="1548968" y="6407533"/>
            <a:ext cx="6768752"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://web.ead.anl.gov/resrad/datacoll/conuct.htm</a:t>
            </a:r>
            <a:endParaRPr lang="el-GR" sz="1400" dirty="0">
              <a:solidFill>
                <a:srgbClr val="002060"/>
              </a:solidFill>
            </a:endParaRPr>
          </a:p>
        </p:txBody>
      </p:sp>
    </p:spTree>
    <p:extLst>
      <p:ext uri="{BB962C8B-B14F-4D97-AF65-F5344CB8AC3E}">
        <p14:creationId xmlns:p14="http://schemas.microsoft.com/office/powerpoint/2010/main" val="401188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304" y="36142"/>
            <a:ext cx="8916431" cy="954107"/>
          </a:xfrm>
          <a:prstGeom prst="rect">
            <a:avLst/>
          </a:prstGeom>
        </p:spPr>
        <p:txBody>
          <a:bodyPr wrap="square">
            <a:spAutoFit/>
          </a:bodyPr>
          <a:lstStyle/>
          <a:p>
            <a:pPr algn="ct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r>
              <a:rPr lang="el-GR" sz="2800" b="1" u="sng" dirty="0" smtClean="0">
                <a:solidFill>
                  <a:srgbClr val="002060"/>
                </a:solidFill>
              </a:rPr>
              <a:t>-</a:t>
            </a:r>
            <a:r>
              <a:rPr lang="el-GR" sz="2800" b="1" u="sng" dirty="0" err="1" smtClean="0">
                <a:solidFill>
                  <a:srgbClr val="002060"/>
                </a:solidFill>
              </a:rPr>
              <a:t>Typical</a:t>
            </a:r>
            <a:r>
              <a:rPr lang="el-GR" sz="2800" b="1" u="sng" dirty="0" smtClean="0">
                <a:solidFill>
                  <a:srgbClr val="002060"/>
                </a:solidFill>
              </a:rPr>
              <a:t> </a:t>
            </a:r>
            <a:r>
              <a:rPr lang="el-GR" sz="2800" b="1" u="sng" dirty="0" err="1" smtClean="0">
                <a:solidFill>
                  <a:srgbClr val="002060"/>
                </a:solidFill>
              </a:rPr>
              <a:t>values</a:t>
            </a:r>
            <a:r>
              <a:rPr lang="el-GR" sz="2800" b="1" u="sng" dirty="0" smtClean="0">
                <a:solidFill>
                  <a:srgbClr val="002060"/>
                </a:solidFill>
              </a:rPr>
              <a:t> of </a:t>
            </a:r>
            <a:r>
              <a:rPr lang="el-GR" sz="2800" b="1" u="sng" dirty="0" err="1" smtClean="0">
                <a:solidFill>
                  <a:srgbClr val="002060"/>
                </a:solidFill>
              </a:rPr>
              <a:t>soil</a:t>
            </a:r>
            <a:r>
              <a:rPr lang="el-GR" sz="2800" b="1" u="sng" dirty="0" smtClean="0">
                <a:solidFill>
                  <a:srgbClr val="002060"/>
                </a:solidFill>
              </a:rPr>
              <a:t> </a:t>
            </a:r>
            <a:r>
              <a:rPr lang="el-GR" sz="2800" b="1" u="sng" dirty="0" err="1" smtClean="0">
                <a:solidFill>
                  <a:srgbClr val="002060"/>
                </a:solidFill>
              </a:rPr>
              <a:t>and</a:t>
            </a:r>
            <a:r>
              <a:rPr lang="el-GR" sz="2800" b="1" u="sng" dirty="0" smtClean="0">
                <a:solidFill>
                  <a:srgbClr val="002060"/>
                </a:solidFill>
              </a:rPr>
              <a:t> </a:t>
            </a:r>
            <a:r>
              <a:rPr lang="el-GR" sz="2800" b="1" u="sng" dirty="0" err="1" smtClean="0">
                <a:solidFill>
                  <a:srgbClr val="002060"/>
                </a:solidFill>
              </a:rPr>
              <a:t>rock</a:t>
            </a:r>
            <a:r>
              <a:rPr lang="el-GR" sz="2800" b="1" u="sng" dirty="0" smtClean="0">
                <a:solidFill>
                  <a:srgbClr val="002060"/>
                </a:solidFill>
              </a:rPr>
              <a:t> </a:t>
            </a:r>
            <a:r>
              <a:rPr lang="el-GR" sz="2800" b="1" u="sng" dirty="0" err="1" smtClean="0">
                <a:solidFill>
                  <a:srgbClr val="002060"/>
                </a:solidFill>
              </a:rPr>
              <a:t>materials</a:t>
            </a:r>
            <a:endParaRPr lang="el-GR" sz="2800" b="1" u="sng" dirty="0">
              <a:solidFill>
                <a:srgbClr val="002060"/>
              </a:solidFill>
            </a:endParaRPr>
          </a:p>
        </p:txBody>
      </p:sp>
      <p:sp>
        <p:nvSpPr>
          <p:cNvPr id="3" name="Ορθογώνιο 2"/>
          <p:cNvSpPr/>
          <p:nvPr/>
        </p:nvSpPr>
        <p:spPr>
          <a:xfrm>
            <a:off x="354468" y="6047710"/>
            <a:ext cx="8568952" cy="523220"/>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a:solidFill>
                  <a:srgbClr val="002060"/>
                </a:solidFill>
              </a:rPr>
              <a:t>http://www.aqtesolv.com/aquifer-tests/aquifer_properties.htm</a:t>
            </a:r>
            <a:endParaRPr lang="el-GR" sz="1400" dirty="0" smtClean="0">
              <a:solidFill>
                <a:srgbClr val="002060"/>
              </a:solidFill>
            </a:endParaRPr>
          </a:p>
          <a:p>
            <a:pPr algn="ctr"/>
            <a:r>
              <a:rPr lang="en-US" sz="1400" dirty="0" smtClean="0">
                <a:solidFill>
                  <a:srgbClr val="002060"/>
                </a:solidFill>
              </a:rPr>
              <a:t>Domenico</a:t>
            </a:r>
            <a:r>
              <a:rPr lang="en-US" sz="1400" dirty="0">
                <a:solidFill>
                  <a:srgbClr val="002060"/>
                </a:solidFill>
              </a:rPr>
              <a:t>, P.A. and F.W. Schwartz, 1990. </a:t>
            </a:r>
            <a:r>
              <a:rPr lang="en-US" sz="1400" i="1" dirty="0">
                <a:solidFill>
                  <a:srgbClr val="002060"/>
                </a:solidFill>
              </a:rPr>
              <a:t>Physical and Chemical Hydrogeology</a:t>
            </a:r>
            <a:r>
              <a:rPr lang="en-US" sz="1400" dirty="0">
                <a:solidFill>
                  <a:srgbClr val="002060"/>
                </a:solidFill>
              </a:rPr>
              <a:t>, John Wiley &amp; Sons, New York, 824 p.</a:t>
            </a:r>
            <a:endParaRPr lang="el-GR" sz="1400" dirty="0">
              <a:solidFill>
                <a:srgbClr val="002060"/>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17" t="46094" r="24232" b="19726"/>
          <a:stretch/>
        </p:blipFill>
        <p:spPr bwMode="auto">
          <a:xfrm>
            <a:off x="539552" y="990249"/>
            <a:ext cx="3714751"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558" t="39319" r="24406" b="30341"/>
          <a:stretch/>
        </p:blipFill>
        <p:spPr bwMode="auto">
          <a:xfrm>
            <a:off x="4499992" y="1130671"/>
            <a:ext cx="3647751" cy="221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763" t="43610" r="19371" b="28195"/>
          <a:stretch/>
        </p:blipFill>
        <p:spPr bwMode="auto">
          <a:xfrm>
            <a:off x="2396927" y="3645024"/>
            <a:ext cx="4926843" cy="206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77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153099"/>
            <a:ext cx="8196351" cy="954107"/>
          </a:xfrm>
          <a:prstGeom prst="rect">
            <a:avLst/>
          </a:prstGeom>
        </p:spPr>
        <p:txBody>
          <a:bodyPr wrap="square">
            <a:spAutoFit/>
          </a:bodyPr>
          <a:lstStyle/>
          <a:p>
            <a:pPr algn="ct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r>
              <a:rPr lang="el-GR" sz="2800" b="1" u="sng" dirty="0" smtClean="0">
                <a:solidFill>
                  <a:srgbClr val="002060"/>
                </a:solidFill>
              </a:rPr>
              <a:t>-</a:t>
            </a:r>
            <a:r>
              <a:rPr lang="el-GR" sz="2800" b="1" u="sng" dirty="0" err="1" smtClean="0">
                <a:solidFill>
                  <a:srgbClr val="002060"/>
                </a:solidFill>
              </a:rPr>
              <a:t>Typical</a:t>
            </a:r>
            <a:r>
              <a:rPr lang="el-GR" sz="2800" b="1" u="sng" dirty="0" smtClean="0">
                <a:solidFill>
                  <a:srgbClr val="002060"/>
                </a:solidFill>
              </a:rPr>
              <a:t> </a:t>
            </a:r>
            <a:r>
              <a:rPr lang="el-GR" sz="2800" b="1" u="sng" dirty="0" err="1" smtClean="0">
                <a:solidFill>
                  <a:srgbClr val="002060"/>
                </a:solidFill>
              </a:rPr>
              <a:t>values</a:t>
            </a:r>
            <a:r>
              <a:rPr lang="el-GR" sz="2800" b="1" u="sng" dirty="0" smtClean="0">
                <a:solidFill>
                  <a:srgbClr val="002060"/>
                </a:solidFill>
              </a:rPr>
              <a:t> of </a:t>
            </a:r>
            <a:r>
              <a:rPr lang="el-GR" sz="2800" b="1" u="sng" dirty="0" err="1" smtClean="0">
                <a:solidFill>
                  <a:srgbClr val="002060"/>
                </a:solidFill>
              </a:rPr>
              <a:t>soil</a:t>
            </a:r>
            <a:r>
              <a:rPr lang="el-GR" sz="2800" b="1" u="sng" dirty="0" smtClean="0">
                <a:solidFill>
                  <a:srgbClr val="002060"/>
                </a:solidFill>
              </a:rPr>
              <a:t> </a:t>
            </a:r>
            <a:r>
              <a:rPr lang="el-GR" sz="2800" b="1" u="sng" dirty="0" err="1" smtClean="0">
                <a:solidFill>
                  <a:srgbClr val="002060"/>
                </a:solidFill>
              </a:rPr>
              <a:t>and</a:t>
            </a:r>
            <a:r>
              <a:rPr lang="el-GR" sz="2800" b="1" u="sng" dirty="0" smtClean="0">
                <a:solidFill>
                  <a:srgbClr val="002060"/>
                </a:solidFill>
              </a:rPr>
              <a:t> </a:t>
            </a:r>
            <a:r>
              <a:rPr lang="el-GR" sz="2800" b="1" u="sng" dirty="0" err="1" smtClean="0">
                <a:solidFill>
                  <a:srgbClr val="002060"/>
                </a:solidFill>
              </a:rPr>
              <a:t>rock</a:t>
            </a:r>
            <a:r>
              <a:rPr lang="el-GR" sz="2800" b="1" u="sng" dirty="0" smtClean="0">
                <a:solidFill>
                  <a:srgbClr val="002060"/>
                </a:solidFill>
              </a:rPr>
              <a:t> </a:t>
            </a:r>
            <a:r>
              <a:rPr lang="el-GR" sz="2800" b="1" u="sng" dirty="0" err="1" smtClean="0">
                <a:solidFill>
                  <a:srgbClr val="002060"/>
                </a:solidFill>
              </a:rPr>
              <a:t>materials</a:t>
            </a:r>
            <a:endParaRPr lang="el-GR" sz="2800" b="1" u="sng" dirty="0">
              <a:solidFill>
                <a:srgbClr val="002060"/>
              </a:solidFill>
            </a:endParaRPr>
          </a:p>
        </p:txBody>
      </p:sp>
      <p:sp>
        <p:nvSpPr>
          <p:cNvPr id="3" name="Ορθογώνιο 2"/>
          <p:cNvSpPr/>
          <p:nvPr/>
        </p:nvSpPr>
        <p:spPr>
          <a:xfrm>
            <a:off x="1046467" y="1196752"/>
            <a:ext cx="6912768" cy="4093428"/>
          </a:xfrm>
          <a:prstGeom prst="rect">
            <a:avLst/>
          </a:prstGeom>
          <a:solidFill>
            <a:schemeClr val="bg1"/>
          </a:solidFill>
        </p:spPr>
        <p:txBody>
          <a:bodyPr wrap="square">
            <a:spAutoFit/>
          </a:bodyPr>
          <a:lstStyle/>
          <a:p>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characterized</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a:t>
            </a:r>
            <a:endParaRPr lang="el-GR" sz="2000" b="1" dirty="0">
              <a:solidFill>
                <a:srgbClr val="002060"/>
              </a:solidFill>
            </a:endParaRPr>
          </a:p>
          <a:p>
            <a:pPr lvl="0"/>
            <a:r>
              <a:rPr lang="en-US" sz="2000" b="1" dirty="0" smtClean="0">
                <a:solidFill>
                  <a:srgbClr val="002060"/>
                </a:solidFill>
              </a:rPr>
              <a:t>V</a:t>
            </a:r>
            <a:r>
              <a:rPr lang="el-GR" sz="2000" b="1" dirty="0" err="1" smtClean="0">
                <a:solidFill>
                  <a:srgbClr val="002060"/>
                </a:solidFill>
              </a:rPr>
              <a:t>ery</a:t>
            </a:r>
            <a:r>
              <a:rPr lang="el-GR" sz="2000" b="1" dirty="0" smtClean="0">
                <a:solidFill>
                  <a:srgbClr val="002060"/>
                </a:solidFill>
              </a:rPr>
              <a:t> </a:t>
            </a:r>
            <a:r>
              <a:rPr lang="el-GR" sz="2000" b="1" dirty="0" err="1" smtClean="0">
                <a:solidFill>
                  <a:srgbClr val="002060"/>
                </a:solidFill>
              </a:rPr>
              <a:t>high</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n-US" sz="2000" b="1" dirty="0">
                <a:solidFill>
                  <a:srgbClr val="002060"/>
                </a:solidFill>
              </a:rPr>
              <a:t>k</a:t>
            </a:r>
            <a:r>
              <a:rPr lang="el-GR" sz="2000" b="1" dirty="0">
                <a:solidFill>
                  <a:srgbClr val="002060"/>
                </a:solidFill>
              </a:rPr>
              <a:t>≥10</a:t>
            </a:r>
            <a:r>
              <a:rPr lang="el-GR" sz="2000" b="1" baseline="30000" dirty="0">
                <a:solidFill>
                  <a:srgbClr val="002060"/>
                </a:solidFill>
              </a:rPr>
              <a:t>-2</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high</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l-GR" sz="2000" b="1" dirty="0">
                <a:solidFill>
                  <a:srgbClr val="002060"/>
                </a:solidFill>
              </a:rPr>
              <a:t>10</a:t>
            </a:r>
            <a:r>
              <a:rPr lang="el-GR" sz="2000" b="1" baseline="30000" dirty="0">
                <a:solidFill>
                  <a:srgbClr val="002060"/>
                </a:solidFill>
              </a:rPr>
              <a:t>-5</a:t>
            </a:r>
            <a:r>
              <a:rPr lang="el-GR" sz="2000" b="1" dirty="0">
                <a:solidFill>
                  <a:srgbClr val="002060"/>
                </a:solidFill>
              </a:rPr>
              <a:t>&lt;</a:t>
            </a:r>
            <a:r>
              <a:rPr lang="en-US" sz="2000" b="1" dirty="0">
                <a:solidFill>
                  <a:srgbClr val="002060"/>
                </a:solidFill>
              </a:rPr>
              <a:t>k</a:t>
            </a:r>
            <a:r>
              <a:rPr lang="el-GR" sz="2000" b="1" dirty="0">
                <a:solidFill>
                  <a:srgbClr val="002060"/>
                </a:solidFill>
              </a:rPr>
              <a:t>&lt;10</a:t>
            </a:r>
            <a:r>
              <a:rPr lang="el-GR" sz="2000" b="1" baseline="30000" dirty="0">
                <a:solidFill>
                  <a:srgbClr val="002060"/>
                </a:solidFill>
              </a:rPr>
              <a:t>-2</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average</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l-GR" sz="2000" b="1" dirty="0">
                <a:solidFill>
                  <a:srgbClr val="002060"/>
                </a:solidFill>
              </a:rPr>
              <a:t>10</a:t>
            </a:r>
            <a:r>
              <a:rPr lang="el-GR" sz="2000" b="1" baseline="30000" dirty="0">
                <a:solidFill>
                  <a:srgbClr val="002060"/>
                </a:solidFill>
              </a:rPr>
              <a:t>-8</a:t>
            </a:r>
            <a:r>
              <a:rPr lang="el-GR" sz="2000" b="1" dirty="0">
                <a:solidFill>
                  <a:srgbClr val="002060"/>
                </a:solidFill>
              </a:rPr>
              <a:t>&lt;</a:t>
            </a:r>
            <a:r>
              <a:rPr lang="en-US" sz="2000" b="1" dirty="0">
                <a:solidFill>
                  <a:srgbClr val="002060"/>
                </a:solidFill>
              </a:rPr>
              <a:t>k</a:t>
            </a:r>
            <a:r>
              <a:rPr lang="el-GR" sz="2000" b="1" dirty="0">
                <a:solidFill>
                  <a:srgbClr val="002060"/>
                </a:solidFill>
              </a:rPr>
              <a:t>&lt;10</a:t>
            </a:r>
            <a:r>
              <a:rPr lang="el-GR" sz="2000" b="1" baseline="30000" dirty="0">
                <a:solidFill>
                  <a:srgbClr val="002060"/>
                </a:solidFill>
              </a:rPr>
              <a:t>-5</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small</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l-GR" sz="2000" b="1" dirty="0">
                <a:solidFill>
                  <a:srgbClr val="002060"/>
                </a:solidFill>
              </a:rPr>
              <a:t>10</a:t>
            </a:r>
            <a:r>
              <a:rPr lang="el-GR" sz="2000" b="1" baseline="30000" dirty="0">
                <a:solidFill>
                  <a:srgbClr val="002060"/>
                </a:solidFill>
              </a:rPr>
              <a:t>-10</a:t>
            </a:r>
            <a:r>
              <a:rPr lang="el-GR" sz="2000" b="1" dirty="0">
                <a:solidFill>
                  <a:srgbClr val="002060"/>
                </a:solidFill>
              </a:rPr>
              <a:t>&lt;</a:t>
            </a:r>
            <a:r>
              <a:rPr lang="en-US" sz="2000" b="1" dirty="0">
                <a:solidFill>
                  <a:srgbClr val="002060"/>
                </a:solidFill>
              </a:rPr>
              <a:t>k</a:t>
            </a:r>
            <a:r>
              <a:rPr lang="el-GR" sz="2000" b="1" dirty="0">
                <a:solidFill>
                  <a:srgbClr val="002060"/>
                </a:solidFill>
              </a:rPr>
              <a:t>&lt;10</a:t>
            </a:r>
            <a:r>
              <a:rPr lang="el-GR" sz="2000" b="1" baseline="30000" dirty="0">
                <a:solidFill>
                  <a:srgbClr val="002060"/>
                </a:solidFill>
              </a:rPr>
              <a:t>-8</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n-US" sz="2000" b="1" dirty="0" smtClean="0">
                <a:solidFill>
                  <a:srgbClr val="002060"/>
                </a:solidFill>
              </a:rPr>
              <a:t>V</a:t>
            </a:r>
            <a:r>
              <a:rPr lang="el-GR" sz="2000" b="1" dirty="0" err="1" smtClean="0">
                <a:solidFill>
                  <a:srgbClr val="002060"/>
                </a:solidFill>
              </a:rPr>
              <a:t>ery</a:t>
            </a:r>
            <a:r>
              <a:rPr lang="el-GR" sz="2000" b="1" dirty="0" smtClean="0">
                <a:solidFill>
                  <a:srgbClr val="002060"/>
                </a:solidFill>
              </a:rPr>
              <a:t> </a:t>
            </a:r>
            <a:r>
              <a:rPr lang="el-GR" sz="2000" b="1" dirty="0" err="1" smtClean="0">
                <a:solidFill>
                  <a:srgbClr val="002060"/>
                </a:solidFill>
              </a:rPr>
              <a:t>small</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n-US" sz="2000" b="1" dirty="0">
                <a:solidFill>
                  <a:srgbClr val="002060"/>
                </a:solidFill>
              </a:rPr>
              <a:t>k</a:t>
            </a:r>
            <a:r>
              <a:rPr lang="el-GR" sz="2000" b="1" dirty="0">
                <a:solidFill>
                  <a:srgbClr val="002060"/>
                </a:solidFill>
              </a:rPr>
              <a:t>≤10</a:t>
            </a:r>
            <a:r>
              <a:rPr lang="el-GR" sz="2000" b="1" baseline="30000" dirty="0">
                <a:solidFill>
                  <a:srgbClr val="002060"/>
                </a:solidFill>
              </a:rPr>
              <a:t>-10</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r>
              <a:rPr lang="el-GR" sz="2000" b="1" dirty="0">
                <a:solidFill>
                  <a:srgbClr val="002060"/>
                </a:solidFill>
              </a:rPr>
              <a:t> </a:t>
            </a:r>
          </a:p>
          <a:p>
            <a:r>
              <a:rPr lang="el-GR" sz="2000" b="1" dirty="0" err="1" smtClean="0">
                <a:solidFill>
                  <a:srgbClr val="002060"/>
                </a:solidFill>
              </a:rPr>
              <a:t>Depending</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a:t>
            </a:r>
            <a:r>
              <a:rPr lang="el-GR" sz="2000" b="1" dirty="0" err="1" smtClean="0">
                <a:solidFill>
                  <a:srgbClr val="002060"/>
                </a:solidFill>
              </a:rPr>
              <a:t>geologiacal</a:t>
            </a:r>
            <a:r>
              <a:rPr lang="el-GR" sz="2000" b="1" dirty="0" smtClean="0">
                <a:solidFill>
                  <a:srgbClr val="002060"/>
                </a:solidFill>
              </a:rPr>
              <a:t> </a:t>
            </a:r>
            <a:r>
              <a:rPr lang="el-GR" sz="2000" b="1" dirty="0" err="1" smtClean="0">
                <a:solidFill>
                  <a:srgbClr val="002060"/>
                </a:solidFill>
              </a:rPr>
              <a:t>formations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classified</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a:t>
            </a:r>
            <a:endParaRPr lang="el-GR" sz="2000" b="1" dirty="0">
              <a:solidFill>
                <a:srgbClr val="002060"/>
              </a:solidFill>
            </a:endParaRPr>
          </a:p>
          <a:p>
            <a:pPr lvl="0"/>
            <a:r>
              <a:rPr lang="el-GR" sz="2000" b="1" dirty="0" smtClean="0">
                <a:solidFill>
                  <a:srgbClr val="002060"/>
                </a:solidFill>
              </a:rPr>
              <a:t>High </a:t>
            </a:r>
            <a:r>
              <a:rPr lang="el-GR" sz="2000" b="1" dirty="0" err="1" smtClean="0">
                <a:solidFill>
                  <a:srgbClr val="002060"/>
                </a:solidFill>
              </a:rPr>
              <a:t>permeable</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n-US" sz="2000" b="1" dirty="0">
                <a:solidFill>
                  <a:srgbClr val="002060"/>
                </a:solidFill>
              </a:rPr>
              <a:t>k</a:t>
            </a:r>
            <a:r>
              <a:rPr lang="el-GR" sz="2000" b="1" dirty="0">
                <a:solidFill>
                  <a:srgbClr val="002060"/>
                </a:solidFill>
              </a:rPr>
              <a:t>≥10</a:t>
            </a:r>
            <a:r>
              <a:rPr lang="el-GR" sz="2000" b="1" baseline="30000" dirty="0">
                <a:solidFill>
                  <a:srgbClr val="002060"/>
                </a:solidFill>
              </a:rPr>
              <a:t>-1</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permeable</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l-GR" sz="2000" b="1" dirty="0">
                <a:solidFill>
                  <a:srgbClr val="002060"/>
                </a:solidFill>
              </a:rPr>
              <a:t>10</a:t>
            </a:r>
            <a:r>
              <a:rPr lang="el-GR" sz="2000" b="1" baseline="30000" dirty="0">
                <a:solidFill>
                  <a:srgbClr val="002060"/>
                </a:solidFill>
              </a:rPr>
              <a:t>-6</a:t>
            </a:r>
            <a:r>
              <a:rPr lang="el-GR" sz="2000" b="1" dirty="0">
                <a:solidFill>
                  <a:srgbClr val="002060"/>
                </a:solidFill>
              </a:rPr>
              <a:t>&lt;</a:t>
            </a:r>
            <a:r>
              <a:rPr lang="en-US" sz="2000" b="1" dirty="0">
                <a:solidFill>
                  <a:srgbClr val="002060"/>
                </a:solidFill>
              </a:rPr>
              <a:t>k</a:t>
            </a:r>
            <a:r>
              <a:rPr lang="el-GR" sz="2000" b="1" dirty="0">
                <a:solidFill>
                  <a:srgbClr val="002060"/>
                </a:solidFill>
              </a:rPr>
              <a:t>&lt;10</a:t>
            </a:r>
            <a:r>
              <a:rPr lang="el-GR" sz="2000" b="1" baseline="30000" dirty="0">
                <a:solidFill>
                  <a:srgbClr val="002060"/>
                </a:solidFill>
              </a:rPr>
              <a:t>-1</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Low</a:t>
            </a:r>
            <a:r>
              <a:rPr lang="el-GR" sz="2000" b="1" dirty="0" smtClean="0">
                <a:solidFill>
                  <a:srgbClr val="002060"/>
                </a:solidFill>
              </a:rPr>
              <a:t> </a:t>
            </a:r>
            <a:r>
              <a:rPr lang="el-GR" sz="2000" b="1" dirty="0" err="1" smtClean="0">
                <a:solidFill>
                  <a:srgbClr val="002060"/>
                </a:solidFill>
              </a:rPr>
              <a:t>permeable</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l-GR" sz="2000" b="1" dirty="0">
                <a:solidFill>
                  <a:srgbClr val="002060"/>
                </a:solidFill>
              </a:rPr>
              <a:t>10</a:t>
            </a:r>
            <a:r>
              <a:rPr lang="el-GR" sz="2000" b="1" baseline="30000" dirty="0">
                <a:solidFill>
                  <a:srgbClr val="002060"/>
                </a:solidFill>
              </a:rPr>
              <a:t>-6</a:t>
            </a:r>
            <a:r>
              <a:rPr lang="el-GR" sz="2000" b="1" dirty="0">
                <a:solidFill>
                  <a:srgbClr val="002060"/>
                </a:solidFill>
              </a:rPr>
              <a:t>&gt;</a:t>
            </a:r>
            <a:r>
              <a:rPr lang="en-US" sz="2000" b="1" dirty="0">
                <a:solidFill>
                  <a:srgbClr val="002060"/>
                </a:solidFill>
              </a:rPr>
              <a:t>k</a:t>
            </a:r>
            <a:r>
              <a:rPr lang="el-GR" sz="2000" b="1" dirty="0">
                <a:solidFill>
                  <a:srgbClr val="002060"/>
                </a:solidFill>
              </a:rPr>
              <a:t>&gt;10</a:t>
            </a:r>
            <a:r>
              <a:rPr lang="el-GR" sz="2000" b="1" baseline="30000" dirty="0">
                <a:solidFill>
                  <a:srgbClr val="002060"/>
                </a:solidFill>
              </a:rPr>
              <a:t>-9</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r>
              <a:rPr lang="el-GR" sz="2000" b="1" dirty="0">
                <a:solidFill>
                  <a:srgbClr val="002060"/>
                </a:solidFill>
              </a:rPr>
              <a:t>)</a:t>
            </a:r>
          </a:p>
          <a:p>
            <a:pPr lvl="0"/>
            <a:r>
              <a:rPr lang="el-GR" sz="2000" b="1" dirty="0" err="1" smtClean="0">
                <a:solidFill>
                  <a:srgbClr val="002060"/>
                </a:solidFill>
              </a:rPr>
              <a:t>impermeable</a:t>
            </a:r>
            <a:r>
              <a:rPr lang="el-GR" sz="2000" b="1" dirty="0" smtClean="0">
                <a:solidFill>
                  <a:srgbClr val="002060"/>
                </a:solidFill>
              </a:rPr>
              <a:t>          </a:t>
            </a:r>
            <a:r>
              <a:rPr lang="el-GR" sz="2000" b="1" dirty="0" err="1" smtClean="0">
                <a:solidFill>
                  <a:srgbClr val="002060"/>
                </a:solidFill>
              </a:rPr>
              <a:t>when</a:t>
            </a:r>
            <a:r>
              <a:rPr lang="el-GR" sz="2000" b="1" dirty="0" smtClean="0">
                <a:solidFill>
                  <a:srgbClr val="002060"/>
                </a:solidFill>
              </a:rPr>
              <a:t>    </a:t>
            </a:r>
            <a:r>
              <a:rPr lang="en-US" sz="2000" b="1" dirty="0">
                <a:solidFill>
                  <a:srgbClr val="002060"/>
                </a:solidFill>
              </a:rPr>
              <a:t>k</a:t>
            </a:r>
            <a:r>
              <a:rPr lang="el-GR" sz="2000" b="1" dirty="0">
                <a:solidFill>
                  <a:srgbClr val="002060"/>
                </a:solidFill>
              </a:rPr>
              <a:t>≤10</a:t>
            </a:r>
            <a:r>
              <a:rPr lang="el-GR" sz="2000" b="1" baseline="30000" dirty="0">
                <a:solidFill>
                  <a:srgbClr val="002060"/>
                </a:solidFill>
              </a:rPr>
              <a:t>-9</a:t>
            </a:r>
            <a:r>
              <a:rPr lang="el-GR" sz="2000" b="1" dirty="0">
                <a:solidFill>
                  <a:srgbClr val="002060"/>
                </a:solidFill>
              </a:rPr>
              <a:t> (</a:t>
            </a:r>
            <a:r>
              <a:rPr lang="en-US" sz="2000" b="1" dirty="0">
                <a:solidFill>
                  <a:srgbClr val="002060"/>
                </a:solidFill>
              </a:rPr>
              <a:t>m</a:t>
            </a:r>
            <a:r>
              <a:rPr lang="el-GR" sz="2000" b="1" dirty="0">
                <a:solidFill>
                  <a:srgbClr val="002060"/>
                </a:solidFill>
              </a:rPr>
              <a:t>/</a:t>
            </a:r>
            <a:r>
              <a:rPr lang="en-US" sz="2000" b="1" dirty="0">
                <a:solidFill>
                  <a:srgbClr val="002060"/>
                </a:solidFill>
              </a:rPr>
              <a:t>sec</a:t>
            </a:r>
            <a:endParaRPr lang="el-GR" sz="2000" b="1" dirty="0">
              <a:solidFill>
                <a:srgbClr val="002060"/>
              </a:solidFill>
            </a:endParaRPr>
          </a:p>
        </p:txBody>
      </p:sp>
      <p:sp>
        <p:nvSpPr>
          <p:cNvPr id="4" name="Ορθογώνιο 3"/>
          <p:cNvSpPr/>
          <p:nvPr/>
        </p:nvSpPr>
        <p:spPr>
          <a:xfrm>
            <a:off x="608060" y="5733256"/>
            <a:ext cx="8136904" cy="738664"/>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Morris </a:t>
            </a:r>
            <a:r>
              <a:rPr lang="en-US" sz="1400" dirty="0">
                <a:solidFill>
                  <a:srgbClr val="002060"/>
                </a:solidFill>
              </a:rPr>
              <a:t>D.A., Johnson A (1967): “Summary of hydrologic and physical properties of rock and soil materials as analyzed by the Hydrologic Laboratory of the U.S. Geological Survey 1948-1960, U.S. </a:t>
            </a:r>
            <a:r>
              <a:rPr lang="en-US" sz="1400" dirty="0" err="1">
                <a:solidFill>
                  <a:srgbClr val="002060"/>
                </a:solidFill>
              </a:rPr>
              <a:t>Gological</a:t>
            </a:r>
            <a:r>
              <a:rPr lang="en-US" sz="1400" dirty="0">
                <a:solidFill>
                  <a:srgbClr val="002060"/>
                </a:solidFill>
              </a:rPr>
              <a:t> Survey Water-Supply Paper 1839-D, 42 p.</a:t>
            </a:r>
            <a:endParaRPr lang="el-GR" sz="1400" dirty="0">
              <a:solidFill>
                <a:srgbClr val="002060"/>
              </a:solidFill>
            </a:endParaRPr>
          </a:p>
        </p:txBody>
      </p:sp>
    </p:spTree>
    <p:extLst>
      <p:ext uri="{BB962C8B-B14F-4D97-AF65-F5344CB8AC3E}">
        <p14:creationId xmlns:p14="http://schemas.microsoft.com/office/powerpoint/2010/main" val="183062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980727"/>
            <a:ext cx="856895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000" b="1" u="none" strike="noStrike" cap="none" normalizeH="0" baseline="0" dirty="0" err="1" smtClean="0">
                <a:ln>
                  <a:noFill/>
                </a:ln>
                <a:solidFill>
                  <a:srgbClr val="002060"/>
                </a:solidFill>
                <a:effectLst/>
                <a:latin typeface="+mj-lt"/>
                <a:cs typeface="Arial" pitchFamily="34" charset="0"/>
              </a:rPr>
              <a:t>Transmissivity</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is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the</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rate</a:t>
            </a:r>
            <a:r>
              <a:rPr kumimoji="0" lang="el-GR" altLang="el-GR" sz="2000" b="1" u="none" strike="noStrike" cap="none" normalizeH="0" baseline="0" dirty="0" smtClean="0">
                <a:ln>
                  <a:noFill/>
                </a:ln>
                <a:solidFill>
                  <a:srgbClr val="002060"/>
                </a:solidFill>
                <a:effectLst/>
                <a:latin typeface="+mj-lt"/>
                <a:cs typeface="Arial" pitchFamily="34" charset="0"/>
              </a:rPr>
              <a:t> of </a:t>
            </a:r>
            <a:r>
              <a:rPr kumimoji="0" lang="el-GR" altLang="el-GR" sz="2000" b="1" u="none" strike="noStrike" cap="none" normalizeH="0" baseline="0" dirty="0" err="1" smtClean="0">
                <a:ln>
                  <a:noFill/>
                </a:ln>
                <a:solidFill>
                  <a:srgbClr val="002060"/>
                </a:solidFill>
                <a:effectLst/>
                <a:latin typeface="+mj-lt"/>
                <a:cs typeface="Arial" pitchFamily="34" charset="0"/>
              </a:rPr>
              <a:t>flow</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under</a:t>
            </a:r>
            <a:r>
              <a:rPr kumimoji="0" lang="el-GR" altLang="el-GR" sz="2000" b="1" u="none" strike="noStrike" cap="none" normalizeH="0" baseline="0" dirty="0" smtClean="0">
                <a:ln>
                  <a:noFill/>
                </a:ln>
                <a:solidFill>
                  <a:srgbClr val="002060"/>
                </a:solidFill>
                <a:effectLst/>
                <a:latin typeface="+mj-lt"/>
                <a:cs typeface="Arial" pitchFamily="34" charset="0"/>
              </a:rPr>
              <a:t> a </a:t>
            </a:r>
            <a:r>
              <a:rPr kumimoji="0" lang="el-GR" altLang="el-GR" sz="2000" b="1" u="none" strike="noStrike" cap="none" normalizeH="0" baseline="0" dirty="0" err="1" smtClean="0">
                <a:ln>
                  <a:noFill/>
                </a:ln>
                <a:solidFill>
                  <a:srgbClr val="002060"/>
                </a:solidFill>
                <a:effectLst/>
                <a:latin typeface="+mj-lt"/>
                <a:cs typeface="Arial" pitchFamily="34" charset="0"/>
              </a:rPr>
              <a:t>unit</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hydraulic</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gradient</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through</a:t>
            </a:r>
            <a:r>
              <a:rPr kumimoji="0" lang="el-GR" altLang="el-GR" sz="2000" b="1" u="none" strike="noStrike" cap="none" normalizeH="0" baseline="0" dirty="0" smtClean="0">
                <a:ln>
                  <a:noFill/>
                </a:ln>
                <a:solidFill>
                  <a:srgbClr val="002060"/>
                </a:solidFill>
                <a:effectLst/>
                <a:latin typeface="+mj-lt"/>
                <a:cs typeface="Arial" pitchFamily="34" charset="0"/>
              </a:rPr>
              <a:t> a </a:t>
            </a:r>
            <a:r>
              <a:rPr kumimoji="0" lang="el-GR" altLang="el-GR" sz="2000" b="1" u="none" strike="noStrike" cap="none" normalizeH="0" baseline="0" dirty="0" err="1" smtClean="0">
                <a:ln>
                  <a:noFill/>
                </a:ln>
                <a:solidFill>
                  <a:srgbClr val="002060"/>
                </a:solidFill>
                <a:effectLst/>
                <a:latin typeface="+mj-lt"/>
                <a:cs typeface="Arial" pitchFamily="34" charset="0"/>
              </a:rPr>
              <a:t>unit</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width</a:t>
            </a:r>
            <a:r>
              <a:rPr kumimoji="0" lang="el-GR" altLang="el-GR" sz="2000" b="1" u="none" strike="noStrike" cap="none" normalizeH="0" baseline="0" dirty="0" smtClean="0">
                <a:ln>
                  <a:noFill/>
                </a:ln>
                <a:solidFill>
                  <a:srgbClr val="002060"/>
                </a:solidFill>
                <a:effectLst/>
                <a:latin typeface="+mj-lt"/>
                <a:cs typeface="Arial" pitchFamily="34" charset="0"/>
              </a:rPr>
              <a:t> of </a:t>
            </a:r>
            <a:r>
              <a:rPr kumimoji="0" lang="el-GR" altLang="el-GR" sz="2000" b="1" u="none" strike="noStrike" cap="none" normalizeH="0" baseline="0" dirty="0" err="1" smtClean="0">
                <a:ln>
                  <a:noFill/>
                </a:ln>
                <a:solidFill>
                  <a:srgbClr val="002060"/>
                </a:solidFill>
                <a:effectLst/>
                <a:latin typeface="+mj-lt"/>
                <a:cs typeface="Arial" pitchFamily="34" charset="0"/>
              </a:rPr>
              <a:t>aquifer</a:t>
            </a:r>
            <a:r>
              <a:rPr kumimoji="0" lang="el-GR" altLang="el-GR" sz="2000" b="1" u="none" strike="noStrike" cap="none" normalizeH="0" baseline="0" dirty="0" smtClean="0">
                <a:ln>
                  <a:noFill/>
                </a:ln>
                <a:solidFill>
                  <a:srgbClr val="002060"/>
                </a:solidFill>
                <a:effectLst/>
                <a:latin typeface="+mj-lt"/>
                <a:cs typeface="Arial" pitchFamily="34" charset="0"/>
              </a:rPr>
              <a:t> of </a:t>
            </a:r>
            <a:r>
              <a:rPr kumimoji="0" lang="el-GR" altLang="el-GR" sz="2000" b="1" u="none" strike="noStrike" cap="none" normalizeH="0" baseline="0" dirty="0" err="1" smtClean="0">
                <a:ln>
                  <a:noFill/>
                </a:ln>
                <a:solidFill>
                  <a:srgbClr val="002060"/>
                </a:solidFill>
                <a:effectLst/>
                <a:latin typeface="+mj-lt"/>
                <a:cs typeface="Arial" pitchFamily="34" charset="0"/>
              </a:rPr>
              <a:t>given</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saturated</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thickness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The</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transmissivity</a:t>
            </a:r>
            <a:r>
              <a:rPr kumimoji="0" lang="el-GR" altLang="el-GR" sz="2000" b="1" u="none" strike="noStrike" cap="none" normalizeH="0" baseline="0" dirty="0" smtClean="0">
                <a:ln>
                  <a:noFill/>
                </a:ln>
                <a:solidFill>
                  <a:srgbClr val="002060"/>
                </a:solidFill>
                <a:effectLst/>
                <a:latin typeface="+mj-lt"/>
                <a:cs typeface="Arial" pitchFamily="34" charset="0"/>
              </a:rPr>
              <a:t> of </a:t>
            </a:r>
            <a:r>
              <a:rPr kumimoji="0" lang="el-GR" altLang="el-GR" sz="2000" b="1" u="none" strike="noStrike" cap="none" normalizeH="0" baseline="0" dirty="0" err="1" smtClean="0">
                <a:ln>
                  <a:noFill/>
                </a:ln>
                <a:solidFill>
                  <a:srgbClr val="002060"/>
                </a:solidFill>
                <a:effectLst/>
                <a:latin typeface="+mj-lt"/>
                <a:cs typeface="Arial" pitchFamily="34" charset="0"/>
              </a:rPr>
              <a:t>an</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aquifer</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is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related</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to</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its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hydraulic</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conductivity</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as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rPr>
              <a:t>follows</a:t>
            </a:r>
            <a:r>
              <a:rPr kumimoji="0" lang="el-GR" altLang="el-GR" sz="2000" b="1" u="none" strike="noStrike" cap="none" normalizeH="0" baseline="0" dirty="0" smtClean="0">
                <a:ln>
                  <a:noFill/>
                </a:ln>
                <a:solidFill>
                  <a:srgbClr val="002060"/>
                </a:solidFill>
                <a:effectLst/>
                <a:latin typeface="+mj-lt"/>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altLang="el-GR" sz="2000" b="1" u="none" strike="noStrike" cap="none" normalizeH="0" baseline="0" dirty="0" smtClean="0">
              <a:ln>
                <a:noFill/>
              </a:ln>
              <a:solidFill>
                <a:srgbClr val="00206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1" u="none" strike="noStrike" cap="none" normalizeH="0" baseline="0" dirty="0" err="1" smtClean="0">
                <a:ln>
                  <a:noFill/>
                </a:ln>
                <a:solidFill>
                  <a:srgbClr val="002060"/>
                </a:solidFill>
                <a:effectLst/>
                <a:latin typeface="+mj-lt"/>
                <a:cs typeface="Arial" pitchFamily="34" charset="0"/>
              </a:rPr>
              <a:t>T=K×b</a:t>
            </a:r>
            <a:endParaRPr kumimoji="0" lang="el-GR" altLang="el-GR" sz="2000" b="1" u="none" strike="noStrike" cap="none" normalizeH="0" baseline="0" dirty="0" smtClean="0">
              <a:ln>
                <a:noFill/>
              </a:ln>
              <a:solidFill>
                <a:srgbClr val="00206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2000" b="1" u="none" strike="noStrike" cap="none" normalizeH="0" baseline="0" dirty="0" smtClean="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b="1" u="none" strike="noStrike" cap="none" normalizeH="0" baseline="0" dirty="0" err="1" smtClean="0">
                <a:ln>
                  <a:noFill/>
                </a:ln>
                <a:solidFill>
                  <a:srgbClr val="002060"/>
                </a:solidFill>
                <a:effectLst/>
                <a:latin typeface="+mj-lt"/>
                <a:cs typeface="Arial" pitchFamily="34" charset="0"/>
              </a:rPr>
              <a:t>where</a:t>
            </a:r>
            <a:r>
              <a:rPr kumimoji="0" lang="el-GR" altLang="el-GR" sz="2000" b="1" u="none" strike="noStrike" cap="none" normalizeH="0" baseline="0" dirty="0" smtClean="0">
                <a:ln>
                  <a:noFill/>
                </a:ln>
                <a:solidFill>
                  <a:srgbClr val="002060"/>
                </a:solidFill>
                <a:effectLst/>
                <a:latin typeface="+mj-lt"/>
                <a:cs typeface="Arial" pitchFamily="34" charset="0"/>
              </a:rPr>
              <a:t> </a:t>
            </a:r>
            <a:r>
              <a:rPr lang="el-GR" altLang="el-GR" sz="2000" b="1" dirty="0" smtClean="0">
                <a:solidFill>
                  <a:srgbClr val="002060"/>
                </a:solidFill>
                <a:latin typeface="+mj-lt"/>
                <a:cs typeface="Arial" pitchFamily="34" charset="0"/>
              </a:rPr>
              <a:t>T= </a:t>
            </a:r>
            <a:r>
              <a:rPr kumimoji="0" lang="el-GR" altLang="el-GR" sz="2000" b="1" u="none" strike="noStrike" cap="none" normalizeH="0" baseline="0" dirty="0" err="1" smtClean="0">
                <a:ln>
                  <a:noFill/>
                </a:ln>
                <a:solidFill>
                  <a:srgbClr val="002060"/>
                </a:solidFill>
                <a:effectLst/>
                <a:latin typeface="+mj-lt"/>
                <a:cs typeface="Arial" pitchFamily="34" charset="0"/>
              </a:rPr>
              <a:t>is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hlinkClick r:id="rId2"/>
              </a:rPr>
              <a:t>transmissivity</a:t>
            </a:r>
            <a:r>
              <a:rPr kumimoji="0" lang="el-GR" altLang="el-GR" sz="2000" b="1" u="none" strike="noStrike" cap="none" normalizeH="0" baseline="0" dirty="0" smtClean="0">
                <a:ln>
                  <a:noFill/>
                </a:ln>
                <a:solidFill>
                  <a:srgbClr val="002060"/>
                </a:solidFill>
                <a:effectLst/>
                <a:latin typeface="+mj-lt"/>
                <a:cs typeface="Arial" pitchFamily="34" charset="0"/>
              </a:rPr>
              <a:t> [L</a:t>
            </a:r>
            <a:r>
              <a:rPr kumimoji="0" lang="el-GR" altLang="el-GR" sz="2000" b="1" u="none" strike="noStrike" cap="none" normalizeH="0" baseline="30000" dirty="0" smtClean="0">
                <a:ln>
                  <a:noFill/>
                </a:ln>
                <a:solidFill>
                  <a:srgbClr val="002060"/>
                </a:solidFill>
                <a:effectLst/>
                <a:latin typeface="+mj-lt"/>
                <a:cs typeface="Arial" pitchFamily="34" charset="0"/>
              </a:rPr>
              <a:t>2</a:t>
            </a:r>
            <a:r>
              <a:rPr kumimoji="0" lang="el-GR" altLang="el-GR" sz="2000" b="1" u="none" strike="noStrike" cap="none" normalizeH="0" baseline="0" dirty="0" smtClean="0">
                <a:ln>
                  <a:noFill/>
                </a:ln>
                <a:solidFill>
                  <a:srgbClr val="002060"/>
                </a:solidFill>
                <a:effectLst/>
                <a:latin typeface="+mj-lt"/>
                <a:cs typeface="Arial" pitchFamily="34" charset="0"/>
              </a:rPr>
              <a:t>/T] </a:t>
            </a:r>
            <a:r>
              <a:rPr kumimoji="0" lang="el-GR" altLang="el-GR" sz="2000" b="1" u="none" strike="noStrike" cap="none" normalizeH="0" baseline="0" dirty="0" err="1" smtClean="0">
                <a:ln>
                  <a:noFill/>
                </a:ln>
                <a:solidFill>
                  <a:srgbClr val="002060"/>
                </a:solidFill>
                <a:effectLst/>
                <a:latin typeface="+mj-lt"/>
                <a:cs typeface="Arial" pitchFamily="34" charset="0"/>
              </a:rPr>
              <a:t>and</a:t>
            </a:r>
            <a:r>
              <a:rPr kumimoji="0" lang="el-GR" altLang="el-GR" sz="2000" b="1" u="none" strike="noStrike" cap="none" normalizeH="0" baseline="0" dirty="0" smtClean="0">
                <a:ln>
                  <a:noFill/>
                </a:ln>
                <a:solidFill>
                  <a:srgbClr val="002060"/>
                </a:solidFill>
                <a:effectLst/>
                <a:latin typeface="+mj-lt"/>
                <a:cs typeface="Arial" pitchFamily="34" charset="0"/>
              </a:rPr>
              <a:t>  b </a:t>
            </a:r>
            <a:r>
              <a:rPr kumimoji="0" lang="el-GR" altLang="el-GR" sz="2000" b="1" u="none" strike="noStrike" cap="none" normalizeH="0" baseline="0" dirty="0" err="1" smtClean="0">
                <a:ln>
                  <a:noFill/>
                </a:ln>
                <a:solidFill>
                  <a:srgbClr val="002060"/>
                </a:solidFill>
                <a:effectLst/>
                <a:latin typeface="+mj-lt"/>
                <a:cs typeface="Arial" pitchFamily="34" charset="0"/>
              </a:rPr>
              <a:t>is</a:t>
            </a:r>
            <a:r>
              <a:rPr kumimoji="0" lang="el-GR" altLang="el-GR" sz="2000" b="1" u="none" strike="noStrike" cap="none" normalizeH="0" baseline="0" dirty="0" smtClean="0">
                <a:ln>
                  <a:noFill/>
                </a:ln>
                <a:solidFill>
                  <a:srgbClr val="002060"/>
                </a:solidFill>
                <a:effectLst/>
                <a:latin typeface="+mj-lt"/>
                <a:cs typeface="Arial" pitchFamily="34" charset="0"/>
              </a:rPr>
              <a:t> </a:t>
            </a:r>
            <a:r>
              <a:rPr kumimoji="0" lang="el-GR" altLang="el-GR" sz="2000" b="1" u="none" strike="noStrike" cap="none" normalizeH="0" baseline="0" dirty="0" err="1" smtClean="0">
                <a:ln>
                  <a:noFill/>
                </a:ln>
                <a:solidFill>
                  <a:srgbClr val="002060"/>
                </a:solidFill>
                <a:effectLst/>
                <a:latin typeface="+mj-lt"/>
                <a:cs typeface="Arial" pitchFamily="34" charset="0"/>
                <a:hlinkClick r:id="rId3"/>
              </a:rPr>
              <a:t>aquifer</a:t>
            </a:r>
            <a:r>
              <a:rPr kumimoji="0" lang="el-GR" altLang="el-GR" sz="2000" b="1" u="none" strike="noStrike" cap="none" normalizeH="0" baseline="0" dirty="0" smtClean="0">
                <a:ln>
                  <a:noFill/>
                </a:ln>
                <a:solidFill>
                  <a:srgbClr val="002060"/>
                </a:solidFill>
                <a:effectLst/>
                <a:latin typeface="+mj-lt"/>
                <a:cs typeface="Arial" pitchFamily="34" charset="0"/>
                <a:hlinkClick r:id="rId3"/>
              </a:rPr>
              <a:t> </a:t>
            </a:r>
            <a:r>
              <a:rPr kumimoji="0" lang="el-GR" altLang="el-GR" sz="2000" b="1" u="none" strike="noStrike" cap="none" normalizeH="0" baseline="0" dirty="0" err="1" smtClean="0">
                <a:ln>
                  <a:noFill/>
                </a:ln>
                <a:solidFill>
                  <a:srgbClr val="002060"/>
                </a:solidFill>
                <a:effectLst/>
                <a:latin typeface="+mj-lt"/>
                <a:cs typeface="Arial" pitchFamily="34" charset="0"/>
                <a:hlinkClick r:id="rId3"/>
              </a:rPr>
              <a:t>thickness</a:t>
            </a:r>
            <a:r>
              <a:rPr kumimoji="0" lang="el-GR" altLang="el-GR" sz="2000" b="1" u="none" strike="noStrike" cap="none" normalizeH="0" baseline="0" dirty="0" smtClean="0">
                <a:ln>
                  <a:noFill/>
                </a:ln>
                <a:solidFill>
                  <a:srgbClr val="002060"/>
                </a:solidFill>
                <a:effectLst/>
                <a:latin typeface="+mj-lt"/>
                <a:cs typeface="Arial" pitchFamily="34" charset="0"/>
              </a:rPr>
              <a:t> [L]. </a:t>
            </a:r>
          </a:p>
        </p:txBody>
      </p:sp>
      <p:sp>
        <p:nvSpPr>
          <p:cNvPr id="3" name="Ορθογώνιο 2"/>
          <p:cNvSpPr/>
          <p:nvPr/>
        </p:nvSpPr>
        <p:spPr>
          <a:xfrm>
            <a:off x="1654316" y="153100"/>
            <a:ext cx="5420459"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Transmmissivity</a:t>
            </a:r>
            <a:endParaRPr lang="el-GR" sz="2800" b="1" u="sng" dirty="0">
              <a:solidFill>
                <a:srgbClr val="002060"/>
              </a:solidFill>
            </a:endParaRPr>
          </a:p>
        </p:txBody>
      </p:sp>
      <p:sp>
        <p:nvSpPr>
          <p:cNvPr id="4" name="Ορθογώνιο 3"/>
          <p:cNvSpPr/>
          <p:nvPr/>
        </p:nvSpPr>
        <p:spPr>
          <a:xfrm>
            <a:off x="1619672" y="6309320"/>
            <a:ext cx="6750496" cy="307777"/>
          </a:xfrm>
          <a:prstGeom prst="rect">
            <a:avLst/>
          </a:prstGeom>
        </p:spPr>
        <p:txBody>
          <a:bodyPr wrap="square">
            <a:spAutoFit/>
          </a:bodyPr>
          <a:lstStyle/>
          <a:p>
            <a:r>
              <a:rPr lang="el-GR" sz="1400" dirty="0" err="1" smtClean="0"/>
              <a:t>Source</a:t>
            </a:r>
            <a:r>
              <a:rPr lang="el-GR" sz="1400" dirty="0" smtClean="0"/>
              <a:t>: </a:t>
            </a:r>
            <a:r>
              <a:rPr lang="en-US" sz="1400" dirty="0" smtClean="0"/>
              <a:t>http</a:t>
            </a:r>
            <a:r>
              <a:rPr lang="en-US" sz="1400" dirty="0"/>
              <a:t>://www.aqtesolv.com/aquifer-tests/aquifer_properties.htm</a:t>
            </a:r>
            <a:endParaRPr lang="el-GR" sz="1400" dirty="0"/>
          </a:p>
        </p:txBody>
      </p:sp>
    </p:spTree>
    <p:extLst>
      <p:ext uri="{BB962C8B-B14F-4D97-AF65-F5344CB8AC3E}">
        <p14:creationId xmlns:p14="http://schemas.microsoft.com/office/powerpoint/2010/main" val="20326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66028" y="6416447"/>
            <a:ext cx="8208912"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://www.waterrights.utah.gov/wellinfo/theis/hydrogeology_discussion.asp</a:t>
            </a:r>
            <a:endParaRPr lang="el-GR" sz="1400" dirty="0">
              <a:solidFill>
                <a:srgbClr val="00206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722184"/>
            <a:ext cx="5917455" cy="4835653"/>
          </a:xfrm>
          <a:prstGeom prst="rect">
            <a:avLst/>
          </a:prstGeom>
        </p:spPr>
      </p:pic>
      <p:sp>
        <p:nvSpPr>
          <p:cNvPr id="4" name="Ορθογώνιο 3"/>
          <p:cNvSpPr/>
          <p:nvPr/>
        </p:nvSpPr>
        <p:spPr>
          <a:xfrm>
            <a:off x="1361900" y="153100"/>
            <a:ext cx="6005298" cy="523220"/>
          </a:xfrm>
          <a:prstGeom prst="rect">
            <a:avLst/>
          </a:prstGeom>
        </p:spPr>
        <p:txBody>
          <a:bodyPr wrap="none">
            <a:spAutoFit/>
          </a:bodyPr>
          <a:lstStyle/>
          <a:p>
            <a:pPr algn="ct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r>
              <a:rPr lang="el-GR" sz="2800" b="1" u="sng" dirty="0" smtClean="0">
                <a:solidFill>
                  <a:srgbClr val="002060"/>
                </a:solidFill>
              </a:rPr>
              <a:t>-</a:t>
            </a:r>
            <a:r>
              <a:rPr lang="el-GR" sz="2800" b="1" u="sng" dirty="0" err="1" smtClean="0">
                <a:solidFill>
                  <a:srgbClr val="002060"/>
                </a:solidFill>
              </a:rPr>
              <a:t>Transmmissivity</a:t>
            </a:r>
            <a:endParaRPr lang="el-GR" sz="2800" b="1" u="sng" dirty="0">
              <a:solidFill>
                <a:srgbClr val="002060"/>
              </a:solidFill>
            </a:endParaRPr>
          </a:p>
        </p:txBody>
      </p:sp>
    </p:spTree>
    <p:extLst>
      <p:ext uri="{BB962C8B-B14F-4D97-AF65-F5344CB8AC3E}">
        <p14:creationId xmlns:p14="http://schemas.microsoft.com/office/powerpoint/2010/main" val="2794654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19572" y="2852936"/>
            <a:ext cx="7056783" cy="3170099"/>
          </a:xfrm>
          <a:prstGeom prst="rect">
            <a:avLst/>
          </a:prstGeom>
          <a:solidFill>
            <a:schemeClr val="bg1"/>
          </a:solidFill>
        </p:spPr>
        <p:txBody>
          <a:bodyPr wrap="square">
            <a:spAutoFit/>
          </a:bodyPr>
          <a:lstStyle/>
          <a:p>
            <a:pPr>
              <a:defRPr/>
            </a:pPr>
            <a:r>
              <a:rPr lang="el-GR" sz="2000" b="1" dirty="0" err="1">
                <a:solidFill>
                  <a:srgbClr val="002060"/>
                </a:solidFill>
              </a:rPr>
              <a:t>What</a:t>
            </a:r>
            <a:r>
              <a:rPr lang="el-GR" sz="2000" b="1" dirty="0">
                <a:solidFill>
                  <a:srgbClr val="002060"/>
                </a:solidFill>
              </a:rPr>
              <a:t> </a:t>
            </a:r>
            <a:r>
              <a:rPr lang="el-GR" sz="2000" b="1" dirty="0" err="1">
                <a:solidFill>
                  <a:srgbClr val="002060"/>
                </a:solidFill>
              </a:rPr>
              <a:t>are</a:t>
            </a:r>
            <a:r>
              <a:rPr lang="el-GR" sz="2000" b="1" dirty="0">
                <a:solidFill>
                  <a:srgbClr val="002060"/>
                </a:solidFill>
              </a:rPr>
              <a:t> </a:t>
            </a:r>
            <a:r>
              <a:rPr lang="el-GR" sz="2000" b="1" dirty="0" err="1">
                <a:solidFill>
                  <a:srgbClr val="002060"/>
                </a:solidFill>
              </a:rPr>
              <a:t>the</a:t>
            </a:r>
            <a:r>
              <a:rPr lang="el-GR" sz="2000" b="1" dirty="0">
                <a:solidFill>
                  <a:srgbClr val="002060"/>
                </a:solidFill>
              </a:rPr>
              <a:t> </a:t>
            </a:r>
            <a:r>
              <a:rPr lang="el-GR" sz="2000" b="1" dirty="0" err="1">
                <a:solidFill>
                  <a:srgbClr val="002060"/>
                </a:solidFill>
              </a:rPr>
              <a:t>advantages</a:t>
            </a:r>
            <a:r>
              <a:rPr lang="el-GR" sz="2000" b="1" dirty="0">
                <a:solidFill>
                  <a:srgbClr val="002060"/>
                </a:solidFill>
              </a:rPr>
              <a:t> of </a:t>
            </a:r>
            <a:r>
              <a:rPr lang="el-GR" sz="2000" b="1" dirty="0" err="1">
                <a:solidFill>
                  <a:srgbClr val="002060"/>
                </a:solidFill>
              </a:rPr>
              <a:t>groundwater</a:t>
            </a:r>
            <a:r>
              <a:rPr lang="el-GR" sz="2000" b="1" dirty="0">
                <a:solidFill>
                  <a:srgbClr val="002060"/>
                </a:solidFill>
              </a:rPr>
              <a:t> </a:t>
            </a:r>
            <a:r>
              <a:rPr lang="el-GR" sz="2000" b="1" dirty="0" err="1">
                <a:solidFill>
                  <a:srgbClr val="002060"/>
                </a:solidFill>
              </a:rPr>
              <a:t>compared</a:t>
            </a:r>
            <a:r>
              <a:rPr lang="el-GR" sz="2000" b="1" dirty="0">
                <a:solidFill>
                  <a:srgbClr val="002060"/>
                </a:solidFill>
              </a:rPr>
              <a:t> </a:t>
            </a:r>
            <a:r>
              <a:rPr lang="el-GR" sz="2000" b="1" dirty="0" err="1">
                <a:solidFill>
                  <a:srgbClr val="002060"/>
                </a:solidFill>
              </a:rPr>
              <a:t>to</a:t>
            </a:r>
            <a:r>
              <a:rPr lang="el-GR" sz="2000" b="1" dirty="0">
                <a:solidFill>
                  <a:srgbClr val="002060"/>
                </a:solidFill>
              </a:rPr>
              <a:t> </a:t>
            </a:r>
            <a:r>
              <a:rPr lang="el-GR" sz="2000" b="1" dirty="0" err="1">
                <a:solidFill>
                  <a:srgbClr val="002060"/>
                </a:solidFill>
              </a:rPr>
              <a:t>the</a:t>
            </a:r>
            <a:r>
              <a:rPr lang="el-GR" sz="2000" b="1" dirty="0">
                <a:solidFill>
                  <a:srgbClr val="002060"/>
                </a:solidFill>
              </a:rPr>
              <a:t> </a:t>
            </a:r>
            <a:r>
              <a:rPr lang="el-GR" sz="2000" b="1" dirty="0" err="1">
                <a:solidFill>
                  <a:srgbClr val="002060"/>
                </a:solidFill>
              </a:rPr>
              <a:t>surface</a:t>
            </a:r>
            <a:r>
              <a:rPr lang="el-GR" sz="2000" b="1" dirty="0">
                <a:solidFill>
                  <a:srgbClr val="002060"/>
                </a:solidFill>
              </a:rPr>
              <a:t> water?</a:t>
            </a:r>
          </a:p>
          <a:p>
            <a:pPr>
              <a:defRPr/>
            </a:pPr>
            <a:endParaRPr lang="el-GR" sz="2000" b="1" dirty="0" smtClean="0">
              <a:solidFill>
                <a:srgbClr val="002060"/>
              </a:solidFill>
            </a:endParaRPr>
          </a:p>
          <a:p>
            <a:pPr>
              <a:defRPr/>
            </a:pP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has</a:t>
            </a:r>
            <a:r>
              <a:rPr lang="el-GR" sz="2000" b="1" dirty="0" smtClean="0">
                <a:solidFill>
                  <a:srgbClr val="002060"/>
                </a:solidFill>
              </a:rPr>
              <a:t>:</a:t>
            </a:r>
          </a:p>
          <a:p>
            <a:pPr marL="285750" indent="-285750">
              <a:buFont typeface="Arial" panose="020B0604020202020204" pitchFamily="34" charset="0"/>
              <a:buChar char="•"/>
              <a:defRPr/>
            </a:pPr>
            <a:r>
              <a:rPr lang="el-GR" sz="2000" b="1" dirty="0" err="1" smtClean="0">
                <a:solidFill>
                  <a:srgbClr val="002060"/>
                </a:solidFill>
              </a:rPr>
              <a:t>Better</a:t>
            </a:r>
            <a:r>
              <a:rPr lang="en-US" sz="2000" b="1" dirty="0" smtClean="0">
                <a:solidFill>
                  <a:srgbClr val="002060"/>
                </a:solidFill>
              </a:rPr>
              <a:t> </a:t>
            </a:r>
            <a:r>
              <a:rPr lang="en-US" sz="2000" b="1" dirty="0">
                <a:solidFill>
                  <a:srgbClr val="002060"/>
                </a:solidFill>
              </a:rPr>
              <a:t>quality</a:t>
            </a:r>
          </a:p>
          <a:p>
            <a:pPr marL="285750" indent="-285750">
              <a:buFont typeface="Arial" panose="020B0604020202020204" pitchFamily="34" charset="0"/>
              <a:buChar char="•"/>
              <a:defRPr/>
            </a:pPr>
            <a:r>
              <a:rPr lang="el-GR" sz="2000" b="1" dirty="0" err="1" smtClean="0">
                <a:solidFill>
                  <a:srgbClr val="002060"/>
                </a:solidFill>
              </a:rPr>
              <a:t>Better</a:t>
            </a:r>
            <a:r>
              <a:rPr lang="el-GR" sz="2000" b="1" dirty="0" smtClean="0">
                <a:solidFill>
                  <a:srgbClr val="002060"/>
                </a:solidFill>
              </a:rPr>
              <a:t> p</a:t>
            </a:r>
            <a:r>
              <a:rPr lang="en-US" sz="2000" b="1" dirty="0" err="1" smtClean="0">
                <a:solidFill>
                  <a:srgbClr val="002060"/>
                </a:solidFill>
              </a:rPr>
              <a:t>rotection</a:t>
            </a:r>
            <a:r>
              <a:rPr lang="en-US" sz="2000" b="1" dirty="0" smtClean="0">
                <a:solidFill>
                  <a:srgbClr val="002060"/>
                </a:solidFill>
              </a:rPr>
              <a:t> </a:t>
            </a:r>
            <a:r>
              <a:rPr lang="el-GR" sz="2000" b="1" dirty="0" err="1" smtClean="0">
                <a:solidFill>
                  <a:srgbClr val="002060"/>
                </a:solidFill>
              </a:rPr>
              <a:t>against</a:t>
            </a:r>
            <a:r>
              <a:rPr lang="en-US" sz="2000" b="1" dirty="0" smtClean="0">
                <a:solidFill>
                  <a:srgbClr val="002060"/>
                </a:solidFill>
              </a:rPr>
              <a:t> </a:t>
            </a:r>
            <a:r>
              <a:rPr lang="en-US" sz="2000" b="1" dirty="0">
                <a:solidFill>
                  <a:srgbClr val="002060"/>
                </a:solidFill>
              </a:rPr>
              <a:t>pollution</a:t>
            </a:r>
          </a:p>
          <a:p>
            <a:pPr marL="285750" indent="-285750">
              <a:buFont typeface="Arial" panose="020B0604020202020204" pitchFamily="34" charset="0"/>
              <a:buChar char="•"/>
              <a:defRPr/>
            </a:pPr>
            <a:r>
              <a:rPr lang="en-US" sz="2000" b="1" dirty="0" smtClean="0">
                <a:solidFill>
                  <a:srgbClr val="002060"/>
                </a:solidFill>
              </a:rPr>
              <a:t>V</a:t>
            </a:r>
            <a:r>
              <a:rPr lang="el-GR" sz="2000" b="1" dirty="0" err="1" smtClean="0">
                <a:solidFill>
                  <a:srgbClr val="002060"/>
                </a:solidFill>
              </a:rPr>
              <a:t>ery</a:t>
            </a:r>
            <a:r>
              <a:rPr lang="el-GR" sz="2000" b="1" dirty="0" smtClean="0">
                <a:solidFill>
                  <a:srgbClr val="002060"/>
                </a:solidFill>
              </a:rPr>
              <a:t>  </a:t>
            </a:r>
            <a:r>
              <a:rPr lang="el-GR" sz="2000" b="1" dirty="0" err="1" smtClean="0">
                <a:solidFill>
                  <a:srgbClr val="002060"/>
                </a:solidFill>
              </a:rPr>
              <a:t>low</a:t>
            </a:r>
            <a:r>
              <a:rPr lang="en-US" sz="2000" b="1" dirty="0" smtClean="0">
                <a:solidFill>
                  <a:srgbClr val="002060"/>
                </a:solidFill>
              </a:rPr>
              <a:t> </a:t>
            </a:r>
            <a:r>
              <a:rPr lang="en-US" sz="2000" b="1" dirty="0">
                <a:solidFill>
                  <a:srgbClr val="002060"/>
                </a:solidFill>
              </a:rPr>
              <a:t>(negligible) evaporation</a:t>
            </a:r>
          </a:p>
          <a:p>
            <a:pPr marL="285750" indent="-285750">
              <a:buFont typeface="Arial" panose="020B0604020202020204" pitchFamily="34" charset="0"/>
              <a:buChar char="•"/>
              <a:defRPr/>
            </a:pPr>
            <a:r>
              <a:rPr lang="en-US" sz="2000" b="1" dirty="0">
                <a:solidFill>
                  <a:srgbClr val="002060"/>
                </a:solidFill>
              </a:rPr>
              <a:t>Surface water freeze up or dry up in some </a:t>
            </a:r>
            <a:r>
              <a:rPr lang="en-US" sz="2000" b="1" dirty="0" smtClean="0">
                <a:solidFill>
                  <a:srgbClr val="002060"/>
                </a:solidFill>
              </a:rPr>
              <a:t>periods</a:t>
            </a:r>
            <a:r>
              <a:rPr lang="el-GR" sz="2000" b="1" dirty="0" smtClean="0">
                <a:solidFill>
                  <a:srgbClr val="002060"/>
                </a:solidFill>
              </a:rPr>
              <a:t>. </a:t>
            </a:r>
            <a:endParaRPr lang="en-US" sz="2000" b="1" dirty="0">
              <a:solidFill>
                <a:srgbClr val="002060"/>
              </a:solidFill>
            </a:endParaRPr>
          </a:p>
          <a:p>
            <a:pPr marL="285750" indent="-285750">
              <a:buFont typeface="Arial" panose="020B0604020202020204" pitchFamily="34" charset="0"/>
              <a:buChar char="•"/>
              <a:defRPr/>
            </a:pPr>
            <a:r>
              <a:rPr lang="en-US" sz="2000" b="1" dirty="0">
                <a:solidFill>
                  <a:srgbClr val="002060"/>
                </a:solidFill>
              </a:rPr>
              <a:t>Exploration of groundwater is low </a:t>
            </a:r>
            <a:r>
              <a:rPr lang="en-US" sz="2000" b="1" dirty="0" smtClean="0">
                <a:solidFill>
                  <a:srgbClr val="002060"/>
                </a:solidFill>
              </a:rPr>
              <a:t>cost</a:t>
            </a:r>
            <a:endParaRPr lang="el-GR" sz="2000" b="1" dirty="0" smtClean="0">
              <a:solidFill>
                <a:srgbClr val="002060"/>
              </a:solidFill>
            </a:endParaRPr>
          </a:p>
          <a:p>
            <a:pPr marL="285750" indent="-285750">
              <a:buFont typeface="Arial" panose="020B0604020202020204" pitchFamily="34" charset="0"/>
              <a:buChar char="•"/>
              <a:defRPr/>
            </a:pP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availability</a:t>
            </a:r>
            <a:r>
              <a:rPr lang="el-GR" sz="2000" b="1" dirty="0" smtClean="0">
                <a:solidFill>
                  <a:srgbClr val="002060"/>
                </a:solidFill>
              </a:rPr>
              <a:t> </a:t>
            </a:r>
            <a:r>
              <a:rPr lang="el-GR" sz="2000" b="1" dirty="0" err="1" smtClean="0">
                <a:solidFill>
                  <a:srgbClr val="002060"/>
                </a:solidFill>
              </a:rPr>
              <a:t>does</a:t>
            </a:r>
            <a:r>
              <a:rPr lang="el-GR" sz="2000" b="1" dirty="0" smtClean="0">
                <a:solidFill>
                  <a:srgbClr val="002060"/>
                </a:solidFill>
              </a:rPr>
              <a:t> </a:t>
            </a:r>
            <a:r>
              <a:rPr lang="el-GR" sz="2000" b="1" dirty="0" err="1" smtClean="0">
                <a:solidFill>
                  <a:srgbClr val="002060"/>
                </a:solidFill>
              </a:rPr>
              <a:t>not</a:t>
            </a:r>
            <a:r>
              <a:rPr lang="el-GR" sz="2000" b="1" dirty="0" smtClean="0">
                <a:solidFill>
                  <a:srgbClr val="002060"/>
                </a:solidFill>
              </a:rPr>
              <a:t> </a:t>
            </a:r>
            <a:r>
              <a:rPr lang="el-GR" sz="2000" b="1" dirty="0" err="1" smtClean="0">
                <a:solidFill>
                  <a:srgbClr val="002060"/>
                </a:solidFill>
              </a:rPr>
              <a:t>depend</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season</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year</a:t>
            </a:r>
            <a:endParaRPr lang="en-US" sz="2000" b="1" dirty="0">
              <a:solidFill>
                <a:srgbClr val="002060"/>
              </a:solidFill>
            </a:endParaRPr>
          </a:p>
        </p:txBody>
      </p:sp>
      <p:sp>
        <p:nvSpPr>
          <p:cNvPr id="3" name="Ορθογώνιο 2"/>
          <p:cNvSpPr/>
          <p:nvPr/>
        </p:nvSpPr>
        <p:spPr>
          <a:xfrm>
            <a:off x="251520" y="620688"/>
            <a:ext cx="7992888" cy="1938992"/>
          </a:xfrm>
          <a:prstGeom prst="rect">
            <a:avLst/>
          </a:prstGeom>
          <a:solidFill>
            <a:schemeClr val="bg1"/>
          </a:solidFill>
        </p:spPr>
        <p:txBody>
          <a:bodyPr wrap="square">
            <a:spAutoFit/>
          </a:bodyPr>
          <a:lstStyle/>
          <a:p>
            <a:pPr algn="just"/>
            <a:r>
              <a:rPr lang="en-US" sz="2000" b="1" dirty="0">
                <a:solidFill>
                  <a:srgbClr val="002060"/>
                </a:solidFill>
              </a:rPr>
              <a:t>Approximately 30% </a:t>
            </a:r>
            <a:r>
              <a:rPr lang="en-US" sz="2000" b="1" dirty="0" smtClean="0">
                <a:solidFill>
                  <a:srgbClr val="002060"/>
                </a:solidFill>
              </a:rPr>
              <a:t> </a:t>
            </a:r>
            <a:r>
              <a:rPr lang="en-US" sz="2000" b="1" dirty="0">
                <a:solidFill>
                  <a:srgbClr val="002060"/>
                </a:solidFill>
              </a:rPr>
              <a:t>of all fresh water on Earth is stored as groundwater. The amount of water held as groundwater is more than 100 times the amount collected in rivers and </a:t>
            </a:r>
            <a:r>
              <a:rPr lang="en-US" sz="2000" b="1" dirty="0" smtClean="0">
                <a:solidFill>
                  <a:srgbClr val="002060"/>
                </a:solidFill>
              </a:rPr>
              <a:t>lakes</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majority</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human</a:t>
            </a:r>
            <a:r>
              <a:rPr lang="el-GR" sz="2000" b="1" dirty="0" smtClean="0">
                <a:solidFill>
                  <a:srgbClr val="002060"/>
                </a:solidFill>
              </a:rPr>
              <a:t> </a:t>
            </a:r>
            <a:r>
              <a:rPr lang="el-GR" sz="2000" b="1" dirty="0" err="1" smtClean="0">
                <a:solidFill>
                  <a:srgbClr val="002060"/>
                </a:solidFill>
              </a:rPr>
              <a:t>demands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covered</a:t>
            </a:r>
            <a:r>
              <a:rPr lang="el-GR" sz="2000" b="1" dirty="0" smtClean="0">
                <a:solidFill>
                  <a:srgbClr val="002060"/>
                </a:solidFill>
              </a:rPr>
              <a:t> by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resources</a:t>
            </a:r>
            <a:r>
              <a:rPr lang="el-GR" sz="2000" b="1" dirty="0" smtClean="0">
                <a:solidFill>
                  <a:srgbClr val="002060"/>
                </a:solidFill>
              </a:rPr>
              <a:t> </a:t>
            </a:r>
            <a:r>
              <a:rPr lang="el-GR" sz="2000" b="1" dirty="0" err="1" smtClean="0">
                <a:solidFill>
                  <a:srgbClr val="002060"/>
                </a:solidFill>
              </a:rPr>
              <a:t>world</a:t>
            </a:r>
            <a:r>
              <a:rPr lang="el-GR" sz="2000" b="1" dirty="0" smtClean="0">
                <a:solidFill>
                  <a:srgbClr val="002060"/>
                </a:solidFill>
              </a:rPr>
              <a:t> </a:t>
            </a:r>
            <a:r>
              <a:rPr lang="el-GR" sz="2000" b="1" dirty="0" err="1" smtClean="0">
                <a:solidFill>
                  <a:srgbClr val="002060"/>
                </a:solidFill>
              </a:rPr>
              <a:t>wide</a:t>
            </a:r>
            <a:r>
              <a:rPr lang="el-GR" sz="2000" b="1" dirty="0" smtClean="0">
                <a:solidFill>
                  <a:srgbClr val="002060"/>
                </a:solidFill>
              </a:rPr>
              <a:t>.  </a:t>
            </a:r>
            <a:r>
              <a:rPr lang="el-GR" sz="2000" b="1" dirty="0" err="1" smtClean="0">
                <a:solidFill>
                  <a:srgbClr val="002060"/>
                </a:solidFill>
              </a:rPr>
              <a:t>Exploitation</a:t>
            </a:r>
            <a:r>
              <a:rPr lang="el-GR" sz="2000" b="1" dirty="0" smtClean="0">
                <a:solidFill>
                  <a:srgbClr val="002060"/>
                </a:solidFill>
              </a:rPr>
              <a:t> of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takes</a:t>
            </a:r>
            <a:r>
              <a:rPr lang="el-GR" sz="2000" b="1" dirty="0" smtClean="0">
                <a:solidFill>
                  <a:srgbClr val="002060"/>
                </a:solidFill>
              </a:rPr>
              <a:t> </a:t>
            </a:r>
            <a:r>
              <a:rPr lang="el-GR" sz="2000" b="1" dirty="0" err="1" smtClean="0">
                <a:solidFill>
                  <a:srgbClr val="002060"/>
                </a:solidFill>
              </a:rPr>
              <a:t>place</a:t>
            </a:r>
            <a:r>
              <a:rPr lang="el-GR" sz="2000" b="1" dirty="0" smtClean="0">
                <a:solidFill>
                  <a:srgbClr val="002060"/>
                </a:solidFill>
              </a:rPr>
              <a:t> </a:t>
            </a:r>
            <a:r>
              <a:rPr lang="el-GR" sz="2000" b="1" dirty="0" err="1" smtClean="0">
                <a:solidFill>
                  <a:srgbClr val="002060"/>
                </a:solidFill>
              </a:rPr>
              <a:t>via</a:t>
            </a:r>
            <a:r>
              <a:rPr lang="el-GR" sz="2000" b="1" dirty="0" smtClean="0">
                <a:solidFill>
                  <a:srgbClr val="002060"/>
                </a:solidFill>
              </a:rPr>
              <a:t> </a:t>
            </a:r>
            <a:r>
              <a:rPr lang="el-GR" sz="2000" b="1" dirty="0" err="1" smtClean="0">
                <a:solidFill>
                  <a:srgbClr val="002060"/>
                </a:solidFill>
              </a:rPr>
              <a:t>pumping</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boreholes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wells</a:t>
            </a:r>
            <a:endParaRPr lang="el-GR" sz="2000" b="1" dirty="0" smtClean="0">
              <a:solidFill>
                <a:srgbClr val="002060"/>
              </a:solidFill>
            </a:endParaRPr>
          </a:p>
        </p:txBody>
      </p:sp>
      <p:sp>
        <p:nvSpPr>
          <p:cNvPr id="4" name="Ορθογώνιο 3"/>
          <p:cNvSpPr/>
          <p:nvPr/>
        </p:nvSpPr>
        <p:spPr>
          <a:xfrm>
            <a:off x="251520" y="6352045"/>
            <a:ext cx="8712967" cy="523220"/>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err="1" smtClean="0">
                <a:solidFill>
                  <a:srgbClr val="002060"/>
                </a:solidFill>
              </a:rPr>
              <a:t>Shiklomanov</a:t>
            </a:r>
            <a:r>
              <a:rPr lang="el-GR" sz="1400" dirty="0" smtClean="0">
                <a:solidFill>
                  <a:srgbClr val="002060"/>
                </a:solidFill>
              </a:rPr>
              <a:t> </a:t>
            </a:r>
            <a:r>
              <a:rPr lang="en-US" sz="1400" dirty="0" smtClean="0">
                <a:solidFill>
                  <a:srgbClr val="002060"/>
                </a:solidFill>
              </a:rPr>
              <a:t>IA</a:t>
            </a:r>
            <a:r>
              <a:rPr lang="el-GR" sz="1400" dirty="0" smtClean="0">
                <a:solidFill>
                  <a:srgbClr val="002060"/>
                </a:solidFill>
              </a:rPr>
              <a:t> </a:t>
            </a:r>
            <a:r>
              <a:rPr lang="en-US" sz="1400" dirty="0" err="1" smtClean="0">
                <a:solidFill>
                  <a:srgbClr val="002060"/>
                </a:solidFill>
              </a:rPr>
              <a:t>Rodda</a:t>
            </a:r>
            <a:r>
              <a:rPr lang="el-GR" sz="1400" dirty="0" smtClean="0">
                <a:solidFill>
                  <a:srgbClr val="002060"/>
                </a:solidFill>
              </a:rPr>
              <a:t> </a:t>
            </a:r>
            <a:r>
              <a:rPr lang="en-US" sz="1400" dirty="0" smtClean="0">
                <a:solidFill>
                  <a:srgbClr val="002060"/>
                </a:solidFill>
              </a:rPr>
              <a:t>JC</a:t>
            </a:r>
            <a:r>
              <a:rPr lang="el-GR" sz="1400" dirty="0" smtClean="0">
                <a:solidFill>
                  <a:srgbClr val="002060"/>
                </a:solidFill>
              </a:rPr>
              <a:t> </a:t>
            </a:r>
            <a:r>
              <a:rPr lang="en-US" sz="1400" dirty="0" smtClean="0">
                <a:solidFill>
                  <a:srgbClr val="002060"/>
                </a:solidFill>
              </a:rPr>
              <a:t>. </a:t>
            </a:r>
            <a:r>
              <a:rPr lang="el-GR" sz="1400" dirty="0" smtClean="0">
                <a:solidFill>
                  <a:srgbClr val="002060"/>
                </a:solidFill>
              </a:rPr>
              <a:t>(</a:t>
            </a:r>
            <a:r>
              <a:rPr lang="en-US" sz="1400" dirty="0" smtClean="0">
                <a:solidFill>
                  <a:srgbClr val="002060"/>
                </a:solidFill>
              </a:rPr>
              <a:t>2003</a:t>
            </a:r>
            <a:r>
              <a:rPr lang="el-GR" sz="1400" dirty="0" smtClean="0">
                <a:solidFill>
                  <a:srgbClr val="002060"/>
                </a:solidFill>
              </a:rPr>
              <a:t>)</a:t>
            </a:r>
            <a:r>
              <a:rPr lang="en-US" sz="1400" dirty="0" smtClean="0">
                <a:solidFill>
                  <a:srgbClr val="002060"/>
                </a:solidFill>
              </a:rPr>
              <a:t>. </a:t>
            </a:r>
            <a:r>
              <a:rPr lang="en-US" sz="1400" dirty="0">
                <a:solidFill>
                  <a:srgbClr val="002060"/>
                </a:solidFill>
              </a:rPr>
              <a:t>World Water Resources at the Beginning of the Twenty-first Century. Cambridge (United Kingdom): Cambridge University Press.</a:t>
            </a:r>
            <a:endParaRPr lang="el-GR" sz="1400" dirty="0">
              <a:solidFill>
                <a:srgbClr val="002060"/>
              </a:solidFill>
            </a:endParaRPr>
          </a:p>
        </p:txBody>
      </p:sp>
    </p:spTree>
    <p:extLst>
      <p:ext uri="{BB962C8B-B14F-4D97-AF65-F5344CB8AC3E}">
        <p14:creationId xmlns:p14="http://schemas.microsoft.com/office/powerpoint/2010/main" val="1110973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06143" y="153100"/>
            <a:ext cx="4716805"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Darcy’s</a:t>
            </a:r>
            <a:r>
              <a:rPr lang="el-GR" sz="2800" b="1" u="sng" dirty="0" smtClean="0">
                <a:solidFill>
                  <a:srgbClr val="002060"/>
                </a:solidFill>
              </a:rPr>
              <a:t> </a:t>
            </a:r>
            <a:r>
              <a:rPr lang="el-GR" sz="2800" b="1" u="sng" dirty="0" err="1" smtClean="0">
                <a:solidFill>
                  <a:srgbClr val="002060"/>
                </a:solidFill>
              </a:rPr>
              <a:t>law</a:t>
            </a:r>
            <a:endParaRPr lang="el-GR" sz="2800" b="1" u="sng" dirty="0">
              <a:solidFill>
                <a:srgbClr val="002060"/>
              </a:solidFill>
            </a:endParaRPr>
          </a:p>
        </p:txBody>
      </p:sp>
      <p:sp>
        <p:nvSpPr>
          <p:cNvPr id="3" name="TextBox 2"/>
          <p:cNvSpPr txBox="1"/>
          <p:nvPr/>
        </p:nvSpPr>
        <p:spPr>
          <a:xfrm>
            <a:off x="951200" y="775996"/>
            <a:ext cx="7128792" cy="5632311"/>
          </a:xfrm>
          <a:prstGeom prst="rect">
            <a:avLst/>
          </a:prstGeom>
          <a:noFill/>
        </p:spPr>
        <p:txBody>
          <a:bodyPr wrap="square" rtlCol="0">
            <a:spAutoFit/>
          </a:bodyPr>
          <a:lstStyle/>
          <a:p>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Darcy</a:t>
            </a:r>
            <a:r>
              <a:rPr lang="el-GR" sz="2000" b="1" dirty="0" smtClean="0">
                <a:solidFill>
                  <a:srgbClr val="002060"/>
                </a:solidFill>
              </a:rPr>
              <a:t> </a:t>
            </a:r>
            <a:r>
              <a:rPr lang="el-GR" sz="2000" b="1" dirty="0" err="1" smtClean="0">
                <a:solidFill>
                  <a:srgbClr val="002060"/>
                </a:solidFill>
              </a:rPr>
              <a:t>Law</a:t>
            </a:r>
            <a:r>
              <a:rPr lang="el-GR" sz="2000" b="1" dirty="0" smtClean="0">
                <a:solidFill>
                  <a:srgbClr val="002060"/>
                </a:solidFill>
              </a:rPr>
              <a:t> of </a:t>
            </a:r>
            <a:r>
              <a:rPr lang="el-GR" sz="2000" b="1" dirty="0" err="1" smtClean="0">
                <a:solidFill>
                  <a:srgbClr val="002060"/>
                </a:solidFill>
              </a:rPr>
              <a:t>regarding</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r>
              <a:rPr lang="el-GR" sz="2000" b="1" dirty="0" err="1" smtClean="0">
                <a:solidFill>
                  <a:srgbClr val="002060"/>
                </a:solidFill>
              </a:rPr>
              <a:t>through</a:t>
            </a:r>
            <a:r>
              <a:rPr lang="el-GR" sz="2000" b="1" dirty="0" smtClean="0">
                <a:solidFill>
                  <a:srgbClr val="002060"/>
                </a:solidFill>
              </a:rPr>
              <a:t> a </a:t>
            </a:r>
            <a:r>
              <a:rPr lang="el-GR" sz="2000" b="1" dirty="0" err="1" smtClean="0">
                <a:solidFill>
                  <a:srgbClr val="002060"/>
                </a:solidFill>
              </a:rPr>
              <a:t>soil</a:t>
            </a:r>
            <a:r>
              <a:rPr lang="el-GR" sz="2000" b="1" dirty="0" smtClean="0">
                <a:solidFill>
                  <a:srgbClr val="002060"/>
                </a:solidFill>
              </a:rPr>
              <a:t> </a:t>
            </a:r>
            <a:r>
              <a:rPr lang="el-GR" sz="2000" b="1" dirty="0" err="1" smtClean="0">
                <a:solidFill>
                  <a:srgbClr val="002060"/>
                </a:solidFill>
              </a:rPr>
              <a:t>material</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given</a:t>
            </a:r>
            <a:r>
              <a:rPr lang="el-GR" sz="2000" b="1" dirty="0" smtClean="0">
                <a:solidFill>
                  <a:srgbClr val="002060"/>
                </a:solidFill>
              </a:rPr>
              <a:t> by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equation</a:t>
            </a:r>
            <a:r>
              <a:rPr lang="el-GR" sz="2000" b="1" dirty="0" smtClean="0">
                <a:solidFill>
                  <a:srgbClr val="002060"/>
                </a:solidFill>
              </a:rPr>
              <a:t>:</a:t>
            </a:r>
          </a:p>
          <a:p>
            <a:endParaRPr lang="el-GR" sz="2000" b="1" dirty="0">
              <a:solidFill>
                <a:srgbClr val="002060"/>
              </a:solidFill>
            </a:endParaRPr>
          </a:p>
          <a:p>
            <a:pPr algn="ctr"/>
            <a:r>
              <a:rPr lang="el-GR" sz="2000" b="1" dirty="0" smtClean="0">
                <a:solidFill>
                  <a:srgbClr val="002060"/>
                </a:solidFill>
              </a:rPr>
              <a:t>Q= k × i × A</a:t>
            </a:r>
          </a:p>
          <a:p>
            <a:pPr algn="just"/>
            <a:r>
              <a:rPr lang="el-GR" sz="2000" b="1" dirty="0" err="1" smtClean="0">
                <a:solidFill>
                  <a:srgbClr val="002060"/>
                </a:solidFill>
              </a:rPr>
              <a:t>where</a:t>
            </a:r>
            <a:r>
              <a:rPr lang="el-GR" sz="2000" b="1" dirty="0" smtClean="0">
                <a:solidFill>
                  <a:srgbClr val="002060"/>
                </a:solidFill>
              </a:rPr>
              <a:t>:</a:t>
            </a:r>
          </a:p>
          <a:p>
            <a:pPr algn="just"/>
            <a:r>
              <a:rPr lang="el-GR" sz="2000" b="1" dirty="0" smtClean="0">
                <a:solidFill>
                  <a:srgbClr val="002060"/>
                </a:solidFill>
              </a:rPr>
              <a:t>Q= </a:t>
            </a:r>
            <a:r>
              <a:rPr lang="el-GR" sz="2000" b="1" dirty="0" err="1" smtClean="0">
                <a:solidFill>
                  <a:srgbClr val="002060"/>
                </a:solidFill>
              </a:rPr>
              <a:t>discharge</a:t>
            </a:r>
            <a:r>
              <a:rPr lang="el-GR" sz="2000" b="1" dirty="0" smtClean="0">
                <a:solidFill>
                  <a:srgbClr val="002060"/>
                </a:solidFill>
              </a:rPr>
              <a:t> (m</a:t>
            </a:r>
            <a:r>
              <a:rPr lang="el-GR" sz="2000" b="1" baseline="30000" dirty="0" smtClean="0">
                <a:solidFill>
                  <a:srgbClr val="002060"/>
                </a:solidFill>
              </a:rPr>
              <a:t>3</a:t>
            </a:r>
            <a:r>
              <a:rPr lang="el-GR" sz="2000" b="1" dirty="0" smtClean="0">
                <a:solidFill>
                  <a:srgbClr val="002060"/>
                </a:solidFill>
              </a:rPr>
              <a:t>/s)</a:t>
            </a:r>
          </a:p>
          <a:p>
            <a:pPr algn="just"/>
            <a:r>
              <a:rPr lang="en-US" sz="2000" b="1" dirty="0" smtClean="0">
                <a:solidFill>
                  <a:srgbClr val="002060"/>
                </a:solidFill>
              </a:rPr>
              <a:t>K</a:t>
            </a:r>
            <a:r>
              <a:rPr lang="el-GR" sz="2000" b="1" dirty="0" smtClean="0">
                <a:solidFill>
                  <a:srgbClr val="002060"/>
                </a:solidFill>
              </a:rPr>
              <a:t>= </a:t>
            </a:r>
            <a:r>
              <a:rPr lang="el-GR" sz="2000" b="1" dirty="0" err="1" smtClean="0">
                <a:solidFill>
                  <a:srgbClr val="002060"/>
                </a:solidFill>
              </a:rPr>
              <a:t>hydrailic</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(m/s)</a:t>
            </a:r>
          </a:p>
          <a:p>
            <a:pPr algn="just"/>
            <a:r>
              <a:rPr lang="el-GR" sz="2000" b="1" dirty="0" err="1" smtClean="0">
                <a:solidFill>
                  <a:srgbClr val="002060"/>
                </a:solidFill>
              </a:rPr>
              <a:t>i=hydrailic</a:t>
            </a:r>
            <a:r>
              <a:rPr lang="el-GR" sz="2000" b="1" dirty="0" smtClean="0">
                <a:solidFill>
                  <a:srgbClr val="002060"/>
                </a:solidFill>
              </a:rPr>
              <a:t> </a:t>
            </a:r>
            <a:r>
              <a:rPr lang="el-GR" sz="2000" b="1" dirty="0" err="1" smtClean="0">
                <a:solidFill>
                  <a:srgbClr val="002060"/>
                </a:solidFill>
              </a:rPr>
              <a:t>gradient</a:t>
            </a:r>
            <a:endParaRPr lang="el-GR" sz="2000" b="1" dirty="0" smtClean="0">
              <a:solidFill>
                <a:srgbClr val="002060"/>
              </a:solidFill>
            </a:endParaRPr>
          </a:p>
          <a:p>
            <a:pPr algn="just"/>
            <a:r>
              <a:rPr lang="el-GR" sz="2000" b="1" dirty="0" smtClean="0">
                <a:solidFill>
                  <a:srgbClr val="002060"/>
                </a:solidFill>
              </a:rPr>
              <a:t>A= </a:t>
            </a:r>
            <a:r>
              <a:rPr lang="el-GR" sz="2000" b="1" dirty="0" err="1" smtClean="0">
                <a:solidFill>
                  <a:srgbClr val="002060"/>
                </a:solidFill>
              </a:rPr>
              <a:t>surface</a:t>
            </a:r>
            <a:r>
              <a:rPr lang="el-GR" sz="2000" b="1" dirty="0" smtClean="0">
                <a:solidFill>
                  <a:srgbClr val="002060"/>
                </a:solidFill>
              </a:rPr>
              <a:t> of </a:t>
            </a:r>
            <a:r>
              <a:rPr lang="el-GR" sz="2000" b="1" dirty="0" err="1" smtClean="0">
                <a:solidFill>
                  <a:srgbClr val="002060"/>
                </a:solidFill>
              </a:rPr>
              <a:t>soil</a:t>
            </a:r>
            <a:r>
              <a:rPr lang="el-GR" sz="2000" b="1" dirty="0" smtClean="0">
                <a:solidFill>
                  <a:srgbClr val="002060"/>
                </a:solidFill>
              </a:rPr>
              <a:t> </a:t>
            </a:r>
            <a:r>
              <a:rPr lang="el-GR" sz="2000" b="1" dirty="0" err="1" smtClean="0">
                <a:solidFill>
                  <a:srgbClr val="002060"/>
                </a:solidFill>
              </a:rPr>
              <a:t>mass</a:t>
            </a:r>
            <a:r>
              <a:rPr lang="el-GR" sz="2000" b="1" dirty="0" smtClean="0">
                <a:solidFill>
                  <a:srgbClr val="002060"/>
                </a:solidFill>
              </a:rPr>
              <a:t> </a:t>
            </a:r>
            <a:r>
              <a:rPr lang="el-GR" sz="2000" b="1" dirty="0" err="1" smtClean="0">
                <a:solidFill>
                  <a:srgbClr val="002060"/>
                </a:solidFill>
              </a:rPr>
              <a:t>perpendicular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waqter</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r>
              <a:rPr lang="el-GR" sz="2000" b="1" dirty="0" err="1" smtClean="0">
                <a:solidFill>
                  <a:srgbClr val="002060"/>
                </a:solidFill>
              </a:rPr>
              <a:t>direction</a:t>
            </a:r>
            <a:r>
              <a:rPr lang="el-GR" sz="2000" b="1" dirty="0" smtClean="0">
                <a:solidFill>
                  <a:srgbClr val="002060"/>
                </a:solidFill>
              </a:rPr>
              <a:t> (</a:t>
            </a:r>
            <a:r>
              <a:rPr lang="el-GR" sz="2000" b="1" dirty="0" err="1" smtClean="0">
                <a:solidFill>
                  <a:srgbClr val="002060"/>
                </a:solidFill>
              </a:rPr>
              <a:t>m</a:t>
            </a:r>
            <a:r>
              <a:rPr lang="el-GR" sz="2000" b="1" baseline="30000" dirty="0" err="1" smtClean="0">
                <a:solidFill>
                  <a:srgbClr val="002060"/>
                </a:solidFill>
              </a:rPr>
              <a:t>2</a:t>
            </a:r>
            <a:r>
              <a:rPr lang="el-GR" sz="2000" b="1" dirty="0" smtClean="0">
                <a:solidFill>
                  <a:srgbClr val="002060"/>
                </a:solidFill>
              </a:rPr>
              <a:t>)</a:t>
            </a:r>
          </a:p>
          <a:p>
            <a:pPr algn="ctr"/>
            <a:r>
              <a:rPr lang="el-GR" sz="2000" b="1" dirty="0" smtClean="0">
                <a:solidFill>
                  <a:srgbClr val="002060"/>
                </a:solidFill>
              </a:rPr>
              <a:t>Q/</a:t>
            </a:r>
            <a:r>
              <a:rPr lang="el-GR" sz="2000" b="1" dirty="0" err="1" smtClean="0">
                <a:solidFill>
                  <a:srgbClr val="002060"/>
                </a:solidFill>
              </a:rPr>
              <a:t>A=v</a:t>
            </a:r>
            <a:endParaRPr lang="el-GR" sz="2000" b="1" dirty="0" smtClean="0">
              <a:solidFill>
                <a:srgbClr val="002060"/>
              </a:solidFill>
            </a:endParaRPr>
          </a:p>
          <a:p>
            <a:r>
              <a:rPr lang="el-GR" sz="2000" b="1" dirty="0" smtClean="0">
                <a:solidFill>
                  <a:srgbClr val="002060"/>
                </a:solidFill>
              </a:rPr>
              <a:t>v=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velocity</a:t>
            </a:r>
            <a:r>
              <a:rPr lang="el-GR" sz="2000" b="1" dirty="0" smtClean="0">
                <a:solidFill>
                  <a:srgbClr val="002060"/>
                </a:solidFill>
              </a:rPr>
              <a:t> (m/s)</a:t>
            </a:r>
            <a:endParaRPr lang="el-GR" sz="2000" b="1" dirty="0">
              <a:solidFill>
                <a:srgbClr val="002060"/>
              </a:solidFill>
            </a:endParaRPr>
          </a:p>
          <a:p>
            <a:pPr algn="ctr"/>
            <a:r>
              <a:rPr lang="el-GR" sz="2000" b="1" dirty="0">
                <a:solidFill>
                  <a:srgbClr val="002060"/>
                </a:solidFill>
              </a:rPr>
              <a:t>v</a:t>
            </a:r>
            <a:r>
              <a:rPr lang="el-GR" sz="2000" b="1" dirty="0" smtClean="0">
                <a:solidFill>
                  <a:srgbClr val="002060"/>
                </a:solidFill>
              </a:rPr>
              <a:t>= </a:t>
            </a:r>
            <a:r>
              <a:rPr lang="el-GR" sz="2000" b="1" dirty="0">
                <a:solidFill>
                  <a:srgbClr val="002060"/>
                </a:solidFill>
              </a:rPr>
              <a:t>k × i </a:t>
            </a:r>
            <a:endParaRPr lang="el-GR" sz="2000" b="1" dirty="0" smtClean="0">
              <a:solidFill>
                <a:srgbClr val="002060"/>
              </a:solidFill>
            </a:endParaRPr>
          </a:p>
          <a:p>
            <a:pPr algn="ctr"/>
            <a:r>
              <a:rPr lang="el-GR" sz="2000" b="1" dirty="0" err="1" smtClean="0">
                <a:solidFill>
                  <a:srgbClr val="002060"/>
                </a:solidFill>
              </a:rPr>
              <a:t>Darcy’s</a:t>
            </a:r>
            <a:r>
              <a:rPr lang="el-GR" sz="2000" b="1" dirty="0" smtClean="0">
                <a:solidFill>
                  <a:srgbClr val="002060"/>
                </a:solidFill>
              </a:rPr>
              <a:t> </a:t>
            </a:r>
            <a:r>
              <a:rPr lang="el-GR" sz="2000" b="1" dirty="0" err="1" smtClean="0">
                <a:solidFill>
                  <a:srgbClr val="002060"/>
                </a:solidFill>
              </a:rPr>
              <a:t>law</a:t>
            </a:r>
            <a:r>
              <a:rPr lang="el-GR" sz="2000" b="1" dirty="0" smtClean="0">
                <a:solidFill>
                  <a:srgbClr val="002060"/>
                </a:solidFill>
              </a:rPr>
              <a:t> </a:t>
            </a:r>
            <a:r>
              <a:rPr lang="el-GR" sz="2000" b="1" dirty="0" err="1" smtClean="0">
                <a:solidFill>
                  <a:srgbClr val="002060"/>
                </a:solidFill>
              </a:rPr>
              <a:t>takes</a:t>
            </a:r>
            <a:r>
              <a:rPr lang="el-GR" sz="2000" b="1" dirty="0" smtClean="0">
                <a:solidFill>
                  <a:srgbClr val="002060"/>
                </a:solidFill>
              </a:rPr>
              <a:t> </a:t>
            </a:r>
            <a:r>
              <a:rPr lang="el-GR" sz="2000" b="1" dirty="0" err="1" smtClean="0">
                <a:solidFill>
                  <a:srgbClr val="002060"/>
                </a:solidFill>
              </a:rPr>
              <a:t>into</a:t>
            </a:r>
            <a:r>
              <a:rPr lang="el-GR" sz="2000" b="1" dirty="0" smtClean="0">
                <a:solidFill>
                  <a:srgbClr val="002060"/>
                </a:solidFill>
              </a:rPr>
              <a:t> </a:t>
            </a:r>
            <a:r>
              <a:rPr lang="el-GR" sz="2000" b="1" dirty="0" err="1" smtClean="0">
                <a:solidFill>
                  <a:srgbClr val="002060"/>
                </a:solidFill>
              </a:rPr>
              <a:t>account</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assumptions</a:t>
            </a:r>
            <a:r>
              <a:rPr lang="el-GR" sz="2000" b="1" dirty="0" smtClean="0">
                <a:solidFill>
                  <a:srgbClr val="002060"/>
                </a:solidFill>
              </a:rPr>
              <a:t>:</a:t>
            </a:r>
          </a:p>
          <a:p>
            <a:pPr marL="285750" indent="-285750" algn="ctr">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soil</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saturated</a:t>
            </a:r>
            <a:endParaRPr lang="el-GR" sz="2000" b="1" dirty="0" smtClean="0">
              <a:solidFill>
                <a:srgbClr val="002060"/>
              </a:solidFill>
            </a:endParaRPr>
          </a:p>
          <a:p>
            <a:pPr marL="285750" indent="-285750" algn="ctr">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r>
              <a:rPr lang="el-GR" sz="2000" b="1" dirty="0" err="1" smtClean="0">
                <a:solidFill>
                  <a:srgbClr val="002060"/>
                </a:solidFill>
              </a:rPr>
              <a:t>through</a:t>
            </a:r>
            <a:r>
              <a:rPr lang="el-GR" sz="2000" b="1" dirty="0" smtClean="0">
                <a:solidFill>
                  <a:srgbClr val="002060"/>
                </a:solidFill>
              </a:rPr>
              <a:t> </a:t>
            </a:r>
            <a:r>
              <a:rPr lang="el-GR" sz="2000" b="1" dirty="0" err="1" smtClean="0">
                <a:solidFill>
                  <a:srgbClr val="002060"/>
                </a:solidFill>
              </a:rPr>
              <a:t>soil</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laminar</a:t>
            </a:r>
            <a:endParaRPr lang="el-GR" sz="2000" b="1" dirty="0" smtClean="0">
              <a:solidFill>
                <a:srgbClr val="002060"/>
              </a:solidFill>
            </a:endParaRPr>
          </a:p>
          <a:p>
            <a:pPr marL="285750" indent="-285750" algn="ctr">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continuous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steady</a:t>
            </a:r>
            <a:endParaRPr lang="el-GR" sz="2000" b="1" dirty="0" smtClean="0">
              <a:solidFill>
                <a:srgbClr val="002060"/>
              </a:solidFill>
            </a:endParaRPr>
          </a:p>
          <a:p>
            <a:pPr marL="285750" indent="-285750" algn="ctr">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total</a:t>
            </a:r>
            <a:r>
              <a:rPr lang="el-GR" sz="2000" b="1" dirty="0" smtClean="0">
                <a:solidFill>
                  <a:srgbClr val="002060"/>
                </a:solidFill>
              </a:rPr>
              <a:t> </a:t>
            </a:r>
            <a:r>
              <a:rPr lang="el-GR" sz="2000" b="1" dirty="0" err="1" smtClean="0">
                <a:solidFill>
                  <a:srgbClr val="002060"/>
                </a:solidFill>
              </a:rPr>
              <a:t>cross</a:t>
            </a:r>
            <a:r>
              <a:rPr lang="el-GR" sz="2000" b="1" dirty="0" smtClean="0">
                <a:solidFill>
                  <a:srgbClr val="002060"/>
                </a:solidFill>
              </a:rPr>
              <a:t> </a:t>
            </a:r>
            <a:r>
              <a:rPr lang="el-GR" sz="2000" b="1" dirty="0" err="1" smtClean="0">
                <a:solidFill>
                  <a:srgbClr val="002060"/>
                </a:solidFill>
              </a:rPr>
              <a:t>sectional</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of </a:t>
            </a:r>
            <a:r>
              <a:rPr lang="el-GR" sz="2000" b="1" dirty="0" err="1" smtClean="0">
                <a:solidFill>
                  <a:srgbClr val="002060"/>
                </a:solidFill>
              </a:rPr>
              <a:t>soil</a:t>
            </a:r>
            <a:r>
              <a:rPr lang="el-GR" sz="2000" b="1" dirty="0" smtClean="0">
                <a:solidFill>
                  <a:srgbClr val="002060"/>
                </a:solidFill>
              </a:rPr>
              <a:t> </a:t>
            </a:r>
            <a:r>
              <a:rPr lang="el-GR" sz="2000" b="1" dirty="0" err="1" smtClean="0">
                <a:solidFill>
                  <a:srgbClr val="002060"/>
                </a:solidFill>
              </a:rPr>
              <a:t>mass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considered</a:t>
            </a:r>
            <a:r>
              <a:rPr lang="el-GR" sz="2000" b="1" dirty="0" smtClean="0">
                <a:solidFill>
                  <a:srgbClr val="002060"/>
                </a:solidFill>
              </a:rPr>
              <a:t> </a:t>
            </a:r>
            <a:endParaRPr lang="el-GR" sz="2000" b="1" dirty="0">
              <a:solidFill>
                <a:srgbClr val="002060"/>
              </a:solidFill>
            </a:endParaRPr>
          </a:p>
        </p:txBody>
      </p:sp>
    </p:spTree>
    <p:extLst>
      <p:ext uri="{BB962C8B-B14F-4D97-AF65-F5344CB8AC3E}">
        <p14:creationId xmlns:p14="http://schemas.microsoft.com/office/powerpoint/2010/main" val="2879265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61705" y="153100"/>
            <a:ext cx="5805692"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Groundwater</a:t>
            </a:r>
            <a:r>
              <a:rPr lang="el-GR" sz="2800" b="1" u="sng" dirty="0" smtClean="0">
                <a:solidFill>
                  <a:srgbClr val="002060"/>
                </a:solidFill>
              </a:rPr>
              <a:t> level</a:t>
            </a:r>
            <a:endParaRPr lang="el-GR" sz="2800" b="1" u="sng" dirty="0">
              <a:solidFill>
                <a:srgbClr val="002060"/>
              </a:solidFill>
            </a:endParaRPr>
          </a:p>
        </p:txBody>
      </p:sp>
      <p:sp>
        <p:nvSpPr>
          <p:cNvPr id="3" name="TextBox 2"/>
          <p:cNvSpPr txBox="1"/>
          <p:nvPr/>
        </p:nvSpPr>
        <p:spPr>
          <a:xfrm>
            <a:off x="332102" y="564098"/>
            <a:ext cx="8064896" cy="1631216"/>
          </a:xfrm>
          <a:prstGeom prst="rect">
            <a:avLst/>
          </a:prstGeom>
          <a:solidFill>
            <a:schemeClr val="bg1"/>
          </a:solidFill>
        </p:spPr>
        <p:txBody>
          <a:bodyPr wrap="square" rtlCol="0">
            <a:spAutoFit/>
          </a:bodyPr>
          <a:lstStyle/>
          <a:p>
            <a:pPr algn="just"/>
            <a:r>
              <a:rPr lang="el-GR" sz="2000" b="1" dirty="0" err="1" smtClean="0">
                <a:solidFill>
                  <a:srgbClr val="002060"/>
                </a:solidFill>
              </a:rPr>
              <a:t>The</a:t>
            </a:r>
            <a:r>
              <a:rPr lang="el-GR" sz="2000" b="1" dirty="0" smtClean="0">
                <a:solidFill>
                  <a:srgbClr val="002060"/>
                </a:solidFill>
              </a:rPr>
              <a:t> level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upper</a:t>
            </a:r>
            <a:r>
              <a:rPr lang="el-GR" sz="2000" b="1" dirty="0" smtClean="0">
                <a:solidFill>
                  <a:srgbClr val="002060"/>
                </a:solidFill>
              </a:rPr>
              <a:t> </a:t>
            </a:r>
            <a:r>
              <a:rPr lang="el-GR" sz="2000" b="1" dirty="0" err="1" smtClean="0">
                <a:solidFill>
                  <a:srgbClr val="002060"/>
                </a:solidFill>
              </a:rPr>
              <a:t>surface</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zone</a:t>
            </a:r>
            <a:r>
              <a:rPr lang="el-GR" sz="2000" b="1" dirty="0" smtClean="0">
                <a:solidFill>
                  <a:srgbClr val="002060"/>
                </a:solidFill>
              </a:rPr>
              <a:t> of </a:t>
            </a:r>
            <a:r>
              <a:rPr lang="el-GR" sz="2000" b="1" dirty="0" err="1" smtClean="0">
                <a:solidFill>
                  <a:srgbClr val="002060"/>
                </a:solidFill>
              </a:rPr>
              <a:t>saturation</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depicted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maps</a:t>
            </a:r>
            <a:r>
              <a:rPr lang="el-GR" sz="2000" b="1" dirty="0" smtClean="0">
                <a:solidFill>
                  <a:srgbClr val="002060"/>
                </a:solidFill>
              </a:rPr>
              <a:t> </a:t>
            </a:r>
            <a:r>
              <a:rPr lang="el-GR" sz="2000" b="1" dirty="0" err="1" smtClean="0">
                <a:solidFill>
                  <a:srgbClr val="002060"/>
                </a:solidFill>
              </a:rPr>
              <a:t>called</a:t>
            </a:r>
            <a:r>
              <a:rPr lang="el-GR" sz="2000" b="1" dirty="0" smtClean="0">
                <a:solidFill>
                  <a:srgbClr val="002060"/>
                </a:solidFill>
              </a:rPr>
              <a:t> «Water </a:t>
            </a:r>
            <a:r>
              <a:rPr lang="el-GR" sz="2000" b="1" dirty="0" err="1" smtClean="0">
                <a:solidFill>
                  <a:srgbClr val="002060"/>
                </a:solidFill>
              </a:rPr>
              <a:t>table</a:t>
            </a:r>
            <a:r>
              <a:rPr lang="el-GR" sz="2000" b="1" dirty="0" smtClean="0">
                <a:solidFill>
                  <a:srgbClr val="002060"/>
                </a:solidFill>
              </a:rPr>
              <a:t> </a:t>
            </a:r>
            <a:r>
              <a:rPr lang="el-GR" sz="2000" b="1" dirty="0" err="1" smtClean="0">
                <a:solidFill>
                  <a:srgbClr val="002060"/>
                </a:solidFill>
              </a:rPr>
              <a:t>maps</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level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expressed</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 </a:t>
            </a:r>
            <a:r>
              <a:rPr lang="el-GR" sz="2000" b="1" dirty="0" err="1" smtClean="0">
                <a:solidFill>
                  <a:srgbClr val="002060"/>
                </a:solidFill>
              </a:rPr>
              <a:t>elevation</a:t>
            </a:r>
            <a:r>
              <a:rPr lang="el-GR" sz="2000" b="1" dirty="0" smtClean="0">
                <a:solidFill>
                  <a:srgbClr val="002060"/>
                </a:solidFill>
              </a:rPr>
              <a:t> (</a:t>
            </a:r>
            <a:r>
              <a:rPr lang="el-GR" sz="2000" b="1" dirty="0" err="1" smtClean="0">
                <a:solidFill>
                  <a:srgbClr val="002060"/>
                </a:solidFill>
              </a:rPr>
              <a:t>above</a:t>
            </a:r>
            <a:r>
              <a:rPr lang="el-GR" sz="2000" b="1" dirty="0" smtClean="0">
                <a:solidFill>
                  <a:srgbClr val="002060"/>
                </a:solidFill>
              </a:rPr>
              <a:t> </a:t>
            </a:r>
            <a:r>
              <a:rPr lang="el-GR" sz="2000" b="1" dirty="0" err="1" smtClean="0">
                <a:solidFill>
                  <a:srgbClr val="002060"/>
                </a:solidFill>
              </a:rPr>
              <a:t>sea</a:t>
            </a:r>
            <a:r>
              <a:rPr lang="el-GR" sz="2000" b="1" dirty="0" smtClean="0">
                <a:solidFill>
                  <a:srgbClr val="002060"/>
                </a:solidFill>
              </a:rPr>
              <a:t> level). </a:t>
            </a:r>
            <a:r>
              <a:rPr lang="el-GR" sz="2000" b="1" dirty="0" err="1" smtClean="0">
                <a:solidFill>
                  <a:srgbClr val="002060"/>
                </a:solidFill>
              </a:rPr>
              <a:t>The</a:t>
            </a:r>
            <a:r>
              <a:rPr lang="el-GR" sz="2000" b="1" dirty="0" smtClean="0">
                <a:solidFill>
                  <a:srgbClr val="002060"/>
                </a:solidFill>
              </a:rPr>
              <a:t> water </a:t>
            </a:r>
            <a:r>
              <a:rPr lang="el-GR" sz="2000" b="1" dirty="0" err="1" smtClean="0">
                <a:solidFill>
                  <a:srgbClr val="002060"/>
                </a:solidFill>
              </a:rPr>
              <a:t>table</a:t>
            </a:r>
            <a:r>
              <a:rPr lang="el-GR" sz="2000" b="1" dirty="0" smtClean="0">
                <a:solidFill>
                  <a:srgbClr val="002060"/>
                </a:solidFill>
              </a:rPr>
              <a:t> </a:t>
            </a:r>
            <a:r>
              <a:rPr lang="el-GR" sz="2000" b="1" dirty="0" err="1" smtClean="0">
                <a:solidFill>
                  <a:srgbClr val="002060"/>
                </a:solidFill>
              </a:rPr>
              <a:t>contours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join</a:t>
            </a:r>
            <a:r>
              <a:rPr lang="el-GR" sz="2000" b="1" dirty="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points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have</a:t>
            </a:r>
            <a:r>
              <a:rPr lang="el-GR" sz="2000" b="1" dirty="0" smtClean="0">
                <a:solidFill>
                  <a:srgbClr val="002060"/>
                </a:solidFill>
              </a:rPr>
              <a:t> </a:t>
            </a:r>
            <a:r>
              <a:rPr lang="el-GR" sz="2000" b="1" dirty="0" err="1" smtClean="0">
                <a:solidFill>
                  <a:srgbClr val="002060"/>
                </a:solidFill>
              </a:rPr>
              <a:t>equal</a:t>
            </a:r>
            <a:r>
              <a:rPr lang="el-GR" sz="2000" b="1" dirty="0" smtClean="0">
                <a:solidFill>
                  <a:srgbClr val="002060"/>
                </a:solidFill>
              </a:rPr>
              <a:t> </a:t>
            </a:r>
            <a:r>
              <a:rPr lang="el-GR" sz="2000" b="1" dirty="0" err="1" smtClean="0">
                <a:solidFill>
                  <a:srgbClr val="002060"/>
                </a:solidFill>
              </a:rPr>
              <a:t>head</a:t>
            </a:r>
            <a:r>
              <a:rPr lang="el-GR" sz="2000" b="1" dirty="0" smtClean="0">
                <a:solidFill>
                  <a:srgbClr val="002060"/>
                </a:solidFill>
              </a:rPr>
              <a:t> (</a:t>
            </a:r>
            <a:r>
              <a:rPr lang="el-GR" sz="2000" b="1" dirty="0" err="1" smtClean="0">
                <a:solidFill>
                  <a:srgbClr val="002060"/>
                </a:solidFill>
              </a:rPr>
              <a:t>elevation</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usually</a:t>
            </a:r>
            <a:r>
              <a:rPr lang="el-GR" sz="2000" b="1" dirty="0" smtClean="0">
                <a:solidFill>
                  <a:srgbClr val="002060"/>
                </a:solidFill>
              </a:rPr>
              <a:t>  </a:t>
            </a:r>
            <a:r>
              <a:rPr lang="el-GR" sz="2000" b="1" dirty="0" err="1" smtClean="0">
                <a:solidFill>
                  <a:srgbClr val="002060"/>
                </a:solidFill>
              </a:rPr>
              <a:t>called</a:t>
            </a:r>
            <a:r>
              <a:rPr lang="el-GR" sz="2000" b="1" dirty="0" smtClean="0">
                <a:solidFill>
                  <a:srgbClr val="002060"/>
                </a:solidFill>
              </a:rPr>
              <a:t> «</a:t>
            </a:r>
            <a:r>
              <a:rPr lang="el-GR" sz="2000" b="1" dirty="0" err="1" smtClean="0">
                <a:solidFill>
                  <a:srgbClr val="002060"/>
                </a:solidFill>
              </a:rPr>
              <a:t>Equipotential</a:t>
            </a:r>
            <a:r>
              <a:rPr lang="el-GR" sz="2000" b="1" dirty="0" smtClean="0">
                <a:solidFill>
                  <a:srgbClr val="002060"/>
                </a:solidFill>
              </a:rPr>
              <a:t> </a:t>
            </a:r>
            <a:r>
              <a:rPr lang="el-GR" sz="2000" b="1" dirty="0" err="1" smtClean="0">
                <a:solidFill>
                  <a:srgbClr val="002060"/>
                </a:solidFill>
              </a:rPr>
              <a:t>lines</a:t>
            </a:r>
            <a:r>
              <a:rPr lang="el-GR" sz="2000" b="1" dirty="0" smtClean="0">
                <a:solidFill>
                  <a:srgbClr val="002060"/>
                </a:solidFill>
              </a:rPr>
              <a:t>». </a:t>
            </a:r>
            <a:endParaRPr lang="el-GR" sz="2000" b="1" dirty="0">
              <a:solidFill>
                <a:srgbClr val="00206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101" y="2276871"/>
            <a:ext cx="5190386" cy="4327983"/>
          </a:xfrm>
          <a:prstGeom prst="rect">
            <a:avLst/>
          </a:prstGeom>
        </p:spPr>
      </p:pic>
      <p:sp>
        <p:nvSpPr>
          <p:cNvPr id="5" name="Ορθογώνιο 4"/>
          <p:cNvSpPr/>
          <p:nvPr/>
        </p:nvSpPr>
        <p:spPr>
          <a:xfrm>
            <a:off x="899591" y="6550223"/>
            <a:ext cx="7895407"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://www.kgs.ku.edu/General/Geology/Rawlins/05_gw.html</a:t>
            </a:r>
            <a:endParaRPr lang="el-GR" sz="1400" dirty="0">
              <a:solidFill>
                <a:srgbClr val="002060"/>
              </a:solidFill>
            </a:endParaRPr>
          </a:p>
        </p:txBody>
      </p:sp>
    </p:spTree>
    <p:extLst>
      <p:ext uri="{BB962C8B-B14F-4D97-AF65-F5344CB8AC3E}">
        <p14:creationId xmlns:p14="http://schemas.microsoft.com/office/powerpoint/2010/main" val="416678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99167" y="44624"/>
            <a:ext cx="6537816" cy="523220"/>
          </a:xfrm>
          <a:prstGeom prst="rect">
            <a:avLst/>
          </a:prstGeom>
        </p:spPr>
        <p:txBody>
          <a:bodyPr wrap="none">
            <a:spAutoFit/>
          </a:bodyPr>
          <a:lstStyle/>
          <a:p>
            <a:pPr algn="ct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a:t>
            </a:r>
            <a:r>
              <a:rPr lang="el-GR" sz="2800" b="1" u="sng" dirty="0" err="1" smtClean="0">
                <a:solidFill>
                  <a:srgbClr val="002060"/>
                </a:solidFill>
              </a:rPr>
              <a:t>Groundwater</a:t>
            </a:r>
            <a:r>
              <a:rPr lang="el-GR" sz="2800" b="1" u="sng" dirty="0" smtClean="0">
                <a:solidFill>
                  <a:srgbClr val="002060"/>
                </a:solidFill>
              </a:rPr>
              <a:t> </a:t>
            </a:r>
            <a:r>
              <a:rPr lang="el-GR" sz="2800" b="1" u="sng" dirty="0" err="1" smtClean="0">
                <a:solidFill>
                  <a:srgbClr val="002060"/>
                </a:solidFill>
              </a:rPr>
              <a:t>flow</a:t>
            </a:r>
            <a:r>
              <a:rPr lang="el-GR" sz="2800" b="1" u="sng" dirty="0" smtClean="0">
                <a:solidFill>
                  <a:srgbClr val="002060"/>
                </a:solidFill>
              </a:rPr>
              <a:t> </a:t>
            </a:r>
            <a:r>
              <a:rPr lang="el-GR" sz="2800" b="1" u="sng" dirty="0" err="1" smtClean="0">
                <a:solidFill>
                  <a:srgbClr val="002060"/>
                </a:solidFill>
              </a:rPr>
              <a:t>lines</a:t>
            </a:r>
            <a:endParaRPr lang="el-GR" sz="2800" b="1" u="sng" dirty="0">
              <a:solidFill>
                <a:srgbClr val="00206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361" y="2204864"/>
            <a:ext cx="4468743" cy="3989296"/>
          </a:xfrm>
          <a:prstGeom prst="rect">
            <a:avLst/>
          </a:prstGeom>
        </p:spPr>
      </p:pic>
      <p:sp>
        <p:nvSpPr>
          <p:cNvPr id="4" name="Rectangle 1"/>
          <p:cNvSpPr>
            <a:spLocks noChangeArrowheads="1"/>
          </p:cNvSpPr>
          <p:nvPr/>
        </p:nvSpPr>
        <p:spPr bwMode="auto">
          <a:xfrm>
            <a:off x="306664" y="573648"/>
            <a:ext cx="8496944" cy="1631216"/>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err="1" smtClean="0">
                <a:ln>
                  <a:noFill/>
                </a:ln>
                <a:solidFill>
                  <a:srgbClr val="002060"/>
                </a:solidFill>
                <a:effectLst/>
                <a:cs typeface="Arial" pitchFamily="34" charset="0"/>
              </a:rPr>
              <a:t>Groundwater</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always</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moves</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from</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an</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area</a:t>
            </a:r>
            <a:r>
              <a:rPr kumimoji="0" lang="el-GR" altLang="el-GR" sz="2000" b="1" i="0" u="none" strike="noStrike" cap="none" normalizeH="0" baseline="0" dirty="0" smtClean="0">
                <a:ln>
                  <a:noFill/>
                </a:ln>
                <a:solidFill>
                  <a:srgbClr val="002060"/>
                </a:solidFill>
                <a:effectLst/>
                <a:cs typeface="Arial" pitchFamily="34" charset="0"/>
              </a:rPr>
              <a:t> of </a:t>
            </a:r>
            <a:r>
              <a:rPr kumimoji="0" lang="el-GR" altLang="el-GR" sz="2000" b="1" i="0" u="none" strike="noStrike" cap="none" normalizeH="0" baseline="0" dirty="0" err="1" smtClean="0">
                <a:ln>
                  <a:noFill/>
                </a:ln>
                <a:solidFill>
                  <a:srgbClr val="002060"/>
                </a:solidFill>
                <a:effectLst/>
                <a:cs typeface="Arial" pitchFamily="34" charset="0"/>
              </a:rPr>
              <a:t>higher</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hydraulic</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head</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to</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an</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area</a:t>
            </a:r>
            <a:r>
              <a:rPr kumimoji="0" lang="el-GR" altLang="el-GR" sz="2000" b="1" i="0" u="none" strike="noStrike" cap="none" normalizeH="0" baseline="0" dirty="0" smtClean="0">
                <a:ln>
                  <a:noFill/>
                </a:ln>
                <a:solidFill>
                  <a:srgbClr val="002060"/>
                </a:solidFill>
                <a:effectLst/>
                <a:cs typeface="Arial" pitchFamily="34" charset="0"/>
              </a:rPr>
              <a:t> of </a:t>
            </a:r>
            <a:r>
              <a:rPr kumimoji="0" lang="el-GR" altLang="el-GR" sz="2000" b="1" i="0" u="none" strike="noStrike" cap="none" normalizeH="0" baseline="0" dirty="0" err="1" smtClean="0">
                <a:ln>
                  <a:noFill/>
                </a:ln>
                <a:solidFill>
                  <a:srgbClr val="002060"/>
                </a:solidFill>
                <a:effectLst/>
                <a:cs typeface="Arial" pitchFamily="34" charset="0"/>
              </a:rPr>
              <a:t>lower</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hydraulic</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head</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In</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an</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isotropic</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aquifer</a:t>
            </a:r>
            <a:r>
              <a:rPr lang="el-GR" altLang="el-GR" sz="2000" b="1" dirty="0" smtClean="0">
                <a:solidFill>
                  <a:srgbClr val="002060"/>
                </a:solidFill>
                <a:cs typeface="Arial" pitchFamily="34" charset="0"/>
              </a:rPr>
              <a:t> </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groundwater</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moves</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perpendicular</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to</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equipotential</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lines</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There</a:t>
            </a:r>
            <a:r>
              <a:rPr lang="el-GR" altLang="el-GR" sz="2000" b="1" dirty="0" err="1" smtClean="0">
                <a:solidFill>
                  <a:srgbClr val="002060"/>
                </a:solidFill>
                <a:cs typeface="Arial" pitchFamily="34" charset="0"/>
              </a:rPr>
              <a:t>fore</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the</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groundwater</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flow</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direction</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can</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be</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traced</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and</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depicted</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on</a:t>
            </a:r>
            <a:r>
              <a:rPr lang="el-GR" altLang="el-GR" sz="2000" b="1" dirty="0" smtClean="0">
                <a:solidFill>
                  <a:srgbClr val="002060"/>
                </a:solidFill>
                <a:cs typeface="Arial" pitchFamily="34" charset="0"/>
              </a:rPr>
              <a:t> a </a:t>
            </a:r>
            <a:r>
              <a:rPr lang="el-GR" altLang="el-GR" sz="2000" b="1" dirty="0" err="1" smtClean="0">
                <a:solidFill>
                  <a:srgbClr val="002060"/>
                </a:solidFill>
                <a:cs typeface="Arial" pitchFamily="34" charset="0"/>
              </a:rPr>
              <a:t>map</a:t>
            </a:r>
            <a:r>
              <a:rPr lang="el-GR" altLang="el-GR" sz="2000" b="1" dirty="0" smtClean="0">
                <a:solidFill>
                  <a:srgbClr val="002060"/>
                </a:solidFill>
                <a:cs typeface="Arial" pitchFamily="34" charset="0"/>
              </a:rPr>
              <a:t>, by </a:t>
            </a:r>
            <a:r>
              <a:rPr lang="el-GR" altLang="el-GR" sz="2000" b="1" dirty="0" err="1" smtClean="0">
                <a:solidFill>
                  <a:srgbClr val="002060"/>
                </a:solidFill>
                <a:cs typeface="Arial" pitchFamily="34" charset="0"/>
              </a:rPr>
              <a:t>drawing</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flow</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lines</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following</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the</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aforemtnioned</a:t>
            </a:r>
            <a:r>
              <a:rPr lang="el-GR" altLang="el-GR" sz="2000" b="1" dirty="0" smtClean="0">
                <a:solidFill>
                  <a:srgbClr val="002060"/>
                </a:solidFill>
                <a:cs typeface="Arial" pitchFamily="34" charset="0"/>
              </a:rPr>
              <a:t> </a:t>
            </a:r>
            <a:r>
              <a:rPr lang="el-GR" altLang="el-GR" sz="2000" b="1" dirty="0" err="1" smtClean="0">
                <a:solidFill>
                  <a:srgbClr val="002060"/>
                </a:solidFill>
                <a:cs typeface="Arial" pitchFamily="34" charset="0"/>
              </a:rPr>
              <a:t>guidelines</a:t>
            </a:r>
            <a:r>
              <a:rPr lang="el-GR" altLang="el-GR" sz="2000" b="1" dirty="0" smtClean="0">
                <a:solidFill>
                  <a:srgbClr val="002060"/>
                </a:solidFill>
                <a:cs typeface="Arial" pitchFamily="34" charset="0"/>
              </a:rPr>
              <a:t>. </a:t>
            </a:r>
            <a:endParaRPr kumimoji="0" lang="el-GR" altLang="el-GR" sz="2000" b="1" i="0" u="none" strike="noStrike" cap="none" normalizeH="0" baseline="0" dirty="0" smtClean="0">
              <a:ln>
                <a:noFill/>
              </a:ln>
              <a:solidFill>
                <a:srgbClr val="002060"/>
              </a:solidFill>
              <a:effectLst/>
              <a:cs typeface="Arial" pitchFamily="34" charset="0"/>
            </a:endParaRPr>
          </a:p>
        </p:txBody>
      </p:sp>
      <p:sp>
        <p:nvSpPr>
          <p:cNvPr id="5" name="Ορθογώνιο 4"/>
          <p:cNvSpPr/>
          <p:nvPr/>
        </p:nvSpPr>
        <p:spPr>
          <a:xfrm>
            <a:off x="332104" y="6387782"/>
            <a:ext cx="8280920"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://geology.isu.edu/wapi/EnvGeo/aquifer_gw_review/flownets.htm</a:t>
            </a:r>
            <a:endParaRPr lang="el-GR" sz="1400" dirty="0">
              <a:solidFill>
                <a:srgbClr val="002060"/>
              </a:solidFill>
            </a:endParaRPr>
          </a:p>
        </p:txBody>
      </p:sp>
      <p:sp>
        <p:nvSpPr>
          <p:cNvPr id="6" name="TextBox 5"/>
          <p:cNvSpPr txBox="1"/>
          <p:nvPr/>
        </p:nvSpPr>
        <p:spPr>
          <a:xfrm>
            <a:off x="6520463" y="2780928"/>
            <a:ext cx="2300009" cy="1323439"/>
          </a:xfrm>
          <a:prstGeom prst="rect">
            <a:avLst/>
          </a:prstGeom>
          <a:solidFill>
            <a:schemeClr val="bg1"/>
          </a:solidFill>
        </p:spPr>
        <p:txBody>
          <a:bodyPr wrap="square" rtlCol="0">
            <a:spAutoFit/>
          </a:bodyPr>
          <a:lstStyle/>
          <a:p>
            <a:pPr algn="just"/>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red</a:t>
            </a:r>
            <a:r>
              <a:rPr lang="el-GR" sz="2000" b="1" dirty="0" smtClean="0">
                <a:solidFill>
                  <a:srgbClr val="002060"/>
                </a:solidFill>
              </a:rPr>
              <a:t> </a:t>
            </a:r>
            <a:r>
              <a:rPr lang="el-GR" sz="2000" b="1" dirty="0" err="1" smtClean="0">
                <a:solidFill>
                  <a:srgbClr val="002060"/>
                </a:solidFill>
              </a:rPr>
              <a:t>lines</a:t>
            </a:r>
            <a:r>
              <a:rPr lang="el-GR" sz="2000" b="1" dirty="0" smtClean="0">
                <a:solidFill>
                  <a:srgbClr val="002060"/>
                </a:solidFill>
              </a:rPr>
              <a:t> </a:t>
            </a:r>
            <a:r>
              <a:rPr lang="el-GR" sz="2000" b="1" dirty="0" err="1" smtClean="0">
                <a:solidFill>
                  <a:srgbClr val="002060"/>
                </a:solidFill>
              </a:rPr>
              <a:t>depict</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water </a:t>
            </a:r>
            <a:r>
              <a:rPr lang="el-GR" sz="2000" b="1" dirty="0" err="1" smtClean="0">
                <a:solidFill>
                  <a:srgbClr val="002060"/>
                </a:solidFill>
              </a:rPr>
              <a:t>table</a:t>
            </a:r>
            <a:r>
              <a:rPr lang="el-GR" sz="2000" b="1" dirty="0" smtClean="0">
                <a:solidFill>
                  <a:srgbClr val="002060"/>
                </a:solidFill>
              </a:rPr>
              <a:t> </a:t>
            </a:r>
            <a:r>
              <a:rPr lang="el-GR" sz="2000" b="1" dirty="0" err="1" smtClean="0">
                <a:solidFill>
                  <a:srgbClr val="002060"/>
                </a:solidFill>
              </a:rPr>
              <a:t>contours</a:t>
            </a:r>
            <a:r>
              <a:rPr lang="el-GR" sz="2000" b="1" dirty="0" smtClean="0">
                <a:solidFill>
                  <a:srgbClr val="002060"/>
                </a:solidFill>
              </a:rPr>
              <a:t> </a:t>
            </a:r>
            <a:r>
              <a:rPr lang="el-GR" sz="2000" b="1" dirty="0" err="1" smtClean="0">
                <a:solidFill>
                  <a:srgbClr val="002060"/>
                </a:solidFill>
              </a:rPr>
              <a:t>during</a:t>
            </a:r>
            <a:r>
              <a:rPr lang="el-GR" sz="2000" b="1" dirty="0" smtClean="0">
                <a:solidFill>
                  <a:srgbClr val="002060"/>
                </a:solidFill>
              </a:rPr>
              <a:t> a </a:t>
            </a:r>
            <a:r>
              <a:rPr lang="el-GR" sz="2000" b="1" dirty="0" err="1" smtClean="0">
                <a:solidFill>
                  <a:srgbClr val="002060"/>
                </a:solidFill>
              </a:rPr>
              <a:t>well</a:t>
            </a:r>
            <a:r>
              <a:rPr lang="el-GR" sz="2000" b="1" dirty="0" smtClean="0">
                <a:solidFill>
                  <a:srgbClr val="002060"/>
                </a:solidFill>
              </a:rPr>
              <a:t> </a:t>
            </a:r>
            <a:r>
              <a:rPr lang="el-GR" sz="2000" b="1" dirty="0" err="1" smtClean="0">
                <a:solidFill>
                  <a:srgbClr val="002060"/>
                </a:solidFill>
              </a:rPr>
              <a:t>pumping</a:t>
            </a:r>
            <a:endParaRPr lang="el-GR" sz="2000" b="1" dirty="0">
              <a:solidFill>
                <a:srgbClr val="002060"/>
              </a:solidFill>
            </a:endParaRPr>
          </a:p>
        </p:txBody>
      </p:sp>
    </p:spTree>
    <p:extLst>
      <p:ext uri="{BB962C8B-B14F-4D97-AF65-F5344CB8AC3E}">
        <p14:creationId xmlns:p14="http://schemas.microsoft.com/office/powerpoint/2010/main" val="1615618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67193" y="153100"/>
            <a:ext cx="6194709" cy="523220"/>
          </a:xfrm>
          <a:prstGeom prst="rect">
            <a:avLst/>
          </a:prstGeom>
        </p:spPr>
        <p:txBody>
          <a:bodyPr wrap="none">
            <a:spAutoFit/>
          </a:bodyPr>
          <a:lstStyle/>
          <a:p>
            <a:pPr algn="ctr"/>
            <a:r>
              <a:rPr lang="el-GR" sz="2800" b="1" u="sng" dirty="0" err="1" smtClean="0">
                <a:solidFill>
                  <a:srgbClr val="002060"/>
                </a:solidFill>
              </a:rPr>
              <a:t>Determination</a:t>
            </a:r>
            <a:r>
              <a:rPr lang="el-GR" sz="2800" b="1" u="sng" dirty="0" smtClean="0">
                <a:solidFill>
                  <a:srgbClr val="002060"/>
                </a:solidFill>
              </a:rPr>
              <a:t> of </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endParaRPr lang="el-GR" sz="2800" b="1" u="sng" dirty="0">
              <a:solidFill>
                <a:srgbClr val="002060"/>
              </a:solidFill>
            </a:endParaRPr>
          </a:p>
        </p:txBody>
      </p:sp>
      <p:sp>
        <p:nvSpPr>
          <p:cNvPr id="3" name="TextBox 2"/>
          <p:cNvSpPr txBox="1"/>
          <p:nvPr/>
        </p:nvSpPr>
        <p:spPr>
          <a:xfrm>
            <a:off x="467544" y="908720"/>
            <a:ext cx="8208913" cy="6247864"/>
          </a:xfrm>
          <a:prstGeom prst="rect">
            <a:avLst/>
          </a:prstGeom>
          <a:noFill/>
        </p:spPr>
        <p:txBody>
          <a:bodyPr wrap="square" rtlCol="0">
            <a:spAutoFit/>
          </a:bodyPr>
          <a:lstStyle/>
          <a:p>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determined</a:t>
            </a:r>
            <a:r>
              <a:rPr lang="el-GR" sz="2000" b="1" dirty="0" smtClean="0">
                <a:solidFill>
                  <a:srgbClr val="002060"/>
                </a:solidFill>
              </a:rPr>
              <a:t> by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type</a:t>
            </a:r>
            <a:r>
              <a:rPr lang="el-GR" sz="2000" b="1" dirty="0" smtClean="0">
                <a:solidFill>
                  <a:srgbClr val="002060"/>
                </a:solidFill>
              </a:rPr>
              <a:t> of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There</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conducted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field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laboraroty</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which</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indirect</a:t>
            </a:r>
            <a:r>
              <a:rPr lang="el-GR" sz="2000" b="1" dirty="0" smtClean="0">
                <a:solidFill>
                  <a:srgbClr val="002060"/>
                </a:solidFill>
              </a:rPr>
              <a:t>. </a:t>
            </a:r>
            <a:r>
              <a:rPr lang="el-GR" sz="2000" b="1" dirty="0" err="1" smtClean="0">
                <a:solidFill>
                  <a:srgbClr val="002060"/>
                </a:solidFill>
              </a:rPr>
              <a:t>These</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subdivided</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categories</a:t>
            </a:r>
            <a:r>
              <a:rPr lang="el-GR" sz="2000" b="1" dirty="0" smtClean="0">
                <a:solidFill>
                  <a:srgbClr val="002060"/>
                </a:solidFill>
              </a:rPr>
              <a:t>:</a:t>
            </a:r>
          </a:p>
          <a:p>
            <a:endParaRPr lang="el-GR" sz="2000" b="1" dirty="0">
              <a:solidFill>
                <a:srgbClr val="002060"/>
              </a:solidFill>
            </a:endParaRPr>
          </a:p>
          <a:p>
            <a:pPr marL="285750" indent="-285750">
              <a:buFont typeface="Wingdings" panose="05000000000000000000" pitchFamily="2" charset="2"/>
              <a:buChar char="Ø"/>
            </a:pPr>
            <a:r>
              <a:rPr lang="el-GR" sz="2000" b="1" u="sng" dirty="0" err="1" smtClean="0">
                <a:solidFill>
                  <a:srgbClr val="002060"/>
                </a:solidFill>
              </a:rPr>
              <a:t>Laboratory</a:t>
            </a:r>
            <a:r>
              <a:rPr lang="el-GR" sz="2000" b="1" u="sng" dirty="0" smtClean="0">
                <a:solidFill>
                  <a:srgbClr val="002060"/>
                </a:solidFill>
              </a:rPr>
              <a:t> </a:t>
            </a:r>
            <a:r>
              <a:rPr lang="el-GR" sz="2000" b="1" u="sng" dirty="0" err="1" smtClean="0">
                <a:solidFill>
                  <a:srgbClr val="002060"/>
                </a:solidFill>
              </a:rPr>
              <a:t>test</a:t>
            </a:r>
            <a:endParaRPr lang="el-GR" sz="2000" b="1" u="sng" dirty="0" smtClean="0">
              <a:solidFill>
                <a:srgbClr val="002060"/>
              </a:solidFill>
            </a:endParaRPr>
          </a:p>
          <a:p>
            <a:pPr marL="285750" indent="-144000">
              <a:buFont typeface="Wingdings" panose="05000000000000000000" pitchFamily="2" charset="2"/>
              <a:buChar char="ü"/>
            </a:pPr>
            <a:r>
              <a:rPr lang="en-US" sz="2000" b="1" dirty="0" smtClean="0">
                <a:solidFill>
                  <a:srgbClr val="002060"/>
                </a:solidFill>
              </a:rPr>
              <a:t>C</a:t>
            </a:r>
            <a:r>
              <a:rPr lang="el-GR" sz="2000" b="1" dirty="0" err="1" smtClean="0">
                <a:solidFill>
                  <a:srgbClr val="002060"/>
                </a:solidFill>
              </a:rPr>
              <a:t>onstant</a:t>
            </a:r>
            <a:r>
              <a:rPr lang="el-GR" sz="2000" b="1" dirty="0" smtClean="0">
                <a:solidFill>
                  <a:srgbClr val="002060"/>
                </a:solidFill>
              </a:rPr>
              <a:t> </a:t>
            </a:r>
            <a:r>
              <a:rPr lang="el-GR" sz="2000" b="1" dirty="0" err="1" smtClean="0">
                <a:solidFill>
                  <a:srgbClr val="002060"/>
                </a:solidFill>
              </a:rPr>
              <a:t>head</a:t>
            </a:r>
            <a:r>
              <a:rPr lang="el-GR" sz="2000" b="1" dirty="0" smtClean="0">
                <a:solidFill>
                  <a:srgbClr val="002060"/>
                </a:solidFill>
              </a:rPr>
              <a:t> </a:t>
            </a:r>
            <a:r>
              <a:rPr lang="el-GR" sz="2000" b="1" dirty="0" err="1" smtClean="0">
                <a:solidFill>
                  <a:srgbClr val="002060"/>
                </a:solidFill>
              </a:rPr>
              <a:t>test</a:t>
            </a:r>
            <a:endParaRPr lang="el-GR" sz="2000" b="1" dirty="0" smtClean="0">
              <a:solidFill>
                <a:srgbClr val="002060"/>
              </a:solidFill>
            </a:endParaRPr>
          </a:p>
          <a:p>
            <a:pPr marL="285750" indent="-144000">
              <a:buFont typeface="Wingdings" panose="05000000000000000000" pitchFamily="2" charset="2"/>
              <a:buChar char="ü"/>
            </a:pPr>
            <a:r>
              <a:rPr lang="el-GR" sz="2000" b="1" dirty="0" err="1" smtClean="0">
                <a:solidFill>
                  <a:srgbClr val="002060"/>
                </a:solidFill>
              </a:rPr>
              <a:t>Falling</a:t>
            </a:r>
            <a:r>
              <a:rPr lang="el-GR" sz="2000" b="1" dirty="0" smtClean="0">
                <a:solidFill>
                  <a:srgbClr val="002060"/>
                </a:solidFill>
              </a:rPr>
              <a:t> </a:t>
            </a:r>
            <a:r>
              <a:rPr lang="el-GR" sz="2000" b="1" dirty="0" err="1" smtClean="0">
                <a:solidFill>
                  <a:srgbClr val="002060"/>
                </a:solidFill>
              </a:rPr>
              <a:t>head</a:t>
            </a:r>
            <a:r>
              <a:rPr lang="el-GR" sz="2000" b="1" dirty="0" smtClean="0">
                <a:solidFill>
                  <a:srgbClr val="002060"/>
                </a:solidFill>
              </a:rPr>
              <a:t> </a:t>
            </a:r>
            <a:r>
              <a:rPr lang="el-GR" sz="2000" b="1" dirty="0" err="1" smtClean="0">
                <a:solidFill>
                  <a:srgbClr val="002060"/>
                </a:solidFill>
              </a:rPr>
              <a:t>test</a:t>
            </a:r>
            <a:endParaRPr lang="el-GR" sz="2000" b="1" dirty="0" smtClean="0">
              <a:solidFill>
                <a:srgbClr val="002060"/>
              </a:solidFill>
            </a:endParaRPr>
          </a:p>
          <a:p>
            <a:pPr marL="141750"/>
            <a:endParaRPr lang="el-GR" sz="2000" b="1" dirty="0">
              <a:solidFill>
                <a:srgbClr val="002060"/>
              </a:solidFill>
            </a:endParaRPr>
          </a:p>
          <a:p>
            <a:pPr marL="427500" indent="-285750">
              <a:buFont typeface="Wingdings" panose="05000000000000000000" pitchFamily="2" charset="2"/>
              <a:buChar char="Ø"/>
            </a:pPr>
            <a:r>
              <a:rPr lang="el-GR" sz="2000" b="1" u="sng" dirty="0" err="1" smtClean="0">
                <a:solidFill>
                  <a:srgbClr val="002060"/>
                </a:solidFill>
              </a:rPr>
              <a:t>Field</a:t>
            </a:r>
            <a:r>
              <a:rPr lang="el-GR" sz="2000" b="1" u="sng" dirty="0" smtClean="0">
                <a:solidFill>
                  <a:srgbClr val="002060"/>
                </a:solidFill>
              </a:rPr>
              <a:t> </a:t>
            </a:r>
            <a:r>
              <a:rPr lang="el-GR" sz="2000" b="1" u="sng" dirty="0" err="1" smtClean="0">
                <a:solidFill>
                  <a:srgbClr val="002060"/>
                </a:solidFill>
              </a:rPr>
              <a:t>methods</a:t>
            </a:r>
            <a:endParaRPr lang="el-GR" sz="2000" b="1" u="sng" dirty="0" smtClean="0">
              <a:solidFill>
                <a:srgbClr val="002060"/>
              </a:solidFill>
            </a:endParaRPr>
          </a:p>
          <a:p>
            <a:pPr marL="427500" indent="-285750">
              <a:buFont typeface="Wingdings" panose="05000000000000000000" pitchFamily="2" charset="2"/>
              <a:buChar char="ü"/>
            </a:pPr>
            <a:r>
              <a:rPr lang="en-US" sz="2000" b="1" dirty="0" smtClean="0">
                <a:solidFill>
                  <a:srgbClr val="002060"/>
                </a:solidFill>
              </a:rPr>
              <a:t>P</a:t>
            </a:r>
            <a:r>
              <a:rPr lang="el-GR" sz="2000" b="1" dirty="0" err="1" smtClean="0">
                <a:solidFill>
                  <a:srgbClr val="002060"/>
                </a:solidFill>
              </a:rPr>
              <a:t>umping</a:t>
            </a:r>
            <a:r>
              <a:rPr lang="el-GR" sz="2000" b="1" dirty="0" smtClean="0">
                <a:solidFill>
                  <a:srgbClr val="002060"/>
                </a:solidFill>
              </a:rPr>
              <a:t> </a:t>
            </a:r>
            <a:r>
              <a:rPr lang="el-GR" sz="2000" b="1" dirty="0" err="1" smtClean="0">
                <a:solidFill>
                  <a:srgbClr val="002060"/>
                </a:solidFill>
              </a:rPr>
              <a:t>out</a:t>
            </a:r>
            <a:r>
              <a:rPr lang="el-GR" sz="2000" b="1" dirty="0" smtClean="0">
                <a:solidFill>
                  <a:srgbClr val="002060"/>
                </a:solidFill>
              </a:rPr>
              <a:t> </a:t>
            </a:r>
            <a:r>
              <a:rPr lang="el-GR" sz="2000" b="1" dirty="0" err="1" smtClean="0">
                <a:solidFill>
                  <a:srgbClr val="002060"/>
                </a:solidFill>
              </a:rPr>
              <a:t>test</a:t>
            </a:r>
            <a:endParaRPr lang="el-GR" sz="2000" b="1" dirty="0" smtClean="0">
              <a:solidFill>
                <a:srgbClr val="002060"/>
              </a:solidFill>
            </a:endParaRPr>
          </a:p>
          <a:p>
            <a:pPr marL="427500" indent="-285750">
              <a:buFont typeface="Wingdings" panose="05000000000000000000" pitchFamily="2" charset="2"/>
              <a:buChar char="ü"/>
            </a:pPr>
            <a:r>
              <a:rPr lang="en-US" sz="2000" b="1" dirty="0" smtClean="0">
                <a:solidFill>
                  <a:srgbClr val="002060"/>
                </a:solidFill>
              </a:rPr>
              <a:t>P</a:t>
            </a:r>
            <a:r>
              <a:rPr lang="el-GR" sz="2000" b="1" dirty="0" err="1" smtClean="0">
                <a:solidFill>
                  <a:srgbClr val="002060"/>
                </a:solidFill>
              </a:rPr>
              <a:t>umping</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test</a:t>
            </a:r>
            <a:endParaRPr lang="el-GR" sz="2000" b="1" dirty="0" smtClean="0">
              <a:solidFill>
                <a:srgbClr val="002060"/>
              </a:solidFill>
            </a:endParaRPr>
          </a:p>
          <a:p>
            <a:endParaRPr lang="el-GR" sz="2000" b="1" dirty="0" smtClean="0">
              <a:solidFill>
                <a:srgbClr val="002060"/>
              </a:solidFill>
            </a:endParaRPr>
          </a:p>
          <a:p>
            <a:pPr marL="285750" indent="-285750">
              <a:buFont typeface="Wingdings" panose="05000000000000000000" pitchFamily="2" charset="2"/>
              <a:buChar char="Ø"/>
            </a:pPr>
            <a:r>
              <a:rPr lang="el-GR" sz="2000" b="1" dirty="0" err="1" smtClean="0">
                <a:solidFill>
                  <a:srgbClr val="002060"/>
                </a:solidFill>
              </a:rPr>
              <a:t>Indirect</a:t>
            </a:r>
            <a:r>
              <a:rPr lang="el-GR" sz="2000" b="1" dirty="0" smtClean="0">
                <a:solidFill>
                  <a:srgbClr val="002060"/>
                </a:solidFill>
              </a:rPr>
              <a:t> </a:t>
            </a:r>
            <a:r>
              <a:rPr lang="el-GR" sz="2000" b="1" dirty="0" err="1" smtClean="0">
                <a:solidFill>
                  <a:srgbClr val="002060"/>
                </a:solidFill>
              </a:rPr>
              <a:t>methods</a:t>
            </a:r>
            <a:endParaRPr lang="el-GR" sz="2000" b="1" dirty="0" smtClean="0">
              <a:solidFill>
                <a:srgbClr val="002060"/>
              </a:solidFill>
            </a:endParaRPr>
          </a:p>
          <a:p>
            <a:pPr marL="285750" indent="-285750">
              <a:buFont typeface="Wingdings" panose="05000000000000000000" pitchFamily="2" charset="2"/>
              <a:buChar char="ü"/>
            </a:pPr>
            <a:r>
              <a:rPr lang="en-US" sz="2000" b="1" dirty="0" smtClean="0">
                <a:solidFill>
                  <a:srgbClr val="002060"/>
                </a:solidFill>
              </a:rPr>
              <a:t>C</a:t>
            </a:r>
            <a:r>
              <a:rPr lang="el-GR" sz="2000" b="1" dirty="0" err="1" smtClean="0">
                <a:solidFill>
                  <a:srgbClr val="002060"/>
                </a:solidFill>
              </a:rPr>
              <a:t>omputation</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particle</a:t>
            </a:r>
            <a:r>
              <a:rPr lang="el-GR" sz="2000" b="1" dirty="0" smtClean="0">
                <a:solidFill>
                  <a:srgbClr val="002060"/>
                </a:solidFill>
              </a:rPr>
              <a:t> </a:t>
            </a:r>
            <a:r>
              <a:rPr lang="el-GR" sz="2000" b="1" dirty="0" err="1" smtClean="0">
                <a:solidFill>
                  <a:srgbClr val="002060"/>
                </a:solidFill>
              </a:rPr>
              <a:t>sieze</a:t>
            </a:r>
            <a:endParaRPr lang="el-GR" sz="2000" b="1" dirty="0" smtClean="0">
              <a:solidFill>
                <a:srgbClr val="002060"/>
              </a:solidFill>
            </a:endParaRPr>
          </a:p>
          <a:p>
            <a:pPr marL="285750" indent="-285750">
              <a:buFont typeface="Wingdings" panose="05000000000000000000" pitchFamily="2" charset="2"/>
              <a:buChar char="ü"/>
            </a:pPr>
            <a:r>
              <a:rPr lang="en-US" sz="2000" b="1" dirty="0" smtClean="0">
                <a:solidFill>
                  <a:srgbClr val="002060"/>
                </a:solidFill>
              </a:rPr>
              <a:t>C</a:t>
            </a:r>
            <a:r>
              <a:rPr lang="el-GR" sz="2000" b="1" dirty="0" err="1" smtClean="0">
                <a:solidFill>
                  <a:srgbClr val="002060"/>
                </a:solidFill>
              </a:rPr>
              <a:t>omputation</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consolidation</a:t>
            </a:r>
            <a:r>
              <a:rPr lang="el-GR" sz="2000" b="1" dirty="0" smtClean="0">
                <a:solidFill>
                  <a:srgbClr val="002060"/>
                </a:solidFill>
              </a:rPr>
              <a:t> </a:t>
            </a:r>
            <a:r>
              <a:rPr lang="el-GR" sz="2000" b="1" dirty="0" err="1" smtClean="0">
                <a:solidFill>
                  <a:srgbClr val="002060"/>
                </a:solidFill>
              </a:rPr>
              <a:t>test</a:t>
            </a:r>
            <a:endParaRPr lang="el-GR" sz="2000" b="1" dirty="0" smtClean="0">
              <a:solidFill>
                <a:srgbClr val="002060"/>
              </a:solidFill>
            </a:endParaRPr>
          </a:p>
          <a:p>
            <a:pPr marL="285750" indent="-285750">
              <a:buFont typeface="Wingdings" panose="05000000000000000000" pitchFamily="2" charset="2"/>
              <a:buChar char="ü"/>
            </a:pPr>
            <a:endParaRPr lang="el-GR" sz="2000" b="1" dirty="0">
              <a:solidFill>
                <a:srgbClr val="002060"/>
              </a:solidFill>
            </a:endParaRPr>
          </a:p>
          <a:p>
            <a:pPr algn="ct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slides</a:t>
            </a:r>
            <a:r>
              <a:rPr lang="el-GR" sz="2000" b="1" dirty="0" smtClean="0">
                <a:solidFill>
                  <a:srgbClr val="002060"/>
                </a:solidFill>
              </a:rPr>
              <a:t> </a:t>
            </a:r>
            <a:r>
              <a:rPr lang="el-GR" sz="2000" b="1" dirty="0" err="1" smtClean="0">
                <a:solidFill>
                  <a:srgbClr val="002060"/>
                </a:solidFill>
              </a:rPr>
              <a:t>indicative</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of </a:t>
            </a:r>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conductivity</a:t>
            </a:r>
            <a:r>
              <a:rPr lang="el-GR" sz="2000" b="1" dirty="0">
                <a:solidFill>
                  <a:srgbClr val="002060"/>
                </a:solidFill>
              </a:rPr>
              <a:t> </a:t>
            </a:r>
            <a:r>
              <a:rPr lang="el-GR" sz="2000" b="1" dirty="0" err="1" smtClean="0">
                <a:solidFill>
                  <a:srgbClr val="002060"/>
                </a:solidFill>
              </a:rPr>
              <a:t>determination</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hydrogeology</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presented</a:t>
            </a:r>
            <a:endParaRPr lang="el-GR" sz="2000" b="1" dirty="0" smtClean="0">
              <a:solidFill>
                <a:srgbClr val="002060"/>
              </a:solidFill>
            </a:endParaRPr>
          </a:p>
          <a:p>
            <a:endParaRPr lang="el-GR" sz="2000" b="1" dirty="0">
              <a:solidFill>
                <a:srgbClr val="002060"/>
              </a:solidFill>
            </a:endParaRPr>
          </a:p>
        </p:txBody>
      </p:sp>
    </p:spTree>
    <p:extLst>
      <p:ext uri="{BB962C8B-B14F-4D97-AF65-F5344CB8AC3E}">
        <p14:creationId xmlns:p14="http://schemas.microsoft.com/office/powerpoint/2010/main" val="314009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67193" y="153100"/>
            <a:ext cx="6194709" cy="523220"/>
          </a:xfrm>
          <a:prstGeom prst="rect">
            <a:avLst/>
          </a:prstGeom>
        </p:spPr>
        <p:txBody>
          <a:bodyPr wrap="none">
            <a:spAutoFit/>
          </a:bodyPr>
          <a:lstStyle/>
          <a:p>
            <a:pPr algn="ctr"/>
            <a:r>
              <a:rPr lang="el-GR" sz="2800" b="1" u="sng" dirty="0" err="1" smtClean="0">
                <a:solidFill>
                  <a:srgbClr val="002060"/>
                </a:solidFill>
              </a:rPr>
              <a:t>Determination</a:t>
            </a:r>
            <a:r>
              <a:rPr lang="el-GR" sz="2800" b="1" u="sng" dirty="0" smtClean="0">
                <a:solidFill>
                  <a:srgbClr val="002060"/>
                </a:solidFill>
              </a:rPr>
              <a:t> of </a:t>
            </a:r>
            <a:r>
              <a:rPr lang="el-GR" sz="2800" b="1" u="sng" dirty="0" err="1" smtClean="0">
                <a:solidFill>
                  <a:srgbClr val="002060"/>
                </a:solidFill>
              </a:rPr>
              <a:t>Hydraulic</a:t>
            </a:r>
            <a:r>
              <a:rPr lang="el-GR" sz="2800" b="1" u="sng" dirty="0" smtClean="0">
                <a:solidFill>
                  <a:srgbClr val="002060"/>
                </a:solidFill>
              </a:rPr>
              <a:t> </a:t>
            </a:r>
            <a:r>
              <a:rPr lang="el-GR" sz="2800" b="1" u="sng" dirty="0" err="1" smtClean="0">
                <a:solidFill>
                  <a:srgbClr val="002060"/>
                </a:solidFill>
              </a:rPr>
              <a:t>Conductivity</a:t>
            </a:r>
            <a:endParaRPr lang="el-GR" sz="2800" b="1" u="sng" dirty="0">
              <a:solidFill>
                <a:srgbClr val="002060"/>
              </a:solidFill>
            </a:endParaRPr>
          </a:p>
        </p:txBody>
      </p:sp>
      <p:sp>
        <p:nvSpPr>
          <p:cNvPr id="3" name="Rectangle 1"/>
          <p:cNvSpPr>
            <a:spLocks noChangeArrowheads="1"/>
          </p:cNvSpPr>
          <p:nvPr/>
        </p:nvSpPr>
        <p:spPr bwMode="auto">
          <a:xfrm>
            <a:off x="765175" y="1268760"/>
            <a:ext cx="7542857" cy="275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rgbClr val="002060"/>
                </a:solidFill>
                <a:effectLst/>
                <a:cs typeface="Arial" pitchFamily="34" charset="0"/>
              </a:rPr>
              <a:t>LABORATORY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2000" b="1" i="0" u="none" strike="noStrike" cap="none" normalizeH="0" baseline="0" dirty="0" smtClean="0">
              <a:ln>
                <a:noFill/>
              </a:ln>
              <a:solidFill>
                <a:srgbClr val="00206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err="1" smtClean="0">
                <a:ln>
                  <a:noFill/>
                </a:ln>
                <a:solidFill>
                  <a:srgbClr val="002060"/>
                </a:solidFill>
                <a:effectLst/>
                <a:cs typeface="Arial" pitchFamily="34" charset="0"/>
              </a:rPr>
              <a:t>Estimation</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from</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grain</a:t>
            </a:r>
            <a:r>
              <a:rPr kumimoji="0" lang="el-GR" altLang="el-GR" sz="2000" b="1" i="0" u="none" strike="noStrike" cap="none" normalizeH="0" baseline="0" dirty="0" smtClean="0">
                <a:ln>
                  <a:noFill/>
                </a:ln>
                <a:solidFill>
                  <a:srgbClr val="002060"/>
                </a:solidFill>
                <a:effectLst/>
                <a:cs typeface="Arial" pitchFamily="34" charset="0"/>
              </a:rPr>
              <a:t> </a:t>
            </a:r>
            <a:r>
              <a:rPr kumimoji="0" lang="el-GR" altLang="el-GR" sz="2000" b="1" i="0" u="none" strike="noStrike" cap="none" normalizeH="0" baseline="0" dirty="0" err="1" smtClean="0">
                <a:ln>
                  <a:noFill/>
                </a:ln>
                <a:solidFill>
                  <a:srgbClr val="002060"/>
                </a:solidFill>
                <a:effectLst/>
                <a:cs typeface="Arial" pitchFamily="34" charset="0"/>
              </a:rPr>
              <a:t>size</a:t>
            </a:r>
            <a:r>
              <a:rPr kumimoji="0" lang="el-GR" altLang="el-GR" sz="2000" b="1" i="0" u="none" strike="noStrike" cap="none" normalizeH="0" baseline="0" dirty="0" smtClean="0">
                <a:ln>
                  <a:noFill/>
                </a:ln>
                <a:solidFill>
                  <a:srgbClr val="002060"/>
                </a:solidFill>
                <a:effectLs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b="1" i="0" u="none" strike="noStrike" cap="none" normalizeH="0" baseline="0" dirty="0" smtClean="0">
              <a:ln>
                <a:noFill/>
              </a:ln>
              <a:solidFill>
                <a:srgbClr val="00206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l-GR" altLang="el-GR" sz="2000" b="1" dirty="0" smtClean="0">
                <a:solidFill>
                  <a:srgbClr val="002060"/>
                </a:solidFill>
                <a:cs typeface="Arial" pitchFamily="34" charset="0"/>
              </a:rPr>
              <a:t>k= C×(d</a:t>
            </a:r>
            <a:r>
              <a:rPr lang="el-GR" altLang="el-GR" sz="2000" b="1" baseline="-25000" dirty="0" smtClean="0">
                <a:solidFill>
                  <a:srgbClr val="002060"/>
                </a:solidFill>
                <a:cs typeface="Arial" pitchFamily="34" charset="0"/>
              </a:rPr>
              <a:t>10</a:t>
            </a:r>
            <a:r>
              <a:rPr lang="el-GR" altLang="el-GR" sz="2000" b="1" dirty="0" smtClean="0">
                <a:solidFill>
                  <a:srgbClr val="002060"/>
                </a:solidFill>
                <a:cs typeface="Arial" pitchFamily="34" charset="0"/>
              </a:rPr>
              <a:t>)</a:t>
            </a:r>
            <a:r>
              <a:rPr lang="el-GR" altLang="el-GR" sz="2000" b="1" baseline="30000" dirty="0" smtClean="0">
                <a:solidFill>
                  <a:srgbClr val="002060"/>
                </a:solidFill>
                <a:cs typeface="Arial"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endParaRPr lang="el-GR" altLang="el-GR" sz="2000" b="1" baseline="30000" dirty="0">
              <a:solidFill>
                <a:srgbClr val="002060"/>
              </a:solidFill>
              <a:cs typeface="Arial" pitchFamily="34" charset="0"/>
            </a:endParaRPr>
          </a:p>
          <a:p>
            <a:pPr lvl="0" algn="ctr" eaLnBrk="0" fontAlgn="base" hangingPunct="0">
              <a:spcBef>
                <a:spcPct val="0"/>
              </a:spcBef>
              <a:spcAft>
                <a:spcPct val="0"/>
              </a:spcAft>
            </a:pPr>
            <a:r>
              <a:rPr lang="el-GR" sz="2000" b="1" dirty="0" smtClean="0">
                <a:solidFill>
                  <a:srgbClr val="002060"/>
                </a:solidFill>
              </a:rPr>
              <a:t>C=</a:t>
            </a:r>
            <a:r>
              <a:rPr lang="en-US" sz="2000" b="1" dirty="0" smtClean="0">
                <a:solidFill>
                  <a:srgbClr val="002060"/>
                </a:solidFill>
              </a:rPr>
              <a:t>Hazen's </a:t>
            </a:r>
            <a:r>
              <a:rPr lang="en-US" sz="2000" b="1" dirty="0">
                <a:solidFill>
                  <a:srgbClr val="002060"/>
                </a:solidFill>
              </a:rPr>
              <a:t>empirical coefficient, which takes a value between 0.0 and </a:t>
            </a:r>
            <a:r>
              <a:rPr lang="en-US" sz="2000" b="1" dirty="0" smtClean="0">
                <a:solidFill>
                  <a:srgbClr val="002060"/>
                </a:solidFill>
              </a:rPr>
              <a:t>1.5</a:t>
            </a:r>
            <a:r>
              <a:rPr lang="el-GR" sz="2000" b="1" dirty="0" smtClean="0">
                <a:solidFill>
                  <a:srgbClr val="002060"/>
                </a:solidFill>
              </a:rPr>
              <a:t> </a:t>
            </a:r>
            <a:r>
              <a:rPr lang="en-US" sz="2000" b="1" dirty="0" smtClean="0">
                <a:solidFill>
                  <a:srgbClr val="002060"/>
                </a:solidFill>
              </a:rPr>
              <a:t>with </a:t>
            </a:r>
            <a:r>
              <a:rPr lang="el-GR" sz="2000" b="1" dirty="0" smtClean="0">
                <a:solidFill>
                  <a:srgbClr val="002060"/>
                </a:solidFill>
              </a:rPr>
              <a:t>d</a:t>
            </a:r>
            <a:r>
              <a:rPr lang="en-US" sz="2000" b="1" dirty="0" smtClean="0">
                <a:solidFill>
                  <a:srgbClr val="002060"/>
                </a:solidFill>
              </a:rPr>
              <a:t> </a:t>
            </a:r>
            <a:r>
              <a:rPr lang="en-US" sz="2000" b="1" dirty="0">
                <a:solidFill>
                  <a:srgbClr val="002060"/>
                </a:solidFill>
              </a:rPr>
              <a:t>in mm and </a:t>
            </a:r>
            <a:r>
              <a:rPr lang="el-GR" sz="2000" b="1" dirty="0" smtClean="0">
                <a:solidFill>
                  <a:srgbClr val="002060"/>
                </a:solidFill>
              </a:rPr>
              <a:t>k</a:t>
            </a:r>
            <a:r>
              <a:rPr lang="en-US" sz="2000" b="1" dirty="0" smtClean="0">
                <a:solidFill>
                  <a:srgbClr val="002060"/>
                </a:solidFill>
              </a:rPr>
              <a:t> </a:t>
            </a:r>
            <a:r>
              <a:rPr lang="en-US" sz="2000" b="1" dirty="0">
                <a:solidFill>
                  <a:srgbClr val="002060"/>
                </a:solidFill>
              </a:rPr>
              <a:t>in </a:t>
            </a:r>
            <a:r>
              <a:rPr lang="en-US" sz="2000" b="1" dirty="0" smtClean="0">
                <a:solidFill>
                  <a:srgbClr val="002060"/>
                </a:solidFill>
              </a:rPr>
              <a:t>cm/s</a:t>
            </a:r>
            <a:endParaRPr lang="el-GR" sz="2000" b="1" dirty="0" smtClean="0">
              <a:solidFill>
                <a:srgbClr val="002060"/>
              </a:solidFill>
            </a:endParaRPr>
          </a:p>
          <a:p>
            <a:pPr lvl="0" algn="ctr" eaLnBrk="0" fontAlgn="base" hangingPunct="0">
              <a:spcBef>
                <a:spcPct val="0"/>
              </a:spcBef>
              <a:spcAft>
                <a:spcPct val="0"/>
              </a:spcAft>
            </a:pPr>
            <a:r>
              <a:rPr lang="en-US" altLang="el-GR" sz="2000" b="1" dirty="0" smtClean="0">
                <a:solidFill>
                  <a:srgbClr val="002060"/>
                </a:solidFill>
                <a:cs typeface="Arial" pitchFamily="34" charset="0"/>
              </a:rPr>
              <a:t>D</a:t>
            </a:r>
            <a:r>
              <a:rPr lang="el-GR" altLang="el-GR" sz="2000" b="1" baseline="-25000" dirty="0" smtClean="0">
                <a:solidFill>
                  <a:srgbClr val="002060"/>
                </a:solidFill>
                <a:cs typeface="Arial" pitchFamily="34" charset="0"/>
              </a:rPr>
              <a:t>10</a:t>
            </a:r>
            <a:r>
              <a:rPr lang="el-GR" altLang="el-GR" sz="2000" b="1" dirty="0" smtClean="0">
                <a:solidFill>
                  <a:srgbClr val="002060"/>
                </a:solidFill>
                <a:cs typeface="Arial" pitchFamily="34" charset="0"/>
              </a:rPr>
              <a:t>= </a:t>
            </a:r>
            <a:r>
              <a:rPr lang="en-US" sz="2000" b="1" dirty="0" smtClean="0">
                <a:solidFill>
                  <a:srgbClr val="002060"/>
                </a:solidFill>
              </a:rPr>
              <a:t>is </a:t>
            </a:r>
            <a:r>
              <a:rPr lang="en-US" sz="2000" b="1" dirty="0">
                <a:solidFill>
                  <a:srgbClr val="002060"/>
                </a:solidFill>
              </a:rPr>
              <a:t>the </a:t>
            </a:r>
            <a:r>
              <a:rPr lang="el-GR" sz="2000" b="1" dirty="0" err="1" smtClean="0">
                <a:solidFill>
                  <a:srgbClr val="002060"/>
                </a:solidFill>
              </a:rPr>
              <a:t>diameter</a:t>
            </a:r>
            <a:r>
              <a:rPr lang="en-US" sz="2000" b="1" dirty="0" smtClean="0">
                <a:solidFill>
                  <a:srgbClr val="002060"/>
                </a:solidFill>
              </a:rPr>
              <a:t> </a:t>
            </a:r>
            <a:r>
              <a:rPr lang="en-US" sz="2000" b="1" dirty="0">
                <a:solidFill>
                  <a:srgbClr val="002060"/>
                </a:solidFill>
              </a:rPr>
              <a:t>of the 10 </a:t>
            </a:r>
            <a:r>
              <a:rPr lang="el-GR" sz="2000" b="1" dirty="0" err="1" smtClean="0">
                <a:solidFill>
                  <a:srgbClr val="002060"/>
                </a:solidFill>
              </a:rPr>
              <a:t>percentile</a:t>
            </a:r>
            <a:r>
              <a:rPr lang="en-US" sz="2000" b="1" dirty="0" smtClean="0">
                <a:solidFill>
                  <a:srgbClr val="002060"/>
                </a:solidFill>
              </a:rPr>
              <a:t> </a:t>
            </a:r>
            <a:r>
              <a:rPr lang="en-US" sz="2000" b="1" dirty="0">
                <a:solidFill>
                  <a:srgbClr val="002060"/>
                </a:solidFill>
              </a:rPr>
              <a:t>grain size of the </a:t>
            </a:r>
            <a:r>
              <a:rPr lang="en-US" sz="2000" b="1" dirty="0" smtClean="0">
                <a:solidFill>
                  <a:srgbClr val="002060"/>
                </a:solidFill>
              </a:rPr>
              <a:t>material</a:t>
            </a:r>
            <a:endParaRPr lang="el-GR" altLang="el-GR" sz="2000" b="1" baseline="30000" dirty="0">
              <a:solidFill>
                <a:srgbClr val="002060"/>
              </a:solidFill>
              <a:cs typeface="Arial" pitchFamily="34" charset="0"/>
            </a:endParaRPr>
          </a:p>
        </p:txBody>
      </p:sp>
      <p:sp>
        <p:nvSpPr>
          <p:cNvPr id="4" name="AutoShape 2" descr="K=C(D_{{10}})^{2}"/>
          <p:cNvSpPr>
            <a:spLocks noChangeAspect="1" noChangeArrowheads="1"/>
          </p:cNvSpPr>
          <p:nvPr/>
        </p:nvSpPr>
        <p:spPr bwMode="auto">
          <a:xfrm>
            <a:off x="612775" y="-403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3" descr="C"/>
          <p:cNvSpPr>
            <a:spLocks noChangeAspect="1" noChangeArrowheads="1"/>
          </p:cNvSpPr>
          <p:nvPr/>
        </p:nvSpPr>
        <p:spPr bwMode="auto">
          <a:xfrm>
            <a:off x="612775" y="146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D_{{10}}"/>
          <p:cNvSpPr>
            <a:spLocks noChangeAspect="1" noChangeArrowheads="1"/>
          </p:cNvSpPr>
          <p:nvPr/>
        </p:nvSpPr>
        <p:spPr bwMode="auto">
          <a:xfrm>
            <a:off x="612775" y="709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364962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13"/>
          <p:cNvGraphicFramePr>
            <a:graphicFrameLocks noChangeAspect="1"/>
          </p:cNvGraphicFramePr>
          <p:nvPr>
            <p:extLst>
              <p:ext uri="{D42A27DB-BD31-4B8C-83A1-F6EECF244321}">
                <p14:modId xmlns:p14="http://schemas.microsoft.com/office/powerpoint/2010/main" val="3524790862"/>
              </p:ext>
            </p:extLst>
          </p:nvPr>
        </p:nvGraphicFramePr>
        <p:xfrm>
          <a:off x="692911" y="5085184"/>
          <a:ext cx="1876681" cy="960138"/>
        </p:xfrm>
        <a:graphic>
          <a:graphicData uri="http://schemas.openxmlformats.org/presentationml/2006/ole">
            <mc:AlternateContent xmlns:mc="http://schemas.openxmlformats.org/markup-compatibility/2006">
              <mc:Choice xmlns:v="urn:schemas-microsoft-com:vml" Requires="v">
                <p:oleObj spid="_x0000_s11525" name="Εξίσωση" r:id="rId3" imgW="1079280" imgH="558720" progId="Equation.3">
                  <p:embed/>
                </p:oleObj>
              </mc:Choice>
              <mc:Fallback>
                <p:oleObj name="Εξίσωση" r:id="rId3" imgW="1079280" imgH="558720" progId="Equation.3">
                  <p:embed/>
                  <p:pic>
                    <p:nvPicPr>
                      <p:cNvPr id="0" name=""/>
                      <p:cNvPicPr>
                        <a:picLocks noChangeAspect="1" noChangeArrowheads="1"/>
                      </p:cNvPicPr>
                      <p:nvPr/>
                    </p:nvPicPr>
                    <p:blipFill>
                      <a:blip r:embed="rId4"/>
                      <a:srcRect/>
                      <a:stretch>
                        <a:fillRect/>
                      </a:stretch>
                    </p:blipFill>
                    <p:spPr bwMode="auto">
                      <a:xfrm>
                        <a:off x="692911" y="5085184"/>
                        <a:ext cx="1876681" cy="960138"/>
                      </a:xfrm>
                      <a:prstGeom prst="rect">
                        <a:avLst/>
                      </a:prstGeom>
                      <a:noFill/>
                      <a:extLst/>
                    </p:spPr>
                  </p:pic>
                </p:oleObj>
              </mc:Fallback>
            </mc:AlternateContent>
          </a:graphicData>
        </a:graphic>
      </p:graphicFrame>
      <p:graphicFrame>
        <p:nvGraphicFramePr>
          <p:cNvPr id="2053" name="Object 11"/>
          <p:cNvGraphicFramePr>
            <a:graphicFrameLocks noChangeAspect="1"/>
          </p:cNvGraphicFramePr>
          <p:nvPr>
            <p:extLst>
              <p:ext uri="{D42A27DB-BD31-4B8C-83A1-F6EECF244321}">
                <p14:modId xmlns:p14="http://schemas.microsoft.com/office/powerpoint/2010/main" val="3152387497"/>
              </p:ext>
            </p:extLst>
          </p:nvPr>
        </p:nvGraphicFramePr>
        <p:xfrm>
          <a:off x="3059832" y="5157192"/>
          <a:ext cx="2016125" cy="1044575"/>
        </p:xfrm>
        <a:graphic>
          <a:graphicData uri="http://schemas.openxmlformats.org/presentationml/2006/ole">
            <mc:AlternateContent xmlns:mc="http://schemas.openxmlformats.org/markup-compatibility/2006">
              <mc:Choice xmlns:v="urn:schemas-microsoft-com:vml" Requires="v">
                <p:oleObj spid="_x0000_s11526" name="Εξίσωση" r:id="rId5" imgW="787058" imgH="406224" progId="Equation.3">
                  <p:embed/>
                </p:oleObj>
              </mc:Choice>
              <mc:Fallback>
                <p:oleObj name="Εξίσωση" r:id="rId5" imgW="787058" imgH="4062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5157192"/>
                        <a:ext cx="2016125" cy="1044575"/>
                      </a:xfrm>
                      <a:prstGeom prst="rect">
                        <a:avLst/>
                      </a:prstGeom>
                      <a:noFill/>
                      <a:extLst/>
                    </p:spPr>
                  </p:pic>
                </p:oleObj>
              </mc:Fallback>
            </mc:AlternateContent>
          </a:graphicData>
        </a:graphic>
      </p:graphicFrame>
      <p:sp>
        <p:nvSpPr>
          <p:cNvPr id="2056" name="Rectangle 16"/>
          <p:cNvSpPr>
            <a:spLocks noChangeArrowheads="1"/>
          </p:cNvSpPr>
          <p:nvPr/>
        </p:nvSpPr>
        <p:spPr bwMode="auto">
          <a:xfrm>
            <a:off x="-2570163" y="6794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2057" name="Rectangle 17"/>
          <p:cNvSpPr>
            <a:spLocks noChangeArrowheads="1"/>
          </p:cNvSpPr>
          <p:nvPr/>
        </p:nvSpPr>
        <p:spPr bwMode="auto">
          <a:xfrm>
            <a:off x="-2570163" y="679450"/>
            <a:ext cx="0" cy="0"/>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2058" name="Rectangle 18"/>
          <p:cNvSpPr>
            <a:spLocks noChangeArrowheads="1"/>
          </p:cNvSpPr>
          <p:nvPr/>
        </p:nvSpPr>
        <p:spPr bwMode="auto">
          <a:xfrm>
            <a:off x="156712" y="1124744"/>
            <a:ext cx="3542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l-GR" b="1" dirty="0" smtClean="0">
                <a:solidFill>
                  <a:srgbClr val="002060"/>
                </a:solidFill>
                <a:latin typeface="+mn-lt"/>
                <a:cs typeface="Times New Roman" pitchFamily="18" charset="0"/>
              </a:rPr>
              <a:t>Jacob</a:t>
            </a:r>
            <a:r>
              <a:rPr lang="el-GR" altLang="el-GR" b="1" dirty="0" smtClean="0">
                <a:solidFill>
                  <a:srgbClr val="002060"/>
                </a:solidFill>
                <a:latin typeface="+mn-lt"/>
                <a:cs typeface="Times New Roman" pitchFamily="18" charset="0"/>
              </a:rPr>
              <a:t> </a:t>
            </a:r>
            <a:r>
              <a:rPr lang="el-GR" altLang="el-GR" b="1" dirty="0" err="1" smtClean="0">
                <a:solidFill>
                  <a:srgbClr val="002060"/>
                </a:solidFill>
                <a:latin typeface="+mn-lt"/>
                <a:cs typeface="Times New Roman" pitchFamily="18" charset="0"/>
              </a:rPr>
              <a:t>method</a:t>
            </a:r>
            <a:r>
              <a:rPr lang="el-GR" altLang="el-GR" b="1" dirty="0" smtClean="0">
                <a:solidFill>
                  <a:srgbClr val="002060"/>
                </a:solidFill>
                <a:latin typeface="+mn-lt"/>
                <a:cs typeface="Times New Roman" pitchFamily="18" charset="0"/>
              </a:rPr>
              <a:t> (δ-</a:t>
            </a:r>
            <a:r>
              <a:rPr lang="en-US" altLang="el-GR" b="1" dirty="0" err="1" smtClean="0">
                <a:solidFill>
                  <a:srgbClr val="002060"/>
                </a:solidFill>
                <a:latin typeface="+mn-lt"/>
                <a:cs typeface="Times New Roman" pitchFamily="18" charset="0"/>
              </a:rPr>
              <a:t>logt</a:t>
            </a:r>
            <a:r>
              <a:rPr lang="el-GR" altLang="el-GR" b="1" dirty="0" smtClean="0">
                <a:solidFill>
                  <a:srgbClr val="002060"/>
                </a:solidFill>
                <a:latin typeface="+mn-lt"/>
                <a:cs typeface="Times New Roman" pitchFamily="18" charset="0"/>
              </a:rPr>
              <a:t>)</a:t>
            </a:r>
            <a:endParaRPr lang="el-GR" altLang="el-GR" b="1" dirty="0" smtClean="0">
              <a:solidFill>
                <a:srgbClr val="002060"/>
              </a:solidFill>
              <a:latin typeface="+mn-lt"/>
            </a:endParaRPr>
          </a:p>
        </p:txBody>
      </p:sp>
      <p:sp>
        <p:nvSpPr>
          <p:cNvPr id="2059" name="Text Box 21"/>
          <p:cNvSpPr txBox="1">
            <a:spLocks noChangeArrowheads="1"/>
          </p:cNvSpPr>
          <p:nvPr/>
        </p:nvSpPr>
        <p:spPr bwMode="auto">
          <a:xfrm>
            <a:off x="1692275" y="2924175"/>
            <a:ext cx="818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l-GR" dirty="0">
                <a:solidFill>
                  <a:schemeClr val="bg1"/>
                </a:solidFill>
              </a:rPr>
              <a:t>             </a:t>
            </a:r>
            <a:r>
              <a:rPr lang="el-GR" altLang="el-GR" dirty="0">
                <a:solidFill>
                  <a:schemeClr val="bg1"/>
                </a:solidFill>
              </a:rPr>
              <a:t>Διάγραμμα πτώσης στάθμης-</a:t>
            </a:r>
            <a:r>
              <a:rPr lang="en-US" altLang="el-GR" dirty="0">
                <a:solidFill>
                  <a:schemeClr val="bg1"/>
                </a:solidFill>
              </a:rPr>
              <a:t>log </a:t>
            </a:r>
            <a:r>
              <a:rPr lang="el-GR" altLang="el-GR" dirty="0">
                <a:solidFill>
                  <a:schemeClr val="bg1"/>
                </a:solidFill>
              </a:rPr>
              <a:t>χρόνου.</a:t>
            </a:r>
          </a:p>
          <a:p>
            <a:pPr eaLnBrk="1" hangingPunct="1"/>
            <a:endParaRPr lang="el-GR" altLang="el-GR" dirty="0"/>
          </a:p>
        </p:txBody>
      </p:sp>
      <p:sp>
        <p:nvSpPr>
          <p:cNvPr id="2060"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2061" name="Rectangle 24"/>
          <p:cNvSpPr>
            <a:spLocks noChangeArrowheads="1"/>
          </p:cNvSpPr>
          <p:nvPr/>
        </p:nvSpPr>
        <p:spPr bwMode="auto">
          <a:xfrm>
            <a:off x="0" y="390525"/>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l-GR" altLang="el-GR" sz="1000">
                <a:cs typeface="Times New Roman" pitchFamily="18" charset="0"/>
              </a:rPr>
              <a:t>   </a:t>
            </a:r>
            <a:endParaRPr lang="el-GR" altLang="el-GR"/>
          </a:p>
        </p:txBody>
      </p:sp>
      <p:sp>
        <p:nvSpPr>
          <p:cNvPr id="2" name="Ορθογώνιο 1"/>
          <p:cNvSpPr/>
          <p:nvPr/>
        </p:nvSpPr>
        <p:spPr>
          <a:xfrm>
            <a:off x="1474645" y="23592"/>
            <a:ext cx="6194709" cy="523220"/>
          </a:xfrm>
          <a:prstGeom prst="rect">
            <a:avLst/>
          </a:prstGeom>
        </p:spPr>
        <p:txBody>
          <a:bodyPr wrap="none">
            <a:spAutoFit/>
          </a:bodyPr>
          <a:lstStyle/>
          <a:p>
            <a:pPr algn="ctr"/>
            <a:r>
              <a:rPr lang="el-GR" sz="2800" b="1" u="sng" dirty="0" err="1">
                <a:solidFill>
                  <a:srgbClr val="002060"/>
                </a:solidFill>
              </a:rPr>
              <a:t>Determination</a:t>
            </a:r>
            <a:r>
              <a:rPr lang="el-GR" sz="2800" b="1" u="sng" dirty="0">
                <a:solidFill>
                  <a:srgbClr val="002060"/>
                </a:solidFill>
              </a:rPr>
              <a:t> of </a:t>
            </a:r>
            <a:r>
              <a:rPr lang="el-GR" sz="2800" b="1" u="sng" dirty="0" err="1">
                <a:solidFill>
                  <a:srgbClr val="002060"/>
                </a:solidFill>
              </a:rPr>
              <a:t>Hydraulic</a:t>
            </a:r>
            <a:r>
              <a:rPr lang="el-GR" sz="2800" b="1" u="sng" dirty="0">
                <a:solidFill>
                  <a:srgbClr val="002060"/>
                </a:solidFill>
              </a:rPr>
              <a:t> </a:t>
            </a:r>
            <a:r>
              <a:rPr lang="el-GR" sz="2800" b="1" u="sng" dirty="0" err="1">
                <a:solidFill>
                  <a:srgbClr val="002060"/>
                </a:solidFill>
              </a:rPr>
              <a:t>Conductivity</a:t>
            </a:r>
            <a:endParaRPr lang="el-GR" sz="2800" b="1" u="sng" dirty="0">
              <a:solidFill>
                <a:srgbClr val="002060"/>
              </a:solidFill>
            </a:endParaRPr>
          </a:p>
        </p:txBody>
      </p:sp>
      <p:sp>
        <p:nvSpPr>
          <p:cNvPr id="3" name="Ορθογώνιο 2"/>
          <p:cNvSpPr/>
          <p:nvPr/>
        </p:nvSpPr>
        <p:spPr>
          <a:xfrm>
            <a:off x="322440" y="654752"/>
            <a:ext cx="1797287" cy="369332"/>
          </a:xfrm>
          <a:prstGeom prst="rect">
            <a:avLst/>
          </a:prstGeom>
        </p:spPr>
        <p:txBody>
          <a:bodyPr wrap="none">
            <a:spAutoFit/>
          </a:bodyPr>
          <a:lstStyle/>
          <a:p>
            <a:pPr lvl="0" fontAlgn="base">
              <a:spcBef>
                <a:spcPct val="0"/>
              </a:spcBef>
              <a:spcAft>
                <a:spcPct val="0"/>
              </a:spcAft>
            </a:pPr>
            <a:r>
              <a:rPr lang="el-GR" altLang="el-GR" b="1" dirty="0" smtClean="0">
                <a:solidFill>
                  <a:srgbClr val="002060"/>
                </a:solidFill>
                <a:cs typeface="Arial" pitchFamily="34" charset="0"/>
              </a:rPr>
              <a:t>FIELD  </a:t>
            </a:r>
            <a:r>
              <a:rPr lang="el-GR" altLang="el-GR" b="1" dirty="0">
                <a:solidFill>
                  <a:srgbClr val="002060"/>
                </a:solidFill>
                <a:cs typeface="Arial" pitchFamily="34" charset="0"/>
              </a:rPr>
              <a:t>METHODS</a:t>
            </a:r>
          </a:p>
        </p:txBody>
      </p:sp>
      <p:sp>
        <p:nvSpPr>
          <p:cNvPr id="4" name="TextBox 3"/>
          <p:cNvSpPr txBox="1"/>
          <p:nvPr/>
        </p:nvSpPr>
        <p:spPr>
          <a:xfrm>
            <a:off x="683568" y="4005064"/>
            <a:ext cx="8280920" cy="1015663"/>
          </a:xfrm>
          <a:prstGeom prst="rect">
            <a:avLst/>
          </a:prstGeom>
          <a:noFill/>
        </p:spPr>
        <p:txBody>
          <a:bodyPr wrap="square" rtlCol="0">
            <a:spAutoFit/>
          </a:bodyPr>
          <a:lstStyle/>
          <a:p>
            <a:r>
              <a:rPr lang="el-GR" sz="2000" b="1" dirty="0" smtClean="0">
                <a:solidFill>
                  <a:srgbClr val="002060"/>
                </a:solidFill>
              </a:rPr>
              <a:t>A </a:t>
            </a:r>
            <a:r>
              <a:rPr lang="el-GR" sz="2000" b="1" dirty="0" err="1" smtClean="0">
                <a:solidFill>
                  <a:srgbClr val="002060"/>
                </a:solidFill>
              </a:rPr>
              <a:t>well</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pumped</a:t>
            </a:r>
            <a:r>
              <a:rPr lang="el-GR" sz="2000" b="1" dirty="0" smtClean="0">
                <a:solidFill>
                  <a:srgbClr val="002060"/>
                </a:solidFill>
              </a:rPr>
              <a:t> </a:t>
            </a:r>
            <a:r>
              <a:rPr lang="el-GR" sz="2000" b="1" dirty="0" err="1" smtClean="0">
                <a:solidFill>
                  <a:srgbClr val="002060"/>
                </a:solidFill>
              </a:rPr>
              <a:t>with</a:t>
            </a:r>
            <a:r>
              <a:rPr lang="el-GR" sz="2000" b="1" dirty="0" smtClean="0">
                <a:solidFill>
                  <a:srgbClr val="002060"/>
                </a:solidFill>
              </a:rPr>
              <a:t> </a:t>
            </a:r>
            <a:r>
              <a:rPr lang="el-GR" sz="2000" b="1" dirty="0" err="1" smtClean="0">
                <a:solidFill>
                  <a:srgbClr val="002060"/>
                </a:solidFill>
              </a:rPr>
              <a:t>constant</a:t>
            </a:r>
            <a:r>
              <a:rPr lang="el-GR" sz="2000" b="1" dirty="0" smtClean="0">
                <a:solidFill>
                  <a:srgbClr val="002060"/>
                </a:solidFill>
              </a:rPr>
              <a:t> </a:t>
            </a:r>
            <a:r>
              <a:rPr lang="el-GR" sz="2000" b="1" dirty="0" err="1" smtClean="0">
                <a:solidFill>
                  <a:srgbClr val="002060"/>
                </a:solidFill>
              </a:rPr>
              <a:t>dicharge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water level drawdown  </a:t>
            </a:r>
            <a:r>
              <a:rPr lang="el-GR" sz="2000" b="1" dirty="0" err="1" smtClean="0">
                <a:solidFill>
                  <a:srgbClr val="002060"/>
                </a:solidFill>
              </a:rPr>
              <a:t>versus</a:t>
            </a:r>
            <a:r>
              <a:rPr lang="el-GR" sz="2000" b="1" dirty="0" smtClean="0">
                <a:solidFill>
                  <a:srgbClr val="002060"/>
                </a:solidFill>
              </a:rPr>
              <a:t> </a:t>
            </a:r>
            <a:r>
              <a:rPr lang="el-GR" sz="2000" b="1" dirty="0" err="1" smtClean="0">
                <a:solidFill>
                  <a:srgbClr val="002060"/>
                </a:solidFill>
              </a:rPr>
              <a:t>time</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depicted</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semi</a:t>
            </a:r>
            <a:r>
              <a:rPr lang="el-GR" sz="2000" b="1" dirty="0" smtClean="0">
                <a:solidFill>
                  <a:srgbClr val="002060"/>
                </a:solidFill>
              </a:rPr>
              <a:t>-</a:t>
            </a:r>
            <a:r>
              <a:rPr lang="el-GR" sz="2000" b="1" dirty="0" err="1" smtClean="0">
                <a:solidFill>
                  <a:srgbClr val="002060"/>
                </a:solidFill>
              </a:rPr>
              <a:t>logarithmic</a:t>
            </a:r>
            <a:r>
              <a:rPr lang="el-GR" sz="2000" b="1" dirty="0" smtClean="0">
                <a:solidFill>
                  <a:srgbClr val="002060"/>
                </a:solidFill>
              </a:rPr>
              <a:t>  </a:t>
            </a:r>
            <a:r>
              <a:rPr lang="el-GR" sz="2000" b="1" dirty="0" err="1" smtClean="0">
                <a:solidFill>
                  <a:srgbClr val="002060"/>
                </a:solidFill>
              </a:rPr>
              <a:t>diagramm</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estimated</a:t>
            </a:r>
            <a:r>
              <a:rPr lang="el-GR" sz="2000" b="1" dirty="0" smtClean="0">
                <a:solidFill>
                  <a:srgbClr val="002060"/>
                </a:solidFill>
              </a:rPr>
              <a:t> by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equations</a:t>
            </a:r>
            <a:endParaRPr lang="el-GR" sz="2000" b="1" dirty="0">
              <a:solidFill>
                <a:srgbClr val="002060"/>
              </a:solidFill>
            </a:endParaRPr>
          </a:p>
        </p:txBody>
      </p:sp>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635000"/>
            <a:ext cx="5297332" cy="322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Αντικείμενο 4"/>
          <p:cNvGraphicFramePr>
            <a:graphicFrameLocks noChangeAspect="1"/>
          </p:cNvGraphicFramePr>
          <p:nvPr>
            <p:extLst>
              <p:ext uri="{D42A27DB-BD31-4B8C-83A1-F6EECF244321}">
                <p14:modId xmlns:p14="http://schemas.microsoft.com/office/powerpoint/2010/main" val="3628926081"/>
              </p:ext>
            </p:extLst>
          </p:nvPr>
        </p:nvGraphicFramePr>
        <p:xfrm>
          <a:off x="6092825" y="5229225"/>
          <a:ext cx="993775" cy="960438"/>
        </p:xfrm>
        <a:graphic>
          <a:graphicData uri="http://schemas.openxmlformats.org/presentationml/2006/ole">
            <mc:AlternateContent xmlns:mc="http://schemas.openxmlformats.org/markup-compatibility/2006">
              <mc:Choice xmlns:v="urn:schemas-microsoft-com:vml" Requires="v">
                <p:oleObj spid="_x0000_s11527" name="Εξίσωση" r:id="rId8" imgW="571320" imgH="558720" progId="Equation.3">
                  <p:embed/>
                </p:oleObj>
              </mc:Choice>
              <mc:Fallback>
                <p:oleObj name="Εξίσωση" r:id="rId8" imgW="571320" imgH="558720" progId="Equation.3">
                  <p:embed/>
                  <p:pic>
                    <p:nvPicPr>
                      <p:cNvPr id="0" name="Object 13"/>
                      <p:cNvPicPr>
                        <a:picLocks noChangeAspect="1" noChangeArrowheads="1"/>
                      </p:cNvPicPr>
                      <p:nvPr/>
                    </p:nvPicPr>
                    <p:blipFill>
                      <a:blip r:embed="rId9"/>
                      <a:srcRect/>
                      <a:stretch>
                        <a:fillRect/>
                      </a:stretch>
                    </p:blipFill>
                    <p:spPr bwMode="auto">
                      <a:xfrm>
                        <a:off x="6092825" y="5229225"/>
                        <a:ext cx="9937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95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22002"/>
            <a:ext cx="1859409" cy="584775"/>
          </a:xfrm>
          <a:prstGeom prst="rect">
            <a:avLst/>
          </a:prstGeom>
          <a:noFill/>
        </p:spPr>
        <p:txBody>
          <a:bodyPr wrap="square" rtlCol="0">
            <a:spAutoFit/>
          </a:bodyPr>
          <a:lstStyle/>
          <a:p>
            <a:pPr algn="ctr"/>
            <a:r>
              <a:rPr lang="el-GR" sz="3200" b="1" u="sng" dirty="0" err="1" smtClean="0">
                <a:solidFill>
                  <a:srgbClr val="002060"/>
                </a:solidFill>
              </a:rPr>
              <a:t>Aquifers</a:t>
            </a:r>
            <a:endParaRPr lang="el-GR" sz="3200" b="1" u="sng" dirty="0">
              <a:solidFill>
                <a:srgbClr val="002060"/>
              </a:solidFill>
            </a:endParaRPr>
          </a:p>
        </p:txBody>
      </p:sp>
      <p:sp>
        <p:nvSpPr>
          <p:cNvPr id="4" name="Ορθογώνιο 3"/>
          <p:cNvSpPr/>
          <p:nvPr/>
        </p:nvSpPr>
        <p:spPr>
          <a:xfrm>
            <a:off x="608577" y="764704"/>
            <a:ext cx="7995871" cy="4247317"/>
          </a:xfrm>
          <a:prstGeom prst="rect">
            <a:avLst/>
          </a:prstGeom>
          <a:solidFill>
            <a:schemeClr val="bg1"/>
          </a:solidFill>
        </p:spPr>
        <p:txBody>
          <a:bodyPr wrap="square">
            <a:spAutoFit/>
          </a:bodyPr>
          <a:lstStyle/>
          <a:p>
            <a:pPr algn="just"/>
            <a:r>
              <a:rPr lang="en-US" b="1" dirty="0">
                <a:solidFill>
                  <a:srgbClr val="002060"/>
                </a:solidFill>
              </a:rPr>
              <a:t>Aquifer: </a:t>
            </a:r>
            <a:r>
              <a:rPr lang="en-US" b="1" dirty="0" smtClean="0">
                <a:solidFill>
                  <a:srgbClr val="002060"/>
                </a:solidFill>
              </a:rPr>
              <a:t>A</a:t>
            </a:r>
            <a:r>
              <a:rPr lang="el-GR" b="1" dirty="0" smtClean="0">
                <a:solidFill>
                  <a:srgbClr val="002060"/>
                </a:solidFill>
              </a:rPr>
              <a:t>n </a:t>
            </a:r>
            <a:r>
              <a:rPr lang="el-GR" b="1" dirty="0" err="1" smtClean="0">
                <a:solidFill>
                  <a:srgbClr val="002060"/>
                </a:solidFill>
              </a:rPr>
              <a:t>underground</a:t>
            </a:r>
            <a:r>
              <a:rPr lang="el-GR" b="1" dirty="0" smtClean="0">
                <a:solidFill>
                  <a:srgbClr val="002060"/>
                </a:solidFill>
              </a:rPr>
              <a:t> </a:t>
            </a:r>
            <a:r>
              <a:rPr lang="el-GR" b="1" dirty="0" err="1" smtClean="0">
                <a:solidFill>
                  <a:srgbClr val="002060"/>
                </a:solidFill>
              </a:rPr>
              <a:t>layer</a:t>
            </a:r>
            <a:r>
              <a:rPr lang="el-GR" b="1" dirty="0" smtClean="0">
                <a:solidFill>
                  <a:srgbClr val="002060"/>
                </a:solidFill>
              </a:rPr>
              <a:t> </a:t>
            </a:r>
            <a:r>
              <a:rPr lang="el-GR" b="1" dirty="0" err="1" smtClean="0">
                <a:solidFill>
                  <a:srgbClr val="002060"/>
                </a:solidFill>
              </a:rPr>
              <a:t>consisted</a:t>
            </a:r>
            <a:r>
              <a:rPr lang="el-GR" b="1" dirty="0" smtClean="0">
                <a:solidFill>
                  <a:srgbClr val="002060"/>
                </a:solidFill>
              </a:rPr>
              <a:t> of water </a:t>
            </a:r>
            <a:r>
              <a:rPr lang="el-GR" b="1" dirty="0" err="1" smtClean="0">
                <a:solidFill>
                  <a:srgbClr val="002060"/>
                </a:solidFill>
              </a:rPr>
              <a:t>bearing</a:t>
            </a:r>
            <a:r>
              <a:rPr lang="el-GR" b="1" dirty="0" smtClean="0">
                <a:solidFill>
                  <a:srgbClr val="002060"/>
                </a:solidFill>
              </a:rPr>
              <a:t> </a:t>
            </a:r>
            <a:r>
              <a:rPr lang="el-GR" b="1" dirty="0" err="1" smtClean="0">
                <a:solidFill>
                  <a:srgbClr val="002060"/>
                </a:solidFill>
              </a:rPr>
              <a:t>permeable</a:t>
            </a:r>
            <a:r>
              <a:rPr lang="el-GR" b="1" dirty="0" smtClean="0">
                <a:solidFill>
                  <a:srgbClr val="002060"/>
                </a:solidFill>
              </a:rPr>
              <a:t> </a:t>
            </a:r>
            <a:r>
              <a:rPr lang="el-GR" b="1" dirty="0" err="1" smtClean="0">
                <a:solidFill>
                  <a:srgbClr val="002060"/>
                </a:solidFill>
              </a:rPr>
              <a:t>formation</a:t>
            </a:r>
            <a:r>
              <a:rPr lang="el-GR" b="1" dirty="0" smtClean="0">
                <a:solidFill>
                  <a:srgbClr val="002060"/>
                </a:solidFill>
              </a:rPr>
              <a:t> (</a:t>
            </a:r>
            <a:r>
              <a:rPr lang="el-GR" b="1" dirty="0" err="1" smtClean="0">
                <a:solidFill>
                  <a:srgbClr val="002060"/>
                </a:solidFill>
              </a:rPr>
              <a:t>or</a:t>
            </a:r>
            <a:r>
              <a:rPr lang="el-GR" b="1" dirty="0" smtClean="0">
                <a:solidFill>
                  <a:srgbClr val="002060"/>
                </a:solidFill>
              </a:rPr>
              <a:t> </a:t>
            </a:r>
            <a:r>
              <a:rPr lang="el-GR" b="1" dirty="0" err="1" smtClean="0">
                <a:solidFill>
                  <a:srgbClr val="002060"/>
                </a:solidFill>
              </a:rPr>
              <a:t>group</a:t>
            </a:r>
            <a:r>
              <a:rPr lang="el-GR" b="1" dirty="0" smtClean="0">
                <a:solidFill>
                  <a:srgbClr val="002060"/>
                </a:solidFill>
              </a:rPr>
              <a:t> of </a:t>
            </a:r>
            <a:r>
              <a:rPr lang="el-GR" b="1" dirty="0" err="1" smtClean="0">
                <a:solidFill>
                  <a:srgbClr val="002060"/>
                </a:solidFill>
              </a:rPr>
              <a:t>formations</a:t>
            </a:r>
            <a:r>
              <a:rPr lang="el-GR" b="1" dirty="0" smtClean="0">
                <a:solidFill>
                  <a:srgbClr val="002060"/>
                </a:solidFill>
              </a:rPr>
              <a:t>) </a:t>
            </a:r>
            <a:r>
              <a:rPr lang="en-US" b="1" dirty="0" smtClean="0">
                <a:solidFill>
                  <a:srgbClr val="002060"/>
                </a:solidFill>
              </a:rPr>
              <a:t>that </a:t>
            </a:r>
            <a:r>
              <a:rPr lang="el-GR" b="1" dirty="0" err="1" smtClean="0">
                <a:solidFill>
                  <a:srgbClr val="002060"/>
                </a:solidFill>
              </a:rPr>
              <a:t>is</a:t>
            </a:r>
            <a:r>
              <a:rPr lang="el-GR" b="1" dirty="0" smtClean="0">
                <a:solidFill>
                  <a:srgbClr val="002060"/>
                </a:solidFill>
              </a:rPr>
              <a:t> </a:t>
            </a:r>
            <a:r>
              <a:rPr lang="en-US" b="1" dirty="0" smtClean="0">
                <a:solidFill>
                  <a:srgbClr val="002060"/>
                </a:solidFill>
              </a:rPr>
              <a:t>sufficient saturated</a:t>
            </a:r>
            <a:r>
              <a:rPr lang="el-GR" b="1" dirty="0" smtClean="0">
                <a:solidFill>
                  <a:srgbClr val="002060"/>
                </a:solidFill>
              </a:rPr>
              <a:t>. </a:t>
            </a:r>
            <a:r>
              <a:rPr lang="el-GR" b="1" dirty="0" err="1" smtClean="0">
                <a:solidFill>
                  <a:srgbClr val="002060"/>
                </a:solidFill>
              </a:rPr>
              <a:t>An</a:t>
            </a:r>
            <a:r>
              <a:rPr lang="el-GR" b="1" dirty="0" smtClean="0">
                <a:solidFill>
                  <a:srgbClr val="002060"/>
                </a:solidFill>
              </a:rPr>
              <a:t> </a:t>
            </a:r>
            <a:r>
              <a:rPr lang="el-GR" b="1" dirty="0" err="1" smtClean="0">
                <a:solidFill>
                  <a:srgbClr val="002060"/>
                </a:solidFill>
              </a:rPr>
              <a:t>aquifer</a:t>
            </a:r>
            <a:r>
              <a:rPr lang="el-GR" b="1" dirty="0" smtClean="0">
                <a:solidFill>
                  <a:srgbClr val="002060"/>
                </a:solidFill>
              </a:rPr>
              <a:t> </a:t>
            </a:r>
            <a:r>
              <a:rPr lang="el-GR" b="1" dirty="0" err="1" smtClean="0">
                <a:solidFill>
                  <a:srgbClr val="002060"/>
                </a:solidFill>
              </a:rPr>
              <a:t>can</a:t>
            </a:r>
            <a:r>
              <a:rPr lang="el-GR" b="1" dirty="0" smtClean="0">
                <a:solidFill>
                  <a:srgbClr val="002060"/>
                </a:solidFill>
              </a:rPr>
              <a:t> </a:t>
            </a:r>
            <a:r>
              <a:rPr lang="el-GR" b="1" dirty="0" err="1" smtClean="0">
                <a:solidFill>
                  <a:srgbClr val="002060"/>
                </a:solidFill>
              </a:rPr>
              <a:t>yield</a:t>
            </a:r>
            <a:r>
              <a:rPr lang="el-GR" b="1" dirty="0" smtClean="0">
                <a:solidFill>
                  <a:srgbClr val="002060"/>
                </a:solidFill>
              </a:rPr>
              <a:t> water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wells</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springs</a:t>
            </a:r>
            <a:r>
              <a:rPr lang="el-GR" b="1" dirty="0" smtClean="0">
                <a:solidFill>
                  <a:srgbClr val="002060"/>
                </a:solidFill>
              </a:rPr>
              <a:t>.  </a:t>
            </a:r>
          </a:p>
          <a:p>
            <a:pPr algn="just"/>
            <a:endParaRPr lang="el-GR" b="1" dirty="0">
              <a:solidFill>
                <a:srgbClr val="002060"/>
              </a:solidFill>
            </a:endParaRPr>
          </a:p>
          <a:p>
            <a:pPr algn="just"/>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amount</a:t>
            </a:r>
            <a:r>
              <a:rPr lang="el-GR" b="1" dirty="0" smtClean="0">
                <a:solidFill>
                  <a:srgbClr val="002060"/>
                </a:solidFill>
              </a:rPr>
              <a:t> of water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underground</a:t>
            </a:r>
            <a:r>
              <a:rPr lang="el-GR" b="1" dirty="0" smtClean="0">
                <a:solidFill>
                  <a:srgbClr val="002060"/>
                </a:solidFill>
              </a:rPr>
              <a:t> </a:t>
            </a:r>
            <a:r>
              <a:rPr lang="el-GR" b="1" dirty="0" err="1" smtClean="0">
                <a:solidFill>
                  <a:srgbClr val="002060"/>
                </a:solidFill>
              </a:rPr>
              <a:t>formations</a:t>
            </a:r>
            <a:r>
              <a:rPr lang="el-GR" b="1" dirty="0" smtClean="0">
                <a:solidFill>
                  <a:srgbClr val="002060"/>
                </a:solidFill>
              </a:rPr>
              <a:t> </a:t>
            </a:r>
            <a:r>
              <a:rPr lang="el-GR" b="1" dirty="0" err="1" smtClean="0">
                <a:solidFill>
                  <a:srgbClr val="002060"/>
                </a:solidFill>
              </a:rPr>
              <a:t>pores</a:t>
            </a:r>
            <a:r>
              <a:rPr lang="el-GR" b="1" dirty="0" smtClean="0">
                <a:solidFill>
                  <a:srgbClr val="002060"/>
                </a:solidFill>
              </a:rPr>
              <a:t> </a:t>
            </a:r>
            <a:r>
              <a:rPr lang="el-GR" b="1" dirty="0" err="1" smtClean="0">
                <a:solidFill>
                  <a:srgbClr val="002060"/>
                </a:solidFill>
              </a:rPr>
              <a:t>or</a:t>
            </a:r>
            <a:r>
              <a:rPr lang="el-GR" b="1" dirty="0" smtClean="0">
                <a:solidFill>
                  <a:srgbClr val="002060"/>
                </a:solidFill>
              </a:rPr>
              <a:t> </a:t>
            </a:r>
            <a:r>
              <a:rPr lang="el-GR" b="1" dirty="0" err="1" smtClean="0">
                <a:solidFill>
                  <a:srgbClr val="002060"/>
                </a:solidFill>
              </a:rPr>
              <a:t>discontinuities</a:t>
            </a:r>
            <a:endParaRPr lang="el-GR" b="1" dirty="0" smtClean="0">
              <a:solidFill>
                <a:srgbClr val="002060"/>
              </a:solidFill>
            </a:endParaRPr>
          </a:p>
          <a:p>
            <a:pPr algn="just"/>
            <a:endParaRPr lang="el-GR" b="1" dirty="0">
              <a:solidFill>
                <a:srgbClr val="002060"/>
              </a:solidFill>
            </a:endParaRPr>
          </a:p>
          <a:p>
            <a:pPr algn="just"/>
            <a:r>
              <a:rPr lang="el-GR" b="1" dirty="0" smtClean="0">
                <a:solidFill>
                  <a:srgbClr val="002060"/>
                </a:solidFill>
              </a:rPr>
              <a:t>Water </a:t>
            </a:r>
            <a:r>
              <a:rPr lang="el-GR" b="1" dirty="0" err="1" smtClean="0">
                <a:solidFill>
                  <a:srgbClr val="002060"/>
                </a:solidFill>
              </a:rPr>
              <a:t>table</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surface</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upper</a:t>
            </a:r>
            <a:r>
              <a:rPr lang="el-GR" b="1" dirty="0" smtClean="0">
                <a:solidFill>
                  <a:srgbClr val="002060"/>
                </a:solidFill>
              </a:rPr>
              <a:t> </a:t>
            </a:r>
            <a:r>
              <a:rPr lang="el-GR" b="1" dirty="0" err="1" smtClean="0">
                <a:solidFill>
                  <a:srgbClr val="002060"/>
                </a:solidFill>
              </a:rPr>
              <a:t>part</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saturated</a:t>
            </a:r>
            <a:r>
              <a:rPr lang="el-GR" b="1" dirty="0" smtClean="0">
                <a:solidFill>
                  <a:srgbClr val="002060"/>
                </a:solidFill>
              </a:rPr>
              <a:t> </a:t>
            </a:r>
            <a:r>
              <a:rPr lang="el-GR" b="1" dirty="0" err="1" smtClean="0">
                <a:solidFill>
                  <a:srgbClr val="002060"/>
                </a:solidFill>
              </a:rPr>
              <a:t>zone</a:t>
            </a:r>
            <a:endParaRPr lang="el-GR" b="1" dirty="0" smtClean="0">
              <a:solidFill>
                <a:srgbClr val="002060"/>
              </a:solidFill>
            </a:endParaRPr>
          </a:p>
          <a:p>
            <a:pPr algn="just"/>
            <a:endParaRPr lang="el-GR" b="1" dirty="0">
              <a:solidFill>
                <a:srgbClr val="002060"/>
              </a:solidFill>
            </a:endParaRPr>
          </a:p>
          <a:p>
            <a:pPr algn="just"/>
            <a:r>
              <a:rPr lang="el-GR" b="1" dirty="0" err="1" smtClean="0">
                <a:solidFill>
                  <a:srgbClr val="002060"/>
                </a:solidFill>
              </a:rPr>
              <a:t>The</a:t>
            </a:r>
            <a:r>
              <a:rPr lang="el-GR" b="1" dirty="0" smtClean="0">
                <a:solidFill>
                  <a:srgbClr val="002060"/>
                </a:solidFill>
              </a:rPr>
              <a:t> water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saturated</a:t>
            </a:r>
            <a:r>
              <a:rPr lang="el-GR" b="1" dirty="0" smtClean="0">
                <a:solidFill>
                  <a:srgbClr val="002060"/>
                </a:solidFill>
              </a:rPr>
              <a:t> </a:t>
            </a:r>
            <a:r>
              <a:rPr lang="el-GR" b="1" dirty="0" err="1" smtClean="0">
                <a:solidFill>
                  <a:srgbClr val="002060"/>
                </a:solidFill>
              </a:rPr>
              <a:t>zone</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aquifers</a:t>
            </a:r>
            <a:r>
              <a:rPr lang="el-GR" b="1" dirty="0" smtClean="0">
                <a:solidFill>
                  <a:srgbClr val="002060"/>
                </a:solidFill>
              </a:rPr>
              <a:t> </a:t>
            </a:r>
            <a:r>
              <a:rPr lang="el-GR" b="1" dirty="0" err="1" smtClean="0">
                <a:solidFill>
                  <a:srgbClr val="002060"/>
                </a:solidFill>
              </a:rPr>
              <a:t>can</a:t>
            </a:r>
            <a:r>
              <a:rPr lang="el-GR" b="1" dirty="0" smtClean="0">
                <a:solidFill>
                  <a:srgbClr val="002060"/>
                </a:solidFill>
              </a:rPr>
              <a:t> </a:t>
            </a:r>
            <a:r>
              <a:rPr lang="el-GR" b="1" dirty="0" err="1" smtClean="0">
                <a:solidFill>
                  <a:srgbClr val="002060"/>
                </a:solidFill>
              </a:rPr>
              <a:t>be</a:t>
            </a:r>
            <a:r>
              <a:rPr lang="el-GR" b="1" dirty="0" smtClean="0">
                <a:solidFill>
                  <a:srgbClr val="002060"/>
                </a:solidFill>
              </a:rPr>
              <a:t> </a:t>
            </a:r>
            <a:r>
              <a:rPr lang="el-GR" b="1" dirty="0" err="1" smtClean="0">
                <a:solidFill>
                  <a:srgbClr val="002060"/>
                </a:solidFill>
              </a:rPr>
              <a:t>found</a:t>
            </a:r>
            <a:r>
              <a:rPr lang="el-GR" b="1" dirty="0" smtClean="0">
                <a:solidFill>
                  <a:srgbClr val="002060"/>
                </a:solidFill>
              </a:rPr>
              <a:t> </a:t>
            </a:r>
            <a:r>
              <a:rPr lang="el-GR" b="1" dirty="0" err="1" smtClean="0">
                <a:solidFill>
                  <a:srgbClr val="002060"/>
                </a:solidFill>
              </a:rPr>
              <a:t>between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pores</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grains</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formations</a:t>
            </a:r>
            <a:r>
              <a:rPr lang="el-GR" b="1" dirty="0" smtClean="0">
                <a:solidFill>
                  <a:srgbClr val="002060"/>
                </a:solidFill>
              </a:rPr>
              <a:t> (</a:t>
            </a:r>
            <a:r>
              <a:rPr lang="el-GR" b="1" dirty="0" err="1" smtClean="0">
                <a:solidFill>
                  <a:srgbClr val="002060"/>
                </a:solidFill>
              </a:rPr>
              <a:t>primary</a:t>
            </a:r>
            <a:r>
              <a:rPr lang="el-GR" b="1" dirty="0" smtClean="0">
                <a:solidFill>
                  <a:srgbClr val="002060"/>
                </a:solidFill>
              </a:rPr>
              <a:t> </a:t>
            </a:r>
            <a:r>
              <a:rPr lang="el-GR" b="1" dirty="0" err="1" smtClean="0">
                <a:solidFill>
                  <a:srgbClr val="002060"/>
                </a:solidFill>
              </a:rPr>
              <a:t>porosity</a:t>
            </a:r>
            <a:r>
              <a:rPr lang="el-GR" b="1" dirty="0" smtClean="0">
                <a:solidFill>
                  <a:srgbClr val="002060"/>
                </a:solidFill>
              </a:rPr>
              <a:t>) </a:t>
            </a:r>
            <a:r>
              <a:rPr lang="el-GR" b="1" dirty="0" err="1" smtClean="0">
                <a:solidFill>
                  <a:srgbClr val="002060"/>
                </a:solidFill>
              </a:rPr>
              <a:t>or</a:t>
            </a:r>
            <a:r>
              <a:rPr lang="el-GR" b="1" dirty="0" smtClean="0">
                <a:solidFill>
                  <a:srgbClr val="002060"/>
                </a:solidFill>
              </a:rPr>
              <a:t> </a:t>
            </a:r>
            <a:r>
              <a:rPr lang="el-GR" b="1" dirty="0" err="1" smtClean="0">
                <a:solidFill>
                  <a:srgbClr val="002060"/>
                </a:solidFill>
              </a:rPr>
              <a:t>between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discontiniutites</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hard</a:t>
            </a:r>
            <a:r>
              <a:rPr lang="el-GR" b="1" dirty="0" smtClean="0">
                <a:solidFill>
                  <a:srgbClr val="002060"/>
                </a:solidFill>
              </a:rPr>
              <a:t> </a:t>
            </a:r>
            <a:r>
              <a:rPr lang="el-GR" b="1" dirty="0" err="1" smtClean="0">
                <a:solidFill>
                  <a:srgbClr val="002060"/>
                </a:solidFill>
              </a:rPr>
              <a:t>rocks</a:t>
            </a:r>
            <a:r>
              <a:rPr lang="el-GR" b="1" dirty="0" smtClean="0">
                <a:solidFill>
                  <a:srgbClr val="002060"/>
                </a:solidFill>
              </a:rPr>
              <a:t> (</a:t>
            </a:r>
            <a:r>
              <a:rPr lang="el-GR" b="1" dirty="0" err="1" smtClean="0">
                <a:solidFill>
                  <a:srgbClr val="002060"/>
                </a:solidFill>
              </a:rPr>
              <a:t>secondary</a:t>
            </a:r>
            <a:r>
              <a:rPr lang="el-GR" b="1" dirty="0" smtClean="0">
                <a:solidFill>
                  <a:srgbClr val="002060"/>
                </a:solidFill>
              </a:rPr>
              <a:t> </a:t>
            </a:r>
            <a:r>
              <a:rPr lang="el-GR" b="1" dirty="0" err="1" smtClean="0">
                <a:solidFill>
                  <a:srgbClr val="002060"/>
                </a:solidFill>
              </a:rPr>
              <a:t>porosity</a:t>
            </a:r>
            <a:r>
              <a:rPr lang="el-GR" b="1" dirty="0" smtClean="0">
                <a:solidFill>
                  <a:srgbClr val="002060"/>
                </a:solidFill>
              </a:rPr>
              <a:t>). </a:t>
            </a:r>
            <a:r>
              <a:rPr lang="el-GR" b="1" dirty="0" err="1" smtClean="0">
                <a:solidFill>
                  <a:srgbClr val="002060"/>
                </a:solidFill>
              </a:rPr>
              <a:t>This</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amount</a:t>
            </a:r>
            <a:r>
              <a:rPr lang="el-GR" b="1" dirty="0" smtClean="0">
                <a:solidFill>
                  <a:srgbClr val="002060"/>
                </a:solidFill>
              </a:rPr>
              <a:t> of water </a:t>
            </a:r>
            <a:r>
              <a:rPr lang="el-GR" b="1" dirty="0" err="1" smtClean="0">
                <a:solidFill>
                  <a:srgbClr val="002060"/>
                </a:solidFill>
              </a:rPr>
              <a:t>that</a:t>
            </a:r>
            <a:r>
              <a:rPr lang="el-GR" b="1" dirty="0" smtClean="0">
                <a:solidFill>
                  <a:srgbClr val="002060"/>
                </a:solidFill>
              </a:rPr>
              <a:t> </a:t>
            </a:r>
            <a:r>
              <a:rPr lang="el-GR" b="1" dirty="0" err="1" smtClean="0">
                <a:solidFill>
                  <a:srgbClr val="002060"/>
                </a:solidFill>
              </a:rPr>
              <a:t>we</a:t>
            </a:r>
            <a:r>
              <a:rPr lang="el-GR" b="1" dirty="0" smtClean="0">
                <a:solidFill>
                  <a:srgbClr val="002060"/>
                </a:solidFill>
              </a:rPr>
              <a:t> </a:t>
            </a:r>
            <a:r>
              <a:rPr lang="el-GR" b="1" dirty="0" err="1" smtClean="0">
                <a:solidFill>
                  <a:srgbClr val="002060"/>
                </a:solidFill>
              </a:rPr>
              <a:t>can</a:t>
            </a:r>
            <a:r>
              <a:rPr lang="el-GR" b="1" dirty="0" smtClean="0">
                <a:solidFill>
                  <a:srgbClr val="002060"/>
                </a:solidFill>
              </a:rPr>
              <a:t> </a:t>
            </a:r>
            <a:r>
              <a:rPr lang="el-GR" b="1" dirty="0" err="1" smtClean="0">
                <a:solidFill>
                  <a:srgbClr val="002060"/>
                </a:solidFill>
              </a:rPr>
              <a:t>pump</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exploit</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order</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meet</a:t>
            </a:r>
            <a:r>
              <a:rPr lang="el-GR" b="1" dirty="0" smtClean="0">
                <a:solidFill>
                  <a:srgbClr val="002060"/>
                </a:solidFill>
              </a:rPr>
              <a:t> </a:t>
            </a:r>
            <a:r>
              <a:rPr lang="el-GR" b="1" dirty="0" err="1" smtClean="0">
                <a:solidFill>
                  <a:srgbClr val="002060"/>
                </a:solidFill>
              </a:rPr>
              <a:t>our</a:t>
            </a:r>
            <a:r>
              <a:rPr lang="el-GR" b="1" dirty="0" smtClean="0">
                <a:solidFill>
                  <a:srgbClr val="002060"/>
                </a:solidFill>
              </a:rPr>
              <a:t> </a:t>
            </a:r>
            <a:r>
              <a:rPr lang="el-GR" b="1" dirty="0" err="1" smtClean="0">
                <a:solidFill>
                  <a:srgbClr val="002060"/>
                </a:solidFill>
              </a:rPr>
              <a:t>demands</a:t>
            </a:r>
            <a:r>
              <a:rPr lang="el-GR" b="1" dirty="0" smtClean="0">
                <a:solidFill>
                  <a:srgbClr val="002060"/>
                </a:solidFill>
              </a:rPr>
              <a:t>.</a:t>
            </a:r>
          </a:p>
          <a:p>
            <a:pPr algn="just"/>
            <a:endParaRPr lang="el-GR" b="1" dirty="0">
              <a:solidFill>
                <a:srgbClr val="002060"/>
              </a:solidFill>
            </a:endParaRPr>
          </a:p>
          <a:p>
            <a:pPr algn="ct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next</a:t>
            </a:r>
            <a:r>
              <a:rPr lang="el-GR" b="1" dirty="0" smtClean="0">
                <a:solidFill>
                  <a:srgbClr val="002060"/>
                </a:solidFill>
              </a:rPr>
              <a:t> </a:t>
            </a:r>
            <a:r>
              <a:rPr lang="el-GR" b="1" dirty="0" err="1" smtClean="0">
                <a:solidFill>
                  <a:srgbClr val="002060"/>
                </a:solidFill>
              </a:rPr>
              <a:t>slides</a:t>
            </a:r>
            <a:r>
              <a:rPr lang="el-GR" b="1" dirty="0" smtClean="0">
                <a:solidFill>
                  <a:srgbClr val="002060"/>
                </a:solidFill>
              </a:rPr>
              <a:t> a </a:t>
            </a:r>
            <a:r>
              <a:rPr lang="el-GR" b="1" dirty="0" err="1" smtClean="0">
                <a:solidFill>
                  <a:srgbClr val="002060"/>
                </a:solidFill>
              </a:rPr>
              <a:t>description</a:t>
            </a:r>
            <a:r>
              <a:rPr lang="el-GR" b="1" dirty="0" smtClean="0">
                <a:solidFill>
                  <a:srgbClr val="002060"/>
                </a:solidFill>
              </a:rPr>
              <a:t> of  </a:t>
            </a:r>
            <a:r>
              <a:rPr lang="el-GR" b="1" dirty="0" err="1" smtClean="0">
                <a:solidFill>
                  <a:srgbClr val="002060"/>
                </a:solidFill>
              </a:rPr>
              <a:t>the</a:t>
            </a:r>
            <a:r>
              <a:rPr lang="el-GR" b="1" dirty="0">
                <a:solidFill>
                  <a:srgbClr val="002060"/>
                </a:solidFill>
              </a:rPr>
              <a:t> </a:t>
            </a:r>
            <a:r>
              <a:rPr lang="el-GR" b="1" dirty="0" err="1" smtClean="0">
                <a:solidFill>
                  <a:srgbClr val="002060"/>
                </a:solidFill>
              </a:rPr>
              <a:t>vertical</a:t>
            </a:r>
            <a:r>
              <a:rPr lang="el-GR" b="1" dirty="0" smtClean="0">
                <a:solidFill>
                  <a:srgbClr val="002060"/>
                </a:solidFill>
              </a:rPr>
              <a:t> distribution of </a:t>
            </a:r>
            <a:r>
              <a:rPr lang="el-GR" b="1" dirty="0" err="1" smtClean="0">
                <a:solidFill>
                  <a:srgbClr val="002060"/>
                </a:solidFill>
              </a:rPr>
              <a:t>groundwater</a:t>
            </a:r>
            <a:r>
              <a:rPr lang="el-GR" b="1" dirty="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given</a:t>
            </a:r>
            <a:endParaRPr lang="en-US" b="1" dirty="0">
              <a:solidFill>
                <a:srgbClr val="002060"/>
              </a:solidFill>
            </a:endParaRPr>
          </a:p>
        </p:txBody>
      </p:sp>
    </p:spTree>
    <p:extLst>
      <p:ext uri="{BB962C8B-B14F-4D97-AF65-F5344CB8AC3E}">
        <p14:creationId xmlns:p14="http://schemas.microsoft.com/office/powerpoint/2010/main" val="3023991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32794"/>
            <a:ext cx="5904656" cy="523220"/>
          </a:xfrm>
          <a:prstGeom prst="rect">
            <a:avLst/>
          </a:prstGeom>
          <a:noFill/>
        </p:spPr>
        <p:txBody>
          <a:bodyPr wrap="square" rtlCol="0">
            <a:spAutoFit/>
          </a:bodyPr>
          <a:lstStyle/>
          <a:p>
            <a:pPr algn="ctr"/>
            <a:r>
              <a:rPr lang="el-GR" sz="2800" b="1" u="sng" dirty="0" err="1" smtClean="0">
                <a:solidFill>
                  <a:srgbClr val="002060"/>
                </a:solidFill>
              </a:rPr>
              <a:t>Vertical</a:t>
            </a:r>
            <a:r>
              <a:rPr lang="el-GR" sz="2800" b="1" u="sng" dirty="0" smtClean="0">
                <a:solidFill>
                  <a:srgbClr val="002060"/>
                </a:solidFill>
              </a:rPr>
              <a:t> distribution of </a:t>
            </a:r>
            <a:r>
              <a:rPr lang="el-GR" sz="2800" b="1" u="sng" dirty="0" err="1" smtClean="0">
                <a:solidFill>
                  <a:srgbClr val="002060"/>
                </a:solidFill>
              </a:rPr>
              <a:t>groundwater</a:t>
            </a:r>
            <a:r>
              <a:rPr lang="el-GR" sz="2800" b="1" u="sng" dirty="0" smtClean="0">
                <a:solidFill>
                  <a:srgbClr val="002060"/>
                </a:solidFill>
              </a:rPr>
              <a:t> </a:t>
            </a:r>
            <a:endParaRPr lang="el-GR" sz="2800" b="1" u="sng" dirty="0">
              <a:solidFill>
                <a:srgbClr val="002060"/>
              </a:solidFill>
            </a:endParaRPr>
          </a:p>
        </p:txBody>
      </p:sp>
      <p:sp>
        <p:nvSpPr>
          <p:cNvPr id="3" name="Ορθογώνιο 2"/>
          <p:cNvSpPr/>
          <p:nvPr/>
        </p:nvSpPr>
        <p:spPr>
          <a:xfrm>
            <a:off x="431540" y="6453336"/>
            <a:ext cx="8784976" cy="307777"/>
          </a:xfrm>
          <a:prstGeom prst="rect">
            <a:avLst/>
          </a:prstGeom>
        </p:spPr>
        <p:txBody>
          <a:bodyPr wrap="square">
            <a:spAutoFit/>
          </a:bodyPr>
          <a:lstStyle/>
          <a:p>
            <a:r>
              <a:rPr lang="en-US" sz="1400" dirty="0">
                <a:solidFill>
                  <a:srgbClr val="002060"/>
                </a:solidFill>
              </a:rPr>
              <a:t>http://</a:t>
            </a:r>
            <a:r>
              <a:rPr lang="en-US" sz="1400" dirty="0" smtClean="0">
                <a:solidFill>
                  <a:srgbClr val="002060"/>
                </a:solidFill>
              </a:rPr>
              <a:t>www.indiawaterportal.org/articles/vertical-distribution-groundwater-presentation-acwadam</a:t>
            </a:r>
            <a:r>
              <a:rPr lang="el-GR" sz="1400" dirty="0" smtClean="0">
                <a:solidFill>
                  <a:srgbClr val="002060"/>
                </a:solidFill>
              </a:rPr>
              <a:t>.</a:t>
            </a:r>
            <a:endParaRPr lang="el-GR" sz="1400" dirty="0">
              <a:solidFill>
                <a:srgbClr val="00206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43" y="692696"/>
            <a:ext cx="6555434" cy="4662168"/>
          </a:xfrm>
          <a:prstGeom prst="rect">
            <a:avLst/>
          </a:prstGeom>
        </p:spPr>
      </p:pic>
      <p:sp>
        <p:nvSpPr>
          <p:cNvPr id="5" name="Ορθογώνιο 4"/>
          <p:cNvSpPr/>
          <p:nvPr/>
        </p:nvSpPr>
        <p:spPr>
          <a:xfrm>
            <a:off x="1252353" y="6145559"/>
            <a:ext cx="590465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://echo2.epfl.ch/VICAIRE/mod_3/chapt_2/main.htm</a:t>
            </a:r>
            <a:endParaRPr lang="el-GR" sz="1400" dirty="0">
              <a:solidFill>
                <a:srgbClr val="002060"/>
              </a:solidFill>
            </a:endParaRPr>
          </a:p>
        </p:txBody>
      </p:sp>
    </p:spTree>
    <p:extLst>
      <p:ext uri="{BB962C8B-B14F-4D97-AF65-F5344CB8AC3E}">
        <p14:creationId xmlns:p14="http://schemas.microsoft.com/office/powerpoint/2010/main" val="1643995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6096" y="1168291"/>
            <a:ext cx="8712968" cy="4401205"/>
          </a:xfrm>
          <a:prstGeom prst="rect">
            <a:avLst/>
          </a:prstGeom>
          <a:solidFill>
            <a:schemeClr val="bg1"/>
          </a:solidFill>
        </p:spPr>
        <p:txBody>
          <a:bodyPr wrap="square">
            <a:spAutoFit/>
          </a:bodyPr>
          <a:lstStyle/>
          <a:p>
            <a:pPr algn="just"/>
            <a:r>
              <a:rPr lang="el-GR" sz="2000" b="1" dirty="0" smtClean="0">
                <a:solidFill>
                  <a:srgbClr val="002060"/>
                </a:solidFill>
              </a:rPr>
              <a:t>T</a:t>
            </a:r>
            <a:r>
              <a:rPr lang="en-US" sz="2000" b="1" dirty="0" smtClean="0">
                <a:solidFill>
                  <a:srgbClr val="002060"/>
                </a:solidFill>
              </a:rPr>
              <a:t>he </a:t>
            </a:r>
            <a:r>
              <a:rPr lang="en-US" sz="2000" b="1" dirty="0">
                <a:solidFill>
                  <a:srgbClr val="002060"/>
                </a:solidFill>
              </a:rPr>
              <a:t>aeration zone is divided into three sub-zones (</a:t>
            </a:r>
            <a:r>
              <a:rPr lang="en-US" sz="2000" b="1" dirty="0" err="1">
                <a:solidFill>
                  <a:srgbClr val="002060"/>
                </a:solidFill>
              </a:rPr>
              <a:t>Bedient</a:t>
            </a:r>
            <a:r>
              <a:rPr lang="en-US" sz="2000" b="1" dirty="0">
                <a:solidFill>
                  <a:srgbClr val="002060"/>
                </a:solidFill>
              </a:rPr>
              <a:t> et al, 1994):</a:t>
            </a:r>
            <a:br>
              <a:rPr lang="en-US" sz="2000" b="1" dirty="0">
                <a:solidFill>
                  <a:srgbClr val="002060"/>
                </a:solidFill>
              </a:rPr>
            </a:br>
            <a:r>
              <a:rPr lang="en-US" sz="2000" b="1" dirty="0" smtClean="0">
                <a:solidFill>
                  <a:srgbClr val="002060"/>
                </a:solidFill>
              </a:rPr>
              <a:t>a</a:t>
            </a:r>
            <a:r>
              <a:rPr lang="en-US" sz="2000" b="1" dirty="0">
                <a:solidFill>
                  <a:srgbClr val="002060"/>
                </a:solidFill>
              </a:rPr>
              <a:t>) The </a:t>
            </a:r>
            <a:r>
              <a:rPr lang="en-US" sz="2000" b="1" i="1" dirty="0">
                <a:solidFill>
                  <a:srgbClr val="002060"/>
                </a:solidFill>
              </a:rPr>
              <a:t>root zone (soil water zone)</a:t>
            </a:r>
            <a:r>
              <a:rPr lang="en-US" sz="2000" b="1" dirty="0">
                <a:solidFill>
                  <a:srgbClr val="002060"/>
                </a:solidFill>
              </a:rPr>
              <a:t>, which extends from the ground surface down through the major root zone. Its extension varies with the soil type and </a:t>
            </a:r>
            <a:r>
              <a:rPr lang="en-US" sz="2000" b="1" dirty="0" smtClean="0">
                <a:solidFill>
                  <a:srgbClr val="002060"/>
                </a:solidFill>
              </a:rPr>
              <a:t>vegetation</a:t>
            </a:r>
            <a:r>
              <a:rPr lang="el-GR" sz="2000" b="1" dirty="0" smtClean="0">
                <a:solidFill>
                  <a:srgbClr val="002060"/>
                </a:solidFill>
              </a:rPr>
              <a:t>.</a:t>
            </a:r>
            <a:r>
              <a:rPr lang="en-US" sz="2000" b="1" dirty="0" smtClean="0">
                <a:solidFill>
                  <a:srgbClr val="002060"/>
                </a:solidFill>
              </a:rPr>
              <a:t> </a:t>
            </a:r>
            <a:r>
              <a:rPr lang="el-GR" sz="2000" b="1" dirty="0" smtClean="0">
                <a:solidFill>
                  <a:srgbClr val="002060"/>
                </a:solidFill>
              </a:rPr>
              <a:t>T</a:t>
            </a:r>
            <a:r>
              <a:rPr lang="en-US" sz="2000" b="1" dirty="0" smtClean="0">
                <a:solidFill>
                  <a:srgbClr val="002060"/>
                </a:solidFill>
              </a:rPr>
              <a:t>he </a:t>
            </a:r>
            <a:r>
              <a:rPr lang="en-US" sz="2000" b="1" dirty="0">
                <a:solidFill>
                  <a:srgbClr val="002060"/>
                </a:solidFill>
              </a:rPr>
              <a:t>moisture distribution in this zone is affected by precipitation, irrigation, air temperature and humidity and by the possible presence of a close water table (Bear, 1978). The root zone contains beside the molecular water (the bounded water) capillary water and gravitational water. Hygroscopic water remains adsorbed to the surface of soil grains; capillarity water is suspended in the canals formed by interconnected pores of small diameter, while gravitational water is drained under the influence of gravity through the big pores in communication. While the capillarity water moves in any direction (laterally, upward or downward) depending on the local conditions, the gravitational water moves downward. Temporarily, during excessive precipitation or flooding, the surface layers of the soil may be very close to saturation</a:t>
            </a:r>
            <a:r>
              <a:rPr lang="en-US" sz="2000" b="1" dirty="0" smtClean="0">
                <a:solidFill>
                  <a:srgbClr val="002060"/>
                </a:solidFill>
              </a:rPr>
              <a:t>.</a:t>
            </a:r>
            <a:endParaRPr lang="el-GR" sz="2000" b="1" dirty="0" smtClean="0">
              <a:solidFill>
                <a:srgbClr val="002060"/>
              </a:solidFill>
            </a:endParaRPr>
          </a:p>
        </p:txBody>
      </p:sp>
      <p:sp>
        <p:nvSpPr>
          <p:cNvPr id="3" name="Ορθογώνιο 2"/>
          <p:cNvSpPr/>
          <p:nvPr/>
        </p:nvSpPr>
        <p:spPr>
          <a:xfrm>
            <a:off x="370898" y="5877272"/>
            <a:ext cx="8496944" cy="738664"/>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a:t>
            </a:r>
            <a:r>
              <a:rPr lang="en-US" sz="1400" dirty="0">
                <a:solidFill>
                  <a:srgbClr val="002060"/>
                </a:solidFill>
                <a:hlinkClick r:id="rId2"/>
              </a:rPr>
              <a:t>://</a:t>
            </a:r>
            <a:r>
              <a:rPr lang="en-US" sz="1400" dirty="0" smtClean="0">
                <a:solidFill>
                  <a:srgbClr val="002060"/>
                </a:solidFill>
                <a:hlinkClick r:id="rId2"/>
              </a:rPr>
              <a:t>echo2.epfl.ch/VICAIRE/mod_3/chapt_2/main.htm</a:t>
            </a:r>
            <a:endParaRPr lang="el-GR" sz="1400" dirty="0" smtClean="0">
              <a:solidFill>
                <a:srgbClr val="002060"/>
              </a:solidFill>
            </a:endParaRPr>
          </a:p>
          <a:p>
            <a:pPr algn="ctr"/>
            <a:r>
              <a:rPr lang="en-US" sz="1400" dirty="0" err="1">
                <a:solidFill>
                  <a:srgbClr val="002060"/>
                </a:solidFill>
              </a:rPr>
              <a:t>Bedient</a:t>
            </a:r>
            <a:r>
              <a:rPr lang="en-US" sz="1400" dirty="0">
                <a:solidFill>
                  <a:srgbClr val="002060"/>
                </a:solidFill>
              </a:rPr>
              <a:t>, P., et al, 1994. Groundwater Contamination. Transport and Remediation. Prentice Hall, New Jersey.</a:t>
            </a:r>
          </a:p>
          <a:p>
            <a:pPr algn="ctr"/>
            <a:endParaRPr lang="el-GR" sz="1400" dirty="0">
              <a:solidFill>
                <a:srgbClr val="002060"/>
              </a:solidFill>
            </a:endParaRPr>
          </a:p>
        </p:txBody>
      </p:sp>
      <p:sp>
        <p:nvSpPr>
          <p:cNvPr id="4" name="TextBox 3"/>
          <p:cNvSpPr txBox="1"/>
          <p:nvPr/>
        </p:nvSpPr>
        <p:spPr>
          <a:xfrm>
            <a:off x="1547664" y="188640"/>
            <a:ext cx="6840760" cy="523220"/>
          </a:xfrm>
          <a:prstGeom prst="rect">
            <a:avLst/>
          </a:prstGeom>
          <a:noFill/>
        </p:spPr>
        <p:txBody>
          <a:bodyPr wrap="square" rtlCol="0">
            <a:spAutoFit/>
          </a:bodyPr>
          <a:lstStyle/>
          <a:p>
            <a:pPr algn="ctr"/>
            <a:r>
              <a:rPr lang="el-GR" sz="2800" b="1" u="sng" dirty="0" err="1" smtClean="0">
                <a:solidFill>
                  <a:srgbClr val="002060"/>
                </a:solidFill>
              </a:rPr>
              <a:t>Vertical</a:t>
            </a:r>
            <a:r>
              <a:rPr lang="el-GR" sz="2800" b="1" u="sng" dirty="0" smtClean="0">
                <a:solidFill>
                  <a:srgbClr val="002060"/>
                </a:solidFill>
              </a:rPr>
              <a:t> distribution of </a:t>
            </a:r>
            <a:r>
              <a:rPr lang="el-GR" sz="2800" b="1" u="sng" dirty="0" err="1" smtClean="0">
                <a:solidFill>
                  <a:srgbClr val="002060"/>
                </a:solidFill>
              </a:rPr>
              <a:t>groundwater</a:t>
            </a:r>
            <a:r>
              <a:rPr lang="el-GR" sz="2800" b="1" u="sng" dirty="0" smtClean="0">
                <a:solidFill>
                  <a:srgbClr val="002060"/>
                </a:solidFill>
              </a:rPr>
              <a:t> </a:t>
            </a:r>
            <a:endParaRPr lang="el-GR" sz="2800" b="1" u="sng" dirty="0">
              <a:solidFill>
                <a:srgbClr val="002060"/>
              </a:solidFill>
            </a:endParaRPr>
          </a:p>
        </p:txBody>
      </p:sp>
    </p:spTree>
    <p:extLst>
      <p:ext uri="{BB962C8B-B14F-4D97-AF65-F5344CB8AC3E}">
        <p14:creationId xmlns:p14="http://schemas.microsoft.com/office/powerpoint/2010/main" val="4294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9532" y="692696"/>
            <a:ext cx="8568952" cy="5355312"/>
          </a:xfrm>
          <a:prstGeom prst="rect">
            <a:avLst/>
          </a:prstGeom>
          <a:solidFill>
            <a:schemeClr val="bg1"/>
          </a:solidFill>
        </p:spPr>
        <p:txBody>
          <a:bodyPr wrap="square">
            <a:spAutoFit/>
          </a:bodyPr>
          <a:lstStyle/>
          <a:p>
            <a:pPr algn="just"/>
            <a:r>
              <a:rPr lang="en-US" b="1" dirty="0">
                <a:solidFill>
                  <a:srgbClr val="002060"/>
                </a:solidFill>
              </a:rPr>
              <a:t>(b) The </a:t>
            </a:r>
            <a:r>
              <a:rPr lang="en-US" b="1" i="1" dirty="0">
                <a:solidFill>
                  <a:srgbClr val="002060"/>
                </a:solidFill>
              </a:rPr>
              <a:t>capillary zone</a:t>
            </a:r>
            <a:r>
              <a:rPr lang="en-US" b="1" dirty="0">
                <a:solidFill>
                  <a:srgbClr val="002060"/>
                </a:solidFill>
              </a:rPr>
              <a:t>, or fringe zone, extends from the water table up to the limit of capillary rise. The thickness of capillary fringe depends on the soil's properties and on the homogeneity of the soil, mainly on the pore size distribution. Because of the irregularities in the size of the openings, capillary water does not rise to the same height above the water table; thus, it forms an irregular fringe. The thickness of capillary fringe can range from 2,5 cm for fine gravel to more than 700 cm for silt </a:t>
            </a:r>
            <a:r>
              <a:rPr lang="el-GR" b="1" dirty="0">
                <a:solidFill>
                  <a:srgbClr val="002060"/>
                </a:solidFill>
              </a:rPr>
              <a:t>. </a:t>
            </a:r>
            <a:r>
              <a:rPr lang="en-US" b="1" dirty="0">
                <a:solidFill>
                  <a:srgbClr val="002060"/>
                </a:solidFill>
              </a:rPr>
              <a:t>In practical applications the upper limit of capillary fringe is considered as a smooth surface, below which the soil is assumed to be almost saturated (Bear, 1978); still the pressure is less than atmospheric. Vertical and horizontal flow of water may take place; the flow in the capillary fringe is neglected when the thickness of the saturated zone is greater than the vertical development of the capillary zone.</a:t>
            </a:r>
            <a:r>
              <a:rPr lang="el-GR" b="1" dirty="0">
                <a:solidFill>
                  <a:srgbClr val="002060"/>
                </a:solidFill>
              </a:rPr>
              <a:t> </a:t>
            </a:r>
            <a:r>
              <a:rPr lang="en-US" b="1" dirty="0">
                <a:solidFill>
                  <a:srgbClr val="002060"/>
                </a:solidFill>
              </a:rPr>
              <a:t>Within this zone there is a gradual decrease in moisture content with the height above water table, from complete saturation just above the water table to the upper limit when only the smaller connected pores are filled up with water. If the capillary fringe reaches the ground surface, it can provide directly water for evaporation. As water evaporates from the soil surface, it can be replaced by water from the zone of saturation drawn upward by capillarity.</a:t>
            </a:r>
            <a:r>
              <a:rPr lang="el-GR" b="1" dirty="0">
                <a:solidFill>
                  <a:srgbClr val="002060"/>
                </a:solidFill>
              </a:rPr>
              <a:t> </a:t>
            </a:r>
            <a:r>
              <a:rPr lang="en-US" b="1" dirty="0">
                <a:solidFill>
                  <a:srgbClr val="002060"/>
                </a:solidFill>
              </a:rPr>
              <a:t>The water can also evaporate and move through the air space in the pores as vapors. Still, the amount of vapors water movement in the unsaturated zone is much less important than the transport in the liquid form</a:t>
            </a:r>
            <a:r>
              <a:rPr lang="en-US" b="1" dirty="0" smtClean="0">
                <a:solidFill>
                  <a:srgbClr val="002060"/>
                </a:solidFill>
              </a:rPr>
              <a:t>.</a:t>
            </a:r>
            <a:endParaRPr lang="el-GR" b="1" dirty="0">
              <a:solidFill>
                <a:srgbClr val="002060"/>
              </a:solidFill>
            </a:endParaRPr>
          </a:p>
        </p:txBody>
      </p:sp>
      <p:sp>
        <p:nvSpPr>
          <p:cNvPr id="3" name="TextBox 2"/>
          <p:cNvSpPr txBox="1"/>
          <p:nvPr/>
        </p:nvSpPr>
        <p:spPr>
          <a:xfrm>
            <a:off x="971600" y="37101"/>
            <a:ext cx="7344816" cy="523220"/>
          </a:xfrm>
          <a:prstGeom prst="rect">
            <a:avLst/>
          </a:prstGeom>
          <a:noFill/>
        </p:spPr>
        <p:txBody>
          <a:bodyPr wrap="square" rtlCol="0">
            <a:spAutoFit/>
          </a:bodyPr>
          <a:lstStyle/>
          <a:p>
            <a:pPr algn="ctr"/>
            <a:r>
              <a:rPr lang="el-GR" sz="2800" b="1" u="sng" dirty="0" err="1" smtClean="0">
                <a:solidFill>
                  <a:srgbClr val="002060"/>
                </a:solidFill>
              </a:rPr>
              <a:t>Vertical</a:t>
            </a:r>
            <a:r>
              <a:rPr lang="el-GR" sz="2800" b="1" u="sng" dirty="0" smtClean="0">
                <a:solidFill>
                  <a:srgbClr val="002060"/>
                </a:solidFill>
              </a:rPr>
              <a:t> distribution of </a:t>
            </a:r>
            <a:r>
              <a:rPr lang="el-GR" sz="2800" b="1" u="sng" dirty="0" err="1" smtClean="0">
                <a:solidFill>
                  <a:srgbClr val="002060"/>
                </a:solidFill>
              </a:rPr>
              <a:t>groundwater</a:t>
            </a:r>
            <a:r>
              <a:rPr lang="el-GR" sz="2800" b="1" u="sng" dirty="0" smtClean="0">
                <a:solidFill>
                  <a:srgbClr val="002060"/>
                </a:solidFill>
              </a:rPr>
              <a:t> </a:t>
            </a:r>
            <a:endParaRPr lang="el-GR" sz="2800" b="1" u="sng" dirty="0">
              <a:solidFill>
                <a:srgbClr val="002060"/>
              </a:solidFill>
            </a:endParaRPr>
          </a:p>
        </p:txBody>
      </p:sp>
      <p:sp>
        <p:nvSpPr>
          <p:cNvPr id="4" name="Ορθογώνιο 3"/>
          <p:cNvSpPr/>
          <p:nvPr/>
        </p:nvSpPr>
        <p:spPr>
          <a:xfrm>
            <a:off x="487417" y="6237312"/>
            <a:ext cx="8460940" cy="738664"/>
          </a:xfrm>
          <a:prstGeom prst="rect">
            <a:avLst/>
          </a:prstGeom>
        </p:spPr>
        <p:txBody>
          <a:bodyPr wrap="square">
            <a:spAutoFit/>
          </a:bodyPr>
          <a:lstStyle/>
          <a:p>
            <a:pPr algn="ctr"/>
            <a:r>
              <a:rPr lang="el-GR" sz="1400" dirty="0" err="1">
                <a:solidFill>
                  <a:srgbClr val="002060"/>
                </a:solidFill>
              </a:rPr>
              <a:t>Source</a:t>
            </a:r>
            <a:r>
              <a:rPr lang="el-GR" sz="1400" dirty="0">
                <a:solidFill>
                  <a:srgbClr val="002060"/>
                </a:solidFill>
              </a:rPr>
              <a:t>: </a:t>
            </a:r>
            <a:r>
              <a:rPr lang="en-US" sz="1400" dirty="0">
                <a:solidFill>
                  <a:srgbClr val="002060"/>
                </a:solidFill>
                <a:hlinkClick r:id="rId2"/>
              </a:rPr>
              <a:t>http://</a:t>
            </a:r>
            <a:r>
              <a:rPr lang="en-US" sz="1400" dirty="0" smtClean="0">
                <a:solidFill>
                  <a:srgbClr val="002060"/>
                </a:solidFill>
                <a:hlinkClick r:id="rId2"/>
              </a:rPr>
              <a:t>echo2.epfl.ch/VICAIRE/mod_3/chapt_2/main.htm</a:t>
            </a:r>
            <a:endParaRPr lang="el-GR" sz="1400" dirty="0" smtClean="0">
              <a:solidFill>
                <a:srgbClr val="002060"/>
              </a:solidFill>
            </a:endParaRPr>
          </a:p>
          <a:p>
            <a:pPr algn="ctr"/>
            <a:r>
              <a:rPr lang="en-US" sz="1400" dirty="0">
                <a:solidFill>
                  <a:srgbClr val="002060"/>
                </a:solidFill>
              </a:rPr>
              <a:t>Bear, J., 1978. Hydraulics of groundwater. McGraw-Hill, New York.</a:t>
            </a:r>
          </a:p>
          <a:p>
            <a:pPr algn="ctr"/>
            <a:endParaRPr lang="el-GR" sz="1400" dirty="0">
              <a:solidFill>
                <a:srgbClr val="002060"/>
              </a:solidFill>
            </a:endParaRPr>
          </a:p>
        </p:txBody>
      </p:sp>
    </p:spTree>
    <p:extLst>
      <p:ext uri="{BB962C8B-B14F-4D97-AF65-F5344CB8AC3E}">
        <p14:creationId xmlns:p14="http://schemas.microsoft.com/office/powerpoint/2010/main" val="315593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1582341"/>
            <a:ext cx="7992888" cy="2862322"/>
          </a:xfrm>
          <a:prstGeom prst="rect">
            <a:avLst/>
          </a:prstGeom>
          <a:solidFill>
            <a:schemeClr val="bg1"/>
          </a:solidFill>
        </p:spPr>
        <p:txBody>
          <a:bodyPr wrap="square">
            <a:spAutoFit/>
          </a:bodyPr>
          <a:lstStyle/>
          <a:p>
            <a:pPr algn="just"/>
            <a:r>
              <a:rPr lang="en-US" sz="2000" b="1" dirty="0">
                <a:solidFill>
                  <a:srgbClr val="002060"/>
                </a:solidFill>
              </a:rPr>
              <a:t>(c) The vadose zone (also called intermediate zone) extends from the lower edge of the root zone to the upper limit of the capillary zone. The thickness of vadose zone depends on the depth of water table below the ground surface, so that it may vary from zero for high water table conditions to hundred of meters in arid regions. In the vadose zone the water is permanently held in place by hygroscopic and capillary forces; these forces cannot retain any surplus of water coming from the root zone, which moves downward (percolation) through the vadose zone as gravitational water. </a:t>
            </a:r>
          </a:p>
        </p:txBody>
      </p:sp>
      <p:sp>
        <p:nvSpPr>
          <p:cNvPr id="3" name="TextBox 2"/>
          <p:cNvSpPr txBox="1"/>
          <p:nvPr/>
        </p:nvSpPr>
        <p:spPr>
          <a:xfrm>
            <a:off x="1331640" y="37101"/>
            <a:ext cx="5832648" cy="523220"/>
          </a:xfrm>
          <a:prstGeom prst="rect">
            <a:avLst/>
          </a:prstGeom>
          <a:noFill/>
        </p:spPr>
        <p:txBody>
          <a:bodyPr wrap="square" rtlCol="0">
            <a:spAutoFit/>
          </a:bodyPr>
          <a:lstStyle/>
          <a:p>
            <a:pPr algn="ctr"/>
            <a:r>
              <a:rPr lang="el-GR" sz="2800" b="1" u="sng" dirty="0" err="1" smtClean="0">
                <a:solidFill>
                  <a:srgbClr val="002060"/>
                </a:solidFill>
              </a:rPr>
              <a:t>Vertical</a:t>
            </a:r>
            <a:r>
              <a:rPr lang="el-GR" sz="2800" b="1" u="sng" dirty="0" smtClean="0">
                <a:solidFill>
                  <a:srgbClr val="002060"/>
                </a:solidFill>
              </a:rPr>
              <a:t> distribution of </a:t>
            </a:r>
            <a:r>
              <a:rPr lang="el-GR" sz="2800" b="1" u="sng" dirty="0" err="1" smtClean="0">
                <a:solidFill>
                  <a:srgbClr val="002060"/>
                </a:solidFill>
              </a:rPr>
              <a:t>groundwater</a:t>
            </a:r>
            <a:r>
              <a:rPr lang="el-GR" sz="2800" b="1" u="sng" dirty="0" smtClean="0">
                <a:solidFill>
                  <a:srgbClr val="002060"/>
                </a:solidFill>
              </a:rPr>
              <a:t> </a:t>
            </a:r>
            <a:endParaRPr lang="el-GR" sz="2800" b="1" u="sng" dirty="0">
              <a:solidFill>
                <a:srgbClr val="002060"/>
              </a:solidFill>
            </a:endParaRPr>
          </a:p>
        </p:txBody>
      </p:sp>
      <p:sp>
        <p:nvSpPr>
          <p:cNvPr id="4" name="Ορθογώνιο 3"/>
          <p:cNvSpPr/>
          <p:nvPr/>
        </p:nvSpPr>
        <p:spPr>
          <a:xfrm>
            <a:off x="1763688" y="6453336"/>
            <a:ext cx="6408712" cy="307777"/>
          </a:xfrm>
          <a:prstGeom prst="rect">
            <a:avLst/>
          </a:prstGeom>
        </p:spPr>
        <p:txBody>
          <a:bodyPr wrap="square">
            <a:spAutoFit/>
          </a:bodyPr>
          <a:lstStyle/>
          <a:p>
            <a:pPr algn="ctr"/>
            <a:r>
              <a:rPr lang="el-GR" sz="1400" dirty="0" err="1">
                <a:solidFill>
                  <a:srgbClr val="002060"/>
                </a:solidFill>
              </a:rPr>
              <a:t>Source</a:t>
            </a:r>
            <a:r>
              <a:rPr lang="el-GR" sz="1400" dirty="0">
                <a:solidFill>
                  <a:srgbClr val="002060"/>
                </a:solidFill>
              </a:rPr>
              <a:t>: </a:t>
            </a:r>
            <a:r>
              <a:rPr lang="en-US" sz="1400" dirty="0">
                <a:solidFill>
                  <a:srgbClr val="002060"/>
                </a:solidFill>
                <a:hlinkClick r:id="rId2"/>
              </a:rPr>
              <a:t>http://echo2.epfl.ch/VICAIRE/mod_3/chapt_2/main.htm</a:t>
            </a:r>
            <a:endParaRPr lang="el-GR" sz="1400" dirty="0">
              <a:solidFill>
                <a:srgbClr val="002060"/>
              </a:solidFill>
            </a:endParaRPr>
          </a:p>
        </p:txBody>
      </p:sp>
    </p:spTree>
    <p:extLst>
      <p:ext uri="{BB962C8B-B14F-4D97-AF65-F5344CB8AC3E}">
        <p14:creationId xmlns:p14="http://schemas.microsoft.com/office/powerpoint/2010/main" val="344714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32794"/>
            <a:ext cx="4680520" cy="523220"/>
          </a:xfrm>
          <a:prstGeom prst="rect">
            <a:avLst/>
          </a:prstGeom>
          <a:noFill/>
        </p:spPr>
        <p:txBody>
          <a:bodyPr wrap="square" rtlCol="0">
            <a:spAutoFit/>
          </a:bodyPr>
          <a:lstStyle/>
          <a:p>
            <a:pPr algn="ctr"/>
            <a:r>
              <a:rPr lang="el-GR" sz="2800" b="1" u="sng" dirty="0" err="1" smtClean="0">
                <a:solidFill>
                  <a:srgbClr val="002060"/>
                </a:solidFill>
              </a:rPr>
              <a:t>Types</a:t>
            </a:r>
            <a:r>
              <a:rPr lang="el-GR" sz="2800" b="1" u="sng" dirty="0" smtClean="0">
                <a:solidFill>
                  <a:srgbClr val="002060"/>
                </a:solidFill>
              </a:rPr>
              <a:t> of </a:t>
            </a:r>
            <a:r>
              <a:rPr lang="el-GR" sz="2800" b="1" u="sng" dirty="0" err="1" smtClean="0">
                <a:solidFill>
                  <a:srgbClr val="002060"/>
                </a:solidFill>
              </a:rPr>
              <a:t>aquifers</a:t>
            </a:r>
            <a:endParaRPr lang="el-GR" sz="2800" b="1" u="sng" dirty="0">
              <a:solidFill>
                <a:srgbClr val="00206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550923" cy="5302048"/>
          </a:xfrm>
          <a:prstGeom prst="rect">
            <a:avLst/>
          </a:prstGeom>
        </p:spPr>
      </p:pic>
      <p:sp>
        <p:nvSpPr>
          <p:cNvPr id="4" name="Ορθογώνιο 3"/>
          <p:cNvSpPr/>
          <p:nvPr/>
        </p:nvSpPr>
        <p:spPr>
          <a:xfrm>
            <a:off x="1420099" y="6237312"/>
            <a:ext cx="639045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://www.e-education.psu.edu/earth111/node/911</a:t>
            </a:r>
            <a:endParaRPr lang="el-GR" sz="1400" dirty="0">
              <a:solidFill>
                <a:srgbClr val="002060"/>
              </a:solidFill>
            </a:endParaRPr>
          </a:p>
        </p:txBody>
      </p:sp>
    </p:spTree>
    <p:extLst>
      <p:ext uri="{BB962C8B-B14F-4D97-AF65-F5344CB8AC3E}">
        <p14:creationId xmlns:p14="http://schemas.microsoft.com/office/powerpoint/2010/main" val="418402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32794"/>
            <a:ext cx="4680520" cy="523220"/>
          </a:xfrm>
          <a:prstGeom prst="rect">
            <a:avLst/>
          </a:prstGeom>
          <a:noFill/>
        </p:spPr>
        <p:txBody>
          <a:bodyPr wrap="square" rtlCol="0">
            <a:spAutoFit/>
          </a:bodyPr>
          <a:lstStyle/>
          <a:p>
            <a:pPr algn="ctr"/>
            <a:r>
              <a:rPr lang="el-GR" sz="2800" b="1" u="sng" dirty="0" err="1" smtClean="0">
                <a:solidFill>
                  <a:srgbClr val="002060"/>
                </a:solidFill>
              </a:rPr>
              <a:t>Types</a:t>
            </a:r>
            <a:r>
              <a:rPr lang="el-GR" sz="2800" b="1" u="sng" dirty="0" smtClean="0">
                <a:solidFill>
                  <a:srgbClr val="002060"/>
                </a:solidFill>
              </a:rPr>
              <a:t> of </a:t>
            </a:r>
            <a:r>
              <a:rPr lang="el-GR" sz="2800" b="1" u="sng" dirty="0" err="1" smtClean="0">
                <a:solidFill>
                  <a:srgbClr val="002060"/>
                </a:solidFill>
              </a:rPr>
              <a:t>aquifers</a:t>
            </a:r>
            <a:endParaRPr lang="el-GR" sz="2800" b="1" u="sng" dirty="0">
              <a:solidFill>
                <a:srgbClr val="002060"/>
              </a:solidFill>
            </a:endParaRPr>
          </a:p>
        </p:txBody>
      </p:sp>
      <p:sp>
        <p:nvSpPr>
          <p:cNvPr id="3" name="Ορθογώνιο 2"/>
          <p:cNvSpPr/>
          <p:nvPr/>
        </p:nvSpPr>
        <p:spPr>
          <a:xfrm>
            <a:off x="340060" y="635087"/>
            <a:ext cx="7992888" cy="5909310"/>
          </a:xfrm>
          <a:prstGeom prst="rect">
            <a:avLst/>
          </a:prstGeom>
          <a:solidFill>
            <a:schemeClr val="bg1"/>
          </a:solidFill>
        </p:spPr>
        <p:txBody>
          <a:bodyPr wrap="square">
            <a:spAutoFit/>
          </a:bodyPr>
          <a:lstStyle/>
          <a:p>
            <a:pPr algn="just"/>
            <a:r>
              <a:rPr lang="el-GR" b="1" u="sng" dirty="0" smtClean="0">
                <a:solidFill>
                  <a:srgbClr val="002060"/>
                </a:solidFill>
              </a:rPr>
              <a:t>U</a:t>
            </a:r>
            <a:r>
              <a:rPr lang="en-US" b="1" u="sng" dirty="0" err="1" smtClean="0">
                <a:solidFill>
                  <a:srgbClr val="002060"/>
                </a:solidFill>
              </a:rPr>
              <a:t>nconfined</a:t>
            </a:r>
            <a:r>
              <a:rPr lang="en-US" b="1" u="sng" dirty="0" smtClean="0">
                <a:solidFill>
                  <a:srgbClr val="002060"/>
                </a:solidFill>
              </a:rPr>
              <a:t> aquifer</a:t>
            </a:r>
            <a:r>
              <a:rPr lang="el-GR" b="1" u="sng" dirty="0" smtClean="0">
                <a:solidFill>
                  <a:srgbClr val="002060"/>
                </a:solidFill>
              </a:rPr>
              <a:t>: </a:t>
            </a:r>
            <a:r>
              <a:rPr lang="en-US" b="1" dirty="0" smtClean="0">
                <a:solidFill>
                  <a:srgbClr val="002060"/>
                </a:solidFill>
              </a:rPr>
              <a:t>the </a:t>
            </a:r>
            <a:r>
              <a:rPr lang="en-US" b="1" dirty="0">
                <a:solidFill>
                  <a:srgbClr val="002060"/>
                </a:solidFill>
              </a:rPr>
              <a:t>aquifer formation extends essentially to the land surface. As a result, the aquifer is in pressure communication with the atmosphere. </a:t>
            </a:r>
            <a:r>
              <a:rPr lang="el-GR" b="1" dirty="0" err="1" smtClean="0">
                <a:solidFill>
                  <a:srgbClr val="002060"/>
                </a:solidFill>
              </a:rPr>
              <a:t>In</a:t>
            </a:r>
            <a:r>
              <a:rPr lang="el-GR" b="1" dirty="0" smtClean="0">
                <a:solidFill>
                  <a:srgbClr val="002060"/>
                </a:solidFill>
              </a:rPr>
              <a:t> u</a:t>
            </a:r>
            <a:r>
              <a:rPr lang="en-US" b="1" dirty="0" err="1" smtClean="0">
                <a:solidFill>
                  <a:srgbClr val="002060"/>
                </a:solidFill>
              </a:rPr>
              <a:t>nconfined</a:t>
            </a:r>
            <a:r>
              <a:rPr lang="en-US" b="1" dirty="0" smtClean="0">
                <a:solidFill>
                  <a:srgbClr val="002060"/>
                </a:solidFill>
              </a:rPr>
              <a:t> aquifers</a:t>
            </a:r>
            <a:r>
              <a:rPr lang="el-GR" b="1" dirty="0" smtClean="0">
                <a:solidFill>
                  <a:srgbClr val="002060"/>
                </a:solidFill>
              </a:rPr>
              <a:t> </a:t>
            </a:r>
            <a:r>
              <a:rPr lang="en-US" b="1" dirty="0" smtClean="0">
                <a:solidFill>
                  <a:srgbClr val="002060"/>
                </a:solidFill>
              </a:rPr>
              <a:t>the </a:t>
            </a:r>
            <a:r>
              <a:rPr lang="en-US" b="1" dirty="0">
                <a:solidFill>
                  <a:srgbClr val="002060"/>
                </a:solidFill>
              </a:rPr>
              <a:t>water table marks the top of the groundwater </a:t>
            </a:r>
            <a:r>
              <a:rPr lang="en-US" b="1" dirty="0" smtClean="0">
                <a:solidFill>
                  <a:srgbClr val="002060"/>
                </a:solidFill>
              </a:rPr>
              <a:t>system</a:t>
            </a:r>
            <a:r>
              <a:rPr lang="el-GR" b="1" dirty="0" smtClean="0">
                <a:solidFill>
                  <a:srgbClr val="002060"/>
                </a:solidFill>
              </a:rPr>
              <a:t> (</a:t>
            </a:r>
            <a:r>
              <a:rPr lang="el-GR" b="1" dirty="0" err="1" smtClean="0">
                <a:solidFill>
                  <a:srgbClr val="002060"/>
                </a:solidFill>
              </a:rPr>
              <a:t>see</a:t>
            </a:r>
            <a:r>
              <a:rPr lang="el-GR" b="1" dirty="0" smtClean="0">
                <a:solidFill>
                  <a:srgbClr val="002060"/>
                </a:solidFill>
              </a:rPr>
              <a:t> </a:t>
            </a:r>
            <a:r>
              <a:rPr lang="el-GR" b="1" dirty="0" err="1" smtClean="0">
                <a:solidFill>
                  <a:srgbClr val="002060"/>
                </a:solidFill>
              </a:rPr>
              <a:t>previous</a:t>
            </a:r>
            <a:r>
              <a:rPr lang="el-GR" b="1" dirty="0" smtClean="0">
                <a:solidFill>
                  <a:srgbClr val="002060"/>
                </a:solidFill>
              </a:rPr>
              <a:t> </a:t>
            </a:r>
            <a:r>
              <a:rPr lang="el-GR" b="1" dirty="0" err="1" smtClean="0">
                <a:solidFill>
                  <a:srgbClr val="002060"/>
                </a:solidFill>
              </a:rPr>
              <a:t>slide</a:t>
            </a:r>
            <a:r>
              <a:rPr lang="el-GR" b="1" dirty="0" smtClean="0">
                <a:solidFill>
                  <a:srgbClr val="002060"/>
                </a:solidFill>
              </a:rPr>
              <a:t>)</a:t>
            </a:r>
            <a:r>
              <a:rPr lang="en-US" b="1" dirty="0" smtClean="0">
                <a:solidFill>
                  <a:srgbClr val="002060"/>
                </a:solidFill>
              </a:rPr>
              <a:t>.</a:t>
            </a:r>
            <a:endParaRPr lang="el-GR" b="1" dirty="0" smtClean="0">
              <a:solidFill>
                <a:srgbClr val="002060"/>
              </a:solidFill>
            </a:endParaRPr>
          </a:p>
          <a:p>
            <a:pPr algn="just"/>
            <a:r>
              <a:rPr lang="el-GR" b="1" u="sng" dirty="0" smtClean="0">
                <a:solidFill>
                  <a:srgbClr val="002060"/>
                </a:solidFill>
              </a:rPr>
              <a:t>C</a:t>
            </a:r>
            <a:r>
              <a:rPr lang="en-US" b="1" u="sng" dirty="0" err="1" smtClean="0">
                <a:solidFill>
                  <a:srgbClr val="002060"/>
                </a:solidFill>
              </a:rPr>
              <a:t>onfined</a:t>
            </a:r>
            <a:r>
              <a:rPr lang="en-US" b="1" u="sng" dirty="0" smtClean="0">
                <a:solidFill>
                  <a:srgbClr val="002060"/>
                </a:solidFill>
              </a:rPr>
              <a:t> aquifer</a:t>
            </a:r>
            <a:r>
              <a:rPr lang="el-GR" b="1" u="sng" dirty="0" smtClean="0">
                <a:solidFill>
                  <a:srgbClr val="002060"/>
                </a:solidFill>
              </a:rPr>
              <a:t>:</a:t>
            </a:r>
            <a:r>
              <a:rPr lang="en-US" b="1" u="sng" dirty="0" smtClean="0">
                <a:solidFill>
                  <a:srgbClr val="002060"/>
                </a:solidFill>
              </a:rPr>
              <a:t> </a:t>
            </a:r>
            <a:r>
              <a:rPr lang="el-GR" b="1" dirty="0" err="1" smtClean="0">
                <a:solidFill>
                  <a:srgbClr val="002060"/>
                </a:solidFill>
              </a:rPr>
              <a:t>this</a:t>
            </a:r>
            <a:r>
              <a:rPr lang="el-GR" b="1" dirty="0" smtClean="0">
                <a:solidFill>
                  <a:srgbClr val="002060"/>
                </a:solidFill>
              </a:rPr>
              <a:t> </a:t>
            </a:r>
            <a:r>
              <a:rPr lang="el-GR" b="1" dirty="0" err="1" smtClean="0">
                <a:solidFill>
                  <a:srgbClr val="002060"/>
                </a:solidFill>
              </a:rPr>
              <a:t>type</a:t>
            </a:r>
            <a:r>
              <a:rPr lang="el-GR" b="1" dirty="0" smtClean="0">
                <a:solidFill>
                  <a:srgbClr val="002060"/>
                </a:solidFill>
              </a:rPr>
              <a:t> of </a:t>
            </a:r>
            <a:r>
              <a:rPr lang="el-GR" b="1" dirty="0" err="1" smtClean="0">
                <a:solidFill>
                  <a:srgbClr val="002060"/>
                </a:solidFill>
              </a:rPr>
              <a:t>aquifer</a:t>
            </a:r>
            <a:r>
              <a:rPr lang="en-US" b="1" dirty="0" smtClean="0">
                <a:solidFill>
                  <a:srgbClr val="002060"/>
                </a:solidFill>
              </a:rPr>
              <a:t> </a:t>
            </a:r>
            <a:r>
              <a:rPr lang="en-US" b="1" dirty="0">
                <a:solidFill>
                  <a:srgbClr val="002060"/>
                </a:solidFill>
              </a:rPr>
              <a:t>is isolated from pressure communication with overlying or underlying geologic </a:t>
            </a:r>
            <a:r>
              <a:rPr lang="en-US" b="1" dirty="0" smtClean="0">
                <a:solidFill>
                  <a:srgbClr val="002060"/>
                </a:solidFill>
              </a:rPr>
              <a:t>formations–and </a:t>
            </a:r>
            <a:r>
              <a:rPr lang="en-US" b="1" dirty="0">
                <a:solidFill>
                  <a:srgbClr val="002060"/>
                </a:solidFill>
              </a:rPr>
              <a:t>with the land surface and atmosphere – by one or more confining layers or confining units. </a:t>
            </a:r>
            <a:r>
              <a:rPr lang="el-GR" b="1" dirty="0" err="1" smtClean="0">
                <a:solidFill>
                  <a:srgbClr val="002060"/>
                </a:solidFill>
              </a:rPr>
              <a:t>When</a:t>
            </a:r>
            <a:r>
              <a:rPr lang="el-GR" b="1" dirty="0" smtClean="0">
                <a:solidFill>
                  <a:srgbClr val="002060"/>
                </a:solidFill>
              </a:rPr>
              <a:t> </a:t>
            </a:r>
            <a:r>
              <a:rPr lang="el-GR" b="1" dirty="0" err="1" smtClean="0">
                <a:solidFill>
                  <a:srgbClr val="002060"/>
                </a:solidFill>
              </a:rPr>
              <a:t>such</a:t>
            </a:r>
            <a:r>
              <a:rPr lang="el-GR" b="1" dirty="0" smtClean="0">
                <a:solidFill>
                  <a:srgbClr val="002060"/>
                </a:solidFill>
              </a:rPr>
              <a:t> </a:t>
            </a:r>
            <a:r>
              <a:rPr lang="el-GR" b="1" dirty="0" err="1" smtClean="0">
                <a:solidFill>
                  <a:srgbClr val="002060"/>
                </a:solidFill>
              </a:rPr>
              <a:t>aquifers</a:t>
            </a:r>
            <a:r>
              <a:rPr lang="en-US" b="1" dirty="0" smtClean="0">
                <a:solidFill>
                  <a:srgbClr val="002060"/>
                </a:solidFill>
              </a:rPr>
              <a:t> </a:t>
            </a:r>
            <a:r>
              <a:rPr lang="en-US" b="1" dirty="0">
                <a:solidFill>
                  <a:srgbClr val="002060"/>
                </a:solidFill>
              </a:rPr>
              <a:t>are penetrated by wells, the water rises above the point at which it was first found because a confined aquifer is under pressure exceeding that of atmospheric </a:t>
            </a:r>
            <a:r>
              <a:rPr lang="en-US" b="1" dirty="0" smtClean="0">
                <a:solidFill>
                  <a:srgbClr val="002060"/>
                </a:solidFill>
              </a:rPr>
              <a:t>pressure.</a:t>
            </a:r>
            <a:r>
              <a:rPr lang="el-GR" b="1" dirty="0" smtClean="0">
                <a:solidFill>
                  <a:srgbClr val="002060"/>
                </a:solidFill>
              </a:rPr>
              <a:t> (</a:t>
            </a:r>
            <a:r>
              <a:rPr lang="el-GR" b="1" dirty="0" err="1" smtClean="0">
                <a:solidFill>
                  <a:srgbClr val="002060"/>
                </a:solidFill>
              </a:rPr>
              <a:t>see</a:t>
            </a:r>
            <a:r>
              <a:rPr lang="el-GR" b="1" dirty="0" smtClean="0">
                <a:solidFill>
                  <a:srgbClr val="002060"/>
                </a:solidFill>
              </a:rPr>
              <a:t> </a:t>
            </a:r>
            <a:r>
              <a:rPr lang="el-GR" b="1" dirty="0" err="1" smtClean="0">
                <a:solidFill>
                  <a:srgbClr val="002060"/>
                </a:solidFill>
              </a:rPr>
              <a:t>previous</a:t>
            </a:r>
            <a:r>
              <a:rPr lang="el-GR" b="1" dirty="0" smtClean="0">
                <a:solidFill>
                  <a:srgbClr val="002060"/>
                </a:solidFill>
              </a:rPr>
              <a:t> </a:t>
            </a:r>
            <a:r>
              <a:rPr lang="el-GR" b="1" dirty="0" err="1" smtClean="0">
                <a:solidFill>
                  <a:srgbClr val="002060"/>
                </a:solidFill>
              </a:rPr>
              <a:t>slide</a:t>
            </a:r>
            <a:r>
              <a:rPr lang="el-GR" b="1" smtClean="0">
                <a:solidFill>
                  <a:srgbClr val="002060"/>
                </a:solidFill>
              </a:rPr>
              <a:t>)</a:t>
            </a:r>
            <a:endParaRPr lang="el-GR" b="1" dirty="0" smtClean="0">
              <a:solidFill>
                <a:srgbClr val="002060"/>
              </a:solidFill>
            </a:endParaRPr>
          </a:p>
          <a:p>
            <a:pPr algn="just"/>
            <a:r>
              <a:rPr lang="en-US" b="1" u="sng" dirty="0">
                <a:solidFill>
                  <a:srgbClr val="002060"/>
                </a:solidFill>
              </a:rPr>
              <a:t>Perched </a:t>
            </a:r>
            <a:r>
              <a:rPr lang="en-US" b="1" u="sng" dirty="0" smtClean="0">
                <a:solidFill>
                  <a:srgbClr val="002060"/>
                </a:solidFill>
              </a:rPr>
              <a:t>aquifers</a:t>
            </a:r>
            <a:r>
              <a:rPr lang="el-GR" b="1" u="sng" dirty="0" smtClean="0">
                <a:solidFill>
                  <a:srgbClr val="002060"/>
                </a:solidFill>
              </a:rPr>
              <a:t>:</a:t>
            </a:r>
            <a:r>
              <a:rPr lang="en-US" b="1" dirty="0" smtClean="0">
                <a:solidFill>
                  <a:srgbClr val="002060"/>
                </a:solidFill>
              </a:rPr>
              <a:t> </a:t>
            </a:r>
            <a:r>
              <a:rPr lang="en-US" b="1" dirty="0">
                <a:solidFill>
                  <a:srgbClr val="002060"/>
                </a:solidFill>
              </a:rPr>
              <a:t>occur above discontinuous aquitards, which allow groundwater to “mound” above them. </a:t>
            </a:r>
            <a:r>
              <a:rPr lang="en-US" b="1" dirty="0" smtClean="0">
                <a:solidFill>
                  <a:srgbClr val="002060"/>
                </a:solidFill>
              </a:rPr>
              <a:t>The </a:t>
            </a:r>
            <a:r>
              <a:rPr lang="en-US" b="1" dirty="0">
                <a:solidFill>
                  <a:srgbClr val="002060"/>
                </a:solidFill>
              </a:rPr>
              <a:t>dimensions of perched aquifers are typically small </a:t>
            </a:r>
            <a:r>
              <a:rPr lang="en-US" b="1" dirty="0" smtClean="0">
                <a:solidFill>
                  <a:srgbClr val="002060"/>
                </a:solidFill>
              </a:rPr>
              <a:t>and </a:t>
            </a:r>
            <a:r>
              <a:rPr lang="en-US" b="1" dirty="0">
                <a:solidFill>
                  <a:srgbClr val="002060"/>
                </a:solidFill>
              </a:rPr>
              <a:t>the volume of water they contain is sensitive to climate conditions and therefore highly variable in time</a:t>
            </a:r>
            <a:r>
              <a:rPr lang="en-US" b="1" dirty="0" smtClean="0">
                <a:solidFill>
                  <a:srgbClr val="002060"/>
                </a:solidFill>
              </a:rPr>
              <a:t>.</a:t>
            </a:r>
            <a:endParaRPr lang="el-GR" b="1" dirty="0" smtClean="0">
              <a:solidFill>
                <a:srgbClr val="002060"/>
              </a:solidFill>
            </a:endParaRPr>
          </a:p>
          <a:p>
            <a:pPr algn="just"/>
            <a:r>
              <a:rPr lang="el-GR" b="1" u="sng" dirty="0" err="1" smtClean="0">
                <a:solidFill>
                  <a:srgbClr val="002060"/>
                </a:solidFill>
              </a:rPr>
              <a:t>Artesian</a:t>
            </a:r>
            <a:r>
              <a:rPr lang="el-GR" b="1" u="sng" dirty="0" smtClean="0">
                <a:solidFill>
                  <a:srgbClr val="002060"/>
                </a:solidFill>
              </a:rPr>
              <a:t> </a:t>
            </a:r>
            <a:r>
              <a:rPr lang="el-GR" b="1" u="sng" dirty="0" err="1" smtClean="0">
                <a:solidFill>
                  <a:srgbClr val="002060"/>
                </a:solidFill>
              </a:rPr>
              <a:t>aquifer</a:t>
            </a:r>
            <a:r>
              <a:rPr lang="el-GR" b="1" u="sng" dirty="0" smtClean="0">
                <a:solidFill>
                  <a:srgbClr val="002060"/>
                </a:solidFill>
              </a:rPr>
              <a:t>: </a:t>
            </a:r>
            <a:r>
              <a:rPr lang="en-US" b="1" u="sng" dirty="0">
                <a:solidFill>
                  <a:srgbClr val="002060"/>
                </a:solidFill>
              </a:rPr>
              <a:t>A</a:t>
            </a:r>
            <a:r>
              <a:rPr lang="en-US" b="1" dirty="0">
                <a:solidFill>
                  <a:srgbClr val="002060"/>
                </a:solidFill>
              </a:rPr>
              <a:t>n artesian aquifer is a </a:t>
            </a:r>
            <a:r>
              <a:rPr lang="en-US" b="1" dirty="0">
                <a:solidFill>
                  <a:srgbClr val="002060"/>
                </a:solidFill>
                <a:hlinkClick r:id="rId2" tooltip="Aquifer"/>
              </a:rPr>
              <a:t>confined aquifer</a:t>
            </a:r>
            <a:r>
              <a:rPr lang="en-US" b="1" dirty="0">
                <a:solidFill>
                  <a:srgbClr val="002060"/>
                </a:solidFill>
              </a:rPr>
              <a:t> containing </a:t>
            </a:r>
            <a:r>
              <a:rPr lang="en-US" b="1" dirty="0">
                <a:solidFill>
                  <a:srgbClr val="002060"/>
                </a:solidFill>
                <a:hlinkClick r:id="rId3" tooltip="Groundwater"/>
              </a:rPr>
              <a:t>groundwater</a:t>
            </a:r>
            <a:r>
              <a:rPr lang="en-US" b="1" dirty="0">
                <a:solidFill>
                  <a:srgbClr val="002060"/>
                </a:solidFill>
              </a:rPr>
              <a:t> under positive pressure. This causes the water level in a well to rise to a point where </a:t>
            </a:r>
            <a:r>
              <a:rPr lang="en-US" b="1" dirty="0">
                <a:solidFill>
                  <a:srgbClr val="002060"/>
                </a:solidFill>
                <a:hlinkClick r:id="rId4" tooltip="Hydrostatic equilibrium"/>
              </a:rPr>
              <a:t>hydrostatic equilibrium</a:t>
            </a:r>
            <a:r>
              <a:rPr lang="en-US" b="1" dirty="0">
                <a:solidFill>
                  <a:srgbClr val="002060"/>
                </a:solidFill>
              </a:rPr>
              <a:t> has been reached</a:t>
            </a:r>
            <a:r>
              <a:rPr lang="en-US" b="1" dirty="0" smtClean="0">
                <a:solidFill>
                  <a:srgbClr val="002060"/>
                </a:solidFill>
              </a:rPr>
              <a:t>.</a:t>
            </a:r>
            <a:r>
              <a:rPr lang="el-GR" b="1" dirty="0" smtClean="0">
                <a:solidFill>
                  <a:srgbClr val="002060"/>
                </a:solidFill>
              </a:rPr>
              <a:t> </a:t>
            </a:r>
            <a:r>
              <a:rPr lang="en-US" b="1" dirty="0">
                <a:solidFill>
                  <a:srgbClr val="002060"/>
                </a:solidFill>
              </a:rPr>
              <a:t>Not all </a:t>
            </a:r>
            <a:r>
              <a:rPr lang="en-US" b="1" dirty="0" smtClean="0">
                <a:solidFill>
                  <a:srgbClr val="002060"/>
                </a:solidFill>
              </a:rPr>
              <a:t>the</a:t>
            </a:r>
            <a:r>
              <a:rPr lang="el-GR" b="1" dirty="0" smtClean="0">
                <a:solidFill>
                  <a:srgbClr val="002060"/>
                </a:solidFill>
              </a:rPr>
              <a:t> </a:t>
            </a:r>
            <a:r>
              <a:rPr lang="el-GR" b="1" dirty="0" err="1" smtClean="0">
                <a:solidFill>
                  <a:srgbClr val="002060"/>
                </a:solidFill>
              </a:rPr>
              <a:t>confined</a:t>
            </a:r>
            <a:r>
              <a:rPr lang="en-US" b="1" dirty="0" smtClean="0">
                <a:solidFill>
                  <a:srgbClr val="002060"/>
                </a:solidFill>
              </a:rPr>
              <a:t> </a:t>
            </a:r>
            <a:r>
              <a:rPr lang="en-US" b="1" dirty="0">
                <a:solidFill>
                  <a:srgbClr val="002060"/>
                </a:solidFill>
              </a:rPr>
              <a:t>aquifers are artesian, because the </a:t>
            </a:r>
            <a:r>
              <a:rPr lang="en-US" b="1" dirty="0">
                <a:solidFill>
                  <a:srgbClr val="002060"/>
                </a:solidFill>
                <a:hlinkClick r:id="rId5" tooltip="Water table"/>
              </a:rPr>
              <a:t>water table</a:t>
            </a:r>
            <a:r>
              <a:rPr lang="en-US" b="1" dirty="0">
                <a:solidFill>
                  <a:srgbClr val="002060"/>
                </a:solidFill>
              </a:rPr>
              <a:t> must reach the surface (not the case for underground </a:t>
            </a:r>
            <a:r>
              <a:rPr lang="en-US" b="1" dirty="0">
                <a:solidFill>
                  <a:srgbClr val="002060"/>
                </a:solidFill>
                <a:hlinkClick r:id="rId3" tooltip="Groundwater"/>
              </a:rPr>
              <a:t>groundwater</a:t>
            </a:r>
            <a:r>
              <a:rPr lang="en-US" b="1" dirty="0">
                <a:solidFill>
                  <a:srgbClr val="002060"/>
                </a:solidFill>
              </a:rPr>
              <a:t> such as, for example, the </a:t>
            </a:r>
            <a:r>
              <a:rPr lang="en-US" b="1" dirty="0">
                <a:solidFill>
                  <a:srgbClr val="002060"/>
                </a:solidFill>
                <a:hlinkClick r:id="rId6" tooltip="Nubian Sandstone Aquifer System"/>
              </a:rPr>
              <a:t>Nubian Sandstone Aquifer System</a:t>
            </a:r>
            <a:r>
              <a:rPr lang="en-US" b="1" dirty="0">
                <a:solidFill>
                  <a:srgbClr val="002060"/>
                </a:solidFill>
              </a:rPr>
              <a:t>). The recharging of aquifers happens when the water table at its recharge zone is at a higher </a:t>
            </a:r>
            <a:r>
              <a:rPr lang="en-US" b="1" dirty="0">
                <a:solidFill>
                  <a:srgbClr val="002060"/>
                </a:solidFill>
                <a:hlinkClick r:id="rId7" tooltip="Elevation"/>
              </a:rPr>
              <a:t>elevation</a:t>
            </a:r>
            <a:r>
              <a:rPr lang="en-US" b="1" dirty="0">
                <a:solidFill>
                  <a:srgbClr val="002060"/>
                </a:solidFill>
              </a:rPr>
              <a:t> than the head of the </a:t>
            </a:r>
            <a:r>
              <a:rPr lang="en-US" b="1" dirty="0">
                <a:solidFill>
                  <a:srgbClr val="002060"/>
                </a:solidFill>
                <a:hlinkClick r:id="rId8" tooltip="Water well"/>
              </a:rPr>
              <a:t>well</a:t>
            </a:r>
            <a:r>
              <a:rPr lang="en-US" b="1" dirty="0">
                <a:solidFill>
                  <a:srgbClr val="002060"/>
                </a:solidFill>
              </a:rPr>
              <a:t>.</a:t>
            </a:r>
            <a:endParaRPr lang="el-GR" b="1" dirty="0">
              <a:solidFill>
                <a:srgbClr val="002060"/>
              </a:solidFill>
            </a:endParaRPr>
          </a:p>
        </p:txBody>
      </p:sp>
      <p:sp>
        <p:nvSpPr>
          <p:cNvPr id="4" name="Ορθογώνιο 3"/>
          <p:cNvSpPr/>
          <p:nvPr/>
        </p:nvSpPr>
        <p:spPr>
          <a:xfrm>
            <a:off x="340060" y="6119336"/>
            <a:ext cx="8192379" cy="954107"/>
          </a:xfrm>
          <a:prstGeom prst="rect">
            <a:avLst/>
          </a:prstGeom>
        </p:spPr>
        <p:txBody>
          <a:bodyPr wrap="square">
            <a:spAutoFit/>
          </a:bodyPr>
          <a:lstStyle/>
          <a:p>
            <a:pPr algn="ctr"/>
            <a:r>
              <a:rPr lang="el-GR" sz="1400" dirty="0" err="1" smtClean="0"/>
              <a:t>Source</a:t>
            </a:r>
            <a:r>
              <a:rPr lang="el-GR" sz="1400" dirty="0" smtClean="0"/>
              <a:t>: </a:t>
            </a:r>
            <a:r>
              <a:rPr lang="en-US" sz="1400" dirty="0" smtClean="0">
                <a:hlinkClick r:id="rId9"/>
              </a:rPr>
              <a:t>https</a:t>
            </a:r>
            <a:r>
              <a:rPr lang="en-US" sz="1400" dirty="0">
                <a:hlinkClick r:id="rId9"/>
              </a:rPr>
              <a:t>://</a:t>
            </a:r>
            <a:r>
              <a:rPr lang="en-US" sz="1400" dirty="0" smtClean="0">
                <a:hlinkClick r:id="rId9"/>
              </a:rPr>
              <a:t>www.e-education.psu.edu/earth111/node/911</a:t>
            </a:r>
            <a:endParaRPr lang="el-GR" sz="1400" dirty="0" smtClean="0"/>
          </a:p>
          <a:p>
            <a:pPr algn="ctr"/>
            <a:r>
              <a:rPr lang="en-US" sz="1400" dirty="0">
                <a:hlinkClick r:id="rId10"/>
              </a:rPr>
              <a:t>https://</a:t>
            </a:r>
            <a:r>
              <a:rPr lang="en-US" sz="1400" dirty="0" smtClean="0">
                <a:hlinkClick r:id="rId10"/>
              </a:rPr>
              <a:t>water.usgs.gov/edu/gwartesian.html</a:t>
            </a:r>
            <a:endParaRPr lang="el-GR" sz="1400" dirty="0" smtClean="0"/>
          </a:p>
          <a:p>
            <a:pPr algn="ctr"/>
            <a:r>
              <a:rPr lang="en-US" sz="1400" dirty="0"/>
              <a:t>https://www.revolvy.com/main/index.php?s=Artesian%20aquifer&amp;item_type=topic</a:t>
            </a:r>
            <a:endParaRPr lang="el-GR" sz="1400" dirty="0" smtClean="0"/>
          </a:p>
          <a:p>
            <a:pPr algn="ctr"/>
            <a:endParaRPr lang="el-GR" sz="1400" dirty="0"/>
          </a:p>
        </p:txBody>
      </p:sp>
      <p:pic>
        <p:nvPicPr>
          <p:cNvPr id="5" name="Εικόνα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9238" y="3451243"/>
            <a:ext cx="5836373" cy="2956630"/>
          </a:xfrm>
          <a:prstGeom prst="rect">
            <a:avLst/>
          </a:prstGeom>
        </p:spPr>
      </p:pic>
      <p:sp>
        <p:nvSpPr>
          <p:cNvPr id="11" name="Βέλος προς τα κάτω 10"/>
          <p:cNvSpPr/>
          <p:nvPr/>
        </p:nvSpPr>
        <p:spPr>
          <a:xfrm flipV="1">
            <a:off x="4565891" y="5140971"/>
            <a:ext cx="203416"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προς τα κάτω 11"/>
          <p:cNvSpPr/>
          <p:nvPr/>
        </p:nvSpPr>
        <p:spPr>
          <a:xfrm flipV="1">
            <a:off x="3635896" y="4941504"/>
            <a:ext cx="203416"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2267" y="2937872"/>
            <a:ext cx="4987248" cy="3482898"/>
          </a:xfrm>
          <a:prstGeom prst="rect">
            <a:avLst/>
          </a:prstGeom>
        </p:spPr>
      </p:pic>
      <p:sp>
        <p:nvSpPr>
          <p:cNvPr id="7" name="Δεξιό βέλος 6"/>
          <p:cNvSpPr/>
          <p:nvPr/>
        </p:nvSpPr>
        <p:spPr>
          <a:xfrm rot="16200000">
            <a:off x="4484149" y="4946899"/>
            <a:ext cx="929995" cy="2502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2115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ppt_x"/>
                                          </p:val>
                                        </p:tav>
                                      </p:tavLst>
                                    </p:anim>
                                    <p:anim calcmode="lin" valueType="num">
                                      <p:cBhvr additive="base">
                                        <p:cTn id="22" dur="500"/>
                                        <p:tgtEl>
                                          <p:spTgt spid="12"/>
                                        </p:tgtEl>
                                        <p:attrNameLst>
                                          <p:attrName>ppt_y</p:attrName>
                                        </p:attrNameLst>
                                      </p:cBhvr>
                                      <p:tavLst>
                                        <p:tav tm="0">
                                          <p:val>
                                            <p:strVal val="ppt_y"/>
                                          </p:val>
                                        </p:tav>
                                        <p:tav tm="100000">
                                          <p:val>
                                            <p:strVal val="1+ppt_h/2"/>
                                          </p:val>
                                        </p:tav>
                                      </p:tavLst>
                                    </p:anim>
                                    <p:set>
                                      <p:cBhvr>
                                        <p:cTn id="23" dur="1" fill="hold">
                                          <p:stCondLst>
                                            <p:cond delay="499"/>
                                          </p:stCondLst>
                                        </p:cTn>
                                        <p:tgtEl>
                                          <p:spTgt spid="12"/>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11"/>
                                        </p:tgtEl>
                                        <p:attrNameLst>
                                          <p:attrName>ppt_x</p:attrName>
                                        </p:attrNameLst>
                                      </p:cBhvr>
                                      <p:tavLst>
                                        <p:tav tm="0">
                                          <p:val>
                                            <p:strVal val="ppt_x"/>
                                          </p:val>
                                        </p:tav>
                                        <p:tav tm="100000">
                                          <p:val>
                                            <p:strVal val="ppt_x"/>
                                          </p:val>
                                        </p:tav>
                                      </p:tavLst>
                                    </p:anim>
                                    <p:anim calcmode="lin" valueType="num">
                                      <p:cBhvr additive="base">
                                        <p:cTn id="26" dur="500"/>
                                        <p:tgtEl>
                                          <p:spTgt spid="11"/>
                                        </p:tgtEl>
                                        <p:attrNameLst>
                                          <p:attrName>ppt_y</p:attrName>
                                        </p:attrNameLst>
                                      </p:cBhvr>
                                      <p:tavLst>
                                        <p:tav tm="0">
                                          <p:val>
                                            <p:strVal val="ppt_y"/>
                                          </p:val>
                                        </p:tav>
                                        <p:tav tm="100000">
                                          <p:val>
                                            <p:strVal val="1+ppt_h/2"/>
                                          </p:val>
                                        </p:tav>
                                      </p:tavLst>
                                    </p:anim>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7" grpId="0" animBg="1"/>
      <p:bldP spid="7" grpId="1"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TotalTime>
  <Words>2170</Words>
  <Application>Microsoft Office PowerPoint</Application>
  <PresentationFormat>Προβολή στην οθόνη (4:3)</PresentationFormat>
  <Paragraphs>167</Paragraphs>
  <Slides>25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25</vt:i4>
      </vt:variant>
    </vt:vector>
  </HeadingPairs>
  <TitlesOfParts>
    <vt:vector size="28" baseType="lpstr">
      <vt:lpstr>Θέμα του Office</vt:lpstr>
      <vt:lpstr>Εξίσωση</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Mattas</dc:creator>
  <cp:lastModifiedBy>Christos Mattas</cp:lastModifiedBy>
  <cp:revision>231</cp:revision>
  <dcterms:created xsi:type="dcterms:W3CDTF">2017-03-11T17:10:11Z</dcterms:created>
  <dcterms:modified xsi:type="dcterms:W3CDTF">2017-04-01T21:58:08Z</dcterms:modified>
</cp:coreProperties>
</file>